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9"/>
  </p:notesMasterIdLst>
  <p:sldIdLst>
    <p:sldId id="439" r:id="rId3"/>
    <p:sldId id="477" r:id="rId4"/>
    <p:sldId id="488" r:id="rId5"/>
    <p:sldId id="493" r:id="rId6"/>
    <p:sldId id="495" r:id="rId7"/>
    <p:sldId id="479" r:id="rId8"/>
    <p:sldId id="483" r:id="rId9"/>
    <p:sldId id="496" r:id="rId10"/>
    <p:sldId id="481" r:id="rId11"/>
    <p:sldId id="478" r:id="rId12"/>
    <p:sldId id="499" r:id="rId13"/>
    <p:sldId id="492" r:id="rId14"/>
    <p:sldId id="498" r:id="rId15"/>
    <p:sldId id="482" r:id="rId16"/>
    <p:sldId id="502" r:id="rId17"/>
    <p:sldId id="497" r:id="rId18"/>
    <p:sldId id="487" r:id="rId19"/>
    <p:sldId id="501" r:id="rId20"/>
    <p:sldId id="484" r:id="rId21"/>
    <p:sldId id="486" r:id="rId22"/>
    <p:sldId id="489" r:id="rId23"/>
    <p:sldId id="500" r:id="rId24"/>
    <p:sldId id="490" r:id="rId25"/>
    <p:sldId id="491" r:id="rId26"/>
    <p:sldId id="485" r:id="rId27"/>
    <p:sldId id="476" r:id="rId28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  <a:srgbClr val="99CC00"/>
    <a:srgbClr val="FF9933"/>
    <a:srgbClr val="A4FAAC"/>
    <a:srgbClr val="99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79" autoAdjust="0"/>
  </p:normalViewPr>
  <p:slideViewPr>
    <p:cSldViewPr>
      <p:cViewPr>
        <p:scale>
          <a:sx n="60" d="100"/>
          <a:sy n="60" d="100"/>
        </p:scale>
        <p:origin x="-136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EFF521-650A-49CF-9310-5C2096C53399}" type="datetimeFigureOut">
              <a:rPr lang="zh-CN" altLang="en-US"/>
              <a:pPr>
                <a:defRPr/>
              </a:pPr>
              <a:t>2012/3/21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529037-AE71-45AF-AEA5-5CEAB37DA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22E0-73D5-4913-ABE0-BD8D8AD28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9758-890E-40A9-B11D-AF92D8296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0789-8920-4682-9238-9A45C3F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BE9-0CA1-4A66-BCA8-B30B18AAB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C66C-42A5-4DF3-823A-935D93407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61EE-138B-44E7-8484-C8338877F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DAED-6952-4741-98D4-B31D55B8D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FD30-D00B-411F-85FF-7B717A04B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61CC-2121-4AF5-850E-1C01F856E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0DFD-E388-469A-B339-DE55DD28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B63-B05D-4655-B772-A883FB095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4644-D6E2-441C-8373-2852685CA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D1B0-C66E-495D-9E6C-A3209EA3D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2D8E-A01C-4C1E-931D-A9B507886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A8C96-9900-4841-9192-CBFEAACF7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3CA2-EDE1-40EE-9653-BD75E328B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0D38-1E8E-4532-BF6C-7F132DC34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45E8-8F90-432E-8BFD-3C89D0E4F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5AAF2-1BBD-4A9D-B7EB-2816E3E8E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05E0-FAF6-4217-8F94-9EC56370E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6E290-1984-4A3B-BAF3-EE2BFA31E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947B2-F830-415E-B031-FCCAE00CA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016EE4D-DCF9-4311-A9B3-53BE1EF82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3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ufeng.inf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yufeng.info/archives/tag/fi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yufeng.info/archives/2138" TargetMode="External"/><Relationship Id="rId5" Type="http://schemas.openxmlformats.org/officeDocument/2006/relationships/hyperlink" Target="http://blog.yufeng.info/archives/1882" TargetMode="External"/><Relationship Id="rId4" Type="http://schemas.openxmlformats.org/officeDocument/2006/relationships/hyperlink" Target="http://blog.yufeng.info/archives/2086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40760" cy="2423120"/>
          </a:xfrm>
        </p:spPr>
        <p:txBody>
          <a:bodyPr/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核心系统数据库组  余锋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  <a:hlinkClick r:id="rId3"/>
              </a:rPr>
              <a:t>http://yufeng.info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@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淘宝褚霸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2012-03-17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4644-D6E2-441C-8373-2852685CA249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</a:t>
            </a:r>
            <a:r>
              <a:rPr lang="zh-CN" altLang="en-US" dirty="0" smtClean="0"/>
              <a:t>卡</a:t>
            </a:r>
            <a:endParaRPr lang="zh-CN" altLang="en-US" dirty="0"/>
          </a:p>
        </p:txBody>
      </p:sp>
      <p:pic>
        <p:nvPicPr>
          <p:cNvPr id="5" name="内容占位符 4" descr="LSI_9260CV-8i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420888"/>
            <a:ext cx="5143500" cy="34766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150114"/>
            <a:ext cx="8388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Disk-Control:   megaraid_sas0: LSI Logic / 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Symbios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 Logic 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MegaRAID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 SAS 1078</a:t>
            </a:r>
            <a:endParaRPr lang="zh-CN" altLang="en-US" sz="20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96544" y="1412776"/>
            <a:ext cx="4139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华文细黑" pitchFamily="2" charset="-122"/>
                <a:ea typeface="华文细黑" pitchFamily="2" charset="-122"/>
              </a:rPr>
              <a:t>PCIe</a:t>
            </a:r>
            <a:r>
              <a:rPr lang="en-US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2.0</a:t>
            </a:r>
            <a:r>
              <a:rPr lang="en-US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x8</a:t>
            </a:r>
            <a:endParaRPr lang="en-US" altLang="zh-CN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Support Up to 128 SATA  Devices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华文细黑" pitchFamily="2" charset="-122"/>
                <a:ea typeface="华文细黑" pitchFamily="2" charset="-122"/>
              </a:rPr>
              <a:t>Dual Core ROC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华文细黑" pitchFamily="2" charset="-122"/>
                <a:ea typeface="华文细黑" pitchFamily="2" charset="-122"/>
              </a:rPr>
              <a:t>1GB cache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71600" y="3789040"/>
            <a:ext cx="1296144" cy="72008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</a:t>
            </a:r>
            <a:r>
              <a:rPr lang="zh-CN" altLang="en-US" dirty="0" smtClean="0"/>
              <a:t>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)-Cache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zh-CN" altLang="en-US" dirty="0" smtClean="0"/>
              <a:t>虚拟卷</a:t>
            </a:r>
            <a:endParaRPr lang="en-US" altLang="zh-CN" dirty="0" smtClean="0"/>
          </a:p>
          <a:p>
            <a:r>
              <a:rPr lang="zh-CN" altLang="en-US" dirty="0" smtClean="0"/>
              <a:t>预读缓存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NORA (No read ahead)</a:t>
            </a:r>
          </a:p>
          <a:p>
            <a:pPr lvl="1"/>
            <a:r>
              <a:rPr lang="en-US" altLang="zh-CN" dirty="0" smtClean="0"/>
              <a:t>RA (Read ahead)</a:t>
            </a:r>
          </a:p>
          <a:p>
            <a:pPr lvl="1"/>
            <a:r>
              <a:rPr lang="en-US" altLang="zh-CN" dirty="0" smtClean="0"/>
              <a:t>ADRA (Adaptive read ahead)</a:t>
            </a:r>
          </a:p>
          <a:p>
            <a:r>
              <a:rPr lang="zh-CN" altLang="en-US" dirty="0" smtClean="0"/>
              <a:t>写缓存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WT (Write through),</a:t>
            </a:r>
          </a:p>
          <a:p>
            <a:pPr lvl="1"/>
            <a:r>
              <a:rPr lang="en-US" altLang="zh-CN" dirty="0" smtClean="0"/>
              <a:t>WB (Write back)</a:t>
            </a:r>
          </a:p>
          <a:p>
            <a:r>
              <a:rPr lang="en-US" altLang="zh-CN" dirty="0" smtClean="0"/>
              <a:t>Disk Cache</a:t>
            </a:r>
          </a:p>
          <a:p>
            <a:pPr lvl="1"/>
            <a:r>
              <a:rPr lang="zh-CN" altLang="en-US" dirty="0" smtClean="0"/>
              <a:t>关闭，考虑到数据安全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Raid</a:t>
            </a:r>
            <a:r>
              <a:rPr lang="zh-CN" altLang="en-US" dirty="0" smtClean="0"/>
              <a:t>卡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)-BBWC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Nickel Metal Hydride (</a:t>
            </a:r>
            <a:r>
              <a:rPr lang="en-US" altLang="zh-CN" dirty="0" err="1" smtClean="0"/>
              <a:t>NiMH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 smtClean="0"/>
              <a:t>100 full discharge cycles.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48-hour battery life .</a:t>
            </a:r>
          </a:p>
          <a:p>
            <a:pPr lvl="1"/>
            <a:r>
              <a:rPr lang="en-US" altLang="zh-CN" dirty="0" smtClean="0"/>
              <a:t>Typical capacity for the HP Smart Array battery pack reduces by 5 to 10 percent over a 3-year period.</a:t>
            </a:r>
          </a:p>
          <a:p>
            <a:pPr lvl="1"/>
            <a:r>
              <a:rPr lang="en-US" altLang="zh-CN" dirty="0" smtClean="0"/>
              <a:t>Battery recharge takes between 30 minutes and 2 hours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模块化设计可替换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</a:t>
            </a:r>
            <a:r>
              <a:rPr lang="zh-CN" altLang="en-US" dirty="0" smtClean="0"/>
              <a:t>卡</a:t>
            </a:r>
            <a:r>
              <a:rPr lang="en-US" altLang="zh-CN" dirty="0" smtClean="0"/>
              <a:t> (</a:t>
            </a:r>
            <a:r>
              <a:rPr lang="zh-CN" altLang="en-US" dirty="0" smtClean="0"/>
              <a:t>续）</a:t>
            </a:r>
            <a:r>
              <a:rPr lang="en-US" altLang="zh-CN" dirty="0" smtClean="0"/>
              <a:t>- FBWC</a:t>
            </a:r>
            <a:endParaRPr lang="zh-CN" altLang="en-US" dirty="0"/>
          </a:p>
        </p:txBody>
      </p:sp>
      <p:pic>
        <p:nvPicPr>
          <p:cNvPr id="5" name="内容占位符 4" descr="raid_fwbc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7624" y="1412776"/>
            <a:ext cx="6394805" cy="452596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zh-CN" altLang="en-US" dirty="0" smtClean="0"/>
              <a:t>卡</a:t>
            </a:r>
            <a:endParaRPr lang="zh-CN" altLang="en-US" dirty="0"/>
          </a:p>
        </p:txBody>
      </p:sp>
      <p:pic>
        <p:nvPicPr>
          <p:cNvPr id="5" name="内容占位符 4" descr="storage_wam_web.png"/>
          <p:cNvPicPr>
            <a:picLocks noGrp="1" noChangeAspect="1"/>
          </p:cNvPicPr>
          <p:nvPr>
            <p:ph idx="1"/>
          </p:nvPr>
        </p:nvPicPr>
        <p:blipFill>
          <a:blip r:embed="rId3"/>
          <a:srcRect r="2299" b="2097"/>
          <a:stretch>
            <a:fillRect/>
          </a:stretch>
        </p:blipFill>
        <p:spPr>
          <a:xfrm>
            <a:off x="244853" y="1268760"/>
            <a:ext cx="3967107" cy="252028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6237312"/>
            <a:ext cx="5868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Disk-Control:   mvloki0: Marvell Device 8180</a:t>
            </a:r>
            <a:endParaRPr lang="zh-CN" altLang="en-US" sz="20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52292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PCIe</a:t>
            </a:r>
            <a:r>
              <a:rPr lang="en-US" altLang="zh-CN" dirty="0" smtClean="0"/>
              <a:t> 1.1</a:t>
            </a:r>
            <a:r>
              <a:rPr lang="en-US" altLang="zh-CN" dirty="0" smtClean="0">
                <a:solidFill>
                  <a:srgbClr val="FF0000"/>
                </a:solidFill>
              </a:rPr>
              <a:t>x4</a:t>
            </a:r>
          </a:p>
          <a:p>
            <a:r>
              <a:rPr lang="en-US" altLang="zh-CN" dirty="0" smtClean="0"/>
              <a:t>4K Block Writes: </a:t>
            </a:r>
            <a:r>
              <a:rPr lang="en-US" altLang="zh-CN" dirty="0" smtClean="0">
                <a:solidFill>
                  <a:srgbClr val="FF0000"/>
                </a:solidFill>
              </a:rPr>
              <a:t>165,000 IOPS</a:t>
            </a:r>
          </a:p>
          <a:p>
            <a:r>
              <a:rPr lang="en-US" altLang="zh-CN" dirty="0" smtClean="0"/>
              <a:t>4K Block Reads: </a:t>
            </a:r>
            <a:r>
              <a:rPr lang="en-US" altLang="zh-CN" dirty="0" smtClean="0">
                <a:solidFill>
                  <a:srgbClr val="FF0000"/>
                </a:solidFill>
              </a:rPr>
              <a:t>185,000 IOPS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 descr="wam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56792"/>
            <a:ext cx="4391025" cy="20478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83568" y="422108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DDR backup to persistent flash on </a:t>
            </a:r>
            <a:r>
              <a:rPr lang="en-US" altLang="zh-CN" dirty="0" err="1" smtClean="0"/>
              <a:t>powerfailure</a:t>
            </a:r>
            <a:endParaRPr lang="en-US" altLang="zh-CN" dirty="0" smtClean="0"/>
          </a:p>
          <a:p>
            <a:r>
              <a:rPr lang="en-US" altLang="zh-CN" dirty="0" smtClean="0"/>
              <a:t>Automatic restore from Flash to DDR when power is restored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56176" y="126876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寿命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1M hours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95736" y="1988840"/>
            <a:ext cx="1872208" cy="108012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DDR3 Non-Volatile DIMM </a:t>
            </a:r>
            <a:endParaRPr lang="zh-CN" altLang="en-US" dirty="0"/>
          </a:p>
        </p:txBody>
      </p:sp>
      <p:pic>
        <p:nvPicPr>
          <p:cNvPr id="5" name="内容占位符 4" descr="ddr3_nvdim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555" y="1488049"/>
            <a:ext cx="6890891" cy="345311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43608" y="5657671"/>
            <a:ext cx="6390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static unsigned long 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ram_start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=0xa40000000UL;</a:t>
            </a:r>
          </a:p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static unsigned long 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ram_size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= 0x80000000UL;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r>
              <a:rPr lang="en-US" altLang="zh-CN" sz="4400" dirty="0" err="1" smtClean="0"/>
              <a:t>PCIe</a:t>
            </a:r>
            <a:r>
              <a:rPr lang="zh-CN" altLang="en-US" sz="4400" dirty="0" smtClean="0"/>
              <a:t>卡的寿命和安全如何保证？</a:t>
            </a: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掉电数据安全吗？</a:t>
            </a:r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hwconfig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7" name="内容占位符 6" descr="hwconfig_disk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28800"/>
            <a:ext cx="8229600" cy="1076568"/>
          </a:xfrm>
        </p:spPr>
      </p:pic>
      <p:sp>
        <p:nvSpPr>
          <p:cNvPr id="8" name="矩形 7"/>
          <p:cNvSpPr/>
          <p:nvPr/>
        </p:nvSpPr>
        <p:spPr>
          <a:xfrm>
            <a:off x="341784" y="3356992"/>
            <a:ext cx="8460432" cy="2677656"/>
          </a:xfrm>
          <a:prstGeom prst="rect">
            <a:avLst/>
          </a:prstGeom>
        </p:spPr>
        <p:txBody>
          <a:bodyPr wrap="square" numCol="2" spcCol="0">
            <a:spAutoFit/>
          </a:bodyPr>
          <a:lstStyle/>
          <a:p>
            <a:r>
              <a:rPr lang="en-US" altLang="zh-CN" sz="2400" dirty="0" smtClean="0"/>
              <a:t>firmware="E516" </a:t>
            </a:r>
          </a:p>
          <a:p>
            <a:r>
              <a:rPr lang="en-US" altLang="zh-CN" sz="2400" dirty="0" smtClean="0"/>
              <a:t>handle="69" </a:t>
            </a:r>
          </a:p>
          <a:p>
            <a:r>
              <a:rPr lang="en-US" altLang="zh-CN" sz="2400" dirty="0" smtClean="0"/>
              <a:t>interface="SAS" </a:t>
            </a:r>
          </a:p>
          <a:p>
            <a:r>
              <a:rPr lang="en-US" altLang="zh-CN" sz="2400" dirty="0" smtClean="0"/>
              <a:t>serial="JXYGHLAN" </a:t>
            </a:r>
          </a:p>
          <a:p>
            <a:r>
              <a:rPr lang="en-US" altLang="zh-CN" sz="2400" dirty="0" smtClean="0"/>
              <a:t>size="299999690752" </a:t>
            </a:r>
          </a:p>
          <a:p>
            <a:r>
              <a:rPr lang="en-US" altLang="zh-CN" sz="2400" dirty="0" smtClean="0"/>
              <a:t>status="free" </a:t>
            </a:r>
          </a:p>
          <a:p>
            <a:r>
              <a:rPr lang="en-US" altLang="zh-CN" sz="2400" dirty="0" smtClean="0"/>
              <a:t>volume="megaraid_sas0-free" </a:t>
            </a:r>
          </a:p>
          <a:p>
            <a:r>
              <a:rPr lang="en-US" altLang="zh-CN" sz="2400" dirty="0" err="1" smtClean="0"/>
              <a:t>volume_handle</a:t>
            </a:r>
            <a:r>
              <a:rPr lang="en-US" altLang="zh-CN" sz="2400" dirty="0" smtClean="0"/>
              <a:t>="74" </a:t>
            </a:r>
          </a:p>
          <a:p>
            <a:r>
              <a:rPr lang="en-US" altLang="zh-CN" sz="2400" dirty="0" err="1" smtClean="0"/>
              <a:t>wwn</a:t>
            </a:r>
            <a:r>
              <a:rPr lang="en-US" altLang="zh-CN" sz="2400" dirty="0" smtClean="0"/>
              <a:t>="0x5000cca018c378f1”</a:t>
            </a:r>
          </a:p>
          <a:p>
            <a:r>
              <a:rPr lang="en-US" altLang="zh-CN" sz="2400" dirty="0" smtClean="0"/>
              <a:t>model="HITACHI-HUS156030VLS600" </a:t>
            </a:r>
          </a:p>
          <a:p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30689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hwconfig</a:t>
            </a:r>
            <a:r>
              <a:rPr lang="en-US" altLang="zh-CN" dirty="0" smtClean="0"/>
              <a:t> –x  sample.cfg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1967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hwconfig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子系统架构图</a:t>
            </a:r>
            <a:endParaRPr lang="zh-CN" altLang="en-US" dirty="0"/>
          </a:p>
        </p:txBody>
      </p:sp>
      <p:pic>
        <p:nvPicPr>
          <p:cNvPr id="5" name="内容占位符 4" descr="linux_io_subsystem_architectur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708" y="1196752"/>
            <a:ext cx="5256584" cy="533731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lsblk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#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lsblk</a:t>
            </a:r>
            <a:r>
              <a:rPr lang="en-US" altLang="zh-CN" b="1" dirty="0" smtClean="0">
                <a:solidFill>
                  <a:srgbClr val="002060"/>
                </a:solidFill>
              </a:rPr>
              <a:t> -</a:t>
            </a:r>
            <a:r>
              <a:rPr lang="en-US" altLang="zh-CN" b="1" dirty="0" err="1" smtClean="0">
                <a:solidFill>
                  <a:srgbClr val="002060"/>
                </a:solidFill>
              </a:rPr>
              <a:t>i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NAME    MAJ:MIN RM   SIZE RO MOUNTPOINT</a:t>
            </a:r>
          </a:p>
          <a:p>
            <a:pPr>
              <a:buNone/>
            </a:pPr>
            <a:r>
              <a:rPr lang="en-US" altLang="zh-CN" b="1" dirty="0" err="1" smtClean="0">
                <a:solidFill>
                  <a:srgbClr val="002060"/>
                </a:solidFill>
              </a:rPr>
              <a:t>sda</a:t>
            </a:r>
            <a:r>
              <a:rPr lang="en-US" altLang="zh-CN" b="1" dirty="0" smtClean="0">
                <a:solidFill>
                  <a:srgbClr val="002060"/>
                </a:solidFill>
              </a:rPr>
              <a:t>       8:0    0 557.8G  0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sda1      8:1    0   500M  0 /boot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sda2      8:2    0 146.5G  0 /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sda3      8:3    0     2G  0 [SWAP]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sda4      8:4    0     1K  0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sda5      8:5    0 408.8G  0 /disk0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nvdisk0 252:0    0     8G  0 /u05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芯片组</a:t>
            </a:r>
            <a:endParaRPr lang="en-US" dirty="0" smtClean="0"/>
          </a:p>
          <a:p>
            <a:r>
              <a:rPr lang="en-US" dirty="0" smtClean="0"/>
              <a:t>SATA/SAS</a:t>
            </a:r>
          </a:p>
          <a:p>
            <a:r>
              <a:rPr lang="en-US" dirty="0" smtClean="0"/>
              <a:t>SSD</a:t>
            </a:r>
          </a:p>
          <a:p>
            <a:r>
              <a:rPr lang="en-US" dirty="0" err="1" smtClean="0"/>
              <a:t>PCIe</a:t>
            </a:r>
            <a:r>
              <a:rPr lang="en-US" dirty="0" smtClean="0"/>
              <a:t> Flash</a:t>
            </a:r>
            <a:r>
              <a:rPr lang="zh-CN" altLang="en-US" dirty="0" smtClean="0"/>
              <a:t>卡</a:t>
            </a:r>
          </a:p>
          <a:p>
            <a:r>
              <a:rPr lang="en-US" dirty="0" smtClean="0"/>
              <a:t>RAID</a:t>
            </a:r>
            <a:r>
              <a:rPr lang="zh-CN" altLang="en-US" dirty="0" smtClean="0"/>
              <a:t>卡</a:t>
            </a:r>
            <a:endParaRPr lang="en-US" altLang="zh-CN" dirty="0" smtClean="0"/>
          </a:p>
          <a:p>
            <a:r>
              <a:rPr lang="en-US" dirty="0" smtClean="0"/>
              <a:t>NVRAM</a:t>
            </a:r>
            <a:r>
              <a:rPr lang="zh-CN" altLang="en-US" dirty="0" smtClean="0"/>
              <a:t>卡</a:t>
            </a:r>
            <a:endParaRPr lang="en-US" altLang="zh-CN" dirty="0" smtClean="0"/>
          </a:p>
          <a:p>
            <a:r>
              <a:rPr lang="zh-CN" altLang="en-US" dirty="0" smtClean="0"/>
              <a:t>测量工具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fio</a:t>
            </a:r>
            <a:r>
              <a:rPr lang="zh-CN" altLang="en-US" dirty="0" smtClean="0"/>
              <a:t>设备写饱和脚本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None/>
            </a:pPr>
            <a:r>
              <a:rPr lang="en-US" altLang="zh-CN" sz="1800" b="1" dirty="0" smtClean="0">
                <a:solidFill>
                  <a:srgbClr val="002060"/>
                </a:solidFill>
              </a:rPr>
              <a:t>[global]</a:t>
            </a:r>
          </a:p>
          <a:p>
            <a:pPr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</a:rPr>
              <a:t>bs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=4K</a:t>
            </a:r>
          </a:p>
          <a:p>
            <a:pPr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</a:rPr>
              <a:t>ioengine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=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libaio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</a:rPr>
              <a:t>rw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=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randrw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</a:rPr>
              <a:t>rwmixwrite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=100</a:t>
            </a:r>
          </a:p>
          <a:p>
            <a:pPr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</a:rPr>
              <a:t>time_based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rgbClr val="002060"/>
                </a:solidFill>
              </a:rPr>
              <a:t>runtime=3600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002060"/>
                </a:solidFill>
              </a:rPr>
              <a:t>direct=1</a:t>
            </a:r>
          </a:p>
          <a:p>
            <a:pPr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</a:rPr>
              <a:t>group_reporting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</a:rPr>
              <a:t>randrepeat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=0</a:t>
            </a:r>
          </a:p>
          <a:p>
            <a:pPr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</a:rPr>
              <a:t>norandommap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rgbClr val="002060"/>
                </a:solidFill>
              </a:rPr>
              <a:t>invalidate=1</a:t>
            </a:r>
          </a:p>
          <a:p>
            <a:pPr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</a:rPr>
              <a:t>iodepth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=8</a:t>
            </a:r>
          </a:p>
          <a:p>
            <a:pPr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</a:rPr>
              <a:t>iodepth_batch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=4</a:t>
            </a:r>
          </a:p>
          <a:p>
            <a:pPr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</a:rPr>
              <a:t>iodepth_low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=4</a:t>
            </a:r>
          </a:p>
          <a:p>
            <a:pPr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</a:rPr>
              <a:t>iodepth_batch_complete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=8</a:t>
            </a:r>
          </a:p>
          <a:p>
            <a:pPr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</a:rPr>
              <a:t>numjobs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=1</a:t>
            </a:r>
          </a:p>
          <a:p>
            <a:pPr>
              <a:buNone/>
            </a:pPr>
            <a:endParaRPr lang="en-US" altLang="zh-C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rgbClr val="002060"/>
                </a:solidFill>
              </a:rPr>
              <a:t>[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test_sda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]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002060"/>
                </a:solidFill>
              </a:rPr>
              <a:t>filename=/dev/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sda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rgbClr val="002060"/>
                </a:solidFill>
              </a:rPr>
              <a:t>[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test_sdb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]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002060"/>
                </a:solidFill>
              </a:rPr>
              <a:t>filename=/dev/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sdb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rgbClr val="002060"/>
                </a:solidFill>
              </a:rPr>
              <a:t>[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test_sdc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]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002060"/>
                </a:solidFill>
              </a:rPr>
              <a:t>filename=/dev/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sdc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rgbClr val="002060"/>
                </a:solidFill>
              </a:rPr>
              <a:t>[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test_sdd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]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002060"/>
                </a:solidFill>
              </a:rPr>
              <a:t>filename=/dev/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sdd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zh-CN" alt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1247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fio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a_b_c_d_test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iostat</a:t>
            </a:r>
            <a:endParaRPr lang="zh-CN" altLang="en-US" dirty="0"/>
          </a:p>
        </p:txBody>
      </p:sp>
      <p:pic>
        <p:nvPicPr>
          <p:cNvPr id="5" name="内容占位符 4" descr="iosta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2276872"/>
            <a:ext cx="8348892" cy="113169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00192" y="2204864"/>
            <a:ext cx="720080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87824" y="2204864"/>
            <a:ext cx="720080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0392" y="2636912"/>
            <a:ext cx="720080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24128" y="2780928"/>
            <a:ext cx="720080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092280" y="2636912"/>
            <a:ext cx="720080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619672" y="3212976"/>
            <a:ext cx="720080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4400" dirty="0" smtClean="0"/>
              <a:t>IO depth</a:t>
            </a:r>
            <a:r>
              <a:rPr lang="zh-CN" altLang="en-US" sz="4400" dirty="0" smtClean="0"/>
              <a:t>对设备性能</a:t>
            </a: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有什么样的影响？</a:t>
            </a:r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pidstat</a:t>
            </a:r>
            <a:endParaRPr lang="zh-CN" altLang="en-US" dirty="0"/>
          </a:p>
        </p:txBody>
      </p:sp>
      <p:pic>
        <p:nvPicPr>
          <p:cNvPr id="5" name="内容占位符 4" descr="pidsta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783046"/>
            <a:ext cx="8229600" cy="216027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iotop</a:t>
            </a:r>
            <a:endParaRPr lang="zh-CN" altLang="en-US" dirty="0"/>
          </a:p>
        </p:txBody>
      </p:sp>
      <p:pic>
        <p:nvPicPr>
          <p:cNvPr id="5" name="内容占位符 4" descr="iotop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950" y="3325019"/>
            <a:ext cx="7658100" cy="10763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Fio</a:t>
            </a:r>
            <a:r>
              <a:rPr lang="zh-CN" altLang="en-US" dirty="0" smtClean="0"/>
              <a:t>测试工具使用： </a:t>
            </a:r>
            <a:r>
              <a:rPr lang="en-US" altLang="zh-CN" dirty="0" smtClean="0">
                <a:hlinkClick r:id="rId3"/>
              </a:rPr>
              <a:t>http://blog.yufeng.info/archives/tag/fio</a:t>
            </a:r>
            <a:endParaRPr lang="en-US" altLang="zh-CN" dirty="0" smtClean="0"/>
          </a:p>
          <a:p>
            <a:r>
              <a:rPr lang="en-US" altLang="zh-CN" dirty="0" err="1" smtClean="0"/>
              <a:t>hwconfig</a:t>
            </a:r>
            <a:r>
              <a:rPr lang="zh-CN" altLang="en-US" dirty="0" smtClean="0"/>
              <a:t>查看硬件信息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4"/>
              </a:rPr>
              <a:t>http://blog.yufeng.info/archives/2086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下方便的块设备查看工具</a:t>
            </a:r>
            <a:r>
              <a:rPr lang="en-US" altLang="zh-CN" dirty="0" err="1" smtClean="0"/>
              <a:t>lsblk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5"/>
              </a:rPr>
              <a:t>http://blog.yufeng.info/archives/1882</a:t>
            </a:r>
            <a:endParaRPr lang="en-US" altLang="zh-CN" dirty="0" smtClean="0"/>
          </a:p>
          <a:p>
            <a:r>
              <a:rPr lang="en-US" altLang="zh-CN" dirty="0" smtClean="0"/>
              <a:t>Linux TASK_IO_ACCOUNTING</a:t>
            </a:r>
            <a:r>
              <a:rPr lang="zh-CN" altLang="en-US" dirty="0" smtClean="0"/>
              <a:t>功能以及如何使用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6"/>
              </a:rPr>
              <a:t>http://blog.yufeng.info/archives/2138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endParaRPr lang="en-US" altLang="zh-CN" sz="6000" dirty="0" smtClean="0"/>
          </a:p>
          <a:p>
            <a:pPr lvl="1" algn="ctr">
              <a:buNone/>
            </a:pPr>
            <a:r>
              <a:rPr lang="zh-CN" altLang="en-US" sz="6000" dirty="0" smtClean="0"/>
              <a:t>谢谢大家！</a:t>
            </a:r>
            <a:endParaRPr lang="en-US" altLang="zh-CN" sz="6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芯片组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285066" y="3789040"/>
            <a:ext cx="369906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1124745"/>
            <a:ext cx="4968552" cy="422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0" y="2420888"/>
            <a:ext cx="2771800" cy="108012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40152" y="148478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Raid</a:t>
            </a:r>
            <a:r>
              <a:rPr lang="zh-CN" altLang="en-US" dirty="0" smtClean="0">
                <a:solidFill>
                  <a:srgbClr val="FF0000"/>
                </a:solidFill>
              </a:rPr>
              <a:t>卡和</a:t>
            </a:r>
            <a:r>
              <a:rPr lang="en-US" altLang="zh-CN" dirty="0" err="1" smtClean="0">
                <a:solidFill>
                  <a:srgbClr val="FF0000"/>
                </a:solidFill>
              </a:rPr>
              <a:t>PCIe</a:t>
            </a:r>
            <a:r>
              <a:rPr lang="zh-CN" altLang="en-US" dirty="0" smtClean="0">
                <a:solidFill>
                  <a:srgbClr val="FF0000"/>
                </a:solidFill>
              </a:rPr>
              <a:t>卡都插在</a:t>
            </a:r>
            <a:r>
              <a:rPr lang="en-US" altLang="zh-CN" dirty="0" err="1" smtClean="0">
                <a:solidFill>
                  <a:srgbClr val="FF0000"/>
                </a:solidFill>
              </a:rPr>
              <a:t>PCIe</a:t>
            </a:r>
            <a:r>
              <a:rPr lang="zh-CN" altLang="en-US" dirty="0" smtClean="0">
                <a:solidFill>
                  <a:srgbClr val="FF0000"/>
                </a:solidFill>
              </a:rPr>
              <a:t>卡，直接走北桥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芯片组型号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Processors:     2 x Xeon E5645 2.40GHz 5860MHz FSB (HT enabled, 12 cores, 24 threads)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Chipset:        Intel </a:t>
            </a:r>
            <a:r>
              <a:rPr lang="en-US" altLang="zh-CN" dirty="0" smtClean="0">
                <a:solidFill>
                  <a:srgbClr val="FF0000"/>
                </a:solidFill>
              </a:rPr>
              <a:t>5500 IOH-24D </a:t>
            </a:r>
            <a:r>
              <a:rPr lang="en-US" altLang="zh-CN" dirty="0" smtClean="0"/>
              <a:t>B3 (</a:t>
            </a:r>
            <a:r>
              <a:rPr lang="en-US" altLang="zh-CN" dirty="0" err="1" smtClean="0"/>
              <a:t>Tylersburg</a:t>
            </a:r>
            <a:r>
              <a:rPr lang="en-US" altLang="zh-CN" dirty="0" smtClean="0"/>
              <a:t>), 82801JIR A0 (</a:t>
            </a:r>
            <a:r>
              <a:rPr lang="en-US" altLang="zh-CN" dirty="0" smtClean="0">
                <a:solidFill>
                  <a:srgbClr val="FF0000"/>
                </a:solidFill>
              </a:rPr>
              <a:t>ICH10R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接口速率</a:t>
            </a:r>
            <a:endParaRPr lang="zh-CN" altLang="en-US" dirty="0"/>
          </a:p>
        </p:txBody>
      </p:sp>
      <p:pic>
        <p:nvPicPr>
          <p:cNvPr id="5" name="内容占位符 4" descr="latencyAndThroughputSouth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30" y="1268760"/>
            <a:ext cx="4418462" cy="547532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0" y="5934670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PCIe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接口速率</a:t>
            </a:r>
            <a:r>
              <a:rPr lang="en-US" altLang="zh-CN" dirty="0" smtClean="0"/>
              <a:t>:</a:t>
            </a:r>
            <a:endParaRPr lang="en-US" b="1" dirty="0" smtClean="0"/>
          </a:p>
          <a:p>
            <a:r>
              <a:rPr lang="en-US" b="1" dirty="0" smtClean="0"/>
              <a:t>v1.x</a:t>
            </a:r>
            <a:r>
              <a:rPr lang="en-US" dirty="0" smtClean="0"/>
              <a:t>: 250 MB/s</a:t>
            </a:r>
          </a:p>
          <a:p>
            <a:r>
              <a:rPr lang="en-US" b="1" dirty="0" smtClean="0"/>
              <a:t>v2.x</a:t>
            </a:r>
            <a:r>
              <a:rPr lang="en-US" dirty="0" smtClean="0"/>
              <a:t>: 500 MB/s</a:t>
            </a:r>
            <a:endParaRPr lang="zh-CN" altLang="en-US" dirty="0"/>
          </a:p>
        </p:txBody>
      </p:sp>
      <p:pic>
        <p:nvPicPr>
          <p:cNvPr id="7" name="图片 6" descr="xeon_55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40768"/>
            <a:ext cx="4337003" cy="4536504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372200" y="3645024"/>
            <a:ext cx="792088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64288" y="4149080"/>
            <a:ext cx="288032" cy="64807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SATA/SAS</a:t>
            </a:r>
            <a:r>
              <a:rPr lang="zh-CN" altLang="en-US" dirty="0" smtClean="0"/>
              <a:t>机械磁盘</a:t>
            </a:r>
            <a:endParaRPr lang="zh-CN" altLang="en-US" dirty="0"/>
          </a:p>
        </p:txBody>
      </p:sp>
      <p:pic>
        <p:nvPicPr>
          <p:cNvPr id="5" name="内容占位符 4" descr="hitachi-sas-230x23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12776"/>
            <a:ext cx="2921000" cy="29210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6" name="图片 5" descr="ST3300655SS-2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700808"/>
            <a:ext cx="2381250" cy="21145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381328"/>
            <a:ext cx="8748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Disk:           </a:t>
            </a:r>
            <a:r>
              <a:rPr lang="en-US" altLang="zh-CN" sz="2000" b="1" dirty="0" err="1" smtClean="0">
                <a:latin typeface="华文细黑" pitchFamily="2" charset="-122"/>
                <a:ea typeface="华文细黑" pitchFamily="2" charset="-122"/>
              </a:rPr>
              <a:t>sda</a:t>
            </a: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 (scsi0): 100GB JBOD == 1 x HITACHI-HUSSL4010ASS600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080" y="544522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SAS</a:t>
            </a:r>
          </a:p>
          <a:p>
            <a:r>
              <a:rPr lang="en-US" altLang="zh-CN" dirty="0" smtClean="0"/>
              <a:t>15K RPM IOPS: </a:t>
            </a:r>
            <a:r>
              <a:rPr lang="en-US" altLang="zh-CN" dirty="0" smtClean="0">
                <a:solidFill>
                  <a:srgbClr val="FF0000"/>
                </a:solidFill>
              </a:rPr>
              <a:t>~180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551723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SATA II</a:t>
            </a:r>
          </a:p>
          <a:p>
            <a:r>
              <a:rPr lang="en-US" altLang="zh-CN" dirty="0" smtClean="0"/>
              <a:t>7200 RPM IOPS:</a:t>
            </a:r>
            <a:r>
              <a:rPr lang="en-US" altLang="zh-CN" dirty="0" smtClean="0">
                <a:solidFill>
                  <a:srgbClr val="FF0000"/>
                </a:solidFill>
              </a:rPr>
              <a:t> ~90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</a:t>
            </a:r>
            <a:endParaRPr lang="zh-CN" altLang="en-US" dirty="0"/>
          </a:p>
        </p:txBody>
      </p:sp>
      <p:pic>
        <p:nvPicPr>
          <p:cNvPr id="5" name="内容占位符 4" descr="intel-ssd-32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5976" y="1124744"/>
            <a:ext cx="4499992" cy="341999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6" name="图片 5" descr="intel_x2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356992"/>
            <a:ext cx="4386064" cy="32895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3888" y="5949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SATA II</a:t>
            </a:r>
          </a:p>
          <a:p>
            <a:r>
              <a:rPr lang="en-US" altLang="zh-CN" dirty="0" smtClean="0"/>
              <a:t>Intel X25-M IOPS: ~8600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80312" y="13407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寿命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200T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sz="4800" dirty="0" smtClean="0"/>
              <a:t>为什么</a:t>
            </a:r>
            <a:endParaRPr lang="en-US" altLang="zh-CN" sz="4800" dirty="0" smtClean="0"/>
          </a:p>
          <a:p>
            <a:pPr algn="ctr">
              <a:buNone/>
            </a:pPr>
            <a:r>
              <a:rPr lang="zh-CN" altLang="en-US" sz="4800" dirty="0" smtClean="0"/>
              <a:t>要有</a:t>
            </a:r>
            <a:r>
              <a:rPr lang="en-US" altLang="zh-CN" sz="4800" dirty="0" smtClean="0"/>
              <a:t>RAID</a:t>
            </a:r>
            <a:r>
              <a:rPr lang="zh-CN" altLang="en-US" sz="4800" dirty="0" smtClean="0"/>
              <a:t>或者</a:t>
            </a:r>
            <a:r>
              <a:rPr lang="en-US" altLang="zh-CN" sz="4800" dirty="0" smtClean="0"/>
              <a:t>HBA</a:t>
            </a:r>
            <a:r>
              <a:rPr lang="zh-CN" altLang="en-US" sz="4800" dirty="0" smtClean="0"/>
              <a:t>卡</a:t>
            </a:r>
            <a:endParaRPr lang="en-US" altLang="zh-CN" sz="4800" dirty="0" smtClean="0"/>
          </a:p>
          <a:p>
            <a:pPr algn="ctr">
              <a:buNone/>
            </a:pPr>
            <a:r>
              <a:rPr lang="zh-CN" altLang="en-US" sz="4800" dirty="0" smtClean="0"/>
              <a:t>接</a:t>
            </a:r>
            <a:r>
              <a:rPr lang="en-US" altLang="zh-CN" sz="4800" dirty="0" smtClean="0"/>
              <a:t>SATA</a:t>
            </a:r>
            <a:r>
              <a:rPr lang="zh-CN" altLang="en-US" sz="4800" dirty="0" smtClean="0"/>
              <a:t>磁盘阵列？</a:t>
            </a:r>
            <a:endParaRPr lang="en-US" altLang="zh-CN" sz="4800" dirty="0" smtClean="0"/>
          </a:p>
          <a:p>
            <a:pPr algn="ctr">
              <a:buNone/>
            </a:pPr>
            <a:r>
              <a:rPr lang="zh-CN" altLang="en-US" sz="4800" dirty="0" smtClean="0"/>
              <a:t>解决什么问题？</a:t>
            </a:r>
            <a:endParaRPr lang="zh-CN" altLang="en-US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fusion-io_iodrive_005-smal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7134" y="2348880"/>
            <a:ext cx="4866866" cy="367240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PCIe</a:t>
            </a:r>
            <a:r>
              <a:rPr lang="en-US" dirty="0" smtClean="0"/>
              <a:t> Flash</a:t>
            </a:r>
            <a:r>
              <a:rPr lang="zh-CN" altLang="en-US" dirty="0" smtClean="0"/>
              <a:t>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6" name="图片 5" descr="FlashMAX-Product-Photo.jpg"/>
          <p:cNvPicPr>
            <a:picLocks noChangeAspect="1"/>
          </p:cNvPicPr>
          <p:nvPr/>
        </p:nvPicPr>
        <p:blipFill>
          <a:blip r:embed="rId4" cstate="print"/>
          <a:srcRect l="6220" t="959"/>
          <a:stretch>
            <a:fillRect/>
          </a:stretch>
        </p:blipFill>
        <p:spPr>
          <a:xfrm>
            <a:off x="347585" y="1412776"/>
            <a:ext cx="3792367" cy="46085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1520" y="6237312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2000" b="1" dirty="0" smtClean="0">
                <a:latin typeface="华文细黑" pitchFamily="2" charset="-122"/>
                <a:ea typeface="华文细黑" pitchFamily="2" charset="-122"/>
              </a:rPr>
              <a:t>Disk-Control:   iodrive0: Fusion-io ioDIMM3 320GB</a:t>
            </a:r>
            <a:endParaRPr lang="zh-CN" altLang="en-US" sz="20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0032" y="1772816"/>
            <a:ext cx="4104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PCIe</a:t>
            </a:r>
            <a:r>
              <a:rPr lang="en-US" altLang="zh-CN" dirty="0" smtClean="0"/>
              <a:t>  2.0</a:t>
            </a:r>
            <a:r>
              <a:rPr lang="en-US" dirty="0" smtClean="0">
                <a:solidFill>
                  <a:srgbClr val="FF0000"/>
                </a:solidFill>
              </a:rPr>
              <a:t>x4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ioDrive</a:t>
            </a:r>
            <a:r>
              <a:rPr lang="en-US" altLang="zh-CN" dirty="0" smtClean="0"/>
              <a:t> IOPS: with Flash </a:t>
            </a:r>
            <a:r>
              <a:rPr lang="en-US" altLang="zh-CN" dirty="0" smtClean="0">
                <a:solidFill>
                  <a:srgbClr val="FF0000"/>
                </a:solidFill>
              </a:rPr>
              <a:t>140,000</a:t>
            </a:r>
            <a:r>
              <a:rPr lang="en-US" altLang="zh-CN" dirty="0" smtClean="0"/>
              <a:t> Read IOPS, </a:t>
            </a:r>
            <a:r>
              <a:rPr lang="en-US" altLang="zh-CN" dirty="0" smtClean="0">
                <a:solidFill>
                  <a:srgbClr val="FF0000"/>
                </a:solidFill>
              </a:rPr>
              <a:t>135,000</a:t>
            </a:r>
            <a:r>
              <a:rPr lang="en-US" altLang="zh-CN" dirty="0" smtClean="0"/>
              <a:t> Write IOPS</a:t>
            </a:r>
          </a:p>
          <a:p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 rot="5400000">
            <a:off x="2740442" y="3861048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掉电数据安全，寿命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5P-15P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PCIe</a:t>
            </a:r>
            <a:r>
              <a:rPr lang="en-US" altLang="zh-CN" dirty="0" smtClean="0"/>
              <a:t> 2.0</a:t>
            </a:r>
            <a:r>
              <a:rPr lang="en-US" altLang="zh-CN" dirty="0" smtClean="0">
                <a:solidFill>
                  <a:srgbClr val="FF0000"/>
                </a:solidFill>
              </a:rPr>
              <a:t>x8</a:t>
            </a:r>
          </a:p>
          <a:p>
            <a:r>
              <a:rPr lang="en-US" altLang="zh-CN" dirty="0" smtClean="0"/>
              <a:t>850 MB/s (4KB)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220,000</a:t>
            </a:r>
            <a:r>
              <a:rPr lang="en-US" altLang="zh-CN" dirty="0" smtClean="0"/>
              <a:t> IOPS (4KB)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核心系统-内核组&amp;#x0D;&amp;#x0A;2011年工作规划&amp;quot;&quot;/&gt;&lt;property id=&quot;20307&quot; value=&quot;439&quot;/&gt;&lt;/object&gt;&lt;object type=&quot;3&quot; unique_id=&quot;10005&quot;&gt;&lt;property id=&quot;20148&quot; value=&quot;5&quot;/&gt;&lt;property id=&quot;20300&quot; value=&quot;Slide 2 - &amp;quot;总体原则&amp;quot;&quot;/&gt;&lt;property id=&quot;20307&quot; value=&quot;446&quot;/&gt;&lt;/object&gt;&lt;object type=&quot;3&quot; unique_id=&quot;10006&quot;&gt;&lt;property id=&quot;20148&quot; value=&quot;5&quot;/&gt;&lt;property id=&quot;20300&quot; value=&quot;Slide 3 - &amp;quot;工作方向&amp;quot;&quot;/&gt;&lt;property id=&quot;20307&quot; value=&quot;438&quot;/&gt;&lt;/object&gt;&lt;object type=&quot;3&quot; unique_id=&quot;10079&quot;&gt;&lt;property id=&quot;20148&quot; value=&quot;5&quot;/&gt;&lt;property id=&quot;20300&quot; value=&quot;Slide 4 - &amp;quot;工作方向(Cont.)&amp;quot;&quot;/&gt;&lt;property id=&quot;20307&quot; value=&quot;447&quot;/&gt;&lt;/object&gt;&lt;object type=&quot;3&quot; unique_id=&quot;10116&quot;&gt;&lt;property id=&quot;20148&quot; value=&quot;5&quot;/&gt;&lt;property id=&quot;20300&quot; value=&quot;Slide 5 - &amp;quot;工作方向(Cont.)&amp;quot;&quot;/&gt;&lt;property id=&quot;20307&quot; value=&quot;448&quot;/&gt;&lt;/object&gt;&lt;object type=&quot;3&quot; unique_id=&quot;10182&quot;&gt;&lt;property id=&quot;20148&quot; value=&quot;5&quot;/&gt;&lt;property id=&quot;20300&quot; value=&quot;Slide 6 - &amp;quot;时间点&amp;quot;&quot;/&gt;&lt;property id=&quot;20307&quot; value=&quot;449&quot;/&gt;&lt;/object&gt;&lt;object type=&quot;3&quot; unique_id=&quot;10213&quot;&gt;&lt;property id=&quot;20148&quot; value=&quot;5&quot;/&gt;&lt;property id=&quot;20300&quot; value=&quot;Slide 8 - &amp;quot;全年考核标准&amp;quot;&quot;/&gt;&lt;property id=&quot;20307&quot; value=&quot;450&quot;/&gt;&lt;/object&gt;&lt;object type=&quot;3&quot; unique_id=&quot;10250&quot;&gt;&lt;property id=&quot;20148&quot; value=&quot;5&quot;/&gt;&lt;property id=&quot;20300&quot; value=&quot;Slide 9 - &amp;quot;全年考核标准 (Cont.)&amp;quot;&quot;/&gt;&lt;property id=&quot;20307&quot; value=&quot;451&quot;/&gt;&lt;/object&gt;&lt;object type=&quot;3&quot; unique_id=&quot;10251&quot;&gt;&lt;property id=&quot;20148&quot; value=&quot;5&quot;/&gt;&lt;property id=&quot;20300&quot; value=&quot;Slide 7 - &amp;quot;全年考核标准&amp;quot;&quot;/&gt;&lt;property id=&quot;20307&quot; value=&quot;452&quot;/&gt;&lt;/object&gt;&lt;object type=&quot;3&quot; unique_id=&quot;10307&quot;&gt;&lt;property id=&quot;20148&quot; value=&quot;5&quot;/&gt;&lt;property id=&quot;20300&quot; value=&quot;Slide 10 - &amp;quot;全年考核标准 (Cont.)&amp;quot;&quot;/&gt;&lt;property id=&quot;20307&quot; value=&quot;45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25767</TotalTime>
  <Words>677</Words>
  <Application>Microsoft Office PowerPoint</Application>
  <PresentationFormat>全屏显示(4:3)</PresentationFormat>
  <Paragraphs>209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淘宝PPT模版</vt:lpstr>
      <vt:lpstr>1_默认设计模板</vt:lpstr>
      <vt:lpstr>了解IO设备</vt:lpstr>
      <vt:lpstr>提纲</vt:lpstr>
      <vt:lpstr>IO芯片组</vt:lpstr>
      <vt:lpstr>芯片组型号</vt:lpstr>
      <vt:lpstr>接口速率</vt:lpstr>
      <vt:lpstr>SATA/SAS机械磁盘</vt:lpstr>
      <vt:lpstr>SSD</vt:lpstr>
      <vt:lpstr>思考</vt:lpstr>
      <vt:lpstr>PCIe Flash卡</vt:lpstr>
      <vt:lpstr>Raid卡</vt:lpstr>
      <vt:lpstr>Raid卡(续)-Cache</vt:lpstr>
      <vt:lpstr>Raid卡(续)-BBWC </vt:lpstr>
      <vt:lpstr>Raid卡 (续）- FBWC</vt:lpstr>
      <vt:lpstr>NVRAM卡</vt:lpstr>
      <vt:lpstr> DDR3 Non-Volatile DIMM </vt:lpstr>
      <vt:lpstr>思考</vt:lpstr>
      <vt:lpstr>hwconfig</vt:lpstr>
      <vt:lpstr>IO子系统架构图</vt:lpstr>
      <vt:lpstr>lsblk</vt:lpstr>
      <vt:lpstr>fio设备写饱和脚本</vt:lpstr>
      <vt:lpstr>iostat</vt:lpstr>
      <vt:lpstr>思考</vt:lpstr>
      <vt:lpstr>pidstat</vt:lpstr>
      <vt:lpstr>iotop</vt:lpstr>
      <vt:lpstr>参考材料</vt:lpstr>
      <vt:lpstr>提问时间</vt:lpstr>
    </vt:vector>
  </TitlesOfParts>
  <Company>alibaba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核心系统-数据库组-2011年工作规划</dc:title>
  <dc:creator>褚霸</dc:creator>
  <cp:lastModifiedBy>chuba.yf</cp:lastModifiedBy>
  <cp:revision>146</cp:revision>
  <dcterms:created xsi:type="dcterms:W3CDTF">2008-10-18T12:39:51Z</dcterms:created>
  <dcterms:modified xsi:type="dcterms:W3CDTF">2012-03-21T06:26:48Z</dcterms:modified>
</cp:coreProperties>
</file>