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0" r:id="rId2"/>
    <p:sldId id="357" r:id="rId3"/>
    <p:sldId id="354" r:id="rId4"/>
    <p:sldId id="257" r:id="rId5"/>
    <p:sldId id="355" r:id="rId6"/>
    <p:sldId id="358" r:id="rId7"/>
    <p:sldId id="356" r:id="rId8"/>
    <p:sldId id="362" r:id="rId9"/>
    <p:sldId id="360" r:id="rId10"/>
    <p:sldId id="364" r:id="rId11"/>
    <p:sldId id="359" r:id="rId12"/>
    <p:sldId id="361" r:id="rId13"/>
    <p:sldId id="363" r:id="rId14"/>
    <p:sldId id="264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2AC"/>
    <a:srgbClr val="76CDDD"/>
    <a:srgbClr val="F96C21"/>
    <a:srgbClr val="380D59"/>
    <a:srgbClr val="ECA700"/>
    <a:srgbClr val="F06F00"/>
    <a:srgbClr val="A40040"/>
    <a:srgbClr val="37055E"/>
    <a:srgbClr val="B3D200"/>
    <a:srgbClr val="2DA6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1696" y="-11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D5454-9D5A-214B-8239-07786AA8993B}" type="datetimeFigureOut">
              <a:rPr lang="en-US" smtClean="0"/>
              <a:pPr/>
              <a:t>9/26/13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726BF-97DA-EE45-9D67-FB56330F25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955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6C2EE-A886-C442-8C1F-21A4C7153015}" type="datetimeFigureOut">
              <a:rPr lang="en-US" smtClean="0"/>
              <a:pPr/>
              <a:t>9/26/13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C9542-D81A-864F-A747-83A5F8ACB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571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BDBE-4C3A-0E44-9589-47371DC6F43B}" type="datetime1">
              <a:rPr lang="en-US" smtClean="0"/>
              <a:pPr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88813DA-8D06-F14C-8552-E6A9180E36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8076-68F1-8849-A6D0-ECBECB8D5DC0}" type="datetime1">
              <a:rPr lang="en-US" smtClean="0"/>
              <a:pPr/>
              <a:t>9/26/13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6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tl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624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8076-68F1-8849-A6D0-ECBECB8D5DC0}" type="datetime1">
              <a:rPr lang="en-US" smtClean="0"/>
              <a:pPr/>
              <a:t>9/26/13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2109" y="1165585"/>
            <a:ext cx="7534656" cy="914"/>
          </a:xfrm>
          <a:prstGeom prst="line">
            <a:avLst/>
          </a:prstGeom>
          <a:ln w="9525" cap="flat" cmpd="sng" algn="ctr">
            <a:gradFill flip="none" rotWithShape="1">
              <a:gsLst>
                <a:gs pos="0">
                  <a:srgbClr val="19A5C8"/>
                </a:gs>
                <a:gs pos="100000">
                  <a:srgbClr val="0080B4">
                    <a:alpha val="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48502" y="1383127"/>
            <a:ext cx="8229600" cy="4734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>
                <a:latin typeface="Calibri"/>
                <a:cs typeface="Calibri"/>
              </a:rPr>
              <a:t>Click to edit Master text styles</a:t>
            </a:r>
          </a:p>
          <a:p>
            <a:pPr lvl="1"/>
            <a:r>
              <a:rPr lang="en-US" smtClean="0">
                <a:latin typeface="Calibri"/>
                <a:cs typeface="Calibri"/>
              </a:rPr>
              <a:t>Second level</a:t>
            </a:r>
          </a:p>
          <a:p>
            <a:pPr lvl="2"/>
            <a:r>
              <a:rPr lang="en-US" smtClean="0">
                <a:latin typeface="Calibri"/>
                <a:cs typeface="Calibri"/>
              </a:rPr>
              <a:t>Third level</a:t>
            </a:r>
          </a:p>
          <a:p>
            <a:pPr lvl="3"/>
            <a:r>
              <a:rPr lang="en-US" smtClean="0">
                <a:latin typeface="Calibri"/>
                <a:cs typeface="Calibri"/>
              </a:rPr>
              <a:t>Fourth level</a:t>
            </a:r>
          </a:p>
          <a:p>
            <a:pPr lvl="4"/>
            <a:r>
              <a:rPr lang="en-US" smtClean="0">
                <a:latin typeface="Calibri"/>
                <a:cs typeface="Calibri"/>
              </a:rPr>
              <a:t>Fifth level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15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tl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624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8076-68F1-8849-A6D0-ECBECB8D5DC0}" type="datetime1">
              <a:rPr lang="en-US" smtClean="0"/>
              <a:pPr/>
              <a:t>9/26/13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65D5-54AF-7D49-A111-FB72ECD909ED}" type="datetime1">
              <a:rPr lang="en-US" smtClean="0"/>
              <a:pPr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361522" y="3106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92B2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Click to edit Master title style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392B2"/>
              </a:solidFill>
              <a:effectLst/>
              <a:uLnTx/>
              <a:uFillTx/>
              <a:latin typeface="Calibri"/>
              <a:ea typeface="+mj-ea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2B61-67AE-844B-893E-ABDB7C4797D9}" type="datetime1">
              <a:rPr lang="en-US" smtClean="0"/>
              <a:pPr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21EE-A7DC-1540-BFCA-245B51842D63}" type="datetime1">
              <a:rPr lang="en-US" smtClean="0"/>
              <a:pPr/>
              <a:t>9/26/13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3730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3730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7E0D-9AB0-5146-A88A-585CDDCBFEEB}" type="datetime1">
              <a:rPr lang="en-US" smtClean="0"/>
              <a:pPr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61522" y="3106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0392B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392B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600" y="4809076"/>
            <a:ext cx="2565400" cy="694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4131" y="138854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599" y="4224874"/>
            <a:ext cx="2565401" cy="431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2389-7196-AC4A-BCBE-7D2D654295A4}" type="datetime1">
              <a:rPr lang="en-US" smtClean="0"/>
              <a:pPr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61522" y="3106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0392B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392B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e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ster_strip_v2_100212.jpg"/>
          <p:cNvPicPr>
            <a:picLocks noChangeAspect="1"/>
          </p:cNvPicPr>
          <p:nvPr/>
        </p:nvPicPr>
        <p:blipFill>
          <a:blip r:embed="rId11"/>
          <a:srcRect b="19943"/>
          <a:stretch>
            <a:fillRect/>
          </a:stretch>
        </p:blipFill>
        <p:spPr>
          <a:xfrm>
            <a:off x="0" y="6246220"/>
            <a:ext cx="9144000" cy="611780"/>
          </a:xfrm>
          <a:prstGeom prst="rect">
            <a:avLst/>
          </a:prstGeom>
        </p:spPr>
      </p:pic>
      <p:pic>
        <p:nvPicPr>
          <p:cNvPr id="12" name="Picture 11" descr="cloudera_logo_rev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1691" y="6364816"/>
            <a:ext cx="1286274" cy="3849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522" y="8590"/>
            <a:ext cx="8229600" cy="1115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502" y="1383127"/>
            <a:ext cx="8229600" cy="4734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15" y="6356350"/>
            <a:ext cx="969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DD18076-68F1-8849-A6D0-ECBECB8D5DC0}" type="datetime1">
              <a:rPr lang="en-US" smtClean="0"/>
              <a:pPr/>
              <a:t>9/26/13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163" y="6356350"/>
            <a:ext cx="5604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88813DA-8D06-F14C-8552-E6A9180E361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8439" y="1150496"/>
            <a:ext cx="8229600" cy="1588"/>
          </a:xfrm>
          <a:prstGeom prst="line">
            <a:avLst/>
          </a:prstGeom>
          <a:ln w="6350" cap="flat" cmpd="sng" algn="ctr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59" r:id="rId3"/>
    <p:sldLayoutId id="2147483660" r:id="rId4"/>
    <p:sldLayoutId id="2147483651" r:id="rId5"/>
    <p:sldLayoutId id="2147483652" r:id="rId6"/>
    <p:sldLayoutId id="2147483653" r:id="rId7"/>
    <p:sldLayoutId id="2147483656" r:id="rId8"/>
    <p:sldLayoutId id="2147483657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rgbClr val="0392B2"/>
          </a:solidFill>
          <a:latin typeface="Calibri"/>
          <a:ea typeface="+mj-ea"/>
          <a:cs typeface="Calibri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Clr>
          <a:srgbClr val="19B7DD"/>
        </a:buClr>
        <a:buSzPct val="80000"/>
        <a:buFont typeface="Arial"/>
        <a:buChar char="•"/>
        <a:defRPr sz="2800" kern="1200">
          <a:solidFill>
            <a:srgbClr val="505050"/>
          </a:solidFill>
          <a:latin typeface="Calibri"/>
          <a:ea typeface="+mn-ea"/>
          <a:cs typeface="Calibri"/>
        </a:defRPr>
      </a:lvl1pPr>
      <a:lvl2pPr marL="685800" indent="-228600" algn="l" defTabSz="457200" rtl="0" eaLnBrk="1" latinLnBrk="0" hangingPunct="1">
        <a:spcBef>
          <a:spcPct val="20000"/>
        </a:spcBef>
        <a:buClr>
          <a:srgbClr val="19B7DD"/>
        </a:buClr>
        <a:buSzPct val="80000"/>
        <a:buFont typeface="Arial"/>
        <a:buChar char="•"/>
        <a:defRPr sz="2400" kern="1200">
          <a:solidFill>
            <a:srgbClr val="505050"/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19B7DD"/>
        </a:buClr>
        <a:buSzPct val="80000"/>
        <a:buFont typeface="Arial"/>
        <a:buChar char="•"/>
        <a:defRPr sz="2000" kern="1200">
          <a:solidFill>
            <a:srgbClr val="505050"/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19B7DD"/>
        </a:buClr>
        <a:buSzPct val="80000"/>
        <a:buFont typeface="Arial"/>
        <a:buChar char="•"/>
        <a:defRPr sz="1800" kern="1200">
          <a:solidFill>
            <a:srgbClr val="505050"/>
          </a:solidFill>
          <a:latin typeface="Calibri"/>
          <a:ea typeface="+mn-ea"/>
          <a:cs typeface="Calibri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19B7DD"/>
        </a:buClr>
        <a:buSzPct val="80000"/>
        <a:buFont typeface="Arial"/>
        <a:buChar char="•"/>
        <a:defRPr sz="1800" kern="1200">
          <a:solidFill>
            <a:srgbClr val="505050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cloudera_logo_re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355" y="223298"/>
            <a:ext cx="1789813" cy="53568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79403" y="965200"/>
            <a:ext cx="7004098" cy="184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HBase Tracing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j-ea"/>
              <a:cs typeface="Calibri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704897" y="2948352"/>
            <a:ext cx="6877003" cy="11410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BBC"/>
              </a:buClr>
              <a:buSzPct val="80000"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6CDD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Elliott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76CDD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Clark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76CDDD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12800" y="2892900"/>
            <a:ext cx="7534656" cy="914"/>
          </a:xfrm>
          <a:prstGeom prst="line">
            <a:avLst/>
          </a:prstGeom>
          <a:ln w="9525" cap="flat" cmpd="sng" algn="ctr">
            <a:gradFill flip="none" rotWithShape="1">
              <a:gsLst>
                <a:gs pos="0">
                  <a:srgbClr val="76CDDD">
                    <a:alpha val="70000"/>
                  </a:srgbClr>
                </a:gs>
                <a:gs pos="100000">
                  <a:srgbClr val="0080B4">
                    <a:alpha val="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704897" y="2948353"/>
            <a:ext cx="6399277" cy="5839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BBC"/>
              </a:buClr>
              <a:buSzPct val="80000"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6CDD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Hooking up Zipkin,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76CDD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HTrace, and HBase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76CDDD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66703" y="2188304"/>
            <a:ext cx="6437472" cy="7913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dirty="0" smtClean="0">
                <a:solidFill>
                  <a:schemeClr val="bg1"/>
                </a:solidFill>
                <a:cs typeface="Calibri"/>
              </a:rPr>
              <a:t>Implementation</a:t>
            </a:r>
            <a:endParaRPr lang="en-US" sz="3600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12800" y="2892900"/>
            <a:ext cx="7534656" cy="914"/>
          </a:xfrm>
          <a:prstGeom prst="line">
            <a:avLst/>
          </a:prstGeom>
          <a:ln w="9525" cap="flat" cmpd="sng" algn="ctr">
            <a:gradFill flip="none" rotWithShape="1">
              <a:gsLst>
                <a:gs pos="0">
                  <a:srgbClr val="76CDDD">
                    <a:alpha val="70000"/>
                  </a:srgbClr>
                </a:gs>
                <a:gs pos="100000">
                  <a:srgbClr val="0080B4">
                    <a:alpha val="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loudera_logo_re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355" y="223298"/>
            <a:ext cx="1789813" cy="53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67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Zipkin HBase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Replaces need for Cassandra</a:t>
            </a:r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Created a non-blocking client shim</a:t>
            </a:r>
          </a:p>
          <a:p>
            <a:r>
              <a:rPr lang="en-US" dirty="0" smtClean="0"/>
              <a:t>Fixed Key Length</a:t>
            </a:r>
          </a:p>
          <a:p>
            <a:pPr lvl="1"/>
            <a:r>
              <a:rPr lang="en-US" dirty="0" smtClean="0"/>
              <a:t>ID’s are long</a:t>
            </a:r>
          </a:p>
          <a:p>
            <a:pPr lvl="1"/>
            <a:r>
              <a:rPr lang="en-US" dirty="0" smtClean="0"/>
              <a:t>Mapping table</a:t>
            </a:r>
          </a:p>
          <a:p>
            <a:pPr lvl="2"/>
            <a:r>
              <a:rPr lang="en-US" dirty="0" smtClean="0"/>
              <a:t>ID -&gt; Name</a:t>
            </a:r>
          </a:p>
          <a:p>
            <a:pPr lvl="2"/>
            <a:r>
              <a:rPr lang="en-US" dirty="0" smtClean="0"/>
              <a:t>Name -&gt; ID</a:t>
            </a:r>
          </a:p>
          <a:p>
            <a:pPr lvl="2"/>
            <a:r>
              <a:rPr lang="en-US" dirty="0" smtClean="0"/>
              <a:t>Inspiration from </a:t>
            </a:r>
            <a:r>
              <a:rPr lang="en-US" dirty="0" err="1" smtClean="0"/>
              <a:t>OpenTSDB</a:t>
            </a:r>
            <a:endParaRPr lang="en-US" dirty="0" smtClean="0"/>
          </a:p>
          <a:p>
            <a:r>
              <a:rPr lang="en-US" dirty="0" smtClean="0"/>
              <a:t>Open source on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 to instrument Java </a:t>
            </a:r>
            <a:r>
              <a:rPr lang="en-US" dirty="0" smtClean="0"/>
              <a:t>Code</a:t>
            </a:r>
            <a:endParaRPr lang="en-US" dirty="0" smtClean="0"/>
          </a:p>
          <a:p>
            <a:r>
              <a:rPr lang="en-US" dirty="0" smtClean="0"/>
              <a:t>Used In </a:t>
            </a:r>
            <a:r>
              <a:rPr lang="en-US" dirty="0" smtClean="0"/>
              <a:t>HBase </a:t>
            </a:r>
            <a:r>
              <a:rPr lang="en-US" dirty="0" smtClean="0"/>
              <a:t>trunk</a:t>
            </a:r>
          </a:p>
          <a:p>
            <a:r>
              <a:rPr lang="en-US" dirty="0" smtClean="0"/>
              <a:t>Coming to an install near you in 0.96.0</a:t>
            </a:r>
            <a:endParaRPr lang="en-US" dirty="0" smtClean="0"/>
          </a:p>
          <a:p>
            <a:r>
              <a:rPr lang="en-US" dirty="0" smtClean="0"/>
              <a:t>Pluggable </a:t>
            </a:r>
            <a:r>
              <a:rPr lang="en-US" dirty="0" smtClean="0"/>
              <a:t>where it emits Spans</a:t>
            </a:r>
          </a:p>
          <a:p>
            <a:pPr lvl="1"/>
            <a:r>
              <a:rPr lang="en-US" dirty="0" smtClean="0"/>
              <a:t>To a file</a:t>
            </a:r>
          </a:p>
          <a:p>
            <a:pPr lvl="1"/>
            <a:r>
              <a:rPr lang="en-US" dirty="0" smtClean="0"/>
              <a:t>To </a:t>
            </a:r>
            <a:r>
              <a:rPr lang="en-US" dirty="0" err="1"/>
              <a:t>s</a:t>
            </a:r>
            <a:r>
              <a:rPr lang="en-US" dirty="0" err="1" smtClean="0"/>
              <a:t>ys.out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27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HTrace and Zipkin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Modularize HTrace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htrace-zipkin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ZipkinSpanReceiver</a:t>
            </a:r>
            <a:endParaRPr lang="en-US" dirty="0" smtClean="0"/>
          </a:p>
          <a:p>
            <a:pPr lvl="1"/>
            <a:r>
              <a:rPr lang="en-US" dirty="0" smtClean="0"/>
              <a:t>Receives spans from HTrace instrumented code</a:t>
            </a:r>
          </a:p>
          <a:p>
            <a:pPr lvl="1"/>
            <a:r>
              <a:rPr lang="en-US" dirty="0" smtClean="0"/>
              <a:t>Converts to Thrift objects</a:t>
            </a:r>
          </a:p>
          <a:p>
            <a:pPr lvl="1"/>
            <a:r>
              <a:rPr lang="en-US" dirty="0" smtClean="0"/>
              <a:t>Sends to Zipkin</a:t>
            </a:r>
          </a:p>
          <a:p>
            <a:pPr lvl="2"/>
            <a:r>
              <a:rPr lang="en-US" dirty="0" smtClean="0"/>
              <a:t>Background Flush</a:t>
            </a:r>
          </a:p>
          <a:p>
            <a:pPr lvl="2"/>
            <a:r>
              <a:rPr lang="en-US" dirty="0" smtClean="0"/>
              <a:t>Batching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44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704897" y="2948353"/>
            <a:ext cx="6399277" cy="5839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BBC"/>
              </a:buClr>
              <a:buSzPct val="80000"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6CDD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Let’s hope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76CDD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this works.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76CDDD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66703" y="2188304"/>
            <a:ext cx="6437472" cy="7913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dirty="0" smtClean="0">
                <a:solidFill>
                  <a:schemeClr val="bg1"/>
                </a:solidFill>
                <a:cs typeface="Calibri"/>
              </a:rPr>
              <a:t>Demo</a:t>
            </a:r>
            <a:endParaRPr lang="en-US" sz="3600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12800" y="2892900"/>
            <a:ext cx="7534656" cy="914"/>
          </a:xfrm>
          <a:prstGeom prst="line">
            <a:avLst/>
          </a:prstGeom>
          <a:ln w="9525" cap="flat" cmpd="sng" algn="ctr">
            <a:gradFill flip="none" rotWithShape="1">
              <a:gsLst>
                <a:gs pos="0">
                  <a:srgbClr val="76CDDD">
                    <a:alpha val="70000"/>
                  </a:srgbClr>
                </a:gs>
                <a:gs pos="100000">
                  <a:srgbClr val="0080B4">
                    <a:alpha val="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loudera_logo_re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355" y="223298"/>
            <a:ext cx="1789813" cy="535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en-US" dirty="0"/>
          </a:p>
        </p:txBody>
      </p:sp>
      <p:pic>
        <p:nvPicPr>
          <p:cNvPr id="6" name="Content Placeholder 5" descr="387177_986551465919_1067375770_n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8" b="12128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Elliott Clark</a:t>
            </a:r>
          </a:p>
          <a:p>
            <a:pPr lvl="1"/>
            <a:r>
              <a:rPr lang="en-US" dirty="0" err="1" smtClean="0"/>
              <a:t>eclark@apache.org</a:t>
            </a:r>
            <a:endParaRPr lang="en-US" dirty="0" smtClean="0"/>
          </a:p>
          <a:p>
            <a:r>
              <a:rPr lang="en-US" dirty="0" smtClean="0"/>
              <a:t>HBase PMC</a:t>
            </a:r>
          </a:p>
          <a:p>
            <a:r>
              <a:rPr lang="en-US" dirty="0" smtClean="0"/>
              <a:t>HBase Committer</a:t>
            </a:r>
          </a:p>
          <a:p>
            <a:r>
              <a:rPr lang="en-US" dirty="0" smtClean="0"/>
              <a:t>HTrace </a:t>
            </a:r>
            <a:r>
              <a:rPr lang="en-US" dirty="0" err="1" smtClean="0"/>
              <a:t>Mantainer</a:t>
            </a:r>
            <a:endParaRPr lang="en-US" dirty="0" smtClean="0"/>
          </a:p>
          <a:p>
            <a:r>
              <a:rPr lang="en-US" dirty="0" smtClean="0"/>
              <a:t>Cloudera Engineer</a:t>
            </a:r>
          </a:p>
          <a:p>
            <a:pPr lvl="1"/>
            <a:r>
              <a:rPr lang="en-US" dirty="0" smtClean="0"/>
              <a:t>CDH Distribution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23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3072721" y="4429583"/>
            <a:ext cx="2895600" cy="400050"/>
          </a:xfrm>
          <a:prstGeom prst="ellipse">
            <a:avLst/>
          </a:prstGeom>
          <a:gradFill rotWithShape="1">
            <a:gsLst>
              <a:gs pos="0">
                <a:srgbClr val="333333">
                  <a:alpha val="79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78556" y="2260518"/>
            <a:ext cx="4683930" cy="1693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 fontAlgn="auto">
              <a:lnSpc>
                <a:spcPct val="80000"/>
              </a:lnSpc>
              <a:spcBef>
                <a:spcPct val="20000"/>
              </a:spcBef>
              <a:buClr>
                <a:srgbClr val="34B5D0"/>
              </a:buClr>
              <a:buSzPct val="80000"/>
              <a:defRPr/>
            </a:pPr>
            <a:r>
              <a:rPr lang="en-US" sz="4400" dirty="0" smtClean="0">
                <a:solidFill>
                  <a:schemeClr val="bg1"/>
                </a:solidFill>
              </a:rPr>
              <a:t>What’s Going on During Failovers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76CDDD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67224" y="3891276"/>
            <a:ext cx="3506595" cy="0"/>
          </a:xfrm>
          <a:prstGeom prst="line">
            <a:avLst/>
          </a:prstGeom>
          <a:ln w="9525" cap="flat" cmpd="sng" algn="ctr">
            <a:gradFill flip="none" rotWithShape="1">
              <a:gsLst>
                <a:gs pos="50000">
                  <a:srgbClr val="19A5C8"/>
                </a:gs>
                <a:gs pos="100000">
                  <a:srgbClr val="0080B4">
                    <a:alpha val="0"/>
                  </a:srgbClr>
                </a:gs>
                <a:gs pos="0">
                  <a:srgbClr val="19A5C8">
                    <a:alpha val="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67224" y="1668805"/>
            <a:ext cx="3506595" cy="0"/>
          </a:xfrm>
          <a:prstGeom prst="line">
            <a:avLst/>
          </a:prstGeom>
          <a:ln w="9525" cap="flat" cmpd="sng" algn="ctr">
            <a:gradFill flip="none" rotWithShape="1">
              <a:gsLst>
                <a:gs pos="50000">
                  <a:srgbClr val="19A5C8"/>
                </a:gs>
                <a:gs pos="100000">
                  <a:srgbClr val="0080B4">
                    <a:alpha val="0"/>
                  </a:srgbClr>
                </a:gs>
                <a:gs pos="0">
                  <a:srgbClr val="19A5C8">
                    <a:alpha val="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95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22" y="31065"/>
            <a:ext cx="8229600" cy="1185525"/>
          </a:xfrm>
        </p:spPr>
        <p:txBody>
          <a:bodyPr/>
          <a:lstStyle/>
          <a:p>
            <a:r>
              <a:rPr lang="en-US" dirty="0" smtClean="0">
                <a:solidFill>
                  <a:srgbClr val="0392B2"/>
                </a:solidFill>
                <a:latin typeface="Calibri"/>
                <a:cs typeface="Calibri"/>
              </a:rPr>
              <a:t>Motivation</a:t>
            </a:r>
            <a:endParaRPr lang="en-US" dirty="0">
              <a:solidFill>
                <a:srgbClr val="0392B2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improve MTTR</a:t>
            </a:r>
          </a:p>
          <a:p>
            <a:r>
              <a:rPr lang="en-US" dirty="0" smtClean="0">
                <a:latin typeface="Calibri"/>
                <a:cs typeface="Calibri"/>
              </a:rPr>
              <a:t>First need to know what’s going on</a:t>
            </a:r>
          </a:p>
          <a:p>
            <a:r>
              <a:rPr lang="en-US" dirty="0" smtClean="0"/>
              <a:t>Google’s Dapper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22" y="31065"/>
            <a:ext cx="8229600" cy="1185525"/>
          </a:xfrm>
        </p:spPr>
        <p:txBody>
          <a:bodyPr/>
          <a:lstStyle/>
          <a:p>
            <a:r>
              <a:rPr lang="en-US" dirty="0" smtClean="0">
                <a:solidFill>
                  <a:srgbClr val="0392B2"/>
                </a:solidFill>
                <a:latin typeface="Calibri"/>
                <a:cs typeface="Calibri"/>
              </a:rPr>
              <a:t>Options</a:t>
            </a:r>
            <a:endParaRPr lang="en-US" dirty="0">
              <a:solidFill>
                <a:srgbClr val="0392B2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all the things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We already do that.</a:t>
            </a:r>
          </a:p>
          <a:p>
            <a:pPr lvl="1"/>
            <a:r>
              <a:rPr lang="en-US" dirty="0" smtClean="0"/>
              <a:t>Our logs are way too verbose as it is.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Hard to combine multiple logs</a:t>
            </a:r>
          </a:p>
          <a:p>
            <a:pPr lvl="2"/>
            <a:r>
              <a:rPr lang="en-US" dirty="0" err="1" smtClean="0"/>
              <a:t>HRegionServer</a:t>
            </a:r>
            <a:endParaRPr lang="en-US" dirty="0" smtClean="0"/>
          </a:p>
          <a:p>
            <a:pPr lvl="2"/>
            <a:r>
              <a:rPr lang="en-US" dirty="0" err="1" smtClean="0">
                <a:latin typeface="Calibri"/>
                <a:cs typeface="Calibri"/>
              </a:rPr>
              <a:t>HMaster</a:t>
            </a:r>
            <a:endParaRPr lang="en-US" dirty="0" smtClean="0">
              <a:latin typeface="Calibri"/>
              <a:cs typeface="Calibri"/>
            </a:endParaRPr>
          </a:p>
          <a:p>
            <a:pPr lvl="2"/>
            <a:r>
              <a:rPr lang="en-US" dirty="0" smtClean="0"/>
              <a:t>Client</a:t>
            </a:r>
          </a:p>
          <a:p>
            <a:r>
              <a:rPr lang="en-US" dirty="0" smtClean="0">
                <a:latin typeface="Calibri"/>
                <a:cs typeface="Calibri"/>
              </a:rPr>
              <a:t>Guess</a:t>
            </a:r>
          </a:p>
          <a:p>
            <a:r>
              <a:rPr lang="en-US" dirty="0" smtClean="0"/>
              <a:t>Zipkin</a:t>
            </a:r>
          </a:p>
          <a:p>
            <a:r>
              <a:rPr lang="en-US" dirty="0" smtClean="0">
                <a:latin typeface="Calibri"/>
                <a:cs typeface="Calibri"/>
              </a:rPr>
              <a:t>Not Invented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5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3072721" y="4429583"/>
            <a:ext cx="2895600" cy="400050"/>
          </a:xfrm>
          <a:prstGeom prst="ellipse">
            <a:avLst/>
          </a:prstGeom>
          <a:gradFill rotWithShape="1">
            <a:gsLst>
              <a:gs pos="0">
                <a:srgbClr val="333333">
                  <a:alpha val="79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78556" y="2363496"/>
            <a:ext cx="4683930" cy="1693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 fontAlgn="auto">
              <a:lnSpc>
                <a:spcPct val="80000"/>
              </a:lnSpc>
              <a:spcBef>
                <a:spcPct val="20000"/>
              </a:spcBef>
              <a:buClr>
                <a:srgbClr val="34B5D0"/>
              </a:buClr>
              <a:buSzPct val="80000"/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Spoiler:</a:t>
            </a:r>
          </a:p>
          <a:p>
            <a:pPr lvl="0" algn="ctr" fontAlgn="auto">
              <a:lnSpc>
                <a:spcPct val="80000"/>
              </a:lnSpc>
              <a:spcBef>
                <a:spcPct val="20000"/>
              </a:spcBef>
              <a:buClr>
                <a:srgbClr val="34B5D0"/>
              </a:buClr>
              <a:buSzPct val="80000"/>
              <a:defRPr/>
            </a:pPr>
            <a:r>
              <a:rPr lang="en-US" sz="3200" dirty="0" smtClean="0">
                <a:solidFill>
                  <a:schemeClr val="bg1"/>
                </a:solidFill>
                <a:latin typeface="Calibri"/>
                <a:cs typeface="Calibri"/>
              </a:rPr>
              <a:t>Guessing Didn’t Win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6CDDD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67224" y="3891276"/>
            <a:ext cx="3506595" cy="0"/>
          </a:xfrm>
          <a:prstGeom prst="line">
            <a:avLst/>
          </a:prstGeom>
          <a:ln w="9525" cap="flat" cmpd="sng" algn="ctr">
            <a:gradFill flip="none" rotWithShape="1">
              <a:gsLst>
                <a:gs pos="50000">
                  <a:srgbClr val="19A5C8"/>
                </a:gs>
                <a:gs pos="100000">
                  <a:srgbClr val="0080B4">
                    <a:alpha val="0"/>
                  </a:srgbClr>
                </a:gs>
                <a:gs pos="0">
                  <a:srgbClr val="19A5C8">
                    <a:alpha val="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67224" y="1668805"/>
            <a:ext cx="3506595" cy="0"/>
          </a:xfrm>
          <a:prstGeom prst="line">
            <a:avLst/>
          </a:prstGeom>
          <a:ln w="9525" cap="flat" cmpd="sng" algn="ctr">
            <a:gradFill flip="none" rotWithShape="1">
              <a:gsLst>
                <a:gs pos="50000">
                  <a:srgbClr val="19A5C8"/>
                </a:gs>
                <a:gs pos="100000">
                  <a:srgbClr val="0080B4">
                    <a:alpha val="0"/>
                  </a:srgbClr>
                </a:gs>
                <a:gs pos="0">
                  <a:srgbClr val="19A5C8">
                    <a:alpha val="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43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Zipkin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Created by Twitter</a:t>
            </a:r>
          </a:p>
          <a:p>
            <a:pPr lvl="1"/>
            <a:r>
              <a:rPr lang="en-US" dirty="0" smtClean="0"/>
              <a:t>Thanks</a:t>
            </a:r>
          </a:p>
          <a:p>
            <a:r>
              <a:rPr lang="en-US" dirty="0" smtClean="0"/>
              <a:t>Modeled after Dapper</a:t>
            </a:r>
            <a:endParaRPr lang="en-US" dirty="0" smtClean="0"/>
          </a:p>
          <a:p>
            <a:r>
              <a:rPr lang="en-US" dirty="0" err="1" smtClean="0"/>
              <a:t>Scala</a:t>
            </a:r>
            <a:endParaRPr lang="en-US" dirty="0"/>
          </a:p>
          <a:p>
            <a:r>
              <a:rPr lang="en-US" dirty="0" smtClean="0"/>
              <a:t>Finagle</a:t>
            </a:r>
          </a:p>
          <a:p>
            <a:pPr lvl="1"/>
            <a:r>
              <a:rPr lang="en-US" dirty="0" smtClean="0"/>
              <a:t>Functional</a:t>
            </a:r>
          </a:p>
          <a:p>
            <a:pPr lvl="1"/>
            <a:r>
              <a:rPr lang="en-US" dirty="0" err="1" smtClean="0"/>
              <a:t>Netty</a:t>
            </a:r>
            <a:endParaRPr lang="en-US" dirty="0" smtClean="0"/>
          </a:p>
          <a:p>
            <a:pPr lvl="1"/>
            <a:r>
              <a:rPr lang="en-US" dirty="0" smtClean="0"/>
              <a:t>Non-blocking</a:t>
            </a:r>
          </a:p>
          <a:p>
            <a:r>
              <a:rPr lang="en-US" dirty="0" smtClean="0"/>
              <a:t>Thrift</a:t>
            </a:r>
          </a:p>
          <a:p>
            <a:r>
              <a:rPr lang="en-US" dirty="0" smtClean="0"/>
              <a:t>Cool UI</a:t>
            </a:r>
            <a:endParaRPr lang="en-US" dirty="0"/>
          </a:p>
          <a:p>
            <a:r>
              <a:rPr lang="en-US" dirty="0" smtClean="0"/>
              <a:t>Pluggable Storage Backend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1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Dapper’s</a:t>
            </a:r>
            <a:r>
              <a:rPr lang="en-US" dirty="0" smtClean="0"/>
              <a:t>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Span</a:t>
            </a:r>
          </a:p>
          <a:p>
            <a:pPr lvl="1"/>
            <a:r>
              <a:rPr lang="en-US" dirty="0" smtClean="0"/>
              <a:t>Segment of a remote call</a:t>
            </a:r>
          </a:p>
          <a:p>
            <a:pPr lvl="1"/>
            <a:r>
              <a:rPr lang="en-US" dirty="0" smtClean="0"/>
              <a:t>Contains Annotations</a:t>
            </a:r>
          </a:p>
          <a:p>
            <a:pPr lvl="1"/>
            <a:r>
              <a:rPr lang="en-US" dirty="0" smtClean="0"/>
              <a:t>Has a parent trace</a:t>
            </a:r>
          </a:p>
          <a:p>
            <a:pPr lvl="1"/>
            <a:r>
              <a:rPr lang="en-US" dirty="0" smtClean="0"/>
              <a:t>Can have multiple children spans</a:t>
            </a:r>
          </a:p>
          <a:p>
            <a:pPr lvl="1"/>
            <a:r>
              <a:rPr lang="en-US" dirty="0" smtClean="0"/>
              <a:t>Can have multiple annotations</a:t>
            </a:r>
          </a:p>
          <a:p>
            <a:r>
              <a:rPr lang="en-US" dirty="0" smtClean="0"/>
              <a:t>Annotations</a:t>
            </a:r>
          </a:p>
          <a:p>
            <a:r>
              <a:rPr lang="en-US" dirty="0" smtClean="0"/>
              <a:t>Trace</a:t>
            </a:r>
          </a:p>
          <a:p>
            <a:pPr lvl="1"/>
            <a:r>
              <a:rPr lang="en-US" dirty="0" smtClean="0"/>
              <a:t>Grouping of spans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27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cloudera_logo_re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355" y="223298"/>
            <a:ext cx="1789813" cy="53568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178556" y="2306286"/>
            <a:ext cx="4683930" cy="1693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 fontAlgn="auto">
              <a:lnSpc>
                <a:spcPct val="80000"/>
              </a:lnSpc>
              <a:spcBef>
                <a:spcPct val="20000"/>
              </a:spcBef>
              <a:buClr>
                <a:srgbClr val="34B5D0"/>
              </a:buClr>
              <a:buSzPct val="80000"/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Can’t use Cassandra and look at myself in the mirror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6CDDD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767224" y="3891276"/>
            <a:ext cx="3506595" cy="0"/>
          </a:xfrm>
          <a:prstGeom prst="line">
            <a:avLst/>
          </a:prstGeom>
          <a:ln w="9525" cap="flat" cmpd="sng" algn="ctr">
            <a:gradFill flip="none" rotWithShape="1">
              <a:gsLst>
                <a:gs pos="50000">
                  <a:srgbClr val="19A5C8"/>
                </a:gs>
                <a:gs pos="100000">
                  <a:srgbClr val="0080B4">
                    <a:alpha val="0"/>
                  </a:srgbClr>
                </a:gs>
                <a:gs pos="0">
                  <a:srgbClr val="19A5C8">
                    <a:alpha val="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67224" y="1668805"/>
            <a:ext cx="3506595" cy="0"/>
          </a:xfrm>
          <a:prstGeom prst="line">
            <a:avLst/>
          </a:prstGeom>
          <a:ln w="9525" cap="flat" cmpd="sng" algn="ctr">
            <a:gradFill flip="none" rotWithShape="1">
              <a:gsLst>
                <a:gs pos="50000">
                  <a:srgbClr val="19A5C8"/>
                </a:gs>
                <a:gs pos="100000">
                  <a:srgbClr val="0080B4">
                    <a:alpha val="0"/>
                  </a:srgbClr>
                </a:gs>
                <a:gs pos="0">
                  <a:srgbClr val="19A5C8">
                    <a:alpha val="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917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era_PPT_template_corporate_2012-11">
  <a:themeElements>
    <a:clrScheme name="Cloudera OCT12">
      <a:dk1>
        <a:sysClr val="windowText" lastClr="000000"/>
      </a:dk1>
      <a:lt1>
        <a:sysClr val="window" lastClr="FFFFFF"/>
      </a:lt1>
      <a:dk2>
        <a:srgbClr val="0B5A79"/>
      </a:dk2>
      <a:lt2>
        <a:srgbClr val="107FA7"/>
      </a:lt2>
      <a:accent1>
        <a:srgbClr val="2DA6C9"/>
      </a:accent1>
      <a:accent2>
        <a:srgbClr val="B3D200"/>
      </a:accent2>
      <a:accent3>
        <a:srgbClr val="37055E"/>
      </a:accent3>
      <a:accent4>
        <a:srgbClr val="A40040"/>
      </a:accent4>
      <a:accent5>
        <a:srgbClr val="F06F00"/>
      </a:accent5>
      <a:accent6>
        <a:srgbClr val="ECA700"/>
      </a:accent6>
      <a:hlink>
        <a:srgbClr val="F06F00"/>
      </a:hlink>
      <a:folHlink>
        <a:srgbClr val="ECA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Cloudera_PPT_template_corporate_2012-11.potx</Template>
  <TotalTime>428</TotalTime>
  <Words>262</Words>
  <Application>Microsoft Macintosh PowerPoint</Application>
  <PresentationFormat>On-screen Show (4:3)</PresentationFormat>
  <Paragraphs>97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Cloudera_PPT_template_corporate_2012-11</vt:lpstr>
      <vt:lpstr>PowerPoint Presentation</vt:lpstr>
      <vt:lpstr>Who Am I</vt:lpstr>
      <vt:lpstr>PowerPoint Presentation</vt:lpstr>
      <vt:lpstr>Motivation</vt:lpstr>
      <vt:lpstr>Options</vt:lpstr>
      <vt:lpstr>PowerPoint Presentation</vt:lpstr>
      <vt:lpstr>About Zipkin</vt:lpstr>
      <vt:lpstr>Dapper’s Terminology</vt:lpstr>
      <vt:lpstr>PowerPoint Presentation</vt:lpstr>
      <vt:lpstr>PowerPoint Presentation</vt:lpstr>
      <vt:lpstr>Zipkin HBase Storage</vt:lpstr>
      <vt:lpstr>HTrace</vt:lpstr>
      <vt:lpstr>HTrace and Zipkin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O'Brien</dc:creator>
  <cp:lastModifiedBy>Elliott Clark</cp:lastModifiedBy>
  <cp:revision>27</cp:revision>
  <cp:lastPrinted>2012-09-17T22:57:27Z</cp:lastPrinted>
  <dcterms:created xsi:type="dcterms:W3CDTF">2012-10-04T21:18:13Z</dcterms:created>
  <dcterms:modified xsi:type="dcterms:W3CDTF">2013-09-27T00:02:37Z</dcterms:modified>
</cp:coreProperties>
</file>