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sldIdLst>
    <p:sldId id="256" r:id="rId2"/>
    <p:sldId id="275" r:id="rId3"/>
    <p:sldId id="276" r:id="rId4"/>
    <p:sldId id="258" r:id="rId5"/>
    <p:sldId id="260" r:id="rId6"/>
    <p:sldId id="262" r:id="rId7"/>
    <p:sldId id="261" r:id="rId8"/>
    <p:sldId id="265" r:id="rId9"/>
    <p:sldId id="263" r:id="rId10"/>
    <p:sldId id="267" r:id="rId11"/>
    <p:sldId id="264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0085B-5E47-4EB7-87BA-D61100C4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121" y="1343328"/>
            <a:ext cx="10643758" cy="904922"/>
          </a:xfrm>
        </p:spPr>
        <p:txBody>
          <a:bodyPr>
            <a:normAutofit fontScale="90000"/>
          </a:bodyPr>
          <a:lstStyle/>
          <a:p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AWS Global accelerator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Transit gateway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를 이용한 분산 웹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36B5D3-C6A1-42EC-B976-CF5C8B382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2793" y="4885244"/>
            <a:ext cx="8049208" cy="1393916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과정 명 </a:t>
            </a:r>
            <a:r>
              <a:rPr lang="en-US" altLang="ko-KR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507</a:t>
            </a:r>
            <a:r>
              <a:rPr lang="ko-KR" altLang="en-US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호 </a:t>
            </a:r>
            <a:r>
              <a:rPr lang="en-US" altLang="ko-KR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Ansible </a:t>
            </a:r>
            <a:r>
              <a:rPr lang="ko-KR" altLang="en-US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자동화로 구현한 클라우드 환경 </a:t>
            </a:r>
            <a:r>
              <a:rPr lang="en-US" altLang="ko-KR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DevOps</a:t>
            </a: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이름 </a:t>
            </a:r>
            <a:r>
              <a:rPr lang="en-US" altLang="ko-KR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강 준 우</a:t>
            </a:r>
            <a:endParaRPr lang="en-US" altLang="ko-KR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4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-1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1A96C44-016F-4495-BE32-083D4CA933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102679" y="736410"/>
            <a:ext cx="6095999" cy="2517127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5C513-B521-463A-B3FF-C3A919780965}"/>
              </a:ext>
            </a:extLst>
          </p:cNvPr>
          <p:cNvSpPr txBox="1"/>
          <p:nvPr/>
        </p:nvSpPr>
        <p:spPr>
          <a:xfrm>
            <a:off x="6095997" y="79415"/>
            <a:ext cx="3961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서울에서 접속할 경우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-&gt;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서울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VPC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있는 웹 서버에 접속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05FB506B-A083-47A6-8A0D-261F42C0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3971925"/>
            <a:ext cx="5591175" cy="2886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32F20C-4FCF-474A-94D3-2DCE7C4A11C9}"/>
              </a:ext>
            </a:extLst>
          </p:cNvPr>
          <p:cNvSpPr txBox="1"/>
          <p:nvPr/>
        </p:nvSpPr>
        <p:spPr>
          <a:xfrm>
            <a:off x="6095997" y="3294297"/>
            <a:ext cx="442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싱가포르에서 접속할 경우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-&gt;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싱가포르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VPC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있는 웹 서버에 접속</a:t>
            </a:r>
          </a:p>
        </p:txBody>
      </p:sp>
    </p:spTree>
    <p:extLst>
      <p:ext uri="{BB962C8B-B14F-4D97-AF65-F5344CB8AC3E}">
        <p14:creationId xmlns:p14="http://schemas.microsoft.com/office/powerpoint/2010/main" val="327482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-2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37596B5-E917-43B5-8AE1-F92F70E3F5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095998" y="1111977"/>
            <a:ext cx="5086527" cy="85725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22C9C77-FB8B-499C-B18E-55D5B909D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936148"/>
            <a:ext cx="5543550" cy="2809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AFD097-758B-461B-9326-1B161D51C2B8}"/>
              </a:ext>
            </a:extLst>
          </p:cNvPr>
          <p:cNvSpPr txBox="1"/>
          <p:nvPr/>
        </p:nvSpPr>
        <p:spPr>
          <a:xfrm>
            <a:off x="6095998" y="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서울 지역에 있는 웹 서버를 모두 정지시킨다면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가 감지하고 있던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ALB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 상태가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Unhealthy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 변경된다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12EDD-A9A3-440B-9352-648ADD45FC3E}"/>
              </a:ext>
            </a:extLst>
          </p:cNvPr>
          <p:cNvSpPr txBox="1"/>
          <p:nvPr/>
        </p:nvSpPr>
        <p:spPr>
          <a:xfrm>
            <a:off x="6095998" y="2287750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접속 지역은 서울 그대로 하고 다시 접속해보면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싱가포르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VPC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 웹 서버로 접속된다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2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-3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A1C8851-1DC9-4C0E-A28A-8304E51BAC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093634" y="1227825"/>
            <a:ext cx="6096002" cy="82867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4B77B-2DB2-453F-BFDF-69715BA7C45F}"/>
              </a:ext>
            </a:extLst>
          </p:cNvPr>
          <p:cNvSpPr txBox="1"/>
          <p:nvPr/>
        </p:nvSpPr>
        <p:spPr>
          <a:xfrm>
            <a:off x="6095998" y="0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싱가포르 지역의 웹 서버 인스턴스를 정지시킨 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Listener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확인해보면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Unhealthy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 변경된다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F86919-7BE6-4914-872F-FA96AC9D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4" y="3220864"/>
            <a:ext cx="6097182" cy="2523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A109AB-455F-4E68-A735-7F9320AA781E}"/>
              </a:ext>
            </a:extLst>
          </p:cNvPr>
          <p:cNvSpPr txBox="1"/>
          <p:nvPr/>
        </p:nvSpPr>
        <p:spPr>
          <a:xfrm>
            <a:off x="6093044" y="2574533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이후 싱가포르 지역에서 접속해 보면 서울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VPC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웹 서버로 접속된다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8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-4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0FC4AD2E-66CE-4C56-9A71-2A7F276556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096001" y="1233093"/>
            <a:ext cx="6095999" cy="24765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DF57A-2DD2-4014-86C4-2C0285094C8E}"/>
              </a:ext>
            </a:extLst>
          </p:cNvPr>
          <p:cNvSpPr txBox="1"/>
          <p:nvPr/>
        </p:nvSpPr>
        <p:spPr>
          <a:xfrm>
            <a:off x="6095998" y="641442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테스트 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DB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테이블의 상태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578E8-85D2-46E8-BF9B-B8FDDC76F071}"/>
              </a:ext>
            </a:extLst>
          </p:cNvPr>
          <p:cNvSpPr txBox="1"/>
          <p:nvPr/>
        </p:nvSpPr>
        <p:spPr>
          <a:xfrm>
            <a:off x="6865171" y="4340052"/>
            <a:ext cx="45576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서울에서 신규 데이터 삽입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싱가포르에서 신규 데이터 삽입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삽입 후의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DB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테이블 조회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각 지역에서 웹을 통해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DB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테이블 조회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각 지역에서 웹을 통해 데이터 삭제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삭제 후 각 지역에서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DB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테이블 조회</a:t>
            </a:r>
          </a:p>
        </p:txBody>
      </p:sp>
    </p:spTree>
    <p:extLst>
      <p:ext uri="{BB962C8B-B14F-4D97-AF65-F5344CB8AC3E}">
        <p14:creationId xmlns:p14="http://schemas.microsoft.com/office/powerpoint/2010/main" val="21256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-5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CAB8664F-0701-4416-B3FA-EE6CEAC777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095998" y="369333"/>
            <a:ext cx="5262979" cy="3308414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5FD0-5032-47B6-9652-ADCDED50C0DC}"/>
              </a:ext>
            </a:extLst>
          </p:cNvPr>
          <p:cNvSpPr txBox="1"/>
          <p:nvPr/>
        </p:nvSpPr>
        <p:spPr>
          <a:xfrm>
            <a:off x="6424194" y="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서울과 싱가포르 웹 페이지에서 신규 데이터 삽입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3F472C-56B1-4599-AB15-BDEB254B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514566"/>
            <a:ext cx="5262979" cy="33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8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-6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60586C0-BFBC-40DE-B8FF-C83C362706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095998" y="1306286"/>
            <a:ext cx="6091862" cy="292048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62326-7B59-45BA-A767-A2318004C758}"/>
              </a:ext>
            </a:extLst>
          </p:cNvPr>
          <p:cNvSpPr txBox="1"/>
          <p:nvPr/>
        </p:nvSpPr>
        <p:spPr>
          <a:xfrm>
            <a:off x="6559421" y="4628384"/>
            <a:ext cx="5202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두 지역에서의 삽입 이후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조회한 테이블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신규 데이터가 모두 들어가 있다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41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-7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0BDB5D7B-5510-495B-B3FB-E141460910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101682" y="0"/>
            <a:ext cx="3626500" cy="351434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00E8E09-AF9F-4BC2-8953-C4A82067B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315" y="3343660"/>
            <a:ext cx="3637867" cy="3514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060F84-EE6C-4BBE-847A-81C91389F2AA}"/>
              </a:ext>
            </a:extLst>
          </p:cNvPr>
          <p:cNvSpPr txBox="1"/>
          <p:nvPr/>
        </p:nvSpPr>
        <p:spPr>
          <a:xfrm>
            <a:off x="9570098" y="2075349"/>
            <a:ext cx="26219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삽입 이후 각 지역에서 접속한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웹 페이지 화면</a:t>
            </a:r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두 지역은 같은 </a:t>
            </a:r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사용하고 있다</a:t>
            </a:r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08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-8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62326-7B59-45BA-A767-A2318004C758}"/>
              </a:ext>
            </a:extLst>
          </p:cNvPr>
          <p:cNvSpPr txBox="1"/>
          <p:nvPr/>
        </p:nvSpPr>
        <p:spPr>
          <a:xfrm>
            <a:off x="7144515" y="5029600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각 지역에서 데이터 삭제를 수행하면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실제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에서도 삭제될 것이다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36FFB0FF-F4A3-45C5-88FB-5B6521862D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112452" y="0"/>
            <a:ext cx="6096002" cy="2349501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3F7E777-4EF3-40A9-8354-A9DA4328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451" y="2349501"/>
            <a:ext cx="6096003" cy="23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-9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62326-7B59-45BA-A767-A2318004C758}"/>
              </a:ext>
            </a:extLst>
          </p:cNvPr>
          <p:cNvSpPr txBox="1"/>
          <p:nvPr/>
        </p:nvSpPr>
        <p:spPr>
          <a:xfrm>
            <a:off x="6095998" y="6047219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각 지역에서 접속한 웹 페이지에서도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정상적으로 삭제되었다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182240CC-98DA-49D6-82C4-E1F79B2358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095998" y="0"/>
            <a:ext cx="3719806" cy="3005020"/>
          </a:xfr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648793DB-56A6-40F4-9AF7-AF403B37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005020"/>
            <a:ext cx="3771005" cy="30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179BA-D4FB-485C-9146-D38B40ED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구성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CCD02-0702-4D2C-95DC-0B36F95B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62310"/>
            <a:ext cx="6096000" cy="364603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ALB</a:t>
            </a:r>
            <a:r>
              <a:rPr lang="ko-KR" altLang="en-US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사용한 장애 처리가 가능한 분산 웹 서버 </a:t>
            </a:r>
            <a:endParaRPr lang="en-US" altLang="ko-KR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algn="l">
              <a:buNone/>
            </a:pPr>
            <a:r>
              <a:rPr lang="ko-KR" altLang="en-US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제공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서울 지역</a:t>
            </a:r>
            <a:r>
              <a:rPr lang="en-US" altLang="ko-KR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342900" indent="-342900" algn="l">
              <a:buAutoNum type="arabicPeriod"/>
            </a:pPr>
            <a:endParaRPr lang="en-US" altLang="ko-KR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algn="l">
              <a:buNone/>
            </a:pPr>
            <a:r>
              <a:rPr lang="en-US" altLang="ko-KR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Transit Gateway</a:t>
            </a:r>
            <a:r>
              <a:rPr lang="ko-KR" altLang="en-US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서울</a:t>
            </a:r>
            <a:r>
              <a:rPr lang="en-US" altLang="ko-KR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싱가포르 지역 </a:t>
            </a:r>
            <a:endParaRPr lang="en-US" altLang="ko-KR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algn="l">
              <a:buNone/>
            </a:pPr>
            <a:r>
              <a:rPr lang="ko-KR" altLang="en-US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간 연결</a:t>
            </a:r>
            <a:endParaRPr lang="en-US" altLang="ko-KR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l">
              <a:buAutoNum type="arabicPeriod"/>
            </a:pPr>
            <a:endParaRPr lang="en-US" altLang="ko-KR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 algn="l">
              <a:buNone/>
            </a:pPr>
            <a:r>
              <a:rPr lang="en-US" altLang="ko-KR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Global Accelerator</a:t>
            </a:r>
            <a:r>
              <a:rPr lang="ko-KR" altLang="en-US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2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12BF0-3986-4E4A-9183-C311FC5E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568" y="106275"/>
            <a:ext cx="3864864" cy="462892"/>
          </a:xfrm>
        </p:spPr>
        <p:txBody>
          <a:bodyPr>
            <a:normAutofit fontScale="90000"/>
          </a:bodyPr>
          <a:lstStyle/>
          <a:p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전체 구조도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032AEF2-287A-4FF0-BE8D-7E19D33F4901}"/>
              </a:ext>
            </a:extLst>
          </p:cNvPr>
          <p:cNvSpPr/>
          <p:nvPr/>
        </p:nvSpPr>
        <p:spPr>
          <a:xfrm>
            <a:off x="97171" y="2084640"/>
            <a:ext cx="5239238" cy="3164009"/>
          </a:xfrm>
          <a:prstGeom prst="rect">
            <a:avLst/>
          </a:prstGeom>
          <a:noFill/>
          <a:ln w="12700" cap="flat" cmpd="sng" algn="ctr">
            <a:solidFill>
              <a:srgbClr val="141B23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Seoul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Region(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aws-seoul.internal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734C4848-5BDA-44FB-8C49-E10AC1DF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6" y="2077770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1264AA11-FB66-425B-8CE9-7E622413737D}"/>
              </a:ext>
            </a:extLst>
          </p:cNvPr>
          <p:cNvSpPr/>
          <p:nvPr/>
        </p:nvSpPr>
        <p:spPr bwMode="auto">
          <a:xfrm>
            <a:off x="199014" y="2390905"/>
            <a:ext cx="5040680" cy="2796197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Seoul-VPC(10.1.0.0/16)</a:t>
            </a:r>
          </a:p>
        </p:txBody>
      </p:sp>
      <p:pic>
        <p:nvPicPr>
          <p:cNvPr id="6" name="Graphic 13">
            <a:extLst>
              <a:ext uri="{FF2B5EF4-FFF2-40B4-BE49-F238E27FC236}">
                <a16:creationId xmlns:a16="http://schemas.microsoft.com/office/drawing/2014/main" id="{E5C11189-1E8E-4057-A586-D82268A9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4" y="2390906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4056EF81-D781-4283-820F-77AE90AECD09}"/>
              </a:ext>
            </a:extLst>
          </p:cNvPr>
          <p:cNvSpPr/>
          <p:nvPr/>
        </p:nvSpPr>
        <p:spPr>
          <a:xfrm>
            <a:off x="250547" y="3940179"/>
            <a:ext cx="2340709" cy="8544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subnet(10.1.3.0/24)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19BD6DB5-8EBF-4EFD-A905-A57AD4E6BF86}"/>
              </a:ext>
            </a:extLst>
          </p:cNvPr>
          <p:cNvSpPr/>
          <p:nvPr/>
        </p:nvSpPr>
        <p:spPr>
          <a:xfrm>
            <a:off x="215987" y="2666028"/>
            <a:ext cx="2340708" cy="873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subnet(10.1.1.0/24)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27CD7AF-E443-48D0-9516-0CBD9CDDAB01}"/>
              </a:ext>
            </a:extLst>
          </p:cNvPr>
          <p:cNvSpPr/>
          <p:nvPr/>
        </p:nvSpPr>
        <p:spPr>
          <a:xfrm>
            <a:off x="2798606" y="3921011"/>
            <a:ext cx="2340709" cy="87364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(10.1.4.0/24)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85F6DE51-6A35-4C21-B85A-CA051DE91E39}"/>
              </a:ext>
            </a:extLst>
          </p:cNvPr>
          <p:cNvSpPr/>
          <p:nvPr/>
        </p:nvSpPr>
        <p:spPr>
          <a:xfrm>
            <a:off x="2832129" y="2657606"/>
            <a:ext cx="2340708" cy="865991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(10.1.2.0/24)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Graphic 35">
            <a:extLst>
              <a:ext uri="{FF2B5EF4-FFF2-40B4-BE49-F238E27FC236}">
                <a16:creationId xmlns:a16="http://schemas.microsoft.com/office/drawing/2014/main" id="{C2D400F4-8A84-4E43-B132-6D8C02DA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47" y="39317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34">
            <a:extLst>
              <a:ext uri="{FF2B5EF4-FFF2-40B4-BE49-F238E27FC236}">
                <a16:creationId xmlns:a16="http://schemas.microsoft.com/office/drawing/2014/main" id="{FD23A836-35F2-40BD-BBEB-C89B208F6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29" y="265760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42AE8ECB-A9F2-41D0-8DFF-9FF3C4E8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4" y="391604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34">
            <a:extLst>
              <a:ext uri="{FF2B5EF4-FFF2-40B4-BE49-F238E27FC236}">
                <a16:creationId xmlns:a16="http://schemas.microsoft.com/office/drawing/2014/main" id="{7E78C352-822E-4996-BD70-E3769BC8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7" y="2666027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08EF957E-C8CE-49DF-8462-ED38E4857E39}"/>
              </a:ext>
            </a:extLst>
          </p:cNvPr>
          <p:cNvSpPr/>
          <p:nvPr/>
        </p:nvSpPr>
        <p:spPr>
          <a:xfrm>
            <a:off x="6952762" y="2077770"/>
            <a:ext cx="5239238" cy="3164009"/>
          </a:xfrm>
          <a:prstGeom prst="rect">
            <a:avLst/>
          </a:prstGeom>
          <a:noFill/>
          <a:ln w="12700" cap="flat" cmpd="sng" algn="ctr">
            <a:solidFill>
              <a:srgbClr val="141B23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Singapore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Region(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aws-singapore.internal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Graphic 12">
            <a:extLst>
              <a:ext uri="{FF2B5EF4-FFF2-40B4-BE49-F238E27FC236}">
                <a16:creationId xmlns:a16="http://schemas.microsoft.com/office/drawing/2014/main" id="{2B88E9CF-460A-47F0-AC22-46150A69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62" y="2077771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539FF389-1CF4-4344-8231-7A24DEFFC8C0}"/>
              </a:ext>
            </a:extLst>
          </p:cNvPr>
          <p:cNvSpPr/>
          <p:nvPr/>
        </p:nvSpPr>
        <p:spPr bwMode="auto">
          <a:xfrm>
            <a:off x="7054605" y="2384036"/>
            <a:ext cx="5040680" cy="2796196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Singapore-VPC(10.3.0.0/16)</a:t>
            </a:r>
          </a:p>
        </p:txBody>
      </p:sp>
      <p:pic>
        <p:nvPicPr>
          <p:cNvPr id="18" name="Graphic 13">
            <a:extLst>
              <a:ext uri="{FF2B5EF4-FFF2-40B4-BE49-F238E27FC236}">
                <a16:creationId xmlns:a16="http://schemas.microsoft.com/office/drawing/2014/main" id="{C8FB1082-3010-4DC1-B1B6-647D1D55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605" y="2384036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EB917D97-4F76-484F-95C4-B9341816B8E9}"/>
              </a:ext>
            </a:extLst>
          </p:cNvPr>
          <p:cNvSpPr/>
          <p:nvPr/>
        </p:nvSpPr>
        <p:spPr>
          <a:xfrm>
            <a:off x="7106138" y="3933309"/>
            <a:ext cx="2489200" cy="8544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(10.3.3.0/24)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BFBE64A2-6A3F-405E-BBB9-CB9D74E61CC1}"/>
              </a:ext>
            </a:extLst>
          </p:cNvPr>
          <p:cNvSpPr/>
          <p:nvPr/>
        </p:nvSpPr>
        <p:spPr>
          <a:xfrm>
            <a:off x="7106139" y="2710342"/>
            <a:ext cx="2489199" cy="873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(10.3.1.0/24)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FEB77C3-814A-48B2-99BE-EBED0735BCF3}"/>
              </a:ext>
            </a:extLst>
          </p:cNvPr>
          <p:cNvSpPr/>
          <p:nvPr/>
        </p:nvSpPr>
        <p:spPr>
          <a:xfrm>
            <a:off x="9765323" y="3914141"/>
            <a:ext cx="2229583" cy="87364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(10.3.4.0/24)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F914415D-974C-4AEA-A607-BA5C7F11B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38" y="392488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35">
            <a:extLst>
              <a:ext uri="{FF2B5EF4-FFF2-40B4-BE49-F238E27FC236}">
                <a16:creationId xmlns:a16="http://schemas.microsoft.com/office/drawing/2014/main" id="{D00390A5-4FE6-4329-828A-65BC7FC5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675" y="39165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34">
            <a:extLst>
              <a:ext uri="{FF2B5EF4-FFF2-40B4-BE49-F238E27FC236}">
                <a16:creationId xmlns:a16="http://schemas.microsoft.com/office/drawing/2014/main" id="{CDF65A64-E776-4500-B8BB-855A1CA6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59" y="27024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0E7F66E6-5A81-44B4-9694-CC36FBD5CFE7}"/>
              </a:ext>
            </a:extLst>
          </p:cNvPr>
          <p:cNvSpPr/>
          <p:nvPr/>
        </p:nvSpPr>
        <p:spPr>
          <a:xfrm>
            <a:off x="6952762" y="5493996"/>
            <a:ext cx="5197963" cy="1143000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싱가포르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사설 네트워크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idc-singapore.internal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: 10.4.0.0/16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6" name="Graphic 22">
            <a:extLst>
              <a:ext uri="{FF2B5EF4-FFF2-40B4-BE49-F238E27FC236}">
                <a16:creationId xmlns:a16="http://schemas.microsoft.com/office/drawing/2014/main" id="{C60F1367-EEB5-4653-A49C-695564C9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38" y="54939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>
            <a:extLst>
              <a:ext uri="{FF2B5EF4-FFF2-40B4-BE49-F238E27FC236}">
                <a16:creationId xmlns:a16="http://schemas.microsoft.com/office/drawing/2014/main" id="{A9CFB327-2CDD-4BFA-8CB3-D944551ADA1B}"/>
              </a:ext>
            </a:extLst>
          </p:cNvPr>
          <p:cNvSpPr/>
          <p:nvPr/>
        </p:nvSpPr>
        <p:spPr>
          <a:xfrm>
            <a:off x="97171" y="5500866"/>
            <a:ext cx="5239238" cy="1143000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기업 사설 네트워크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idc-seoul.internal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10.2.0.0/16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8" name="Graphic 22">
            <a:extLst>
              <a:ext uri="{FF2B5EF4-FFF2-40B4-BE49-F238E27FC236}">
                <a16:creationId xmlns:a16="http://schemas.microsoft.com/office/drawing/2014/main" id="{730A2F66-1981-49EF-BC00-63CE7B20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" y="55008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83">
            <a:extLst>
              <a:ext uri="{FF2B5EF4-FFF2-40B4-BE49-F238E27FC236}">
                <a16:creationId xmlns:a16="http://schemas.microsoft.com/office/drawing/2014/main" id="{46A64182-5DBB-4580-9D5C-16522631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53306" y="29638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3">
            <a:extLst>
              <a:ext uri="{FF2B5EF4-FFF2-40B4-BE49-F238E27FC236}">
                <a16:creationId xmlns:a16="http://schemas.microsoft.com/office/drawing/2014/main" id="{99CF9098-15C3-4A3C-BA04-1C5BE2DD6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53306" y="42526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83">
            <a:extLst>
              <a:ext uri="{FF2B5EF4-FFF2-40B4-BE49-F238E27FC236}">
                <a16:creationId xmlns:a16="http://schemas.microsoft.com/office/drawing/2014/main" id="{47B828A0-F4C9-410C-A8A6-5F7D2A4C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973292" y="2970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83">
            <a:extLst>
              <a:ext uri="{FF2B5EF4-FFF2-40B4-BE49-F238E27FC236}">
                <a16:creationId xmlns:a16="http://schemas.microsoft.com/office/drawing/2014/main" id="{AB5F3414-3C72-4034-8C16-720E4709D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213234" y="4217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83">
            <a:extLst>
              <a:ext uri="{FF2B5EF4-FFF2-40B4-BE49-F238E27FC236}">
                <a16:creationId xmlns:a16="http://schemas.microsoft.com/office/drawing/2014/main" id="{51625A79-75E8-4E09-AD23-514E05D9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197974" y="29764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83">
            <a:extLst>
              <a:ext uri="{FF2B5EF4-FFF2-40B4-BE49-F238E27FC236}">
                <a16:creationId xmlns:a16="http://schemas.microsoft.com/office/drawing/2014/main" id="{2798CF37-87C1-4C9C-8677-88DE4B08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940156" y="42287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83">
            <a:extLst>
              <a:ext uri="{FF2B5EF4-FFF2-40B4-BE49-F238E27FC236}">
                <a16:creationId xmlns:a16="http://schemas.microsoft.com/office/drawing/2014/main" id="{A4DE666B-7F76-4833-956F-FA8544D4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837868" y="59722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83">
            <a:extLst>
              <a:ext uri="{FF2B5EF4-FFF2-40B4-BE49-F238E27FC236}">
                <a16:creationId xmlns:a16="http://schemas.microsoft.com/office/drawing/2014/main" id="{E4B9D4A8-FF52-4CB6-99B9-D956B5BAC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025189" y="59665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83">
            <a:extLst>
              <a:ext uri="{FF2B5EF4-FFF2-40B4-BE49-F238E27FC236}">
                <a16:creationId xmlns:a16="http://schemas.microsoft.com/office/drawing/2014/main" id="{0CAEB235-FF79-4561-A006-DC4FFACA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59265" y="59722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83">
            <a:extLst>
              <a:ext uri="{FF2B5EF4-FFF2-40B4-BE49-F238E27FC236}">
                <a16:creationId xmlns:a16="http://schemas.microsoft.com/office/drawing/2014/main" id="{68148B37-0894-4B6C-9F0D-17EE5C69B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9809712" y="59653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83">
            <a:extLst>
              <a:ext uri="{FF2B5EF4-FFF2-40B4-BE49-F238E27FC236}">
                <a16:creationId xmlns:a16="http://schemas.microsoft.com/office/drawing/2014/main" id="{3F041E33-6319-4B97-BF03-A85347A79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6993731" y="59717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83">
            <a:extLst>
              <a:ext uri="{FF2B5EF4-FFF2-40B4-BE49-F238E27FC236}">
                <a16:creationId xmlns:a16="http://schemas.microsoft.com/office/drawing/2014/main" id="{6115C91E-6933-48CD-95ED-C53EDEB8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1638085" y="5959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7">
            <a:extLst>
              <a:ext uri="{FF2B5EF4-FFF2-40B4-BE49-F238E27FC236}">
                <a16:creationId xmlns:a16="http://schemas.microsoft.com/office/drawing/2014/main" id="{13535C5E-A224-473A-895B-8E830B1E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25" y="3921011"/>
            <a:ext cx="496458" cy="49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7">
            <a:extLst>
              <a:ext uri="{FF2B5EF4-FFF2-40B4-BE49-F238E27FC236}">
                <a16:creationId xmlns:a16="http://schemas.microsoft.com/office/drawing/2014/main" id="{B6094AD6-8025-406C-89DC-2CB64F98B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38" y="3921011"/>
            <a:ext cx="496458" cy="49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1">
            <a:extLst>
              <a:ext uri="{FF2B5EF4-FFF2-40B4-BE49-F238E27FC236}">
                <a16:creationId xmlns:a16="http://schemas.microsoft.com/office/drawing/2014/main" id="{68C736C1-7227-4D60-A3E3-46CB767F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56" y="4794222"/>
            <a:ext cx="380267" cy="38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21">
            <a:extLst>
              <a:ext uri="{FF2B5EF4-FFF2-40B4-BE49-F238E27FC236}">
                <a16:creationId xmlns:a16="http://schemas.microsoft.com/office/drawing/2014/main" id="{527E2CDE-FA79-4AEB-B648-1303E878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379" y="4798236"/>
            <a:ext cx="380267" cy="38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6DAB65-E3C0-4DFC-9287-F00BD8208305}"/>
              </a:ext>
            </a:extLst>
          </p:cNvPr>
          <p:cNvSpPr/>
          <p:nvPr/>
        </p:nvSpPr>
        <p:spPr>
          <a:xfrm>
            <a:off x="2025188" y="1154616"/>
            <a:ext cx="8013123" cy="637286"/>
          </a:xfrm>
          <a:prstGeom prst="rect">
            <a:avLst/>
          </a:prstGeom>
          <a:solidFill>
            <a:srgbClr val="E7E6E6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AWS Global Accelerator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pic>
        <p:nvPicPr>
          <p:cNvPr id="46" name="Graphic 22">
            <a:extLst>
              <a:ext uri="{FF2B5EF4-FFF2-40B4-BE49-F238E27FC236}">
                <a16:creationId xmlns:a16="http://schemas.microsoft.com/office/drawing/2014/main" id="{39A4D283-BBB3-4191-99E7-94C1FA44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368" y="1196986"/>
            <a:ext cx="552546" cy="5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4BA78B-6D1B-434F-852E-54056A802699}"/>
              </a:ext>
            </a:extLst>
          </p:cNvPr>
          <p:cNvSpPr txBox="1"/>
          <p:nvPr/>
        </p:nvSpPr>
        <p:spPr>
          <a:xfrm>
            <a:off x="817523" y="3053971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NAT Instance 1</a:t>
            </a:r>
            <a:endParaRPr lang="ko-KR" altLang="en-US" sz="1200" b="1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4FD78-A682-4943-B9C3-0CD1A67CE0C9}"/>
              </a:ext>
            </a:extLst>
          </p:cNvPr>
          <p:cNvSpPr txBox="1"/>
          <p:nvPr/>
        </p:nvSpPr>
        <p:spPr>
          <a:xfrm>
            <a:off x="3411616" y="3040356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NAT Instance 2</a:t>
            </a:r>
            <a:endParaRPr lang="ko-KR" altLang="en-US" sz="1200" b="1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0801E5-6BFD-45A1-BE46-C80B25286AF5}"/>
              </a:ext>
            </a:extLst>
          </p:cNvPr>
          <p:cNvSpPr txBox="1"/>
          <p:nvPr/>
        </p:nvSpPr>
        <p:spPr>
          <a:xfrm>
            <a:off x="7648479" y="3032717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NAT Instance</a:t>
            </a:r>
            <a:endParaRPr lang="ko-KR" altLang="en-US" sz="1200" b="1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75B2B0-AAE8-44AC-8507-10C2EE5EC7EB}"/>
              </a:ext>
            </a:extLst>
          </p:cNvPr>
          <p:cNvSpPr txBox="1"/>
          <p:nvPr/>
        </p:nvSpPr>
        <p:spPr>
          <a:xfrm>
            <a:off x="798657" y="424620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Web Instance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(10.1.3.100)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AA8541-ED4E-43A5-AAF0-BA5656B37AC9}"/>
              </a:ext>
            </a:extLst>
          </p:cNvPr>
          <p:cNvSpPr txBox="1"/>
          <p:nvPr/>
        </p:nvSpPr>
        <p:spPr>
          <a:xfrm>
            <a:off x="3385890" y="4206395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Web Instance 2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(10.1.4.100)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133F50-FCE4-468E-8C9E-0FEE4518F310}"/>
              </a:ext>
            </a:extLst>
          </p:cNvPr>
          <p:cNvSpPr txBox="1"/>
          <p:nvPr/>
        </p:nvSpPr>
        <p:spPr>
          <a:xfrm>
            <a:off x="7639157" y="4206394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Web Instance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(10.3.3.100)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DB8550-2CC1-44F9-8B08-5111A8BE6588}"/>
              </a:ext>
            </a:extLst>
          </p:cNvPr>
          <p:cNvSpPr txBox="1"/>
          <p:nvPr/>
        </p:nvSpPr>
        <p:spPr>
          <a:xfrm>
            <a:off x="581906" y="597865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(10.2.1.200)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D1F5C2-DA7B-4085-9823-530EE7E91285}"/>
              </a:ext>
            </a:extLst>
          </p:cNvPr>
          <p:cNvSpPr txBox="1"/>
          <p:nvPr/>
        </p:nvSpPr>
        <p:spPr>
          <a:xfrm>
            <a:off x="2436125" y="596902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(10.2.1.100)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E20169-4911-4C7C-9ECF-BFBEA4B9230E}"/>
              </a:ext>
            </a:extLst>
          </p:cNvPr>
          <p:cNvSpPr txBox="1"/>
          <p:nvPr/>
        </p:nvSpPr>
        <p:spPr>
          <a:xfrm>
            <a:off x="4259515" y="597865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CGW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(VPN)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38D9C3-E17F-4F8C-BE93-25BA2DA7FF9D}"/>
              </a:ext>
            </a:extLst>
          </p:cNvPr>
          <p:cNvSpPr txBox="1"/>
          <p:nvPr/>
        </p:nvSpPr>
        <p:spPr>
          <a:xfrm>
            <a:off x="7435675" y="5981821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CGW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(VPN)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C60CD7-55DD-47A0-9FC6-5C0A2453E4EA}"/>
              </a:ext>
            </a:extLst>
          </p:cNvPr>
          <p:cNvSpPr txBox="1"/>
          <p:nvPr/>
        </p:nvSpPr>
        <p:spPr>
          <a:xfrm>
            <a:off x="8832610" y="594699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(10.2.1.100)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6B758F-6538-4DB0-8181-4521D6B869F5}"/>
              </a:ext>
            </a:extLst>
          </p:cNvPr>
          <p:cNvSpPr txBox="1"/>
          <p:nvPr/>
        </p:nvSpPr>
        <p:spPr>
          <a:xfrm>
            <a:off x="10668768" y="597221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(10.2.1.200)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9" name="Graphic 45">
            <a:extLst>
              <a:ext uri="{FF2B5EF4-FFF2-40B4-BE49-F238E27FC236}">
                <a16:creationId xmlns:a16="http://schemas.microsoft.com/office/drawing/2014/main" id="{302A768C-3D22-43D0-9B90-374D454F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957" y="46680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8">
            <a:extLst>
              <a:ext uri="{FF2B5EF4-FFF2-40B4-BE49-F238E27FC236}">
                <a16:creationId xmlns:a16="http://schemas.microsoft.com/office/drawing/2014/main" id="{ADD0F2A4-4D3A-443F-A0DC-E48C148A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15" y="3104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0">
            <a:extLst>
              <a:ext uri="{FF2B5EF4-FFF2-40B4-BE49-F238E27FC236}">
                <a16:creationId xmlns:a16="http://schemas.microsoft.com/office/drawing/2014/main" id="{8648B068-1FAB-40C5-A800-62DD3345A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5448390" y="5241778"/>
            <a:ext cx="357585" cy="35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0">
            <a:extLst>
              <a:ext uri="{FF2B5EF4-FFF2-40B4-BE49-F238E27FC236}">
                <a16:creationId xmlns:a16="http://schemas.microsoft.com/office/drawing/2014/main" id="{A45D2D97-68AC-4EB0-9E47-AF1ABEA3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6512858" y="5237853"/>
            <a:ext cx="357585" cy="35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37">
            <a:extLst>
              <a:ext uri="{FF2B5EF4-FFF2-40B4-BE49-F238E27FC236}">
                <a16:creationId xmlns:a16="http://schemas.microsoft.com/office/drawing/2014/main" id="{4997A7B8-7B7F-4117-80EE-4C38E147C206}"/>
              </a:ext>
            </a:extLst>
          </p:cNvPr>
          <p:cNvSpPr/>
          <p:nvPr/>
        </p:nvSpPr>
        <p:spPr>
          <a:xfrm rot="10800000" flipH="1" flipV="1">
            <a:off x="4942136" y="2487571"/>
            <a:ext cx="669026" cy="144418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34">
            <a:extLst>
              <a:ext uri="{FF2B5EF4-FFF2-40B4-BE49-F238E27FC236}">
                <a16:creationId xmlns:a16="http://schemas.microsoft.com/office/drawing/2014/main" id="{590327BA-51CD-43DB-8500-00152941E2C9}"/>
              </a:ext>
            </a:extLst>
          </p:cNvPr>
          <p:cNvSpPr/>
          <p:nvPr/>
        </p:nvSpPr>
        <p:spPr>
          <a:xfrm flipH="1">
            <a:off x="6705600" y="2487571"/>
            <a:ext cx="719137" cy="144418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Straight Arrow Connector 15">
            <a:extLst>
              <a:ext uri="{FF2B5EF4-FFF2-40B4-BE49-F238E27FC236}">
                <a16:creationId xmlns:a16="http://schemas.microsoft.com/office/drawing/2014/main" id="{E3234B90-3184-4F9D-94FC-4817D2ECF277}"/>
              </a:ext>
            </a:extLst>
          </p:cNvPr>
          <p:cNvCxnSpPr>
            <a:cxnSpLocks/>
            <a:stCxn id="61" idx="0"/>
            <a:endCxn id="41" idx="2"/>
          </p:cNvCxnSpPr>
          <p:nvPr/>
        </p:nvCxnSpPr>
        <p:spPr>
          <a:xfrm flipH="1" flipV="1">
            <a:off x="5621154" y="4417469"/>
            <a:ext cx="6029" cy="82430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none" w="med" len="sm"/>
          </a:ln>
          <a:effectLst/>
        </p:spPr>
      </p:cxnSp>
      <p:cxnSp>
        <p:nvCxnSpPr>
          <p:cNvPr id="66" name="Straight Arrow Connector 15">
            <a:extLst>
              <a:ext uri="{FF2B5EF4-FFF2-40B4-BE49-F238E27FC236}">
                <a16:creationId xmlns:a16="http://schemas.microsoft.com/office/drawing/2014/main" id="{4A552AFC-052F-4F0E-89F5-502A6D555FAE}"/>
              </a:ext>
            </a:extLst>
          </p:cNvPr>
          <p:cNvCxnSpPr>
            <a:cxnSpLocks/>
            <a:stCxn id="62" idx="0"/>
            <a:endCxn id="42" idx="2"/>
          </p:cNvCxnSpPr>
          <p:nvPr/>
        </p:nvCxnSpPr>
        <p:spPr>
          <a:xfrm flipH="1" flipV="1">
            <a:off x="6678767" y="4417469"/>
            <a:ext cx="12884" cy="82038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none" w="med" len="sm"/>
          </a:ln>
          <a:effectLst/>
        </p:spPr>
      </p:cxnSp>
      <p:cxnSp>
        <p:nvCxnSpPr>
          <p:cNvPr id="67" name="Elbow Connector 21">
            <a:extLst>
              <a:ext uri="{FF2B5EF4-FFF2-40B4-BE49-F238E27FC236}">
                <a16:creationId xmlns:a16="http://schemas.microsoft.com/office/drawing/2014/main" id="{07FF38E1-2129-492B-9292-0F3DC8FE67DA}"/>
              </a:ext>
            </a:extLst>
          </p:cNvPr>
          <p:cNvCxnSpPr>
            <a:cxnSpLocks/>
            <a:stCxn id="42" idx="1"/>
            <a:endCxn id="59" idx="0"/>
          </p:cNvCxnSpPr>
          <p:nvPr/>
        </p:nvCxnSpPr>
        <p:spPr>
          <a:xfrm rot="10800000" flipV="1">
            <a:off x="6146558" y="4169239"/>
            <a:ext cx="283981" cy="498819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cxnSp>
        <p:nvCxnSpPr>
          <p:cNvPr id="68" name="Elbow Connector 20">
            <a:extLst>
              <a:ext uri="{FF2B5EF4-FFF2-40B4-BE49-F238E27FC236}">
                <a16:creationId xmlns:a16="http://schemas.microsoft.com/office/drawing/2014/main" id="{14CDBD90-2B6B-4873-A78E-80042B97A9A8}"/>
              </a:ext>
            </a:extLst>
          </p:cNvPr>
          <p:cNvCxnSpPr>
            <a:cxnSpLocks/>
            <a:stCxn id="41" idx="3"/>
            <a:endCxn id="59" idx="0"/>
          </p:cNvCxnSpPr>
          <p:nvPr/>
        </p:nvCxnSpPr>
        <p:spPr>
          <a:xfrm>
            <a:off x="5869383" y="4169240"/>
            <a:ext cx="277174" cy="498819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0CB95CA-7142-4CED-B979-7EC07C865E37}"/>
              </a:ext>
            </a:extLst>
          </p:cNvPr>
          <p:cNvSpPr txBox="1"/>
          <p:nvPr/>
        </p:nvSpPr>
        <p:spPr>
          <a:xfrm>
            <a:off x="5793899" y="5028377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Peering</a:t>
            </a:r>
            <a:endParaRPr lang="ko-KR" altLang="en-US" sz="1200" b="1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925D3D9-058D-4F09-9F39-1C3CAA4B04EA}"/>
              </a:ext>
            </a:extLst>
          </p:cNvPr>
          <p:cNvCxnSpPr>
            <a:cxnSpLocks/>
            <a:stCxn id="43" idx="1"/>
            <a:endCxn id="7" idx="2"/>
          </p:cNvCxnSpPr>
          <p:nvPr/>
        </p:nvCxnSpPr>
        <p:spPr>
          <a:xfrm rot="10800000">
            <a:off x="1420902" y="4794652"/>
            <a:ext cx="1105754" cy="189704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E5469A9-42B0-4676-A37E-5224463E1EFE}"/>
              </a:ext>
            </a:extLst>
          </p:cNvPr>
          <p:cNvCxnSpPr>
            <a:cxnSpLocks/>
            <a:stCxn id="43" idx="3"/>
            <a:endCxn id="9" idx="2"/>
          </p:cNvCxnSpPr>
          <p:nvPr/>
        </p:nvCxnSpPr>
        <p:spPr>
          <a:xfrm flipV="1">
            <a:off x="2906923" y="4794652"/>
            <a:ext cx="1062038" cy="189704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3D7C19D-8116-4EC4-AA29-FA182D81FB87}"/>
              </a:ext>
            </a:extLst>
          </p:cNvPr>
          <p:cNvCxnSpPr>
            <a:cxnSpLocks/>
            <a:stCxn id="44" idx="1"/>
            <a:endCxn id="19" idx="2"/>
          </p:cNvCxnSpPr>
          <p:nvPr/>
        </p:nvCxnSpPr>
        <p:spPr>
          <a:xfrm rot="10800000">
            <a:off x="8350739" y="4787782"/>
            <a:ext cx="1155641" cy="200588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490E96C-477C-4FD0-8E60-1BC7B152EE06}"/>
              </a:ext>
            </a:extLst>
          </p:cNvPr>
          <p:cNvCxnSpPr>
            <a:cxnSpLocks/>
            <a:stCxn id="44" idx="3"/>
            <a:endCxn id="21" idx="2"/>
          </p:cNvCxnSpPr>
          <p:nvPr/>
        </p:nvCxnSpPr>
        <p:spPr>
          <a:xfrm flipV="1">
            <a:off x="9886646" y="4787782"/>
            <a:ext cx="993469" cy="200588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16">
            <a:extLst>
              <a:ext uri="{FF2B5EF4-FFF2-40B4-BE49-F238E27FC236}">
                <a16:creationId xmlns:a16="http://schemas.microsoft.com/office/drawing/2014/main" id="{9D98858D-D222-4E4E-B513-57605023E8A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1386341" y="3539668"/>
            <a:ext cx="34561" cy="4005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056D538D-9C33-463F-8E1D-8DB1E975BAB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3968961" y="3523597"/>
            <a:ext cx="33522" cy="39741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76" name="Straight Arrow Connector 16">
            <a:extLst>
              <a:ext uri="{FF2B5EF4-FFF2-40B4-BE49-F238E27FC236}">
                <a16:creationId xmlns:a16="http://schemas.microsoft.com/office/drawing/2014/main" id="{7E2C01A0-1A3C-4613-BB89-C7703AA53E5D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8350738" y="3583982"/>
            <a:ext cx="1" cy="34932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77" name="Elbow Connector 21">
            <a:extLst>
              <a:ext uri="{FF2B5EF4-FFF2-40B4-BE49-F238E27FC236}">
                <a16:creationId xmlns:a16="http://schemas.microsoft.com/office/drawing/2014/main" id="{0CE6A190-0357-47D6-A341-0EFE96681CE0}"/>
              </a:ext>
            </a:extLst>
          </p:cNvPr>
          <p:cNvCxnSpPr>
            <a:cxnSpLocks/>
            <a:stCxn id="61" idx="2"/>
            <a:endCxn id="35" idx="3"/>
          </p:cNvCxnSpPr>
          <p:nvPr/>
        </p:nvCxnSpPr>
        <p:spPr>
          <a:xfrm rot="5400000">
            <a:off x="5160403" y="5734029"/>
            <a:ext cx="601447" cy="332115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cxnSp>
        <p:nvCxnSpPr>
          <p:cNvPr id="78" name="Elbow Connector 21">
            <a:extLst>
              <a:ext uri="{FF2B5EF4-FFF2-40B4-BE49-F238E27FC236}">
                <a16:creationId xmlns:a16="http://schemas.microsoft.com/office/drawing/2014/main" id="{DEF780DB-8896-42E4-B43D-38F9B29FB579}"/>
              </a:ext>
            </a:extLst>
          </p:cNvPr>
          <p:cNvCxnSpPr>
            <a:cxnSpLocks/>
            <a:stCxn id="62" idx="2"/>
            <a:endCxn id="39" idx="1"/>
          </p:cNvCxnSpPr>
          <p:nvPr/>
        </p:nvCxnSpPr>
        <p:spPr>
          <a:xfrm rot="16200000" flipH="1">
            <a:off x="6540218" y="5746871"/>
            <a:ext cx="604946" cy="302080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FEA512-CC99-4360-8488-0462AE6556E7}"/>
              </a:ext>
            </a:extLst>
          </p:cNvPr>
          <p:cNvSpPr txBox="1"/>
          <p:nvPr/>
        </p:nvSpPr>
        <p:spPr>
          <a:xfrm>
            <a:off x="2421094" y="350513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ALB</a:t>
            </a:r>
            <a:endParaRPr lang="ko-KR" altLang="en-US" sz="1200" b="1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37E5AA71-2E7C-49AD-ABE2-8DAA03C2BB3E}"/>
              </a:ext>
            </a:extLst>
          </p:cNvPr>
          <p:cNvSpPr/>
          <p:nvPr/>
        </p:nvSpPr>
        <p:spPr>
          <a:xfrm>
            <a:off x="2906923" y="1089888"/>
            <a:ext cx="379203" cy="1110884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D365EC2C-05DC-4787-B2EE-E3E4042D6C80}"/>
              </a:ext>
            </a:extLst>
          </p:cNvPr>
          <p:cNvSpPr/>
          <p:nvPr/>
        </p:nvSpPr>
        <p:spPr>
          <a:xfrm>
            <a:off x="9006988" y="1089888"/>
            <a:ext cx="379203" cy="1110884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2" name="Graphic 22">
            <a:extLst>
              <a:ext uri="{FF2B5EF4-FFF2-40B4-BE49-F238E27FC236}">
                <a16:creationId xmlns:a16="http://schemas.microsoft.com/office/drawing/2014/main" id="{30DA5A0F-DA1B-4283-8DDC-576B6A78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725727" y="10322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22">
            <a:extLst>
              <a:ext uri="{FF2B5EF4-FFF2-40B4-BE49-F238E27FC236}">
                <a16:creationId xmlns:a16="http://schemas.microsoft.com/office/drawing/2014/main" id="{5BBC4B91-79A6-4D30-82BA-612675C41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0970517" y="10329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4C4BE03-94A8-49D0-857D-13FE929D7991}"/>
              </a:ext>
            </a:extLst>
          </p:cNvPr>
          <p:cNvSpPr txBox="1"/>
          <p:nvPr/>
        </p:nvSpPr>
        <p:spPr>
          <a:xfrm>
            <a:off x="212236" y="1559370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서울 근접 사용자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242EAA-8786-4226-BDA8-F03523C4E166}"/>
              </a:ext>
            </a:extLst>
          </p:cNvPr>
          <p:cNvSpPr txBox="1"/>
          <p:nvPr/>
        </p:nvSpPr>
        <p:spPr>
          <a:xfrm>
            <a:off x="10390362" y="1554068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싱가포르 근접 사용자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CF3B8F-42D8-4484-89E8-88EBD1214614}"/>
              </a:ext>
            </a:extLst>
          </p:cNvPr>
          <p:cNvSpPr/>
          <p:nvPr/>
        </p:nvSpPr>
        <p:spPr>
          <a:xfrm>
            <a:off x="2556695" y="1364370"/>
            <a:ext cx="1125085" cy="27699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웹 트래픽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528AFD-7566-44A1-A836-357020E97170}"/>
              </a:ext>
            </a:extLst>
          </p:cNvPr>
          <p:cNvSpPr/>
          <p:nvPr/>
        </p:nvSpPr>
        <p:spPr>
          <a:xfrm>
            <a:off x="8611334" y="1358765"/>
            <a:ext cx="1125085" cy="27699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웹 트래픽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891D4582-8D28-4AF0-94D8-231B3063A50B}"/>
              </a:ext>
            </a:extLst>
          </p:cNvPr>
          <p:cNvCxnSpPr>
            <a:cxnSpLocks/>
            <a:stCxn id="82" idx="0"/>
            <a:endCxn id="80" idx="0"/>
          </p:cNvCxnSpPr>
          <p:nvPr/>
        </p:nvCxnSpPr>
        <p:spPr>
          <a:xfrm rot="16200000" flipH="1">
            <a:off x="1999782" y="-6855"/>
            <a:ext cx="57637" cy="2135848"/>
          </a:xfrm>
          <a:prstGeom prst="bentConnector3">
            <a:avLst>
              <a:gd name="adj1" fmla="val -39662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89" name="Elbow Connector 11">
            <a:extLst>
              <a:ext uri="{FF2B5EF4-FFF2-40B4-BE49-F238E27FC236}">
                <a16:creationId xmlns:a16="http://schemas.microsoft.com/office/drawing/2014/main" id="{9FD41C52-BFC9-44B5-8645-961A8B587DAB}"/>
              </a:ext>
            </a:extLst>
          </p:cNvPr>
          <p:cNvCxnSpPr>
            <a:cxnSpLocks/>
            <a:stCxn id="83" idx="0"/>
            <a:endCxn id="81" idx="0"/>
          </p:cNvCxnSpPr>
          <p:nvPr/>
        </p:nvCxnSpPr>
        <p:spPr>
          <a:xfrm rot="16200000" flipH="1" flipV="1">
            <a:off x="10172544" y="56964"/>
            <a:ext cx="56970" cy="2008877"/>
          </a:xfrm>
          <a:prstGeom prst="bentConnector3">
            <a:avLst>
              <a:gd name="adj1" fmla="val -401264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2306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90478-4070-490F-BB02-10BA711CA12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ALB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통한 분산 웹 서버 제공</a:t>
            </a:r>
            <a:endParaRPr lang="en-US" altLang="ko-KR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ALB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도메인을 통해 서울 지역의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웹 서버에 접근할 수 있다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부하 분산을 위해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개의 웹 서버에 접속을 분산시킨다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서버 하나가 정지된다면 장애 없이 다른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124007-F3B1-4AF4-B810-990487BE4B2B}"/>
              </a:ext>
            </a:extLst>
          </p:cNvPr>
          <p:cNvSpPr/>
          <p:nvPr/>
        </p:nvSpPr>
        <p:spPr bwMode="auto">
          <a:xfrm>
            <a:off x="6558587" y="2030901"/>
            <a:ext cx="5040680" cy="2796197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Seoul-VPC(10.1.0.0/16)</a:t>
            </a:r>
          </a:p>
        </p:txBody>
      </p:sp>
      <p:pic>
        <p:nvPicPr>
          <p:cNvPr id="6" name="Graphic 13">
            <a:extLst>
              <a:ext uri="{FF2B5EF4-FFF2-40B4-BE49-F238E27FC236}">
                <a16:creationId xmlns:a16="http://schemas.microsoft.com/office/drawing/2014/main" id="{12AA92EB-C351-40AE-A0DA-B602387F5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587" y="2030902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161FCE96-5F34-4661-931F-D750CE9D4ED1}"/>
              </a:ext>
            </a:extLst>
          </p:cNvPr>
          <p:cNvSpPr/>
          <p:nvPr/>
        </p:nvSpPr>
        <p:spPr>
          <a:xfrm>
            <a:off x="6610120" y="3580175"/>
            <a:ext cx="2340709" cy="8544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subnet(10.1.3.0/24)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D81EAEE-26A1-4976-B5B1-ABA2C4EAA361}"/>
              </a:ext>
            </a:extLst>
          </p:cNvPr>
          <p:cNvSpPr/>
          <p:nvPr/>
        </p:nvSpPr>
        <p:spPr>
          <a:xfrm>
            <a:off x="6575560" y="2306024"/>
            <a:ext cx="2340708" cy="873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subnet(10.1.1.0/24)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5D29F3B-79EA-47B5-80F2-81CD9CCE5A7C}"/>
              </a:ext>
            </a:extLst>
          </p:cNvPr>
          <p:cNvSpPr/>
          <p:nvPr/>
        </p:nvSpPr>
        <p:spPr>
          <a:xfrm>
            <a:off x="9158179" y="3561007"/>
            <a:ext cx="2340709" cy="873641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(10.1.4.0/24)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9ED954C6-A564-4248-9555-2F7D4CBD48C0}"/>
              </a:ext>
            </a:extLst>
          </p:cNvPr>
          <p:cNvSpPr/>
          <p:nvPr/>
        </p:nvSpPr>
        <p:spPr>
          <a:xfrm>
            <a:off x="9191702" y="2297602"/>
            <a:ext cx="2340708" cy="865991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(10.1.2.0/24)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E8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Graphic 35">
            <a:extLst>
              <a:ext uri="{FF2B5EF4-FFF2-40B4-BE49-F238E27FC236}">
                <a16:creationId xmlns:a16="http://schemas.microsoft.com/office/drawing/2014/main" id="{453208B8-313C-4E3C-93B7-E25692B9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20" y="357175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34">
            <a:extLst>
              <a:ext uri="{FF2B5EF4-FFF2-40B4-BE49-F238E27FC236}">
                <a16:creationId xmlns:a16="http://schemas.microsoft.com/office/drawing/2014/main" id="{B6BC9563-3ECB-4765-88A9-AB51095A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702" y="229760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C19C5693-5367-4AA6-B31F-6DD75E4F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507" y="35560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34">
            <a:extLst>
              <a:ext uri="{FF2B5EF4-FFF2-40B4-BE49-F238E27FC236}">
                <a16:creationId xmlns:a16="http://schemas.microsoft.com/office/drawing/2014/main" id="{2FD55166-304A-4882-8E47-2334B445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60" y="230602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83">
            <a:extLst>
              <a:ext uri="{FF2B5EF4-FFF2-40B4-BE49-F238E27FC236}">
                <a16:creationId xmlns:a16="http://schemas.microsoft.com/office/drawing/2014/main" id="{67B9B0EE-16C1-495C-9B0F-0550031C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712879" y="26038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83">
            <a:extLst>
              <a:ext uri="{FF2B5EF4-FFF2-40B4-BE49-F238E27FC236}">
                <a16:creationId xmlns:a16="http://schemas.microsoft.com/office/drawing/2014/main" id="{695D4BC2-0FF4-457B-BB08-2BD2C6536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712879" y="38926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83">
            <a:extLst>
              <a:ext uri="{FF2B5EF4-FFF2-40B4-BE49-F238E27FC236}">
                <a16:creationId xmlns:a16="http://schemas.microsoft.com/office/drawing/2014/main" id="{1BC7B197-FAE3-47C1-A887-6B251EA30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332865" y="26103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83">
            <a:extLst>
              <a:ext uri="{FF2B5EF4-FFF2-40B4-BE49-F238E27FC236}">
                <a16:creationId xmlns:a16="http://schemas.microsoft.com/office/drawing/2014/main" id="{DBAA49F7-69EE-42F2-B86B-F6CBCF30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299729" y="38687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1">
            <a:extLst>
              <a:ext uri="{FF2B5EF4-FFF2-40B4-BE49-F238E27FC236}">
                <a16:creationId xmlns:a16="http://schemas.microsoft.com/office/drawing/2014/main" id="{A8518463-CFB3-451F-8F03-4A6DF764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229" y="4434218"/>
            <a:ext cx="380267" cy="38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BA50D4-CE4F-4C90-BEDA-D9192E33C0C3}"/>
              </a:ext>
            </a:extLst>
          </p:cNvPr>
          <p:cNvSpPr txBox="1"/>
          <p:nvPr/>
        </p:nvSpPr>
        <p:spPr>
          <a:xfrm>
            <a:off x="7177096" y="269396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NAT Instance 1</a:t>
            </a:r>
            <a:endParaRPr lang="ko-KR" altLang="en-US" sz="1200" b="1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C9925-EB6E-4F25-9D8B-DA3A4677089A}"/>
              </a:ext>
            </a:extLst>
          </p:cNvPr>
          <p:cNvSpPr txBox="1"/>
          <p:nvPr/>
        </p:nvSpPr>
        <p:spPr>
          <a:xfrm>
            <a:off x="9771189" y="2680352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NAT Instance 2</a:t>
            </a:r>
            <a:endParaRPr lang="ko-KR" altLang="en-US" sz="1200" b="1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ADFBA-5502-48D7-85E8-6DB86182CD1F}"/>
              </a:ext>
            </a:extLst>
          </p:cNvPr>
          <p:cNvSpPr txBox="1"/>
          <p:nvPr/>
        </p:nvSpPr>
        <p:spPr>
          <a:xfrm>
            <a:off x="7158230" y="3886205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Web Instance 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(10.1.3.100)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E0CCC-D6E1-4E5D-AAB4-D003DE4A431C}"/>
              </a:ext>
            </a:extLst>
          </p:cNvPr>
          <p:cNvSpPr txBox="1"/>
          <p:nvPr/>
        </p:nvSpPr>
        <p:spPr>
          <a:xfrm>
            <a:off x="9745463" y="3846391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Web Instance 2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(10.1.4.100)</a:t>
            </a:r>
            <a:endParaRPr lang="ko-KR" altLang="en-US" sz="1200" dirty="0">
              <a:solidFill>
                <a:prstClr val="black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4" name="Graphic 8">
            <a:extLst>
              <a:ext uri="{FF2B5EF4-FFF2-40B4-BE49-F238E27FC236}">
                <a16:creationId xmlns:a16="http://schemas.microsoft.com/office/drawing/2014/main" id="{A25AA897-D252-4353-8540-6B3CE0EB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188" y="2744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98FC416-1149-467D-84EE-B6E4E8B0F4A7}"/>
              </a:ext>
            </a:extLst>
          </p:cNvPr>
          <p:cNvCxnSpPr>
            <a:cxnSpLocks/>
            <a:stCxn id="19" idx="1"/>
            <a:endCxn id="7" idx="2"/>
          </p:cNvCxnSpPr>
          <p:nvPr/>
        </p:nvCxnSpPr>
        <p:spPr>
          <a:xfrm rot="10800000">
            <a:off x="7780475" y="4434648"/>
            <a:ext cx="1105754" cy="189704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F2CC390-CAE9-46E9-99A3-B795224E59D4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 flipV="1">
            <a:off x="9266496" y="4434648"/>
            <a:ext cx="1062038" cy="189704"/>
          </a:xfrm>
          <a:prstGeom prst="bentConnector2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3F2C3B58-4B47-443B-9B21-DFCB80718551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745914" y="3179664"/>
            <a:ext cx="34561" cy="4005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1F8C8799-2515-4929-ACE2-B9E560FEF2F2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328534" y="3163593"/>
            <a:ext cx="33522" cy="39741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51C51A-3EF4-451B-88D7-EF306A3C847C}"/>
              </a:ext>
            </a:extLst>
          </p:cNvPr>
          <p:cNvSpPr txBox="1"/>
          <p:nvPr/>
        </p:nvSpPr>
        <p:spPr>
          <a:xfrm>
            <a:off x="8780667" y="314513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ALB</a:t>
            </a:r>
            <a:endParaRPr lang="ko-KR" altLang="en-US" sz="1200" b="1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1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1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ALB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통한 분산 웹 서버 제공</a:t>
            </a:r>
            <a:endParaRPr lang="en-US" altLang="ko-KR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ALB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도메인을 통해 서울 지역의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웹 서버에 접근할 수 있다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부하 분산을 위해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개의 웹 서버에 접속을 분산시킨다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서버 하나가 정지된다면 장애 없이 다른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25" name="그림 개체 틀 24">
            <a:extLst>
              <a:ext uri="{FF2B5EF4-FFF2-40B4-BE49-F238E27FC236}">
                <a16:creationId xmlns:a16="http://schemas.microsoft.com/office/drawing/2014/main" id="{C17F994E-F047-4A51-A209-ADAA9D6A7C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6096001" y="1039599"/>
            <a:ext cx="6095999" cy="977041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91D8B8-492A-4A28-9E57-E2C814A5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1"/>
            <a:ext cx="6095999" cy="10535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DB01610-609E-4CE7-9895-AA4F2B3B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762512"/>
            <a:ext cx="6095999" cy="8728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2D4B102E-FA6B-42DD-801B-A9B5F53CE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2" y="3659072"/>
            <a:ext cx="6095998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2B528B8-90CF-4AB0-BBB5-BC7F9BA10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3" y="4846158"/>
            <a:ext cx="6095997" cy="11715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2919E79-5752-4E7A-B7F9-43C10686FA51}"/>
              </a:ext>
            </a:extLst>
          </p:cNvPr>
          <p:cNvSpPr txBox="1"/>
          <p:nvPr/>
        </p:nvSpPr>
        <p:spPr>
          <a:xfrm>
            <a:off x="7211346" y="6154507"/>
            <a:ext cx="448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Web-Instance2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정지시킨 이후에도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Web-Instance1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으로 문제 없이 접속된다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2516A-7B2C-4799-8B79-7B51135A82D7}"/>
              </a:ext>
            </a:extLst>
          </p:cNvPr>
          <p:cNvSpPr txBox="1"/>
          <p:nvPr/>
        </p:nvSpPr>
        <p:spPr>
          <a:xfrm>
            <a:off x="6095989" y="2059777"/>
            <a:ext cx="60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하나의 도메인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(ALB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도메인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으로 접속해도 두 웹 서버에 분산되어 접속된다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F9BA9D-769C-448F-BAA5-86720F5080A8}"/>
              </a:ext>
            </a:extLst>
          </p:cNvPr>
          <p:cNvSpPr txBox="1"/>
          <p:nvPr/>
        </p:nvSpPr>
        <p:spPr>
          <a:xfrm>
            <a:off x="7749956" y="4340052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Web-Instance2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정지시켰다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6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DD885794-BD87-49AD-BD02-755F555BCB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7366194" y="804496"/>
            <a:ext cx="3172268" cy="5249008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Transit Gateway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서울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싱가포르 지역 간 연결</a:t>
            </a:r>
            <a:endParaRPr lang="en-US" altLang="ko-KR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각 네트워크에서 다른 네트워크와 통신할 수 있다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각 서버의 목적에 따라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주소 혹은 도메인 이름으로 통신할 수 있다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다른 지역에 백업용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연동한다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50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2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-1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50D41204-263A-455F-ABC6-A5D8F41CB7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416212" y="0"/>
            <a:ext cx="3775788" cy="20797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Transit Gateway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서울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싱가포르 지역 간 연결</a:t>
            </a:r>
            <a:endParaRPr lang="en-US" altLang="ko-KR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각 네트워크에서 다른 네트워크와 통신할 수 있다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각 서버의 목적에 따라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주소 혹은 도메인 이름으로 통신할 수 있다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다른 지역에 백업용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연동한다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FE000-2088-490C-9489-21F389C046C6}"/>
              </a:ext>
            </a:extLst>
          </p:cNvPr>
          <p:cNvSpPr txBox="1"/>
          <p:nvPr/>
        </p:nvSpPr>
        <p:spPr>
          <a:xfrm>
            <a:off x="6046653" y="0"/>
            <a:ext cx="2369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서울 지역 웹 서버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-&gt;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서울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IDC DB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-&gt;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싱가포르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IDC DB</a:t>
            </a: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통신 성공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39C452B-A49C-4CA5-A8A2-C107EC74E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265335"/>
            <a:ext cx="6096002" cy="3524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970EE5-7F7F-4BC4-8943-CFAA2729C6D2}"/>
              </a:ext>
            </a:extLst>
          </p:cNvPr>
          <p:cNvSpPr txBox="1"/>
          <p:nvPr/>
        </p:nvSpPr>
        <p:spPr>
          <a:xfrm>
            <a:off x="6095998" y="5864749"/>
            <a:ext cx="5044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서울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IDC DB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-&gt;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서울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VPC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웹 서버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싱가포르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VPC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웹 서버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</a:p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싱가포르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IDC DB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 통신 성공</a:t>
            </a:r>
          </a:p>
        </p:txBody>
      </p:sp>
    </p:spTree>
    <p:extLst>
      <p:ext uri="{BB962C8B-B14F-4D97-AF65-F5344CB8AC3E}">
        <p14:creationId xmlns:p14="http://schemas.microsoft.com/office/powerpoint/2010/main" val="427820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2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-2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Transit Gateway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서울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싱가포르 지역 간 연결</a:t>
            </a:r>
            <a:endParaRPr lang="en-US" altLang="ko-KR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각 네트워크에서 다른 네트워크와 통신할 수 있다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각 서버의 목적에 따라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주소 혹은 도메인 이름으로 통신할 수 있다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다른 지역에 백업용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연동한다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FE000-2088-490C-9489-21F389C046C6}"/>
              </a:ext>
            </a:extLst>
          </p:cNvPr>
          <p:cNvSpPr txBox="1"/>
          <p:nvPr/>
        </p:nvSpPr>
        <p:spPr>
          <a:xfrm>
            <a:off x="6013044" y="13937"/>
            <a:ext cx="19784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싱가포르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 지역 웹 서버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서울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IDC DB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-&gt;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싱가포르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IDC DB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통신 성공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0EE5-7F7F-4BC4-8943-CFAA2729C6D2}"/>
              </a:ext>
            </a:extLst>
          </p:cNvPr>
          <p:cNvSpPr txBox="1"/>
          <p:nvPr/>
        </p:nvSpPr>
        <p:spPr>
          <a:xfrm>
            <a:off x="6095998" y="5920733"/>
            <a:ext cx="5044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싱가포르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IDC DB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서울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VPC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웹 서버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싱가포르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VPC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웹 서버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서울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IDC DB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로 통신 성공</a:t>
            </a:r>
          </a:p>
        </p:txBody>
      </p:sp>
      <p:pic>
        <p:nvPicPr>
          <p:cNvPr id="11" name="그림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4C059EFB-51D2-4E97-B76C-CC73D3F514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991471" y="0"/>
            <a:ext cx="4200525" cy="2628900"/>
          </a:xfr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A1E54BB-2CD9-4AD8-9629-2F67C351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628900"/>
            <a:ext cx="6095998" cy="326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C6D7-43FE-4AA9-958A-F7CC7C6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38" y="641442"/>
            <a:ext cx="2949745" cy="591651"/>
          </a:xfrm>
        </p:spPr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11E2A-9138-4D77-BD15-057FF72A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936148"/>
            <a:ext cx="6095999" cy="28078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Global Accelerator</a:t>
            </a:r>
            <a:r>
              <a:rPr lang="ko-KR" altLang="en-US" sz="1400" b="1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이용한 원거리 서비스 개선 및 장애 처리 제공 </a:t>
            </a:r>
            <a:endParaRPr lang="en-US" altLang="ko-KR" sz="1400" b="1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사용자는 접속한 지역에 따라 더 가까운 지역의 웹 서버에 접속된다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접속하던 지역의 서버가 중지되어도 자동으로 다른 지역의 서버로 접속한다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지역의 웹 서버는 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공유한다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A5A38BD9-DCFF-4710-BB5A-C04BE456C6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095998" y="897513"/>
            <a:ext cx="5039428" cy="2038635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9EC7DC-BC50-486D-BD70-6F2E600E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76" y="4010164"/>
            <a:ext cx="5725324" cy="1733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C0792-3A8E-48F6-A548-03D012CA846C}"/>
              </a:ext>
            </a:extLst>
          </p:cNvPr>
          <p:cNvSpPr txBox="1"/>
          <p:nvPr/>
        </p:nvSpPr>
        <p:spPr>
          <a:xfrm>
            <a:off x="6095998" y="528181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서울 근접 사용자라면 서울 지역의 웹 서버로 접속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ED621-090A-4DF4-B3E9-50A72B5A7B1D}"/>
              </a:ext>
            </a:extLst>
          </p:cNvPr>
          <p:cNvSpPr txBox="1"/>
          <p:nvPr/>
        </p:nvSpPr>
        <p:spPr>
          <a:xfrm>
            <a:off x="6600405" y="3599902"/>
            <a:ext cx="5591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싱가포르 근접 사용자라면 싱가포르 지역의 웹 서버로 접속</a:t>
            </a:r>
          </a:p>
        </p:txBody>
      </p:sp>
    </p:spTree>
    <p:extLst>
      <p:ext uri="{BB962C8B-B14F-4D97-AF65-F5344CB8AC3E}">
        <p14:creationId xmlns:p14="http://schemas.microsoft.com/office/powerpoint/2010/main" val="380584883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273</TotalTime>
  <Words>1207</Words>
  <Application>Microsoft Office PowerPoint</Application>
  <PresentationFormat>와이드스크린</PresentationFormat>
  <Paragraphs>224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Calibri</vt:lpstr>
      <vt:lpstr>Arial</vt:lpstr>
      <vt:lpstr>Gill Sans MT</vt:lpstr>
      <vt:lpstr>바탕</vt:lpstr>
      <vt:lpstr>소포</vt:lpstr>
      <vt:lpstr>AWS Global accelerator와 Transit gateway를 이용한 분산 웹 서비스</vt:lpstr>
      <vt:lpstr>구성 목표</vt:lpstr>
      <vt:lpstr>전체 구조도</vt:lpstr>
      <vt:lpstr>기능 1</vt:lpstr>
      <vt:lpstr>기능 1 시연</vt:lpstr>
      <vt:lpstr>기능 2</vt:lpstr>
      <vt:lpstr>기능 2 시연-1</vt:lpstr>
      <vt:lpstr>기능 2 시연-2</vt:lpstr>
      <vt:lpstr>기능 3</vt:lpstr>
      <vt:lpstr>기능 3 시연-1</vt:lpstr>
      <vt:lpstr>기능 3 시연-2</vt:lpstr>
      <vt:lpstr>기능 3 시연-3</vt:lpstr>
      <vt:lpstr>기능 3 시연-4</vt:lpstr>
      <vt:lpstr>기능 3 시연-5</vt:lpstr>
      <vt:lpstr>기능 3 시연-6</vt:lpstr>
      <vt:lpstr>기능 3 시연-7</vt:lpstr>
      <vt:lpstr>기능 3 시연-8</vt:lpstr>
      <vt:lpstr>기능 3 시연-9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Global accelerator와 Transit gateway를 이용한 분산 웹 서비스</dc:title>
  <dc:creator>강준우</dc:creator>
  <cp:lastModifiedBy>강준우</cp:lastModifiedBy>
  <cp:revision>14</cp:revision>
  <dcterms:created xsi:type="dcterms:W3CDTF">2021-10-17T07:50:12Z</dcterms:created>
  <dcterms:modified xsi:type="dcterms:W3CDTF">2021-10-18T00:47:12Z</dcterms:modified>
</cp:coreProperties>
</file>