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6" r:id="rId4"/>
    <p:sldId id="267" r:id="rId5"/>
    <p:sldId id="268" r:id="rId6"/>
    <p:sldId id="270" r:id="rId7"/>
    <p:sldId id="271" r:id="rId8"/>
    <p:sldId id="272" r:id="rId9"/>
    <p:sldId id="275" r:id="rId10"/>
    <p:sldId id="276" r:id="rId11"/>
    <p:sldId id="277" r:id="rId12"/>
    <p:sldId id="278" r:id="rId13"/>
    <p:sldId id="280" r:id="rId14"/>
    <p:sldId id="282" r:id="rId15"/>
    <p:sldId id="283" r:id="rId16"/>
    <p:sldId id="284" r:id="rId17"/>
    <p:sldId id="285" r:id="rId18"/>
    <p:sldId id="286" r:id="rId19"/>
    <p:sldId id="290" r:id="rId20"/>
    <p:sldId id="339" r:id="rId21"/>
    <p:sldId id="342" r:id="rId22"/>
    <p:sldId id="344" r:id="rId23"/>
    <p:sldId id="347" r:id="rId24"/>
    <p:sldId id="349" r:id="rId25"/>
    <p:sldId id="351" r:id="rId26"/>
    <p:sldId id="352" r:id="rId27"/>
    <p:sldId id="353" r:id="rId28"/>
    <p:sldId id="354" r:id="rId29"/>
    <p:sldId id="357" r:id="rId30"/>
    <p:sldId id="358" r:id="rId31"/>
    <p:sldId id="359" r:id="rId32"/>
    <p:sldId id="360" r:id="rId33"/>
    <p:sldId id="361" r:id="rId34"/>
    <p:sldId id="365" r:id="rId35"/>
    <p:sldId id="370" r:id="rId36"/>
    <p:sldId id="367" r:id="rId37"/>
    <p:sldId id="368" r:id="rId38"/>
    <p:sldId id="369" r:id="rId39"/>
    <p:sldId id="373" r:id="rId40"/>
    <p:sldId id="374" r:id="rId41"/>
    <p:sldId id="376" r:id="rId42"/>
    <p:sldId id="377" r:id="rId43"/>
    <p:sldId id="380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5" r:id="rId56"/>
    <p:sldId id="396" r:id="rId57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766"/>
  </p:normalViewPr>
  <p:slideViewPr>
    <p:cSldViewPr>
      <p:cViewPr varScale="1">
        <p:scale>
          <a:sx n="104" d="100"/>
          <a:sy n="104" d="100"/>
        </p:scale>
        <p:origin x="40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97752"/>
            <a:ext cx="9906000" cy="457200"/>
          </a:xfrm>
          <a:custGeom>
            <a:avLst/>
            <a:gdLst/>
            <a:ahLst/>
            <a:cxnLst/>
            <a:rect l="l" t="t" r="r" b="b"/>
            <a:pathLst>
              <a:path w="9906000" h="457200">
                <a:moveTo>
                  <a:pt x="9906000" y="0"/>
                </a:moveTo>
                <a:lnTo>
                  <a:pt x="0" y="0"/>
                </a:lnTo>
                <a:lnTo>
                  <a:pt x="0" y="457200"/>
                </a:lnTo>
                <a:lnTo>
                  <a:pt x="9906000" y="457200"/>
                </a:lnTo>
                <a:lnTo>
                  <a:pt x="9906000" y="0"/>
                </a:lnTo>
                <a:close/>
              </a:path>
            </a:pathLst>
          </a:custGeom>
          <a:solidFill>
            <a:srgbClr val="EC6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97752"/>
            <a:ext cx="9901555" cy="0"/>
          </a:xfrm>
          <a:custGeom>
            <a:avLst/>
            <a:gdLst/>
            <a:ahLst/>
            <a:cxnLst/>
            <a:rect l="l" t="t" r="r" b="b"/>
            <a:pathLst>
              <a:path w="9901555">
                <a:moveTo>
                  <a:pt x="0" y="0"/>
                </a:moveTo>
                <a:lnTo>
                  <a:pt x="990142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43184" y="6504007"/>
            <a:ext cx="1263015" cy="198755"/>
          </a:xfrm>
          <a:custGeom>
            <a:avLst/>
            <a:gdLst/>
            <a:ahLst/>
            <a:cxnLst/>
            <a:rect l="l" t="t" r="r" b="b"/>
            <a:pathLst>
              <a:path w="1263015" h="198754">
                <a:moveTo>
                  <a:pt x="964267" y="198614"/>
                </a:moveTo>
                <a:lnTo>
                  <a:pt x="925863" y="190955"/>
                </a:lnTo>
                <a:lnTo>
                  <a:pt x="895524" y="169661"/>
                </a:lnTo>
                <a:lnTo>
                  <a:pt x="875599" y="137255"/>
                </a:lnTo>
                <a:lnTo>
                  <a:pt x="868435" y="96260"/>
                </a:lnTo>
                <a:lnTo>
                  <a:pt x="876036" y="59216"/>
                </a:lnTo>
                <a:lnTo>
                  <a:pt x="896622" y="28571"/>
                </a:lnTo>
                <a:lnTo>
                  <a:pt x="926873" y="7706"/>
                </a:lnTo>
                <a:lnTo>
                  <a:pt x="963468" y="0"/>
                </a:lnTo>
                <a:lnTo>
                  <a:pt x="1000739" y="7573"/>
                </a:lnTo>
                <a:lnTo>
                  <a:pt x="1025423" y="24300"/>
                </a:lnTo>
                <a:lnTo>
                  <a:pt x="963468" y="24300"/>
                </a:lnTo>
                <a:lnTo>
                  <a:pt x="935839" y="31723"/>
                </a:lnTo>
                <a:lnTo>
                  <a:pt x="917385" y="50170"/>
                </a:lnTo>
                <a:lnTo>
                  <a:pt x="907072" y="73907"/>
                </a:lnTo>
                <a:lnTo>
                  <a:pt x="903864" y="97203"/>
                </a:lnTo>
                <a:lnTo>
                  <a:pt x="907074" y="122330"/>
                </a:lnTo>
                <a:lnTo>
                  <a:pt x="917458" y="147410"/>
                </a:lnTo>
                <a:lnTo>
                  <a:pt x="936146" y="166681"/>
                </a:lnTo>
                <a:lnTo>
                  <a:pt x="964267" y="174385"/>
                </a:lnTo>
                <a:lnTo>
                  <a:pt x="1023480" y="174385"/>
                </a:lnTo>
                <a:lnTo>
                  <a:pt x="1001229" y="190557"/>
                </a:lnTo>
                <a:lnTo>
                  <a:pt x="964267" y="198614"/>
                </a:lnTo>
                <a:close/>
              </a:path>
              <a:path w="1263015" h="198754">
                <a:moveTo>
                  <a:pt x="1023480" y="174385"/>
                </a:moveTo>
                <a:lnTo>
                  <a:pt x="964267" y="174385"/>
                </a:lnTo>
                <a:lnTo>
                  <a:pt x="990119" y="167636"/>
                </a:lnTo>
                <a:lnTo>
                  <a:pt x="1008770" y="149876"/>
                </a:lnTo>
                <a:lnTo>
                  <a:pt x="1020071" y="124839"/>
                </a:lnTo>
                <a:lnTo>
                  <a:pt x="1023745" y="97203"/>
                </a:lnTo>
                <a:lnTo>
                  <a:pt x="1023871" y="96260"/>
                </a:lnTo>
                <a:lnTo>
                  <a:pt x="1020293" y="72408"/>
                </a:lnTo>
                <a:lnTo>
                  <a:pt x="1009297" y="49073"/>
                </a:lnTo>
                <a:lnTo>
                  <a:pt x="990486" y="31341"/>
                </a:lnTo>
                <a:lnTo>
                  <a:pt x="963468" y="24300"/>
                </a:lnTo>
                <a:lnTo>
                  <a:pt x="1025423" y="24300"/>
                </a:lnTo>
                <a:lnTo>
                  <a:pt x="1031203" y="28218"/>
                </a:lnTo>
                <a:lnTo>
                  <a:pt x="1051758" y="58818"/>
                </a:lnTo>
                <a:lnTo>
                  <a:pt x="1059299" y="96260"/>
                </a:lnTo>
                <a:lnTo>
                  <a:pt x="1051822" y="136062"/>
                </a:lnTo>
                <a:lnTo>
                  <a:pt x="1031439" y="168600"/>
                </a:lnTo>
                <a:lnTo>
                  <a:pt x="1023480" y="174385"/>
                </a:lnTo>
                <a:close/>
              </a:path>
              <a:path w="1263015" h="198754">
                <a:moveTo>
                  <a:pt x="145" y="196510"/>
                </a:moveTo>
                <a:lnTo>
                  <a:pt x="2225" y="157961"/>
                </a:lnTo>
                <a:lnTo>
                  <a:pt x="3103" y="108011"/>
                </a:lnTo>
                <a:lnTo>
                  <a:pt x="3056" y="72620"/>
                </a:lnTo>
                <a:lnTo>
                  <a:pt x="2928" y="58612"/>
                </a:lnTo>
                <a:lnTo>
                  <a:pt x="2913" y="56871"/>
                </a:lnTo>
                <a:lnTo>
                  <a:pt x="2794" y="43894"/>
                </a:lnTo>
                <a:lnTo>
                  <a:pt x="2738" y="37692"/>
                </a:lnTo>
                <a:lnTo>
                  <a:pt x="55" y="761"/>
                </a:lnTo>
                <a:lnTo>
                  <a:pt x="0" y="0"/>
                </a:lnTo>
                <a:lnTo>
                  <a:pt x="22805" y="761"/>
                </a:lnTo>
                <a:lnTo>
                  <a:pt x="66920" y="761"/>
                </a:lnTo>
                <a:lnTo>
                  <a:pt x="85649" y="3000"/>
                </a:lnTo>
                <a:lnTo>
                  <a:pt x="108028" y="12739"/>
                </a:lnTo>
                <a:lnTo>
                  <a:pt x="116665" y="22197"/>
                </a:lnTo>
                <a:lnTo>
                  <a:pt x="34629" y="22197"/>
                </a:lnTo>
                <a:lnTo>
                  <a:pt x="34729" y="43894"/>
                </a:lnTo>
                <a:lnTo>
                  <a:pt x="34797" y="58612"/>
                </a:lnTo>
                <a:lnTo>
                  <a:pt x="34899" y="75433"/>
                </a:lnTo>
                <a:lnTo>
                  <a:pt x="35014" y="84058"/>
                </a:lnTo>
                <a:lnTo>
                  <a:pt x="35071" y="88290"/>
                </a:lnTo>
                <a:lnTo>
                  <a:pt x="35197" y="97683"/>
                </a:lnTo>
                <a:lnTo>
                  <a:pt x="35287" y="104412"/>
                </a:lnTo>
                <a:lnTo>
                  <a:pt x="35335" y="108011"/>
                </a:lnTo>
                <a:lnTo>
                  <a:pt x="35458" y="117189"/>
                </a:lnTo>
                <a:lnTo>
                  <a:pt x="35555" y="124396"/>
                </a:lnTo>
                <a:lnTo>
                  <a:pt x="36712" y="168651"/>
                </a:lnTo>
                <a:lnTo>
                  <a:pt x="38213" y="194470"/>
                </a:lnTo>
                <a:lnTo>
                  <a:pt x="19402" y="194470"/>
                </a:lnTo>
                <a:lnTo>
                  <a:pt x="10052" y="194970"/>
                </a:lnTo>
                <a:lnTo>
                  <a:pt x="145" y="196510"/>
                </a:lnTo>
                <a:close/>
              </a:path>
              <a:path w="1263015" h="198754">
                <a:moveTo>
                  <a:pt x="66920" y="761"/>
                </a:moveTo>
                <a:lnTo>
                  <a:pt x="32336" y="761"/>
                </a:lnTo>
                <a:lnTo>
                  <a:pt x="37291" y="397"/>
                </a:lnTo>
                <a:lnTo>
                  <a:pt x="49904" y="0"/>
                </a:lnTo>
                <a:lnTo>
                  <a:pt x="60548" y="0"/>
                </a:lnTo>
                <a:lnTo>
                  <a:pt x="66920" y="761"/>
                </a:lnTo>
                <a:close/>
              </a:path>
              <a:path w="1263015" h="198754">
                <a:moveTo>
                  <a:pt x="49585" y="121649"/>
                </a:moveTo>
                <a:lnTo>
                  <a:pt x="49295" y="108011"/>
                </a:lnTo>
                <a:lnTo>
                  <a:pt x="49222" y="101048"/>
                </a:lnTo>
                <a:lnTo>
                  <a:pt x="69837" y="96916"/>
                </a:lnTo>
                <a:lnTo>
                  <a:pt x="84823" y="88290"/>
                </a:lnTo>
                <a:lnTo>
                  <a:pt x="93969" y="75433"/>
                </a:lnTo>
                <a:lnTo>
                  <a:pt x="97065" y="58612"/>
                </a:lnTo>
                <a:lnTo>
                  <a:pt x="93953" y="43894"/>
                </a:lnTo>
                <a:lnTo>
                  <a:pt x="85240" y="32379"/>
                </a:lnTo>
                <a:lnTo>
                  <a:pt x="71858" y="24877"/>
                </a:lnTo>
                <a:lnTo>
                  <a:pt x="54740" y="22197"/>
                </a:lnTo>
                <a:lnTo>
                  <a:pt x="116665" y="22197"/>
                </a:lnTo>
                <a:lnTo>
                  <a:pt x="124090" y="30327"/>
                </a:lnTo>
                <a:lnTo>
                  <a:pt x="130243" y="56871"/>
                </a:lnTo>
                <a:lnTo>
                  <a:pt x="123419" y="84058"/>
                </a:lnTo>
                <a:lnTo>
                  <a:pt x="105323" y="104412"/>
                </a:lnTo>
                <a:lnTo>
                  <a:pt x="79523" y="117189"/>
                </a:lnTo>
                <a:lnTo>
                  <a:pt x="49585" y="121649"/>
                </a:lnTo>
                <a:close/>
              </a:path>
              <a:path w="1263015" h="198754">
                <a:moveTo>
                  <a:pt x="38332" y="196510"/>
                </a:moveTo>
                <a:lnTo>
                  <a:pt x="28540" y="194970"/>
                </a:lnTo>
                <a:lnTo>
                  <a:pt x="28306" y="194970"/>
                </a:lnTo>
                <a:lnTo>
                  <a:pt x="19402" y="194470"/>
                </a:lnTo>
                <a:lnTo>
                  <a:pt x="38213" y="194470"/>
                </a:lnTo>
                <a:lnTo>
                  <a:pt x="38332" y="196510"/>
                </a:lnTo>
                <a:close/>
              </a:path>
              <a:path w="1263015" h="198754">
                <a:moveTo>
                  <a:pt x="312831" y="196583"/>
                </a:moveTo>
                <a:lnTo>
                  <a:pt x="330722" y="151689"/>
                </a:lnTo>
                <a:lnTo>
                  <a:pt x="351635" y="95752"/>
                </a:lnTo>
                <a:lnTo>
                  <a:pt x="370697" y="41447"/>
                </a:lnTo>
                <a:lnTo>
                  <a:pt x="383035" y="1450"/>
                </a:lnTo>
                <a:lnTo>
                  <a:pt x="391321" y="2103"/>
                </a:lnTo>
                <a:lnTo>
                  <a:pt x="399887" y="2321"/>
                </a:lnTo>
                <a:lnTo>
                  <a:pt x="416424" y="2321"/>
                </a:lnTo>
                <a:lnTo>
                  <a:pt x="427708" y="36944"/>
                </a:lnTo>
                <a:lnTo>
                  <a:pt x="428831" y="40042"/>
                </a:lnTo>
                <a:lnTo>
                  <a:pt x="395086" y="40042"/>
                </a:lnTo>
                <a:lnTo>
                  <a:pt x="391143" y="51938"/>
                </a:lnTo>
                <a:lnTo>
                  <a:pt x="387227" y="63671"/>
                </a:lnTo>
                <a:lnTo>
                  <a:pt x="370112" y="114612"/>
                </a:lnTo>
                <a:lnTo>
                  <a:pt x="383612" y="115796"/>
                </a:lnTo>
                <a:lnTo>
                  <a:pt x="395404" y="116190"/>
                </a:lnTo>
                <a:lnTo>
                  <a:pt x="456841" y="116190"/>
                </a:lnTo>
                <a:lnTo>
                  <a:pt x="465788" y="139784"/>
                </a:lnTo>
                <a:lnTo>
                  <a:pt x="395159" y="139784"/>
                </a:lnTo>
                <a:lnTo>
                  <a:pt x="378198" y="140056"/>
                </a:lnTo>
                <a:lnTo>
                  <a:pt x="362271" y="140872"/>
                </a:lnTo>
                <a:lnTo>
                  <a:pt x="359264" y="150510"/>
                </a:lnTo>
                <a:lnTo>
                  <a:pt x="350500" y="180013"/>
                </a:lnTo>
                <a:lnTo>
                  <a:pt x="345857" y="195286"/>
                </a:lnTo>
                <a:lnTo>
                  <a:pt x="333449" y="195286"/>
                </a:lnTo>
                <a:lnTo>
                  <a:pt x="323903" y="195575"/>
                </a:lnTo>
                <a:lnTo>
                  <a:pt x="322911" y="195575"/>
                </a:lnTo>
                <a:lnTo>
                  <a:pt x="312831" y="196583"/>
                </a:lnTo>
                <a:close/>
              </a:path>
              <a:path w="1263015" h="198754">
                <a:moveTo>
                  <a:pt x="416424" y="2321"/>
                </a:moveTo>
                <a:lnTo>
                  <a:pt x="399887" y="2321"/>
                </a:lnTo>
                <a:lnTo>
                  <a:pt x="408303" y="2103"/>
                </a:lnTo>
                <a:lnTo>
                  <a:pt x="416140" y="1450"/>
                </a:lnTo>
                <a:lnTo>
                  <a:pt x="416353" y="2103"/>
                </a:lnTo>
                <a:lnTo>
                  <a:pt x="416424" y="2321"/>
                </a:lnTo>
                <a:close/>
              </a:path>
              <a:path w="1263015" h="198754">
                <a:moveTo>
                  <a:pt x="456841" y="116190"/>
                </a:moveTo>
                <a:lnTo>
                  <a:pt x="395404" y="116190"/>
                </a:lnTo>
                <a:lnTo>
                  <a:pt x="407345" y="115796"/>
                </a:lnTo>
                <a:lnTo>
                  <a:pt x="421295" y="114612"/>
                </a:lnTo>
                <a:lnTo>
                  <a:pt x="417046" y="102349"/>
                </a:lnTo>
                <a:lnTo>
                  <a:pt x="412900" y="90493"/>
                </a:lnTo>
                <a:lnTo>
                  <a:pt x="395086" y="40042"/>
                </a:lnTo>
                <a:lnTo>
                  <a:pt x="428831" y="40042"/>
                </a:lnTo>
                <a:lnTo>
                  <a:pt x="447539" y="91663"/>
                </a:lnTo>
                <a:lnTo>
                  <a:pt x="456841" y="116190"/>
                </a:lnTo>
                <a:close/>
              </a:path>
              <a:path w="1263015" h="198754">
                <a:moveTo>
                  <a:pt x="449173" y="196075"/>
                </a:moveTo>
                <a:lnTo>
                  <a:pt x="435901" y="154710"/>
                </a:lnTo>
                <a:lnTo>
                  <a:pt x="395159" y="139784"/>
                </a:lnTo>
                <a:lnTo>
                  <a:pt x="465788" y="139784"/>
                </a:lnTo>
                <a:lnTo>
                  <a:pt x="469657" y="149986"/>
                </a:lnTo>
                <a:lnTo>
                  <a:pt x="487686" y="195286"/>
                </a:lnTo>
                <a:lnTo>
                  <a:pt x="468248" y="195286"/>
                </a:lnTo>
                <a:lnTo>
                  <a:pt x="450876" y="195575"/>
                </a:lnTo>
                <a:lnTo>
                  <a:pt x="456697" y="195575"/>
                </a:lnTo>
                <a:lnTo>
                  <a:pt x="449173" y="196075"/>
                </a:lnTo>
                <a:close/>
              </a:path>
              <a:path w="1263015" h="198754">
                <a:moveTo>
                  <a:pt x="345573" y="196220"/>
                </a:moveTo>
                <a:lnTo>
                  <a:pt x="339427" y="195575"/>
                </a:lnTo>
                <a:lnTo>
                  <a:pt x="329942" y="195286"/>
                </a:lnTo>
                <a:lnTo>
                  <a:pt x="345857" y="195286"/>
                </a:lnTo>
                <a:lnTo>
                  <a:pt x="345617" y="196075"/>
                </a:lnTo>
                <a:lnTo>
                  <a:pt x="345573" y="196220"/>
                </a:lnTo>
                <a:close/>
              </a:path>
              <a:path w="1263015" h="198754">
                <a:moveTo>
                  <a:pt x="488057" y="196220"/>
                </a:moveTo>
                <a:lnTo>
                  <a:pt x="487071" y="196220"/>
                </a:lnTo>
                <a:lnTo>
                  <a:pt x="478045" y="195575"/>
                </a:lnTo>
                <a:lnTo>
                  <a:pt x="468248" y="195286"/>
                </a:lnTo>
                <a:lnTo>
                  <a:pt x="487686" y="195286"/>
                </a:lnTo>
                <a:lnTo>
                  <a:pt x="488000" y="196075"/>
                </a:lnTo>
                <a:lnTo>
                  <a:pt x="488057" y="196220"/>
                </a:lnTo>
                <a:close/>
              </a:path>
              <a:path w="1263015" h="198754">
                <a:moveTo>
                  <a:pt x="172641" y="197090"/>
                </a:moveTo>
                <a:lnTo>
                  <a:pt x="174932" y="153492"/>
                </a:lnTo>
                <a:lnTo>
                  <a:pt x="175375" y="107358"/>
                </a:lnTo>
                <a:lnTo>
                  <a:pt x="175445" y="100086"/>
                </a:lnTo>
                <a:lnTo>
                  <a:pt x="174696" y="51502"/>
                </a:lnTo>
                <a:lnTo>
                  <a:pt x="174612" y="46056"/>
                </a:lnTo>
                <a:lnTo>
                  <a:pt x="172920" y="2158"/>
                </a:lnTo>
                <a:lnTo>
                  <a:pt x="172859" y="580"/>
                </a:lnTo>
                <a:lnTo>
                  <a:pt x="194941" y="1702"/>
                </a:lnTo>
                <a:lnTo>
                  <a:pt x="186798" y="1702"/>
                </a:lnTo>
                <a:lnTo>
                  <a:pt x="226074" y="2158"/>
                </a:lnTo>
                <a:lnTo>
                  <a:pt x="275370" y="2158"/>
                </a:lnTo>
                <a:lnTo>
                  <a:pt x="275370" y="25002"/>
                </a:lnTo>
                <a:lnTo>
                  <a:pt x="208506" y="25002"/>
                </a:lnTo>
                <a:lnTo>
                  <a:pt x="208179" y="46056"/>
                </a:lnTo>
                <a:lnTo>
                  <a:pt x="208095" y="51502"/>
                </a:lnTo>
                <a:lnTo>
                  <a:pt x="208036" y="74694"/>
                </a:lnTo>
                <a:lnTo>
                  <a:pt x="208265" y="79938"/>
                </a:lnTo>
                <a:lnTo>
                  <a:pt x="208360" y="82115"/>
                </a:lnTo>
                <a:lnTo>
                  <a:pt x="229997" y="82825"/>
                </a:lnTo>
                <a:lnTo>
                  <a:pt x="271957" y="82825"/>
                </a:lnTo>
                <a:lnTo>
                  <a:pt x="271957" y="104520"/>
                </a:lnTo>
                <a:lnTo>
                  <a:pt x="237010" y="104520"/>
                </a:lnTo>
                <a:lnTo>
                  <a:pt x="224903" y="104778"/>
                </a:lnTo>
                <a:lnTo>
                  <a:pt x="208433" y="105980"/>
                </a:lnTo>
                <a:lnTo>
                  <a:pt x="207929" y="121106"/>
                </a:lnTo>
                <a:lnTo>
                  <a:pt x="207671" y="138088"/>
                </a:lnTo>
                <a:lnTo>
                  <a:pt x="207562" y="171774"/>
                </a:lnTo>
                <a:lnTo>
                  <a:pt x="277024" y="171774"/>
                </a:lnTo>
                <a:lnTo>
                  <a:pt x="276938" y="182891"/>
                </a:lnTo>
                <a:lnTo>
                  <a:pt x="276504" y="191305"/>
                </a:lnTo>
                <a:lnTo>
                  <a:pt x="276132" y="194805"/>
                </a:lnTo>
                <a:lnTo>
                  <a:pt x="228579" y="194805"/>
                </a:lnTo>
                <a:lnTo>
                  <a:pt x="198786" y="195213"/>
                </a:lnTo>
                <a:lnTo>
                  <a:pt x="172641" y="197090"/>
                </a:lnTo>
                <a:close/>
              </a:path>
              <a:path w="1263015" h="198754">
                <a:moveTo>
                  <a:pt x="275370" y="2158"/>
                </a:moveTo>
                <a:lnTo>
                  <a:pt x="226074" y="2158"/>
                </a:lnTo>
                <a:lnTo>
                  <a:pt x="253819" y="1702"/>
                </a:lnTo>
                <a:lnTo>
                  <a:pt x="275370" y="580"/>
                </a:lnTo>
                <a:lnTo>
                  <a:pt x="275370" y="2158"/>
                </a:lnTo>
                <a:close/>
              </a:path>
              <a:path w="1263015" h="198754">
                <a:moveTo>
                  <a:pt x="275370" y="28072"/>
                </a:moveTo>
                <a:lnTo>
                  <a:pt x="259307" y="26750"/>
                </a:lnTo>
                <a:lnTo>
                  <a:pt x="241284" y="25651"/>
                </a:lnTo>
                <a:lnTo>
                  <a:pt x="223588" y="25002"/>
                </a:lnTo>
                <a:lnTo>
                  <a:pt x="275370" y="25002"/>
                </a:lnTo>
                <a:lnTo>
                  <a:pt x="275370" y="28072"/>
                </a:lnTo>
                <a:close/>
              </a:path>
              <a:path w="1263015" h="198754">
                <a:moveTo>
                  <a:pt x="271957" y="82825"/>
                </a:moveTo>
                <a:lnTo>
                  <a:pt x="229997" y="82825"/>
                </a:lnTo>
                <a:lnTo>
                  <a:pt x="248829" y="82115"/>
                </a:lnTo>
                <a:lnTo>
                  <a:pt x="248418" y="82115"/>
                </a:lnTo>
                <a:lnTo>
                  <a:pt x="262245" y="80901"/>
                </a:lnTo>
                <a:lnTo>
                  <a:pt x="271957" y="79938"/>
                </a:lnTo>
                <a:lnTo>
                  <a:pt x="271957" y="82825"/>
                </a:lnTo>
                <a:close/>
              </a:path>
              <a:path w="1263015" h="198754">
                <a:moveTo>
                  <a:pt x="271957" y="107358"/>
                </a:moveTo>
                <a:lnTo>
                  <a:pt x="250710" y="105338"/>
                </a:lnTo>
                <a:lnTo>
                  <a:pt x="237010" y="104520"/>
                </a:lnTo>
                <a:lnTo>
                  <a:pt x="271957" y="104520"/>
                </a:lnTo>
                <a:lnTo>
                  <a:pt x="271957" y="107358"/>
                </a:lnTo>
                <a:close/>
              </a:path>
              <a:path w="1263015" h="198754">
                <a:moveTo>
                  <a:pt x="277024" y="171774"/>
                </a:moveTo>
                <a:lnTo>
                  <a:pt x="228602" y="171774"/>
                </a:lnTo>
                <a:lnTo>
                  <a:pt x="249978" y="171085"/>
                </a:lnTo>
                <a:lnTo>
                  <a:pt x="277039" y="169743"/>
                </a:lnTo>
                <a:lnTo>
                  <a:pt x="277024" y="171774"/>
                </a:lnTo>
                <a:close/>
              </a:path>
              <a:path w="1263015" h="198754">
                <a:moveTo>
                  <a:pt x="275805" y="197090"/>
                </a:moveTo>
                <a:lnTo>
                  <a:pt x="256194" y="195540"/>
                </a:lnTo>
                <a:lnTo>
                  <a:pt x="228579" y="194805"/>
                </a:lnTo>
                <a:lnTo>
                  <a:pt x="276132" y="194805"/>
                </a:lnTo>
                <a:lnTo>
                  <a:pt x="276029" y="195776"/>
                </a:lnTo>
                <a:lnTo>
                  <a:pt x="275805" y="197090"/>
                </a:lnTo>
                <a:close/>
              </a:path>
              <a:path w="1263015" h="198754">
                <a:moveTo>
                  <a:pt x="1258906" y="135649"/>
                </a:moveTo>
                <a:lnTo>
                  <a:pt x="1232014" y="135649"/>
                </a:lnTo>
                <a:lnTo>
                  <a:pt x="1232411" y="111471"/>
                </a:lnTo>
                <a:lnTo>
                  <a:pt x="1232492" y="100141"/>
                </a:lnTo>
                <a:lnTo>
                  <a:pt x="1232564" y="89924"/>
                </a:lnTo>
                <a:lnTo>
                  <a:pt x="1232685" y="72956"/>
                </a:lnTo>
                <a:lnTo>
                  <a:pt x="1232384" y="42635"/>
                </a:lnTo>
                <a:lnTo>
                  <a:pt x="1232279" y="32130"/>
                </a:lnTo>
                <a:lnTo>
                  <a:pt x="1230753" y="3264"/>
                </a:lnTo>
                <a:lnTo>
                  <a:pt x="1230634" y="1015"/>
                </a:lnTo>
                <a:lnTo>
                  <a:pt x="1235281" y="1668"/>
                </a:lnTo>
                <a:lnTo>
                  <a:pt x="1240697" y="3264"/>
                </a:lnTo>
                <a:lnTo>
                  <a:pt x="1262568" y="3264"/>
                </a:lnTo>
                <a:lnTo>
                  <a:pt x="1259856" y="42635"/>
                </a:lnTo>
                <a:lnTo>
                  <a:pt x="1258610" y="95991"/>
                </a:lnTo>
                <a:lnTo>
                  <a:pt x="1258638" y="111471"/>
                </a:lnTo>
                <a:lnTo>
                  <a:pt x="1258848" y="130426"/>
                </a:lnTo>
                <a:lnTo>
                  <a:pt x="1258906" y="135649"/>
                </a:lnTo>
                <a:close/>
              </a:path>
              <a:path w="1263015" h="198754">
                <a:moveTo>
                  <a:pt x="1262568" y="3264"/>
                </a:moveTo>
                <a:lnTo>
                  <a:pt x="1246679" y="3264"/>
                </a:lnTo>
                <a:lnTo>
                  <a:pt x="1251906" y="3119"/>
                </a:lnTo>
                <a:lnTo>
                  <a:pt x="1257569" y="1886"/>
                </a:lnTo>
                <a:lnTo>
                  <a:pt x="1262723" y="1015"/>
                </a:lnTo>
                <a:lnTo>
                  <a:pt x="1262648" y="2103"/>
                </a:lnTo>
                <a:lnTo>
                  <a:pt x="1262568" y="3264"/>
                </a:lnTo>
                <a:close/>
              </a:path>
              <a:path w="1263015" h="198754">
                <a:moveTo>
                  <a:pt x="1132314" y="2103"/>
                </a:moveTo>
                <a:lnTo>
                  <a:pt x="1124131" y="2103"/>
                </a:lnTo>
                <a:lnTo>
                  <a:pt x="1127253" y="1886"/>
                </a:lnTo>
                <a:lnTo>
                  <a:pt x="1131282" y="1668"/>
                </a:lnTo>
                <a:lnTo>
                  <a:pt x="1130411" y="1668"/>
                </a:lnTo>
                <a:lnTo>
                  <a:pt x="1131826" y="1450"/>
                </a:lnTo>
                <a:lnTo>
                  <a:pt x="1132314" y="2103"/>
                </a:lnTo>
                <a:close/>
              </a:path>
              <a:path w="1263015" h="198754">
                <a:moveTo>
                  <a:pt x="1102714" y="196292"/>
                </a:moveTo>
                <a:lnTo>
                  <a:pt x="1105093" y="159549"/>
                </a:lnTo>
                <a:lnTo>
                  <a:pt x="1105873" y="111471"/>
                </a:lnTo>
                <a:lnTo>
                  <a:pt x="1105947" y="89924"/>
                </a:lnTo>
                <a:lnTo>
                  <a:pt x="1105393" y="42635"/>
                </a:lnTo>
                <a:lnTo>
                  <a:pt x="1105358" y="39627"/>
                </a:lnTo>
                <a:lnTo>
                  <a:pt x="1102820" y="3264"/>
                </a:lnTo>
                <a:lnTo>
                  <a:pt x="1102709" y="1668"/>
                </a:lnTo>
                <a:lnTo>
                  <a:pt x="1098818" y="1668"/>
                </a:lnTo>
                <a:lnTo>
                  <a:pt x="1110506" y="1886"/>
                </a:lnTo>
                <a:lnTo>
                  <a:pt x="1109538" y="1886"/>
                </a:lnTo>
                <a:lnTo>
                  <a:pt x="1124131" y="2103"/>
                </a:lnTo>
                <a:lnTo>
                  <a:pt x="1132314" y="2103"/>
                </a:lnTo>
                <a:lnTo>
                  <a:pt x="1174393" y="58467"/>
                </a:lnTo>
                <a:lnTo>
                  <a:pt x="1132480" y="58467"/>
                </a:lnTo>
                <a:lnTo>
                  <a:pt x="1132019" y="89924"/>
                </a:lnTo>
                <a:lnTo>
                  <a:pt x="1131914" y="100141"/>
                </a:lnTo>
                <a:lnTo>
                  <a:pt x="1131801" y="130426"/>
                </a:lnTo>
                <a:lnTo>
                  <a:pt x="1131781" y="135649"/>
                </a:lnTo>
                <a:lnTo>
                  <a:pt x="1132297" y="169351"/>
                </a:lnTo>
                <a:lnTo>
                  <a:pt x="1132327" y="171258"/>
                </a:lnTo>
                <a:lnTo>
                  <a:pt x="1133814" y="195204"/>
                </a:lnTo>
                <a:lnTo>
                  <a:pt x="1110570" y="195204"/>
                </a:lnTo>
                <a:lnTo>
                  <a:pt x="1102714" y="196292"/>
                </a:lnTo>
                <a:close/>
              </a:path>
              <a:path w="1263015" h="198754">
                <a:moveTo>
                  <a:pt x="1234740" y="195930"/>
                </a:moveTo>
                <a:lnTo>
                  <a:pt x="1233218" y="195930"/>
                </a:lnTo>
                <a:lnTo>
                  <a:pt x="1214440" y="169351"/>
                </a:lnTo>
                <a:lnTo>
                  <a:pt x="1186167" y="130426"/>
                </a:lnTo>
                <a:lnTo>
                  <a:pt x="1156261" y="89924"/>
                </a:lnTo>
                <a:lnTo>
                  <a:pt x="1132480" y="58467"/>
                </a:lnTo>
                <a:lnTo>
                  <a:pt x="1174393" y="58467"/>
                </a:lnTo>
                <a:lnTo>
                  <a:pt x="1232014" y="135649"/>
                </a:lnTo>
                <a:lnTo>
                  <a:pt x="1258906" y="135649"/>
                </a:lnTo>
                <a:lnTo>
                  <a:pt x="1259130" y="155906"/>
                </a:lnTo>
                <a:lnTo>
                  <a:pt x="1262143" y="192303"/>
                </a:lnTo>
                <a:lnTo>
                  <a:pt x="1262288" y="192738"/>
                </a:lnTo>
                <a:lnTo>
                  <a:pt x="1262741" y="195204"/>
                </a:lnTo>
                <a:lnTo>
                  <a:pt x="1247958" y="195204"/>
                </a:lnTo>
                <a:lnTo>
                  <a:pt x="1233322" y="195524"/>
                </a:lnTo>
                <a:lnTo>
                  <a:pt x="1238710" y="195524"/>
                </a:lnTo>
                <a:lnTo>
                  <a:pt x="1234740" y="195930"/>
                </a:lnTo>
                <a:close/>
              </a:path>
              <a:path w="1263015" h="198754">
                <a:moveTo>
                  <a:pt x="1133859" y="195930"/>
                </a:moveTo>
                <a:lnTo>
                  <a:pt x="1128868" y="195930"/>
                </a:lnTo>
                <a:lnTo>
                  <a:pt x="1124784" y="195712"/>
                </a:lnTo>
                <a:lnTo>
                  <a:pt x="1113749" y="195712"/>
                </a:lnTo>
                <a:lnTo>
                  <a:pt x="1109429" y="195204"/>
                </a:lnTo>
                <a:lnTo>
                  <a:pt x="1133814" y="195204"/>
                </a:lnTo>
                <a:lnTo>
                  <a:pt x="1133859" y="195930"/>
                </a:lnTo>
                <a:close/>
              </a:path>
              <a:path w="1263015" h="198754">
                <a:moveTo>
                  <a:pt x="1262941" y="196292"/>
                </a:moveTo>
                <a:lnTo>
                  <a:pt x="1255812" y="195524"/>
                </a:lnTo>
                <a:lnTo>
                  <a:pt x="1247958" y="195204"/>
                </a:lnTo>
                <a:lnTo>
                  <a:pt x="1262741" y="195204"/>
                </a:lnTo>
                <a:lnTo>
                  <a:pt x="1262835" y="195712"/>
                </a:lnTo>
                <a:lnTo>
                  <a:pt x="1262941" y="196292"/>
                </a:lnTo>
                <a:close/>
              </a:path>
              <a:path w="1263015" h="198754">
                <a:moveTo>
                  <a:pt x="529395" y="196220"/>
                </a:moveTo>
                <a:lnTo>
                  <a:pt x="531594" y="158581"/>
                </a:lnTo>
                <a:lnTo>
                  <a:pt x="531711" y="156586"/>
                </a:lnTo>
                <a:lnTo>
                  <a:pt x="531830" y="150266"/>
                </a:lnTo>
                <a:lnTo>
                  <a:pt x="532209" y="114467"/>
                </a:lnTo>
                <a:lnTo>
                  <a:pt x="532275" y="108247"/>
                </a:lnTo>
                <a:lnTo>
                  <a:pt x="532342" y="89713"/>
                </a:lnTo>
                <a:lnTo>
                  <a:pt x="531644" y="42356"/>
                </a:lnTo>
                <a:lnTo>
                  <a:pt x="531550" y="35984"/>
                </a:lnTo>
                <a:lnTo>
                  <a:pt x="529501" y="2382"/>
                </a:lnTo>
                <a:lnTo>
                  <a:pt x="529395" y="652"/>
                </a:lnTo>
                <a:lnTo>
                  <a:pt x="541455" y="1567"/>
                </a:lnTo>
                <a:lnTo>
                  <a:pt x="548553" y="1985"/>
                </a:lnTo>
                <a:lnTo>
                  <a:pt x="598218" y="1985"/>
                </a:lnTo>
                <a:lnTo>
                  <a:pt x="603279" y="2382"/>
                </a:lnTo>
                <a:lnTo>
                  <a:pt x="625753" y="9212"/>
                </a:lnTo>
                <a:lnTo>
                  <a:pt x="643790" y="24300"/>
                </a:lnTo>
                <a:lnTo>
                  <a:pt x="564243" y="24300"/>
                </a:lnTo>
                <a:lnTo>
                  <a:pt x="564333" y="94845"/>
                </a:lnTo>
                <a:lnTo>
                  <a:pt x="564420" y="100902"/>
                </a:lnTo>
                <a:lnTo>
                  <a:pt x="564525" y="108247"/>
                </a:lnTo>
                <a:lnTo>
                  <a:pt x="565757" y="155502"/>
                </a:lnTo>
                <a:lnTo>
                  <a:pt x="567111" y="195159"/>
                </a:lnTo>
                <a:lnTo>
                  <a:pt x="542513" y="195159"/>
                </a:lnTo>
                <a:lnTo>
                  <a:pt x="529395" y="196220"/>
                </a:lnTo>
                <a:close/>
              </a:path>
              <a:path w="1263015" h="198754">
                <a:moveTo>
                  <a:pt x="598218" y="1985"/>
                </a:moveTo>
                <a:lnTo>
                  <a:pt x="553945" y="1985"/>
                </a:lnTo>
                <a:lnTo>
                  <a:pt x="558943" y="1740"/>
                </a:lnTo>
                <a:lnTo>
                  <a:pt x="566929" y="1233"/>
                </a:lnTo>
                <a:lnTo>
                  <a:pt x="574480" y="870"/>
                </a:lnTo>
                <a:lnTo>
                  <a:pt x="583990" y="870"/>
                </a:lnTo>
                <a:lnTo>
                  <a:pt x="598218" y="1985"/>
                </a:lnTo>
                <a:close/>
              </a:path>
              <a:path w="1263015" h="198754">
                <a:moveTo>
                  <a:pt x="635609" y="196075"/>
                </a:moveTo>
                <a:lnTo>
                  <a:pt x="621004" y="173918"/>
                </a:lnTo>
                <a:lnTo>
                  <a:pt x="604745" y="150266"/>
                </a:lnTo>
                <a:lnTo>
                  <a:pt x="589616" y="129116"/>
                </a:lnTo>
                <a:lnTo>
                  <a:pt x="578400" y="114467"/>
                </a:lnTo>
                <a:lnTo>
                  <a:pt x="578224" y="108247"/>
                </a:lnTo>
                <a:lnTo>
                  <a:pt x="578110" y="100902"/>
                </a:lnTo>
                <a:lnTo>
                  <a:pt x="577993" y="94845"/>
                </a:lnTo>
                <a:lnTo>
                  <a:pt x="577965" y="93358"/>
                </a:lnTo>
                <a:lnTo>
                  <a:pt x="598330" y="90033"/>
                </a:lnTo>
                <a:lnTo>
                  <a:pt x="610643" y="80900"/>
                </a:lnTo>
                <a:lnTo>
                  <a:pt x="616709" y="68692"/>
                </a:lnTo>
                <a:lnTo>
                  <a:pt x="618330" y="56145"/>
                </a:lnTo>
                <a:lnTo>
                  <a:pt x="615075" y="42356"/>
                </a:lnTo>
                <a:lnTo>
                  <a:pt x="606505" y="32389"/>
                </a:lnTo>
                <a:lnTo>
                  <a:pt x="594409" y="26338"/>
                </a:lnTo>
                <a:lnTo>
                  <a:pt x="580578" y="24300"/>
                </a:lnTo>
                <a:lnTo>
                  <a:pt x="643790" y="24300"/>
                </a:lnTo>
                <a:lnTo>
                  <a:pt x="644389" y="24801"/>
                </a:lnTo>
                <a:lnTo>
                  <a:pt x="652161" y="52591"/>
                </a:lnTo>
                <a:lnTo>
                  <a:pt x="648518" y="73689"/>
                </a:lnTo>
                <a:lnTo>
                  <a:pt x="638966" y="89713"/>
                </a:lnTo>
                <a:lnTo>
                  <a:pt x="625576" y="100596"/>
                </a:lnTo>
                <a:lnTo>
                  <a:pt x="610417" y="106270"/>
                </a:lnTo>
                <a:lnTo>
                  <a:pt x="627426" y="128430"/>
                </a:lnTo>
                <a:lnTo>
                  <a:pt x="678018" y="195159"/>
                </a:lnTo>
                <a:lnTo>
                  <a:pt x="647778" y="195159"/>
                </a:lnTo>
                <a:lnTo>
                  <a:pt x="635609" y="196075"/>
                </a:lnTo>
                <a:close/>
              </a:path>
              <a:path w="1263015" h="198754">
                <a:moveTo>
                  <a:pt x="567147" y="196220"/>
                </a:moveTo>
                <a:lnTo>
                  <a:pt x="553013" y="195159"/>
                </a:lnTo>
                <a:lnTo>
                  <a:pt x="567111" y="195159"/>
                </a:lnTo>
                <a:lnTo>
                  <a:pt x="567147" y="196220"/>
                </a:lnTo>
                <a:close/>
              </a:path>
              <a:path w="1263015" h="198754">
                <a:moveTo>
                  <a:pt x="679096" y="196583"/>
                </a:moveTo>
                <a:lnTo>
                  <a:pt x="664294" y="195159"/>
                </a:lnTo>
                <a:lnTo>
                  <a:pt x="678018" y="195159"/>
                </a:lnTo>
                <a:lnTo>
                  <a:pt x="679096" y="196583"/>
                </a:lnTo>
                <a:close/>
              </a:path>
              <a:path w="1263015" h="198754">
                <a:moveTo>
                  <a:pt x="819362" y="171629"/>
                </a:moveTo>
                <a:lnTo>
                  <a:pt x="765707" y="171629"/>
                </a:lnTo>
                <a:lnTo>
                  <a:pt x="777738" y="169844"/>
                </a:lnTo>
                <a:lnTo>
                  <a:pt x="777608" y="169844"/>
                </a:lnTo>
                <a:lnTo>
                  <a:pt x="786443" y="164792"/>
                </a:lnTo>
                <a:lnTo>
                  <a:pt x="792016" y="156695"/>
                </a:lnTo>
                <a:lnTo>
                  <a:pt x="793948" y="145877"/>
                </a:lnTo>
                <a:lnTo>
                  <a:pt x="792805" y="137393"/>
                </a:lnTo>
                <a:lnTo>
                  <a:pt x="757412" y="103305"/>
                </a:lnTo>
                <a:lnTo>
                  <a:pt x="748190" y="96957"/>
                </a:lnTo>
                <a:lnTo>
                  <a:pt x="742112" y="92560"/>
                </a:lnTo>
                <a:lnTo>
                  <a:pt x="731400" y="83084"/>
                </a:lnTo>
                <a:lnTo>
                  <a:pt x="723336" y="73274"/>
                </a:lnTo>
                <a:lnTo>
                  <a:pt x="718253" y="62009"/>
                </a:lnTo>
                <a:lnTo>
                  <a:pt x="716484" y="48166"/>
                </a:lnTo>
                <a:lnTo>
                  <a:pt x="720813" y="29072"/>
                </a:lnTo>
                <a:lnTo>
                  <a:pt x="732765" y="13800"/>
                </a:lnTo>
                <a:lnTo>
                  <a:pt x="750788" y="3670"/>
                </a:lnTo>
                <a:lnTo>
                  <a:pt x="773330" y="0"/>
                </a:lnTo>
                <a:lnTo>
                  <a:pt x="785665" y="969"/>
                </a:lnTo>
                <a:lnTo>
                  <a:pt x="798014" y="4053"/>
                </a:lnTo>
                <a:lnTo>
                  <a:pt x="810798" y="9517"/>
                </a:lnTo>
                <a:lnTo>
                  <a:pt x="824440" y="17627"/>
                </a:lnTo>
                <a:lnTo>
                  <a:pt x="820681" y="23540"/>
                </a:lnTo>
                <a:lnTo>
                  <a:pt x="820241" y="24300"/>
                </a:lnTo>
                <a:lnTo>
                  <a:pt x="774346" y="24300"/>
                </a:lnTo>
                <a:lnTo>
                  <a:pt x="763962" y="25917"/>
                </a:lnTo>
                <a:lnTo>
                  <a:pt x="756293" y="30439"/>
                </a:lnTo>
                <a:lnTo>
                  <a:pt x="755791" y="31028"/>
                </a:lnTo>
                <a:lnTo>
                  <a:pt x="751171" y="37827"/>
                </a:lnTo>
                <a:lnTo>
                  <a:pt x="749445" y="47441"/>
                </a:lnTo>
                <a:lnTo>
                  <a:pt x="749445" y="52156"/>
                </a:lnTo>
                <a:lnTo>
                  <a:pt x="780724" y="78879"/>
                </a:lnTo>
                <a:lnTo>
                  <a:pt x="790681" y="85089"/>
                </a:lnTo>
                <a:lnTo>
                  <a:pt x="805657" y="95464"/>
                </a:lnTo>
                <a:lnTo>
                  <a:pt x="817652" y="107105"/>
                </a:lnTo>
                <a:lnTo>
                  <a:pt x="825617" y="121628"/>
                </a:lnTo>
                <a:lnTo>
                  <a:pt x="828505" y="140654"/>
                </a:lnTo>
                <a:lnTo>
                  <a:pt x="822926" y="167271"/>
                </a:lnTo>
                <a:lnTo>
                  <a:pt x="819362" y="171629"/>
                </a:lnTo>
                <a:close/>
              </a:path>
              <a:path w="1263015" h="198754">
                <a:moveTo>
                  <a:pt x="809920" y="45482"/>
                </a:moveTo>
                <a:lnTo>
                  <a:pt x="803422" y="37827"/>
                </a:lnTo>
                <a:lnTo>
                  <a:pt x="795346" y="31028"/>
                </a:lnTo>
                <a:lnTo>
                  <a:pt x="785663" y="26161"/>
                </a:lnTo>
                <a:lnTo>
                  <a:pt x="774346" y="24300"/>
                </a:lnTo>
                <a:lnTo>
                  <a:pt x="820241" y="24300"/>
                </a:lnTo>
                <a:lnTo>
                  <a:pt x="816690" y="30439"/>
                </a:lnTo>
                <a:lnTo>
                  <a:pt x="812979" y="37827"/>
                </a:lnTo>
                <a:lnTo>
                  <a:pt x="809920" y="45482"/>
                </a:lnTo>
                <a:close/>
              </a:path>
              <a:path w="1263015" h="198754">
                <a:moveTo>
                  <a:pt x="767377" y="197598"/>
                </a:moveTo>
                <a:lnTo>
                  <a:pt x="749922" y="195545"/>
                </a:lnTo>
                <a:lnTo>
                  <a:pt x="733318" y="190371"/>
                </a:lnTo>
                <a:lnTo>
                  <a:pt x="718934" y="183551"/>
                </a:lnTo>
                <a:lnTo>
                  <a:pt x="708136" y="176562"/>
                </a:lnTo>
                <a:lnTo>
                  <a:pt x="711356" y="170150"/>
                </a:lnTo>
                <a:lnTo>
                  <a:pt x="714515" y="163350"/>
                </a:lnTo>
                <a:lnTo>
                  <a:pt x="717497" y="155884"/>
                </a:lnTo>
                <a:lnTo>
                  <a:pt x="720187" y="147473"/>
                </a:lnTo>
                <a:lnTo>
                  <a:pt x="730740" y="157215"/>
                </a:lnTo>
                <a:lnTo>
                  <a:pt x="742549" y="164792"/>
                </a:lnTo>
                <a:lnTo>
                  <a:pt x="754705" y="169844"/>
                </a:lnTo>
                <a:lnTo>
                  <a:pt x="765707" y="171629"/>
                </a:lnTo>
                <a:lnTo>
                  <a:pt x="819362" y="171629"/>
                </a:lnTo>
                <a:lnTo>
                  <a:pt x="808532" y="184876"/>
                </a:lnTo>
                <a:lnTo>
                  <a:pt x="788842" y="194607"/>
                </a:lnTo>
                <a:lnTo>
                  <a:pt x="767377" y="197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587" y="381063"/>
            <a:ext cx="88436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C6B0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AF5EA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C6B0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AF5EA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C6B0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AF5EA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97752"/>
            <a:ext cx="9906000" cy="457200"/>
          </a:xfrm>
          <a:custGeom>
            <a:avLst/>
            <a:gdLst/>
            <a:ahLst/>
            <a:cxnLst/>
            <a:rect l="l" t="t" r="r" b="b"/>
            <a:pathLst>
              <a:path w="9906000" h="457200">
                <a:moveTo>
                  <a:pt x="9906000" y="0"/>
                </a:moveTo>
                <a:lnTo>
                  <a:pt x="0" y="0"/>
                </a:lnTo>
                <a:lnTo>
                  <a:pt x="0" y="457200"/>
                </a:lnTo>
                <a:lnTo>
                  <a:pt x="9906000" y="457200"/>
                </a:lnTo>
                <a:lnTo>
                  <a:pt x="9906000" y="0"/>
                </a:lnTo>
                <a:close/>
              </a:path>
            </a:pathLst>
          </a:custGeom>
          <a:solidFill>
            <a:srgbClr val="EC6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97752"/>
            <a:ext cx="9901555" cy="0"/>
          </a:xfrm>
          <a:custGeom>
            <a:avLst/>
            <a:gdLst/>
            <a:ahLst/>
            <a:cxnLst/>
            <a:rect l="l" t="t" r="r" b="b"/>
            <a:pathLst>
              <a:path w="9901555">
                <a:moveTo>
                  <a:pt x="0" y="0"/>
                </a:moveTo>
                <a:lnTo>
                  <a:pt x="990142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43183" y="6504002"/>
            <a:ext cx="1263015" cy="198755"/>
          </a:xfrm>
          <a:custGeom>
            <a:avLst/>
            <a:gdLst/>
            <a:ahLst/>
            <a:cxnLst/>
            <a:rect l="l" t="t" r="r" b="b"/>
            <a:pathLst>
              <a:path w="1263015" h="198754">
                <a:moveTo>
                  <a:pt x="964267" y="198614"/>
                </a:moveTo>
                <a:lnTo>
                  <a:pt x="925863" y="190955"/>
                </a:lnTo>
                <a:lnTo>
                  <a:pt x="895524" y="169661"/>
                </a:lnTo>
                <a:lnTo>
                  <a:pt x="875599" y="137255"/>
                </a:lnTo>
                <a:lnTo>
                  <a:pt x="868435" y="96260"/>
                </a:lnTo>
                <a:lnTo>
                  <a:pt x="876036" y="59216"/>
                </a:lnTo>
                <a:lnTo>
                  <a:pt x="896622" y="28571"/>
                </a:lnTo>
                <a:lnTo>
                  <a:pt x="926873" y="7706"/>
                </a:lnTo>
                <a:lnTo>
                  <a:pt x="963468" y="0"/>
                </a:lnTo>
                <a:lnTo>
                  <a:pt x="1000739" y="7573"/>
                </a:lnTo>
                <a:lnTo>
                  <a:pt x="1025423" y="24300"/>
                </a:lnTo>
                <a:lnTo>
                  <a:pt x="963468" y="24300"/>
                </a:lnTo>
                <a:lnTo>
                  <a:pt x="935839" y="31723"/>
                </a:lnTo>
                <a:lnTo>
                  <a:pt x="917385" y="50170"/>
                </a:lnTo>
                <a:lnTo>
                  <a:pt x="907072" y="73907"/>
                </a:lnTo>
                <a:lnTo>
                  <a:pt x="903864" y="97203"/>
                </a:lnTo>
                <a:lnTo>
                  <a:pt x="907074" y="122330"/>
                </a:lnTo>
                <a:lnTo>
                  <a:pt x="917458" y="147410"/>
                </a:lnTo>
                <a:lnTo>
                  <a:pt x="936146" y="166681"/>
                </a:lnTo>
                <a:lnTo>
                  <a:pt x="964267" y="174385"/>
                </a:lnTo>
                <a:lnTo>
                  <a:pt x="1023480" y="174385"/>
                </a:lnTo>
                <a:lnTo>
                  <a:pt x="1001229" y="190557"/>
                </a:lnTo>
                <a:lnTo>
                  <a:pt x="964267" y="198614"/>
                </a:lnTo>
                <a:close/>
              </a:path>
              <a:path w="1263015" h="198754">
                <a:moveTo>
                  <a:pt x="1023480" y="174385"/>
                </a:moveTo>
                <a:lnTo>
                  <a:pt x="964267" y="174385"/>
                </a:lnTo>
                <a:lnTo>
                  <a:pt x="990119" y="167636"/>
                </a:lnTo>
                <a:lnTo>
                  <a:pt x="1008770" y="149876"/>
                </a:lnTo>
                <a:lnTo>
                  <a:pt x="1020071" y="124839"/>
                </a:lnTo>
                <a:lnTo>
                  <a:pt x="1023745" y="97203"/>
                </a:lnTo>
                <a:lnTo>
                  <a:pt x="1023871" y="96260"/>
                </a:lnTo>
                <a:lnTo>
                  <a:pt x="1020293" y="72408"/>
                </a:lnTo>
                <a:lnTo>
                  <a:pt x="1009297" y="49073"/>
                </a:lnTo>
                <a:lnTo>
                  <a:pt x="990486" y="31341"/>
                </a:lnTo>
                <a:lnTo>
                  <a:pt x="963468" y="24300"/>
                </a:lnTo>
                <a:lnTo>
                  <a:pt x="1025423" y="24300"/>
                </a:lnTo>
                <a:lnTo>
                  <a:pt x="1031203" y="28218"/>
                </a:lnTo>
                <a:lnTo>
                  <a:pt x="1051758" y="58818"/>
                </a:lnTo>
                <a:lnTo>
                  <a:pt x="1059299" y="96260"/>
                </a:lnTo>
                <a:lnTo>
                  <a:pt x="1051822" y="136062"/>
                </a:lnTo>
                <a:lnTo>
                  <a:pt x="1031439" y="168600"/>
                </a:lnTo>
                <a:lnTo>
                  <a:pt x="1023480" y="174385"/>
                </a:lnTo>
                <a:close/>
              </a:path>
              <a:path w="1263015" h="198754">
                <a:moveTo>
                  <a:pt x="145" y="196510"/>
                </a:moveTo>
                <a:lnTo>
                  <a:pt x="2225" y="157961"/>
                </a:lnTo>
                <a:lnTo>
                  <a:pt x="3103" y="108011"/>
                </a:lnTo>
                <a:lnTo>
                  <a:pt x="3056" y="72620"/>
                </a:lnTo>
                <a:lnTo>
                  <a:pt x="2928" y="58612"/>
                </a:lnTo>
                <a:lnTo>
                  <a:pt x="2913" y="56871"/>
                </a:lnTo>
                <a:lnTo>
                  <a:pt x="2794" y="43894"/>
                </a:lnTo>
                <a:lnTo>
                  <a:pt x="2738" y="37692"/>
                </a:lnTo>
                <a:lnTo>
                  <a:pt x="55" y="761"/>
                </a:lnTo>
                <a:lnTo>
                  <a:pt x="0" y="0"/>
                </a:lnTo>
                <a:lnTo>
                  <a:pt x="22805" y="761"/>
                </a:lnTo>
                <a:lnTo>
                  <a:pt x="66920" y="761"/>
                </a:lnTo>
                <a:lnTo>
                  <a:pt x="85649" y="3000"/>
                </a:lnTo>
                <a:lnTo>
                  <a:pt x="108028" y="12739"/>
                </a:lnTo>
                <a:lnTo>
                  <a:pt x="116665" y="22197"/>
                </a:lnTo>
                <a:lnTo>
                  <a:pt x="34629" y="22197"/>
                </a:lnTo>
                <a:lnTo>
                  <a:pt x="34729" y="43894"/>
                </a:lnTo>
                <a:lnTo>
                  <a:pt x="34797" y="58612"/>
                </a:lnTo>
                <a:lnTo>
                  <a:pt x="34899" y="75433"/>
                </a:lnTo>
                <a:lnTo>
                  <a:pt x="35014" y="84058"/>
                </a:lnTo>
                <a:lnTo>
                  <a:pt x="35071" y="88290"/>
                </a:lnTo>
                <a:lnTo>
                  <a:pt x="35197" y="97683"/>
                </a:lnTo>
                <a:lnTo>
                  <a:pt x="35287" y="104412"/>
                </a:lnTo>
                <a:lnTo>
                  <a:pt x="35335" y="108011"/>
                </a:lnTo>
                <a:lnTo>
                  <a:pt x="35458" y="117189"/>
                </a:lnTo>
                <a:lnTo>
                  <a:pt x="35555" y="124396"/>
                </a:lnTo>
                <a:lnTo>
                  <a:pt x="36712" y="168651"/>
                </a:lnTo>
                <a:lnTo>
                  <a:pt x="38213" y="194470"/>
                </a:lnTo>
                <a:lnTo>
                  <a:pt x="19402" y="194470"/>
                </a:lnTo>
                <a:lnTo>
                  <a:pt x="10052" y="194970"/>
                </a:lnTo>
                <a:lnTo>
                  <a:pt x="145" y="196510"/>
                </a:lnTo>
                <a:close/>
              </a:path>
              <a:path w="1263015" h="198754">
                <a:moveTo>
                  <a:pt x="66920" y="761"/>
                </a:moveTo>
                <a:lnTo>
                  <a:pt x="32336" y="761"/>
                </a:lnTo>
                <a:lnTo>
                  <a:pt x="37291" y="397"/>
                </a:lnTo>
                <a:lnTo>
                  <a:pt x="49904" y="0"/>
                </a:lnTo>
                <a:lnTo>
                  <a:pt x="60548" y="0"/>
                </a:lnTo>
                <a:lnTo>
                  <a:pt x="66920" y="761"/>
                </a:lnTo>
                <a:close/>
              </a:path>
              <a:path w="1263015" h="198754">
                <a:moveTo>
                  <a:pt x="49585" y="121649"/>
                </a:moveTo>
                <a:lnTo>
                  <a:pt x="49295" y="108011"/>
                </a:lnTo>
                <a:lnTo>
                  <a:pt x="49222" y="101048"/>
                </a:lnTo>
                <a:lnTo>
                  <a:pt x="69837" y="96916"/>
                </a:lnTo>
                <a:lnTo>
                  <a:pt x="84823" y="88290"/>
                </a:lnTo>
                <a:lnTo>
                  <a:pt x="93969" y="75433"/>
                </a:lnTo>
                <a:lnTo>
                  <a:pt x="97065" y="58612"/>
                </a:lnTo>
                <a:lnTo>
                  <a:pt x="93953" y="43894"/>
                </a:lnTo>
                <a:lnTo>
                  <a:pt x="85240" y="32379"/>
                </a:lnTo>
                <a:lnTo>
                  <a:pt x="71858" y="24877"/>
                </a:lnTo>
                <a:lnTo>
                  <a:pt x="54740" y="22197"/>
                </a:lnTo>
                <a:lnTo>
                  <a:pt x="116665" y="22197"/>
                </a:lnTo>
                <a:lnTo>
                  <a:pt x="124090" y="30327"/>
                </a:lnTo>
                <a:lnTo>
                  <a:pt x="130243" y="56871"/>
                </a:lnTo>
                <a:lnTo>
                  <a:pt x="123419" y="84058"/>
                </a:lnTo>
                <a:lnTo>
                  <a:pt x="105323" y="104412"/>
                </a:lnTo>
                <a:lnTo>
                  <a:pt x="79523" y="117189"/>
                </a:lnTo>
                <a:lnTo>
                  <a:pt x="49585" y="121649"/>
                </a:lnTo>
                <a:close/>
              </a:path>
              <a:path w="1263015" h="198754">
                <a:moveTo>
                  <a:pt x="38332" y="196510"/>
                </a:moveTo>
                <a:lnTo>
                  <a:pt x="28540" y="194970"/>
                </a:lnTo>
                <a:lnTo>
                  <a:pt x="28306" y="194970"/>
                </a:lnTo>
                <a:lnTo>
                  <a:pt x="19402" y="194470"/>
                </a:lnTo>
                <a:lnTo>
                  <a:pt x="38213" y="194470"/>
                </a:lnTo>
                <a:lnTo>
                  <a:pt x="38332" y="196510"/>
                </a:lnTo>
                <a:close/>
              </a:path>
              <a:path w="1263015" h="198754">
                <a:moveTo>
                  <a:pt x="312831" y="196583"/>
                </a:moveTo>
                <a:lnTo>
                  <a:pt x="330722" y="151689"/>
                </a:lnTo>
                <a:lnTo>
                  <a:pt x="351635" y="95752"/>
                </a:lnTo>
                <a:lnTo>
                  <a:pt x="370697" y="41447"/>
                </a:lnTo>
                <a:lnTo>
                  <a:pt x="383035" y="1450"/>
                </a:lnTo>
                <a:lnTo>
                  <a:pt x="391321" y="2103"/>
                </a:lnTo>
                <a:lnTo>
                  <a:pt x="399887" y="2321"/>
                </a:lnTo>
                <a:lnTo>
                  <a:pt x="416424" y="2321"/>
                </a:lnTo>
                <a:lnTo>
                  <a:pt x="427708" y="36944"/>
                </a:lnTo>
                <a:lnTo>
                  <a:pt x="428831" y="40042"/>
                </a:lnTo>
                <a:lnTo>
                  <a:pt x="395086" y="40042"/>
                </a:lnTo>
                <a:lnTo>
                  <a:pt x="391143" y="51938"/>
                </a:lnTo>
                <a:lnTo>
                  <a:pt x="387227" y="63671"/>
                </a:lnTo>
                <a:lnTo>
                  <a:pt x="370112" y="114612"/>
                </a:lnTo>
                <a:lnTo>
                  <a:pt x="383612" y="115796"/>
                </a:lnTo>
                <a:lnTo>
                  <a:pt x="395404" y="116190"/>
                </a:lnTo>
                <a:lnTo>
                  <a:pt x="456841" y="116190"/>
                </a:lnTo>
                <a:lnTo>
                  <a:pt x="465788" y="139784"/>
                </a:lnTo>
                <a:lnTo>
                  <a:pt x="395159" y="139784"/>
                </a:lnTo>
                <a:lnTo>
                  <a:pt x="378198" y="140056"/>
                </a:lnTo>
                <a:lnTo>
                  <a:pt x="362271" y="140872"/>
                </a:lnTo>
                <a:lnTo>
                  <a:pt x="359264" y="150510"/>
                </a:lnTo>
                <a:lnTo>
                  <a:pt x="350500" y="180013"/>
                </a:lnTo>
                <a:lnTo>
                  <a:pt x="345857" y="195286"/>
                </a:lnTo>
                <a:lnTo>
                  <a:pt x="333449" y="195286"/>
                </a:lnTo>
                <a:lnTo>
                  <a:pt x="323903" y="195575"/>
                </a:lnTo>
                <a:lnTo>
                  <a:pt x="322911" y="195575"/>
                </a:lnTo>
                <a:lnTo>
                  <a:pt x="312831" y="196583"/>
                </a:lnTo>
                <a:close/>
              </a:path>
              <a:path w="1263015" h="198754">
                <a:moveTo>
                  <a:pt x="416424" y="2321"/>
                </a:moveTo>
                <a:lnTo>
                  <a:pt x="399887" y="2321"/>
                </a:lnTo>
                <a:lnTo>
                  <a:pt x="408303" y="2103"/>
                </a:lnTo>
                <a:lnTo>
                  <a:pt x="416140" y="1450"/>
                </a:lnTo>
                <a:lnTo>
                  <a:pt x="416353" y="2103"/>
                </a:lnTo>
                <a:lnTo>
                  <a:pt x="416424" y="2321"/>
                </a:lnTo>
                <a:close/>
              </a:path>
              <a:path w="1263015" h="198754">
                <a:moveTo>
                  <a:pt x="456841" y="116190"/>
                </a:moveTo>
                <a:lnTo>
                  <a:pt x="395404" y="116190"/>
                </a:lnTo>
                <a:lnTo>
                  <a:pt x="407345" y="115796"/>
                </a:lnTo>
                <a:lnTo>
                  <a:pt x="421295" y="114612"/>
                </a:lnTo>
                <a:lnTo>
                  <a:pt x="417046" y="102349"/>
                </a:lnTo>
                <a:lnTo>
                  <a:pt x="412900" y="90493"/>
                </a:lnTo>
                <a:lnTo>
                  <a:pt x="395086" y="40042"/>
                </a:lnTo>
                <a:lnTo>
                  <a:pt x="428831" y="40042"/>
                </a:lnTo>
                <a:lnTo>
                  <a:pt x="447539" y="91663"/>
                </a:lnTo>
                <a:lnTo>
                  <a:pt x="456841" y="116190"/>
                </a:lnTo>
                <a:close/>
              </a:path>
              <a:path w="1263015" h="198754">
                <a:moveTo>
                  <a:pt x="449173" y="196075"/>
                </a:moveTo>
                <a:lnTo>
                  <a:pt x="435901" y="154710"/>
                </a:lnTo>
                <a:lnTo>
                  <a:pt x="395159" y="139784"/>
                </a:lnTo>
                <a:lnTo>
                  <a:pt x="465788" y="139784"/>
                </a:lnTo>
                <a:lnTo>
                  <a:pt x="469657" y="149986"/>
                </a:lnTo>
                <a:lnTo>
                  <a:pt x="487686" y="195286"/>
                </a:lnTo>
                <a:lnTo>
                  <a:pt x="468248" y="195286"/>
                </a:lnTo>
                <a:lnTo>
                  <a:pt x="450876" y="195575"/>
                </a:lnTo>
                <a:lnTo>
                  <a:pt x="456697" y="195575"/>
                </a:lnTo>
                <a:lnTo>
                  <a:pt x="449173" y="196075"/>
                </a:lnTo>
                <a:close/>
              </a:path>
              <a:path w="1263015" h="198754">
                <a:moveTo>
                  <a:pt x="345573" y="196220"/>
                </a:moveTo>
                <a:lnTo>
                  <a:pt x="339427" y="195575"/>
                </a:lnTo>
                <a:lnTo>
                  <a:pt x="329942" y="195286"/>
                </a:lnTo>
                <a:lnTo>
                  <a:pt x="345857" y="195286"/>
                </a:lnTo>
                <a:lnTo>
                  <a:pt x="345617" y="196075"/>
                </a:lnTo>
                <a:lnTo>
                  <a:pt x="345573" y="196220"/>
                </a:lnTo>
                <a:close/>
              </a:path>
              <a:path w="1263015" h="198754">
                <a:moveTo>
                  <a:pt x="488057" y="196220"/>
                </a:moveTo>
                <a:lnTo>
                  <a:pt x="487071" y="196220"/>
                </a:lnTo>
                <a:lnTo>
                  <a:pt x="478045" y="195575"/>
                </a:lnTo>
                <a:lnTo>
                  <a:pt x="468248" y="195286"/>
                </a:lnTo>
                <a:lnTo>
                  <a:pt x="487686" y="195286"/>
                </a:lnTo>
                <a:lnTo>
                  <a:pt x="488000" y="196075"/>
                </a:lnTo>
                <a:lnTo>
                  <a:pt x="488057" y="196220"/>
                </a:lnTo>
                <a:close/>
              </a:path>
              <a:path w="1263015" h="198754">
                <a:moveTo>
                  <a:pt x="172641" y="197090"/>
                </a:moveTo>
                <a:lnTo>
                  <a:pt x="174932" y="153492"/>
                </a:lnTo>
                <a:lnTo>
                  <a:pt x="175375" y="107358"/>
                </a:lnTo>
                <a:lnTo>
                  <a:pt x="175445" y="100086"/>
                </a:lnTo>
                <a:lnTo>
                  <a:pt x="174696" y="51502"/>
                </a:lnTo>
                <a:lnTo>
                  <a:pt x="174612" y="46056"/>
                </a:lnTo>
                <a:lnTo>
                  <a:pt x="172920" y="2158"/>
                </a:lnTo>
                <a:lnTo>
                  <a:pt x="172859" y="580"/>
                </a:lnTo>
                <a:lnTo>
                  <a:pt x="194941" y="1702"/>
                </a:lnTo>
                <a:lnTo>
                  <a:pt x="186798" y="1702"/>
                </a:lnTo>
                <a:lnTo>
                  <a:pt x="226074" y="2158"/>
                </a:lnTo>
                <a:lnTo>
                  <a:pt x="275370" y="2158"/>
                </a:lnTo>
                <a:lnTo>
                  <a:pt x="275370" y="25002"/>
                </a:lnTo>
                <a:lnTo>
                  <a:pt x="208506" y="25002"/>
                </a:lnTo>
                <a:lnTo>
                  <a:pt x="208179" y="46056"/>
                </a:lnTo>
                <a:lnTo>
                  <a:pt x="208095" y="51502"/>
                </a:lnTo>
                <a:lnTo>
                  <a:pt x="208036" y="74694"/>
                </a:lnTo>
                <a:lnTo>
                  <a:pt x="208265" y="79938"/>
                </a:lnTo>
                <a:lnTo>
                  <a:pt x="208360" y="82115"/>
                </a:lnTo>
                <a:lnTo>
                  <a:pt x="229997" y="82825"/>
                </a:lnTo>
                <a:lnTo>
                  <a:pt x="271957" y="82825"/>
                </a:lnTo>
                <a:lnTo>
                  <a:pt x="271957" y="104520"/>
                </a:lnTo>
                <a:lnTo>
                  <a:pt x="237010" y="104520"/>
                </a:lnTo>
                <a:lnTo>
                  <a:pt x="224903" y="104778"/>
                </a:lnTo>
                <a:lnTo>
                  <a:pt x="208433" y="105980"/>
                </a:lnTo>
                <a:lnTo>
                  <a:pt x="207929" y="121106"/>
                </a:lnTo>
                <a:lnTo>
                  <a:pt x="207671" y="138088"/>
                </a:lnTo>
                <a:lnTo>
                  <a:pt x="207562" y="171774"/>
                </a:lnTo>
                <a:lnTo>
                  <a:pt x="277024" y="171774"/>
                </a:lnTo>
                <a:lnTo>
                  <a:pt x="276938" y="182891"/>
                </a:lnTo>
                <a:lnTo>
                  <a:pt x="276504" y="191305"/>
                </a:lnTo>
                <a:lnTo>
                  <a:pt x="276132" y="194805"/>
                </a:lnTo>
                <a:lnTo>
                  <a:pt x="228579" y="194805"/>
                </a:lnTo>
                <a:lnTo>
                  <a:pt x="198786" y="195213"/>
                </a:lnTo>
                <a:lnTo>
                  <a:pt x="172641" y="197090"/>
                </a:lnTo>
                <a:close/>
              </a:path>
              <a:path w="1263015" h="198754">
                <a:moveTo>
                  <a:pt x="275370" y="2158"/>
                </a:moveTo>
                <a:lnTo>
                  <a:pt x="226074" y="2158"/>
                </a:lnTo>
                <a:lnTo>
                  <a:pt x="253819" y="1702"/>
                </a:lnTo>
                <a:lnTo>
                  <a:pt x="275370" y="580"/>
                </a:lnTo>
                <a:lnTo>
                  <a:pt x="275370" y="2158"/>
                </a:lnTo>
                <a:close/>
              </a:path>
              <a:path w="1263015" h="198754">
                <a:moveTo>
                  <a:pt x="275370" y="28072"/>
                </a:moveTo>
                <a:lnTo>
                  <a:pt x="259307" y="26750"/>
                </a:lnTo>
                <a:lnTo>
                  <a:pt x="241284" y="25651"/>
                </a:lnTo>
                <a:lnTo>
                  <a:pt x="223588" y="25002"/>
                </a:lnTo>
                <a:lnTo>
                  <a:pt x="275370" y="25002"/>
                </a:lnTo>
                <a:lnTo>
                  <a:pt x="275370" y="28072"/>
                </a:lnTo>
                <a:close/>
              </a:path>
              <a:path w="1263015" h="198754">
                <a:moveTo>
                  <a:pt x="271957" y="82825"/>
                </a:moveTo>
                <a:lnTo>
                  <a:pt x="229997" y="82825"/>
                </a:lnTo>
                <a:lnTo>
                  <a:pt x="248829" y="82115"/>
                </a:lnTo>
                <a:lnTo>
                  <a:pt x="248418" y="82115"/>
                </a:lnTo>
                <a:lnTo>
                  <a:pt x="262245" y="80901"/>
                </a:lnTo>
                <a:lnTo>
                  <a:pt x="271957" y="79938"/>
                </a:lnTo>
                <a:lnTo>
                  <a:pt x="271957" y="82825"/>
                </a:lnTo>
                <a:close/>
              </a:path>
              <a:path w="1263015" h="198754">
                <a:moveTo>
                  <a:pt x="271957" y="107358"/>
                </a:moveTo>
                <a:lnTo>
                  <a:pt x="250710" y="105338"/>
                </a:lnTo>
                <a:lnTo>
                  <a:pt x="237010" y="104520"/>
                </a:lnTo>
                <a:lnTo>
                  <a:pt x="271957" y="104520"/>
                </a:lnTo>
                <a:lnTo>
                  <a:pt x="271957" y="107358"/>
                </a:lnTo>
                <a:close/>
              </a:path>
              <a:path w="1263015" h="198754">
                <a:moveTo>
                  <a:pt x="277024" y="171774"/>
                </a:moveTo>
                <a:lnTo>
                  <a:pt x="228602" y="171774"/>
                </a:lnTo>
                <a:lnTo>
                  <a:pt x="249978" y="171085"/>
                </a:lnTo>
                <a:lnTo>
                  <a:pt x="277039" y="169743"/>
                </a:lnTo>
                <a:lnTo>
                  <a:pt x="277024" y="171774"/>
                </a:lnTo>
                <a:close/>
              </a:path>
              <a:path w="1263015" h="198754">
                <a:moveTo>
                  <a:pt x="275805" y="197090"/>
                </a:moveTo>
                <a:lnTo>
                  <a:pt x="256194" y="195540"/>
                </a:lnTo>
                <a:lnTo>
                  <a:pt x="228579" y="194805"/>
                </a:lnTo>
                <a:lnTo>
                  <a:pt x="276132" y="194805"/>
                </a:lnTo>
                <a:lnTo>
                  <a:pt x="276029" y="195776"/>
                </a:lnTo>
                <a:lnTo>
                  <a:pt x="275805" y="197090"/>
                </a:lnTo>
                <a:close/>
              </a:path>
              <a:path w="1263015" h="198754">
                <a:moveTo>
                  <a:pt x="1258906" y="135649"/>
                </a:moveTo>
                <a:lnTo>
                  <a:pt x="1232014" y="135649"/>
                </a:lnTo>
                <a:lnTo>
                  <a:pt x="1232411" y="111471"/>
                </a:lnTo>
                <a:lnTo>
                  <a:pt x="1232492" y="100141"/>
                </a:lnTo>
                <a:lnTo>
                  <a:pt x="1232564" y="89924"/>
                </a:lnTo>
                <a:lnTo>
                  <a:pt x="1232685" y="72956"/>
                </a:lnTo>
                <a:lnTo>
                  <a:pt x="1232384" y="42635"/>
                </a:lnTo>
                <a:lnTo>
                  <a:pt x="1232279" y="32130"/>
                </a:lnTo>
                <a:lnTo>
                  <a:pt x="1230753" y="3264"/>
                </a:lnTo>
                <a:lnTo>
                  <a:pt x="1230634" y="1015"/>
                </a:lnTo>
                <a:lnTo>
                  <a:pt x="1235281" y="1668"/>
                </a:lnTo>
                <a:lnTo>
                  <a:pt x="1240697" y="3264"/>
                </a:lnTo>
                <a:lnTo>
                  <a:pt x="1262568" y="3264"/>
                </a:lnTo>
                <a:lnTo>
                  <a:pt x="1259856" y="42635"/>
                </a:lnTo>
                <a:lnTo>
                  <a:pt x="1258610" y="95991"/>
                </a:lnTo>
                <a:lnTo>
                  <a:pt x="1258638" y="111471"/>
                </a:lnTo>
                <a:lnTo>
                  <a:pt x="1258848" y="130426"/>
                </a:lnTo>
                <a:lnTo>
                  <a:pt x="1258906" y="135649"/>
                </a:lnTo>
                <a:close/>
              </a:path>
              <a:path w="1263015" h="198754">
                <a:moveTo>
                  <a:pt x="1262568" y="3264"/>
                </a:moveTo>
                <a:lnTo>
                  <a:pt x="1246679" y="3264"/>
                </a:lnTo>
                <a:lnTo>
                  <a:pt x="1251906" y="3119"/>
                </a:lnTo>
                <a:lnTo>
                  <a:pt x="1257569" y="1886"/>
                </a:lnTo>
                <a:lnTo>
                  <a:pt x="1262723" y="1015"/>
                </a:lnTo>
                <a:lnTo>
                  <a:pt x="1262648" y="2103"/>
                </a:lnTo>
                <a:lnTo>
                  <a:pt x="1262568" y="3264"/>
                </a:lnTo>
                <a:close/>
              </a:path>
              <a:path w="1263015" h="198754">
                <a:moveTo>
                  <a:pt x="1132314" y="2103"/>
                </a:moveTo>
                <a:lnTo>
                  <a:pt x="1124131" y="2103"/>
                </a:lnTo>
                <a:lnTo>
                  <a:pt x="1127253" y="1886"/>
                </a:lnTo>
                <a:lnTo>
                  <a:pt x="1131282" y="1668"/>
                </a:lnTo>
                <a:lnTo>
                  <a:pt x="1130411" y="1668"/>
                </a:lnTo>
                <a:lnTo>
                  <a:pt x="1131826" y="1450"/>
                </a:lnTo>
                <a:lnTo>
                  <a:pt x="1132314" y="2103"/>
                </a:lnTo>
                <a:close/>
              </a:path>
              <a:path w="1263015" h="198754">
                <a:moveTo>
                  <a:pt x="1102714" y="196292"/>
                </a:moveTo>
                <a:lnTo>
                  <a:pt x="1105093" y="159549"/>
                </a:lnTo>
                <a:lnTo>
                  <a:pt x="1105873" y="111471"/>
                </a:lnTo>
                <a:lnTo>
                  <a:pt x="1105947" y="89924"/>
                </a:lnTo>
                <a:lnTo>
                  <a:pt x="1105393" y="42635"/>
                </a:lnTo>
                <a:lnTo>
                  <a:pt x="1105358" y="39627"/>
                </a:lnTo>
                <a:lnTo>
                  <a:pt x="1102820" y="3264"/>
                </a:lnTo>
                <a:lnTo>
                  <a:pt x="1102709" y="1668"/>
                </a:lnTo>
                <a:lnTo>
                  <a:pt x="1098818" y="1668"/>
                </a:lnTo>
                <a:lnTo>
                  <a:pt x="1110506" y="1886"/>
                </a:lnTo>
                <a:lnTo>
                  <a:pt x="1109538" y="1886"/>
                </a:lnTo>
                <a:lnTo>
                  <a:pt x="1124131" y="2103"/>
                </a:lnTo>
                <a:lnTo>
                  <a:pt x="1132314" y="2103"/>
                </a:lnTo>
                <a:lnTo>
                  <a:pt x="1174393" y="58467"/>
                </a:lnTo>
                <a:lnTo>
                  <a:pt x="1132480" y="58467"/>
                </a:lnTo>
                <a:lnTo>
                  <a:pt x="1132019" y="89924"/>
                </a:lnTo>
                <a:lnTo>
                  <a:pt x="1131914" y="100141"/>
                </a:lnTo>
                <a:lnTo>
                  <a:pt x="1131801" y="130426"/>
                </a:lnTo>
                <a:lnTo>
                  <a:pt x="1131781" y="135649"/>
                </a:lnTo>
                <a:lnTo>
                  <a:pt x="1132297" y="169351"/>
                </a:lnTo>
                <a:lnTo>
                  <a:pt x="1132327" y="171258"/>
                </a:lnTo>
                <a:lnTo>
                  <a:pt x="1133814" y="195204"/>
                </a:lnTo>
                <a:lnTo>
                  <a:pt x="1110570" y="195204"/>
                </a:lnTo>
                <a:lnTo>
                  <a:pt x="1102714" y="196292"/>
                </a:lnTo>
                <a:close/>
              </a:path>
              <a:path w="1263015" h="198754">
                <a:moveTo>
                  <a:pt x="1234740" y="195930"/>
                </a:moveTo>
                <a:lnTo>
                  <a:pt x="1233218" y="195930"/>
                </a:lnTo>
                <a:lnTo>
                  <a:pt x="1214440" y="169351"/>
                </a:lnTo>
                <a:lnTo>
                  <a:pt x="1186167" y="130426"/>
                </a:lnTo>
                <a:lnTo>
                  <a:pt x="1156261" y="89924"/>
                </a:lnTo>
                <a:lnTo>
                  <a:pt x="1132480" y="58467"/>
                </a:lnTo>
                <a:lnTo>
                  <a:pt x="1174393" y="58467"/>
                </a:lnTo>
                <a:lnTo>
                  <a:pt x="1232014" y="135649"/>
                </a:lnTo>
                <a:lnTo>
                  <a:pt x="1258906" y="135649"/>
                </a:lnTo>
                <a:lnTo>
                  <a:pt x="1259130" y="155906"/>
                </a:lnTo>
                <a:lnTo>
                  <a:pt x="1262143" y="192303"/>
                </a:lnTo>
                <a:lnTo>
                  <a:pt x="1262288" y="192738"/>
                </a:lnTo>
                <a:lnTo>
                  <a:pt x="1262741" y="195204"/>
                </a:lnTo>
                <a:lnTo>
                  <a:pt x="1247958" y="195204"/>
                </a:lnTo>
                <a:lnTo>
                  <a:pt x="1233322" y="195524"/>
                </a:lnTo>
                <a:lnTo>
                  <a:pt x="1238710" y="195524"/>
                </a:lnTo>
                <a:lnTo>
                  <a:pt x="1234740" y="195930"/>
                </a:lnTo>
                <a:close/>
              </a:path>
              <a:path w="1263015" h="198754">
                <a:moveTo>
                  <a:pt x="1133859" y="195930"/>
                </a:moveTo>
                <a:lnTo>
                  <a:pt x="1128868" y="195930"/>
                </a:lnTo>
                <a:lnTo>
                  <a:pt x="1124784" y="195712"/>
                </a:lnTo>
                <a:lnTo>
                  <a:pt x="1113749" y="195712"/>
                </a:lnTo>
                <a:lnTo>
                  <a:pt x="1109429" y="195204"/>
                </a:lnTo>
                <a:lnTo>
                  <a:pt x="1133814" y="195204"/>
                </a:lnTo>
                <a:lnTo>
                  <a:pt x="1133859" y="195930"/>
                </a:lnTo>
                <a:close/>
              </a:path>
              <a:path w="1263015" h="198754">
                <a:moveTo>
                  <a:pt x="1262941" y="196292"/>
                </a:moveTo>
                <a:lnTo>
                  <a:pt x="1255812" y="195524"/>
                </a:lnTo>
                <a:lnTo>
                  <a:pt x="1247958" y="195204"/>
                </a:lnTo>
                <a:lnTo>
                  <a:pt x="1262741" y="195204"/>
                </a:lnTo>
                <a:lnTo>
                  <a:pt x="1262835" y="195712"/>
                </a:lnTo>
                <a:lnTo>
                  <a:pt x="1262941" y="196292"/>
                </a:lnTo>
                <a:close/>
              </a:path>
              <a:path w="1263015" h="198754">
                <a:moveTo>
                  <a:pt x="529395" y="196220"/>
                </a:moveTo>
                <a:lnTo>
                  <a:pt x="531594" y="158581"/>
                </a:lnTo>
                <a:lnTo>
                  <a:pt x="531711" y="156586"/>
                </a:lnTo>
                <a:lnTo>
                  <a:pt x="531830" y="150266"/>
                </a:lnTo>
                <a:lnTo>
                  <a:pt x="532209" y="114467"/>
                </a:lnTo>
                <a:lnTo>
                  <a:pt x="532275" y="108247"/>
                </a:lnTo>
                <a:lnTo>
                  <a:pt x="532342" y="89713"/>
                </a:lnTo>
                <a:lnTo>
                  <a:pt x="531644" y="42356"/>
                </a:lnTo>
                <a:lnTo>
                  <a:pt x="531550" y="35984"/>
                </a:lnTo>
                <a:lnTo>
                  <a:pt x="529501" y="2382"/>
                </a:lnTo>
                <a:lnTo>
                  <a:pt x="529395" y="652"/>
                </a:lnTo>
                <a:lnTo>
                  <a:pt x="541455" y="1567"/>
                </a:lnTo>
                <a:lnTo>
                  <a:pt x="548553" y="1985"/>
                </a:lnTo>
                <a:lnTo>
                  <a:pt x="598218" y="1985"/>
                </a:lnTo>
                <a:lnTo>
                  <a:pt x="603279" y="2382"/>
                </a:lnTo>
                <a:lnTo>
                  <a:pt x="625753" y="9212"/>
                </a:lnTo>
                <a:lnTo>
                  <a:pt x="643790" y="24300"/>
                </a:lnTo>
                <a:lnTo>
                  <a:pt x="564243" y="24300"/>
                </a:lnTo>
                <a:lnTo>
                  <a:pt x="564333" y="94845"/>
                </a:lnTo>
                <a:lnTo>
                  <a:pt x="564420" y="100902"/>
                </a:lnTo>
                <a:lnTo>
                  <a:pt x="564525" y="108247"/>
                </a:lnTo>
                <a:lnTo>
                  <a:pt x="565757" y="155502"/>
                </a:lnTo>
                <a:lnTo>
                  <a:pt x="567111" y="195159"/>
                </a:lnTo>
                <a:lnTo>
                  <a:pt x="542513" y="195159"/>
                </a:lnTo>
                <a:lnTo>
                  <a:pt x="529395" y="196220"/>
                </a:lnTo>
                <a:close/>
              </a:path>
              <a:path w="1263015" h="198754">
                <a:moveTo>
                  <a:pt x="598218" y="1985"/>
                </a:moveTo>
                <a:lnTo>
                  <a:pt x="553945" y="1985"/>
                </a:lnTo>
                <a:lnTo>
                  <a:pt x="558943" y="1740"/>
                </a:lnTo>
                <a:lnTo>
                  <a:pt x="566929" y="1233"/>
                </a:lnTo>
                <a:lnTo>
                  <a:pt x="574480" y="870"/>
                </a:lnTo>
                <a:lnTo>
                  <a:pt x="583990" y="870"/>
                </a:lnTo>
                <a:lnTo>
                  <a:pt x="598218" y="1985"/>
                </a:lnTo>
                <a:close/>
              </a:path>
              <a:path w="1263015" h="198754">
                <a:moveTo>
                  <a:pt x="635609" y="196075"/>
                </a:moveTo>
                <a:lnTo>
                  <a:pt x="621004" y="173918"/>
                </a:lnTo>
                <a:lnTo>
                  <a:pt x="604745" y="150266"/>
                </a:lnTo>
                <a:lnTo>
                  <a:pt x="589616" y="129116"/>
                </a:lnTo>
                <a:lnTo>
                  <a:pt x="578400" y="114467"/>
                </a:lnTo>
                <a:lnTo>
                  <a:pt x="578224" y="108247"/>
                </a:lnTo>
                <a:lnTo>
                  <a:pt x="578110" y="100902"/>
                </a:lnTo>
                <a:lnTo>
                  <a:pt x="577993" y="94845"/>
                </a:lnTo>
                <a:lnTo>
                  <a:pt x="577965" y="93358"/>
                </a:lnTo>
                <a:lnTo>
                  <a:pt x="598330" y="90033"/>
                </a:lnTo>
                <a:lnTo>
                  <a:pt x="610643" y="80900"/>
                </a:lnTo>
                <a:lnTo>
                  <a:pt x="616709" y="68692"/>
                </a:lnTo>
                <a:lnTo>
                  <a:pt x="618330" y="56145"/>
                </a:lnTo>
                <a:lnTo>
                  <a:pt x="615075" y="42356"/>
                </a:lnTo>
                <a:lnTo>
                  <a:pt x="606505" y="32389"/>
                </a:lnTo>
                <a:lnTo>
                  <a:pt x="594409" y="26338"/>
                </a:lnTo>
                <a:lnTo>
                  <a:pt x="580578" y="24300"/>
                </a:lnTo>
                <a:lnTo>
                  <a:pt x="643790" y="24300"/>
                </a:lnTo>
                <a:lnTo>
                  <a:pt x="644389" y="24801"/>
                </a:lnTo>
                <a:lnTo>
                  <a:pt x="652161" y="52591"/>
                </a:lnTo>
                <a:lnTo>
                  <a:pt x="648518" y="73689"/>
                </a:lnTo>
                <a:lnTo>
                  <a:pt x="638966" y="89713"/>
                </a:lnTo>
                <a:lnTo>
                  <a:pt x="625576" y="100596"/>
                </a:lnTo>
                <a:lnTo>
                  <a:pt x="610417" y="106270"/>
                </a:lnTo>
                <a:lnTo>
                  <a:pt x="627426" y="128430"/>
                </a:lnTo>
                <a:lnTo>
                  <a:pt x="678018" y="195159"/>
                </a:lnTo>
                <a:lnTo>
                  <a:pt x="647778" y="195159"/>
                </a:lnTo>
                <a:lnTo>
                  <a:pt x="635609" y="196075"/>
                </a:lnTo>
                <a:close/>
              </a:path>
              <a:path w="1263015" h="198754">
                <a:moveTo>
                  <a:pt x="567147" y="196220"/>
                </a:moveTo>
                <a:lnTo>
                  <a:pt x="553013" y="195159"/>
                </a:lnTo>
                <a:lnTo>
                  <a:pt x="567111" y="195159"/>
                </a:lnTo>
                <a:lnTo>
                  <a:pt x="567147" y="196220"/>
                </a:lnTo>
                <a:close/>
              </a:path>
              <a:path w="1263015" h="198754">
                <a:moveTo>
                  <a:pt x="679096" y="196583"/>
                </a:moveTo>
                <a:lnTo>
                  <a:pt x="664294" y="195159"/>
                </a:lnTo>
                <a:lnTo>
                  <a:pt x="678018" y="195159"/>
                </a:lnTo>
                <a:lnTo>
                  <a:pt x="679096" y="196583"/>
                </a:lnTo>
                <a:close/>
              </a:path>
              <a:path w="1263015" h="198754">
                <a:moveTo>
                  <a:pt x="819362" y="171629"/>
                </a:moveTo>
                <a:lnTo>
                  <a:pt x="765707" y="171629"/>
                </a:lnTo>
                <a:lnTo>
                  <a:pt x="777738" y="169844"/>
                </a:lnTo>
                <a:lnTo>
                  <a:pt x="777608" y="169844"/>
                </a:lnTo>
                <a:lnTo>
                  <a:pt x="786443" y="164792"/>
                </a:lnTo>
                <a:lnTo>
                  <a:pt x="792016" y="156695"/>
                </a:lnTo>
                <a:lnTo>
                  <a:pt x="793948" y="145877"/>
                </a:lnTo>
                <a:lnTo>
                  <a:pt x="792805" y="137393"/>
                </a:lnTo>
                <a:lnTo>
                  <a:pt x="757412" y="103305"/>
                </a:lnTo>
                <a:lnTo>
                  <a:pt x="748190" y="96957"/>
                </a:lnTo>
                <a:lnTo>
                  <a:pt x="742112" y="92560"/>
                </a:lnTo>
                <a:lnTo>
                  <a:pt x="731400" y="83084"/>
                </a:lnTo>
                <a:lnTo>
                  <a:pt x="723336" y="73274"/>
                </a:lnTo>
                <a:lnTo>
                  <a:pt x="718253" y="62009"/>
                </a:lnTo>
                <a:lnTo>
                  <a:pt x="716484" y="48166"/>
                </a:lnTo>
                <a:lnTo>
                  <a:pt x="720813" y="29072"/>
                </a:lnTo>
                <a:lnTo>
                  <a:pt x="732765" y="13800"/>
                </a:lnTo>
                <a:lnTo>
                  <a:pt x="750788" y="3670"/>
                </a:lnTo>
                <a:lnTo>
                  <a:pt x="773330" y="0"/>
                </a:lnTo>
                <a:lnTo>
                  <a:pt x="785665" y="969"/>
                </a:lnTo>
                <a:lnTo>
                  <a:pt x="798014" y="4053"/>
                </a:lnTo>
                <a:lnTo>
                  <a:pt x="810798" y="9517"/>
                </a:lnTo>
                <a:lnTo>
                  <a:pt x="824440" y="17627"/>
                </a:lnTo>
                <a:lnTo>
                  <a:pt x="820681" y="23540"/>
                </a:lnTo>
                <a:lnTo>
                  <a:pt x="820241" y="24300"/>
                </a:lnTo>
                <a:lnTo>
                  <a:pt x="774346" y="24300"/>
                </a:lnTo>
                <a:lnTo>
                  <a:pt x="763962" y="25917"/>
                </a:lnTo>
                <a:lnTo>
                  <a:pt x="756293" y="30439"/>
                </a:lnTo>
                <a:lnTo>
                  <a:pt x="755791" y="31028"/>
                </a:lnTo>
                <a:lnTo>
                  <a:pt x="751171" y="37827"/>
                </a:lnTo>
                <a:lnTo>
                  <a:pt x="749445" y="47441"/>
                </a:lnTo>
                <a:lnTo>
                  <a:pt x="749445" y="52156"/>
                </a:lnTo>
                <a:lnTo>
                  <a:pt x="780724" y="78879"/>
                </a:lnTo>
                <a:lnTo>
                  <a:pt x="790681" y="85089"/>
                </a:lnTo>
                <a:lnTo>
                  <a:pt x="805657" y="95464"/>
                </a:lnTo>
                <a:lnTo>
                  <a:pt x="817652" y="107105"/>
                </a:lnTo>
                <a:lnTo>
                  <a:pt x="825617" y="121628"/>
                </a:lnTo>
                <a:lnTo>
                  <a:pt x="828505" y="140654"/>
                </a:lnTo>
                <a:lnTo>
                  <a:pt x="822926" y="167271"/>
                </a:lnTo>
                <a:lnTo>
                  <a:pt x="819362" y="171629"/>
                </a:lnTo>
                <a:close/>
              </a:path>
              <a:path w="1263015" h="198754">
                <a:moveTo>
                  <a:pt x="809920" y="45482"/>
                </a:moveTo>
                <a:lnTo>
                  <a:pt x="803422" y="37827"/>
                </a:lnTo>
                <a:lnTo>
                  <a:pt x="795346" y="31028"/>
                </a:lnTo>
                <a:lnTo>
                  <a:pt x="785663" y="26161"/>
                </a:lnTo>
                <a:lnTo>
                  <a:pt x="774346" y="24300"/>
                </a:lnTo>
                <a:lnTo>
                  <a:pt x="820241" y="24300"/>
                </a:lnTo>
                <a:lnTo>
                  <a:pt x="816690" y="30439"/>
                </a:lnTo>
                <a:lnTo>
                  <a:pt x="812979" y="37827"/>
                </a:lnTo>
                <a:lnTo>
                  <a:pt x="809920" y="45482"/>
                </a:lnTo>
                <a:close/>
              </a:path>
              <a:path w="1263015" h="198754">
                <a:moveTo>
                  <a:pt x="767377" y="197598"/>
                </a:moveTo>
                <a:lnTo>
                  <a:pt x="749922" y="195545"/>
                </a:lnTo>
                <a:lnTo>
                  <a:pt x="733318" y="190371"/>
                </a:lnTo>
                <a:lnTo>
                  <a:pt x="718934" y="183551"/>
                </a:lnTo>
                <a:lnTo>
                  <a:pt x="708136" y="176562"/>
                </a:lnTo>
                <a:lnTo>
                  <a:pt x="711356" y="170150"/>
                </a:lnTo>
                <a:lnTo>
                  <a:pt x="714515" y="163350"/>
                </a:lnTo>
                <a:lnTo>
                  <a:pt x="717497" y="155884"/>
                </a:lnTo>
                <a:lnTo>
                  <a:pt x="720187" y="147473"/>
                </a:lnTo>
                <a:lnTo>
                  <a:pt x="730740" y="157215"/>
                </a:lnTo>
                <a:lnTo>
                  <a:pt x="742549" y="164792"/>
                </a:lnTo>
                <a:lnTo>
                  <a:pt x="754705" y="169844"/>
                </a:lnTo>
                <a:lnTo>
                  <a:pt x="765707" y="171629"/>
                </a:lnTo>
                <a:lnTo>
                  <a:pt x="819362" y="171629"/>
                </a:lnTo>
                <a:lnTo>
                  <a:pt x="808532" y="184876"/>
                </a:lnTo>
                <a:lnTo>
                  <a:pt x="788842" y="194607"/>
                </a:lnTo>
                <a:lnTo>
                  <a:pt x="767377" y="197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C6B0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AF5EA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FAF5EA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504" y="266042"/>
            <a:ext cx="9190990" cy="532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C6B0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730" y="1147699"/>
            <a:ext cx="8616950" cy="4356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75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FAF5EA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332" y="1143768"/>
            <a:ext cx="863028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Con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riferimento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ad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caratteristica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fisica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prodotto </a:t>
            </a:r>
            <a:r>
              <a:rPr sz="2000" dirty="0">
                <a:latin typeface="Verdana"/>
                <a:cs typeface="Verdana"/>
              </a:rPr>
              <a:t>manifatturiero,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qualità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intesa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garanzia</a:t>
            </a:r>
            <a:r>
              <a:rPr sz="2000" spc="-5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000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tolleranza</a:t>
            </a:r>
            <a:r>
              <a:rPr sz="2000" spc="-5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può </a:t>
            </a:r>
            <a:r>
              <a:rPr sz="2000" dirty="0">
                <a:latin typeface="Verdana"/>
                <a:cs typeface="Verdana"/>
              </a:rPr>
              <a:t>essere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espressa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numerico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riferito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degli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standard</a:t>
            </a:r>
            <a:r>
              <a:rPr sz="2000" spc="-25" dirty="0">
                <a:latin typeface="Verdana"/>
                <a:cs typeface="Verdana"/>
              </a:rPr>
              <a:t> di </a:t>
            </a:r>
            <a:r>
              <a:rPr sz="2000" spc="-10" dirty="0">
                <a:latin typeface="Verdana"/>
                <a:cs typeface="Verdana"/>
              </a:rPr>
              <a:t>riferimento.</a:t>
            </a:r>
            <a:endParaRPr sz="200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6863" y="2846844"/>
            <a:ext cx="5759450" cy="1207135"/>
            <a:chOff x="816863" y="2846844"/>
            <a:chExt cx="5759450" cy="1207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63" y="2846844"/>
              <a:ext cx="5759195" cy="10728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77362" y="3452621"/>
              <a:ext cx="786765" cy="544195"/>
            </a:xfrm>
            <a:custGeom>
              <a:avLst/>
              <a:gdLst/>
              <a:ahLst/>
              <a:cxnLst/>
              <a:rect l="l" t="t" r="r" b="b"/>
              <a:pathLst>
                <a:path w="786764" h="544195">
                  <a:moveTo>
                    <a:pt x="0" y="272033"/>
                  </a:moveTo>
                  <a:lnTo>
                    <a:pt x="4263" y="231834"/>
                  </a:lnTo>
                  <a:lnTo>
                    <a:pt x="16647" y="193466"/>
                  </a:lnTo>
                  <a:lnTo>
                    <a:pt x="36543" y="157350"/>
                  </a:lnTo>
                  <a:lnTo>
                    <a:pt x="63344" y="123908"/>
                  </a:lnTo>
                  <a:lnTo>
                    <a:pt x="96442" y="93559"/>
                  </a:lnTo>
                  <a:lnTo>
                    <a:pt x="135227" y="66725"/>
                  </a:lnTo>
                  <a:lnTo>
                    <a:pt x="179093" y="43826"/>
                  </a:lnTo>
                  <a:lnTo>
                    <a:pt x="227430" y="25283"/>
                  </a:lnTo>
                  <a:lnTo>
                    <a:pt x="279631" y="11517"/>
                  </a:lnTo>
                  <a:lnTo>
                    <a:pt x="335088" y="2949"/>
                  </a:lnTo>
                  <a:lnTo>
                    <a:pt x="393192" y="0"/>
                  </a:lnTo>
                  <a:lnTo>
                    <a:pt x="451295" y="2949"/>
                  </a:lnTo>
                  <a:lnTo>
                    <a:pt x="506752" y="11517"/>
                  </a:lnTo>
                  <a:lnTo>
                    <a:pt x="558953" y="25283"/>
                  </a:lnTo>
                  <a:lnTo>
                    <a:pt x="607290" y="43826"/>
                  </a:lnTo>
                  <a:lnTo>
                    <a:pt x="651156" y="66725"/>
                  </a:lnTo>
                  <a:lnTo>
                    <a:pt x="689941" y="93559"/>
                  </a:lnTo>
                  <a:lnTo>
                    <a:pt x="723039" y="123908"/>
                  </a:lnTo>
                  <a:lnTo>
                    <a:pt x="749840" y="157350"/>
                  </a:lnTo>
                  <a:lnTo>
                    <a:pt x="769736" y="193466"/>
                  </a:lnTo>
                  <a:lnTo>
                    <a:pt x="782120" y="231834"/>
                  </a:lnTo>
                  <a:lnTo>
                    <a:pt x="786384" y="272033"/>
                  </a:lnTo>
                  <a:lnTo>
                    <a:pt x="782120" y="312233"/>
                  </a:lnTo>
                  <a:lnTo>
                    <a:pt x="769736" y="350601"/>
                  </a:lnTo>
                  <a:lnTo>
                    <a:pt x="749840" y="386717"/>
                  </a:lnTo>
                  <a:lnTo>
                    <a:pt x="723039" y="420159"/>
                  </a:lnTo>
                  <a:lnTo>
                    <a:pt x="689941" y="450508"/>
                  </a:lnTo>
                  <a:lnTo>
                    <a:pt x="651156" y="477342"/>
                  </a:lnTo>
                  <a:lnTo>
                    <a:pt x="607290" y="500241"/>
                  </a:lnTo>
                  <a:lnTo>
                    <a:pt x="558953" y="518784"/>
                  </a:lnTo>
                  <a:lnTo>
                    <a:pt x="506752" y="532550"/>
                  </a:lnTo>
                  <a:lnTo>
                    <a:pt x="451295" y="541118"/>
                  </a:lnTo>
                  <a:lnTo>
                    <a:pt x="393192" y="544067"/>
                  </a:lnTo>
                  <a:lnTo>
                    <a:pt x="335088" y="541118"/>
                  </a:lnTo>
                  <a:lnTo>
                    <a:pt x="279631" y="532550"/>
                  </a:lnTo>
                  <a:lnTo>
                    <a:pt x="227430" y="518784"/>
                  </a:lnTo>
                  <a:lnTo>
                    <a:pt x="179093" y="500241"/>
                  </a:lnTo>
                  <a:lnTo>
                    <a:pt x="135227" y="477342"/>
                  </a:lnTo>
                  <a:lnTo>
                    <a:pt x="96442" y="450508"/>
                  </a:lnTo>
                  <a:lnTo>
                    <a:pt x="63344" y="420159"/>
                  </a:lnTo>
                  <a:lnTo>
                    <a:pt x="36543" y="386717"/>
                  </a:lnTo>
                  <a:lnTo>
                    <a:pt x="16647" y="350601"/>
                  </a:lnTo>
                  <a:lnTo>
                    <a:pt x="4263" y="312233"/>
                  </a:lnTo>
                  <a:lnTo>
                    <a:pt x="0" y="27203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4142" y="3412997"/>
              <a:ext cx="719455" cy="622300"/>
            </a:xfrm>
            <a:custGeom>
              <a:avLst/>
              <a:gdLst/>
              <a:ahLst/>
              <a:cxnLst/>
              <a:rect l="l" t="t" r="r" b="b"/>
              <a:pathLst>
                <a:path w="719454" h="622300">
                  <a:moveTo>
                    <a:pt x="0" y="310895"/>
                  </a:moveTo>
                  <a:lnTo>
                    <a:pt x="3899" y="264953"/>
                  </a:lnTo>
                  <a:lnTo>
                    <a:pt x="15227" y="221104"/>
                  </a:lnTo>
                  <a:lnTo>
                    <a:pt x="33427" y="179829"/>
                  </a:lnTo>
                  <a:lnTo>
                    <a:pt x="57943" y="141609"/>
                  </a:lnTo>
                  <a:lnTo>
                    <a:pt x="88218" y="106925"/>
                  </a:lnTo>
                  <a:lnTo>
                    <a:pt x="123696" y="76257"/>
                  </a:lnTo>
                  <a:lnTo>
                    <a:pt x="163821" y="50087"/>
                  </a:lnTo>
                  <a:lnTo>
                    <a:pt x="208037" y="28895"/>
                  </a:lnTo>
                  <a:lnTo>
                    <a:pt x="255786" y="13162"/>
                  </a:lnTo>
                  <a:lnTo>
                    <a:pt x="306514" y="3370"/>
                  </a:lnTo>
                  <a:lnTo>
                    <a:pt x="359664" y="0"/>
                  </a:lnTo>
                  <a:lnTo>
                    <a:pt x="412813" y="3370"/>
                  </a:lnTo>
                  <a:lnTo>
                    <a:pt x="463541" y="13162"/>
                  </a:lnTo>
                  <a:lnTo>
                    <a:pt x="511290" y="28895"/>
                  </a:lnTo>
                  <a:lnTo>
                    <a:pt x="555506" y="50087"/>
                  </a:lnTo>
                  <a:lnTo>
                    <a:pt x="595631" y="76257"/>
                  </a:lnTo>
                  <a:lnTo>
                    <a:pt x="631109" y="106925"/>
                  </a:lnTo>
                  <a:lnTo>
                    <a:pt x="661384" y="141609"/>
                  </a:lnTo>
                  <a:lnTo>
                    <a:pt x="685900" y="179829"/>
                  </a:lnTo>
                  <a:lnTo>
                    <a:pt x="704100" y="221104"/>
                  </a:lnTo>
                  <a:lnTo>
                    <a:pt x="715428" y="264953"/>
                  </a:lnTo>
                  <a:lnTo>
                    <a:pt x="719328" y="310895"/>
                  </a:lnTo>
                  <a:lnTo>
                    <a:pt x="715428" y="356838"/>
                  </a:lnTo>
                  <a:lnTo>
                    <a:pt x="704100" y="400687"/>
                  </a:lnTo>
                  <a:lnTo>
                    <a:pt x="685900" y="441962"/>
                  </a:lnTo>
                  <a:lnTo>
                    <a:pt x="661384" y="480182"/>
                  </a:lnTo>
                  <a:lnTo>
                    <a:pt x="631109" y="514866"/>
                  </a:lnTo>
                  <a:lnTo>
                    <a:pt x="595631" y="545534"/>
                  </a:lnTo>
                  <a:lnTo>
                    <a:pt x="555506" y="571704"/>
                  </a:lnTo>
                  <a:lnTo>
                    <a:pt x="511290" y="592896"/>
                  </a:lnTo>
                  <a:lnTo>
                    <a:pt x="463541" y="608629"/>
                  </a:lnTo>
                  <a:lnTo>
                    <a:pt x="412813" y="618421"/>
                  </a:lnTo>
                  <a:lnTo>
                    <a:pt x="359664" y="621791"/>
                  </a:lnTo>
                  <a:lnTo>
                    <a:pt x="306514" y="618421"/>
                  </a:lnTo>
                  <a:lnTo>
                    <a:pt x="255786" y="608629"/>
                  </a:lnTo>
                  <a:lnTo>
                    <a:pt x="208037" y="592896"/>
                  </a:lnTo>
                  <a:lnTo>
                    <a:pt x="163821" y="571704"/>
                  </a:lnTo>
                  <a:lnTo>
                    <a:pt x="123696" y="545534"/>
                  </a:lnTo>
                  <a:lnTo>
                    <a:pt x="88218" y="514866"/>
                  </a:lnTo>
                  <a:lnTo>
                    <a:pt x="57943" y="480182"/>
                  </a:lnTo>
                  <a:lnTo>
                    <a:pt x="33427" y="441962"/>
                  </a:lnTo>
                  <a:lnTo>
                    <a:pt x="15227" y="400687"/>
                  </a:lnTo>
                  <a:lnTo>
                    <a:pt x="3899" y="356838"/>
                  </a:lnTo>
                  <a:lnTo>
                    <a:pt x="0" y="31089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2587" y="4341158"/>
            <a:ext cx="8481060" cy="145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9510">
              <a:lnSpc>
                <a:spcPct val="100000"/>
              </a:lnSpc>
              <a:spcBef>
                <a:spcPts val="100"/>
              </a:spcBef>
              <a:tabLst>
                <a:tab pos="3660775" algn="l"/>
              </a:tabLst>
            </a:pPr>
            <a:r>
              <a:rPr sz="2400" b="1" spc="-25" dirty="0">
                <a:solidFill>
                  <a:srgbClr val="FF0000"/>
                </a:solidFill>
                <a:latin typeface="Verdana"/>
                <a:cs typeface="Verdana"/>
              </a:rPr>
              <a:t>LSL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2400" b="1" spc="-25" dirty="0">
                <a:solidFill>
                  <a:srgbClr val="FF0000"/>
                </a:solidFill>
                <a:latin typeface="Verdana"/>
                <a:cs typeface="Verdana"/>
              </a:rPr>
              <a:t>USL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LSL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ower</a:t>
            </a:r>
            <a:r>
              <a:rPr sz="2000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pecification</a:t>
            </a:r>
            <a:r>
              <a:rPr sz="2000" i="1" spc="-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imit</a:t>
            </a:r>
            <a:r>
              <a:rPr sz="2000" i="1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(limite</a:t>
            </a:r>
            <a:r>
              <a:rPr sz="20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di</a:t>
            </a:r>
            <a:r>
              <a:rPr sz="20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specificazione</a:t>
            </a:r>
            <a:r>
              <a:rPr sz="20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inferiore)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000" b="1" dirty="0">
                <a:solidFill>
                  <a:srgbClr val="FF0000"/>
                </a:solidFill>
                <a:latin typeface="Verdana"/>
                <a:cs typeface="Verdana"/>
              </a:rPr>
              <a:t>USL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:</a:t>
            </a:r>
            <a:r>
              <a:rPr sz="20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U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pper</a:t>
            </a:r>
            <a:r>
              <a:rPr sz="2000" i="1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pecification</a:t>
            </a:r>
            <a:r>
              <a:rPr sz="2000" i="1" spc="-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imit</a:t>
            </a:r>
            <a:r>
              <a:rPr sz="2000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(limite</a:t>
            </a:r>
            <a:r>
              <a:rPr sz="20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di</a:t>
            </a:r>
            <a:r>
              <a:rPr sz="20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specificazione</a:t>
            </a:r>
            <a:r>
              <a:rPr sz="20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superiore)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Limiti</a:t>
            </a:r>
            <a:r>
              <a:rPr spc="-45" dirty="0"/>
              <a:t> </a:t>
            </a:r>
            <a:r>
              <a:rPr dirty="0"/>
              <a:t>di</a:t>
            </a:r>
            <a:r>
              <a:rPr spc="-55" dirty="0"/>
              <a:t> </a:t>
            </a:r>
            <a:r>
              <a:rPr dirty="0"/>
              <a:t>specificazione</a:t>
            </a:r>
            <a:r>
              <a:rPr b="0" spc="-15" dirty="0"/>
              <a:t> </a:t>
            </a:r>
            <a:r>
              <a:rPr b="0" dirty="0"/>
              <a:t>e</a:t>
            </a:r>
            <a:r>
              <a:rPr b="0" spc="-55" dirty="0"/>
              <a:t> </a:t>
            </a:r>
            <a:r>
              <a:rPr b="0" dirty="0"/>
              <a:t>conformità</a:t>
            </a:r>
            <a:r>
              <a:rPr b="0" spc="-40" dirty="0"/>
              <a:t> </a:t>
            </a:r>
            <a:r>
              <a:rPr b="0" dirty="0"/>
              <a:t>di</a:t>
            </a:r>
            <a:r>
              <a:rPr b="0" spc="-55" dirty="0"/>
              <a:t> </a:t>
            </a:r>
            <a:r>
              <a:rPr b="0" dirty="0"/>
              <a:t>prodotto</a:t>
            </a:r>
            <a:r>
              <a:rPr b="0" spc="-55" dirty="0"/>
              <a:t> </a:t>
            </a:r>
            <a:r>
              <a:rPr b="0" spc="-25" dirty="0"/>
              <a:t>1/2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990581" y="3744467"/>
            <a:ext cx="1369060" cy="610870"/>
            <a:chOff x="2990581" y="3744467"/>
            <a:chExt cx="1369060" cy="610870"/>
          </a:xfrm>
        </p:grpSpPr>
        <p:sp>
          <p:nvSpPr>
            <p:cNvPr id="10" name="object 10"/>
            <p:cNvSpPr/>
            <p:nvPr/>
          </p:nvSpPr>
          <p:spPr>
            <a:xfrm>
              <a:off x="4220283" y="3967733"/>
              <a:ext cx="120014" cy="365760"/>
            </a:xfrm>
            <a:custGeom>
              <a:avLst/>
              <a:gdLst/>
              <a:ahLst/>
              <a:cxnLst/>
              <a:rect l="l" t="t" r="r" b="b"/>
              <a:pathLst>
                <a:path w="120014" h="365760">
                  <a:moveTo>
                    <a:pt x="119887" y="0"/>
                  </a:moveTo>
                  <a:lnTo>
                    <a:pt x="0" y="365607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2531" y="4203957"/>
              <a:ext cx="127000" cy="129539"/>
            </a:xfrm>
            <a:custGeom>
              <a:avLst/>
              <a:gdLst/>
              <a:ahLst/>
              <a:cxnLst/>
              <a:rect l="l" t="t" r="r" b="b"/>
              <a:pathLst>
                <a:path w="127000" h="129539">
                  <a:moveTo>
                    <a:pt x="0" y="0"/>
                  </a:moveTo>
                  <a:lnTo>
                    <a:pt x="27749" y="129387"/>
                  </a:lnTo>
                  <a:lnTo>
                    <a:pt x="126707" y="4154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18336" y="3763517"/>
              <a:ext cx="285750" cy="572770"/>
            </a:xfrm>
            <a:custGeom>
              <a:avLst/>
              <a:gdLst/>
              <a:ahLst/>
              <a:cxnLst/>
              <a:rect l="l" t="t" r="r" b="b"/>
              <a:pathLst>
                <a:path w="285750" h="572770">
                  <a:moveTo>
                    <a:pt x="285394" y="0"/>
                  </a:moveTo>
                  <a:lnTo>
                    <a:pt x="0" y="57274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9631" y="4204220"/>
              <a:ext cx="119380" cy="132080"/>
            </a:xfrm>
            <a:custGeom>
              <a:avLst/>
              <a:gdLst/>
              <a:ahLst/>
              <a:cxnLst/>
              <a:rect l="l" t="t" r="r" b="b"/>
              <a:pathLst>
                <a:path w="119380" h="132079">
                  <a:moveTo>
                    <a:pt x="0" y="0"/>
                  </a:moveTo>
                  <a:lnTo>
                    <a:pt x="8712" y="132041"/>
                  </a:lnTo>
                  <a:lnTo>
                    <a:pt x="119354" y="59461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43" y="381063"/>
            <a:ext cx="9205595" cy="457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6140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Come</a:t>
            </a:r>
            <a:r>
              <a:rPr sz="2400" spc="-6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sintetizzare</a:t>
            </a:r>
            <a:r>
              <a:rPr sz="2400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ciò</a:t>
            </a:r>
            <a:r>
              <a:rPr sz="2400" spc="-5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che</a:t>
            </a:r>
            <a:r>
              <a:rPr sz="2400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fa</a:t>
            </a:r>
            <a:r>
              <a:rPr sz="2400" spc="-6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il</a:t>
            </a:r>
            <a:r>
              <a:rPr sz="2400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processo:</a:t>
            </a:r>
            <a:r>
              <a:rPr sz="2400" spc="-6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i</a:t>
            </a:r>
            <a:r>
              <a:rPr sz="2400" b="1" spc="-5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limiti</a:t>
            </a:r>
            <a:r>
              <a:rPr sz="2400" b="1" spc="-3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EC6B06"/>
                </a:solidFill>
                <a:latin typeface="Verdana"/>
                <a:cs typeface="Verdana"/>
              </a:rPr>
              <a:t>di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tolleranza</a:t>
            </a:r>
            <a:r>
              <a:rPr sz="2400" b="1" spc="-6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naturale</a:t>
            </a:r>
            <a:r>
              <a:rPr sz="2400" b="1" spc="-8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EC6B06"/>
                </a:solidFill>
                <a:latin typeface="Verdana"/>
                <a:cs typeface="Verdana"/>
              </a:rPr>
              <a:t>(1/2)</a:t>
            </a:r>
            <a:endParaRPr sz="2400" b="1" dirty="0">
              <a:latin typeface="Verdana"/>
              <a:cs typeface="Verdana"/>
            </a:endParaRPr>
          </a:p>
          <a:p>
            <a:pPr marL="88900" marR="81280">
              <a:lnSpc>
                <a:spcPct val="118200"/>
              </a:lnSpc>
              <a:spcBef>
                <a:spcPts val="2915"/>
              </a:spcBef>
              <a:tabLst>
                <a:tab pos="6509384" algn="l"/>
              </a:tabLst>
            </a:pPr>
            <a:r>
              <a:rPr sz="2000" dirty="0">
                <a:latin typeface="Verdana"/>
                <a:cs typeface="Verdana"/>
              </a:rPr>
              <a:t>Per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sotto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Symbol"/>
                <a:cs typeface="Symbol"/>
              </a:rPr>
              <a:t>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Verdana"/>
                <a:cs typeface="Verdana"/>
              </a:rPr>
              <a:t>N(</a:t>
            </a:r>
            <a:r>
              <a:rPr sz="2000" dirty="0">
                <a:latin typeface="Symbol"/>
                <a:cs typeface="Symbol"/>
              </a:rPr>
              <a:t></a:t>
            </a:r>
            <a:r>
              <a:rPr sz="2000" dirty="0">
                <a:latin typeface="Verdana"/>
                <a:cs typeface="Verdana"/>
              </a:rPr>
              <a:t>;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Symbol"/>
                <a:cs typeface="Symbol"/>
              </a:rPr>
              <a:t></a:t>
            </a:r>
            <a:r>
              <a:rPr sz="1950" baseline="25641" dirty="0">
                <a:latin typeface="Verdana"/>
                <a:cs typeface="Verdana"/>
              </a:rPr>
              <a:t>2</a:t>
            </a:r>
            <a:r>
              <a:rPr sz="2000" dirty="0">
                <a:latin typeface="Verdana"/>
                <a:cs typeface="Verdana"/>
              </a:rPr>
              <a:t>),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	limiti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tolleranza </a:t>
            </a:r>
            <a:r>
              <a:rPr sz="2000" dirty="0">
                <a:latin typeface="Verdana"/>
                <a:cs typeface="Verdana"/>
              </a:rPr>
              <a:t>naturale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sono:</a:t>
            </a:r>
            <a:endParaRPr sz="2000" dirty="0">
              <a:latin typeface="Verdana"/>
              <a:cs typeface="Verdana"/>
            </a:endParaRPr>
          </a:p>
          <a:p>
            <a:pPr marL="951230">
              <a:lnSpc>
                <a:spcPct val="100000"/>
              </a:lnSpc>
              <a:spcBef>
                <a:spcPts val="1135"/>
              </a:spcBef>
              <a:tabLst>
                <a:tab pos="4968875" algn="l"/>
              </a:tabLst>
            </a:pPr>
            <a:r>
              <a:rPr sz="2550" b="1" dirty="0">
                <a:latin typeface="Times New Roman"/>
                <a:cs typeface="Times New Roman"/>
              </a:rPr>
              <a:t>LNTL</a:t>
            </a:r>
            <a:r>
              <a:rPr sz="2550" b="1" spc="-105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Symbol"/>
                <a:cs typeface="Symbol"/>
              </a:rPr>
              <a:t></a:t>
            </a:r>
            <a:r>
              <a:rPr sz="2550" b="1" spc="-40" dirty="0">
                <a:latin typeface="Times New Roman"/>
                <a:cs typeface="Times New Roman"/>
              </a:rPr>
              <a:t> </a:t>
            </a:r>
            <a:r>
              <a:rPr sz="2650" b="1" dirty="0">
                <a:latin typeface="Symbol"/>
                <a:cs typeface="Symbol"/>
              </a:rPr>
              <a:t></a:t>
            </a:r>
            <a:r>
              <a:rPr sz="2650" b="1" spc="-85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Symbol"/>
                <a:cs typeface="Symbol"/>
              </a:rPr>
              <a:t></a:t>
            </a:r>
            <a:r>
              <a:rPr sz="2550" b="1" spc="-285" dirty="0">
                <a:latin typeface="Times New Roman"/>
                <a:cs typeface="Times New Roman"/>
              </a:rPr>
              <a:t> </a:t>
            </a:r>
            <a:r>
              <a:rPr sz="2550" b="1" spc="-25" dirty="0">
                <a:latin typeface="Times New Roman"/>
                <a:cs typeface="Times New Roman"/>
              </a:rPr>
              <a:t>3</a:t>
            </a:r>
            <a:r>
              <a:rPr sz="2650" b="1" spc="-25" dirty="0">
                <a:latin typeface="Symbol"/>
                <a:cs typeface="Symbol"/>
              </a:rPr>
              <a:t></a:t>
            </a:r>
            <a:r>
              <a:rPr sz="2650" b="1" dirty="0">
                <a:latin typeface="Times New Roman"/>
                <a:cs typeface="Times New Roman"/>
              </a:rPr>
              <a:t>	</a:t>
            </a:r>
            <a:r>
              <a:rPr sz="2550" b="1" dirty="0">
                <a:latin typeface="Times New Roman"/>
                <a:cs typeface="Times New Roman"/>
              </a:rPr>
              <a:t>UNTL</a:t>
            </a:r>
            <a:r>
              <a:rPr sz="2550" b="1" spc="-65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Symbol"/>
                <a:cs typeface="Symbol"/>
              </a:rPr>
              <a:t></a:t>
            </a:r>
            <a:r>
              <a:rPr sz="2550" b="1" spc="-35" dirty="0">
                <a:latin typeface="Times New Roman"/>
                <a:cs typeface="Times New Roman"/>
              </a:rPr>
              <a:t> </a:t>
            </a:r>
            <a:r>
              <a:rPr sz="2650" b="1" dirty="0">
                <a:latin typeface="Symbol"/>
                <a:cs typeface="Symbol"/>
              </a:rPr>
              <a:t></a:t>
            </a:r>
            <a:r>
              <a:rPr sz="2650" b="1" spc="-85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Symbol"/>
                <a:cs typeface="Symbol"/>
              </a:rPr>
              <a:t></a:t>
            </a:r>
            <a:r>
              <a:rPr sz="2550" b="1" spc="-245" dirty="0">
                <a:latin typeface="Times New Roman"/>
                <a:cs typeface="Times New Roman"/>
              </a:rPr>
              <a:t> </a:t>
            </a:r>
            <a:r>
              <a:rPr sz="2550" b="1" spc="-25" dirty="0">
                <a:latin typeface="Times New Roman"/>
                <a:cs typeface="Times New Roman"/>
              </a:rPr>
              <a:t>3</a:t>
            </a:r>
            <a:r>
              <a:rPr sz="2650" b="1" spc="-25" dirty="0">
                <a:latin typeface="Symbol"/>
                <a:cs typeface="Symbol"/>
              </a:rPr>
              <a:t></a:t>
            </a:r>
            <a:endParaRPr sz="2650" b="1" dirty="0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1955"/>
              </a:spcBef>
            </a:pPr>
            <a:r>
              <a:rPr sz="2400" b="1" dirty="0">
                <a:latin typeface="Times New Roman"/>
                <a:cs typeface="Times New Roman"/>
              </a:rPr>
              <a:t>LNTL</a:t>
            </a:r>
            <a:r>
              <a:rPr sz="2000" b="1" dirty="0">
                <a:latin typeface="Verdana"/>
                <a:cs typeface="Verdana"/>
              </a:rPr>
              <a:t>: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Lower</a:t>
            </a:r>
            <a:r>
              <a:rPr sz="2000" b="1" i="1" spc="-65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Natural</a:t>
            </a:r>
            <a:r>
              <a:rPr sz="2000" b="1" i="1" spc="-75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Tolerance</a:t>
            </a:r>
            <a:r>
              <a:rPr sz="2000" b="1" i="1" spc="-70" dirty="0">
                <a:latin typeface="Verdana"/>
                <a:cs typeface="Verdana"/>
              </a:rPr>
              <a:t> </a:t>
            </a:r>
            <a:r>
              <a:rPr sz="2000" b="1" i="1" spc="-10" dirty="0">
                <a:latin typeface="Verdana"/>
                <a:cs typeface="Verdana"/>
              </a:rPr>
              <a:t>Limit</a:t>
            </a:r>
            <a:endParaRPr sz="2000" b="1" dirty="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Times New Roman"/>
                <a:cs typeface="Times New Roman"/>
              </a:rPr>
              <a:t>UNTL</a:t>
            </a:r>
            <a:r>
              <a:rPr sz="2000" b="1" dirty="0">
                <a:latin typeface="Verdana"/>
                <a:cs typeface="Verdana"/>
              </a:rPr>
              <a:t>: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Upper</a:t>
            </a:r>
            <a:r>
              <a:rPr sz="2000" b="1" i="1" spc="-65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Natural</a:t>
            </a:r>
            <a:r>
              <a:rPr sz="2000" b="1" i="1" spc="-60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Tolerance</a:t>
            </a:r>
            <a:r>
              <a:rPr sz="2000" b="1" i="1" spc="-70" dirty="0">
                <a:latin typeface="Verdana"/>
                <a:cs typeface="Verdana"/>
              </a:rPr>
              <a:t> </a:t>
            </a:r>
            <a:r>
              <a:rPr sz="2000" b="1" i="1" spc="-10" dirty="0">
                <a:latin typeface="Verdana"/>
                <a:cs typeface="Verdana"/>
              </a:rPr>
              <a:t>Limit</a:t>
            </a:r>
            <a:endParaRPr sz="20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000" dirty="0">
              <a:latin typeface="Verdana"/>
              <a:cs typeface="Verdana"/>
            </a:endParaRPr>
          </a:p>
          <a:p>
            <a:pPr marL="88265" marR="265430">
              <a:lnSpc>
                <a:spcPct val="120000"/>
              </a:lnSpc>
            </a:pPr>
            <a:r>
              <a:rPr sz="2000" dirty="0">
                <a:latin typeface="Verdana"/>
                <a:cs typeface="Verdana"/>
              </a:rPr>
              <a:t>Per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proprietà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della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distribuzione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normale,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l’intervallo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LNTL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UNTL</a:t>
            </a:r>
            <a:r>
              <a:rPr sz="2000" spc="-10" dirty="0">
                <a:latin typeface="Verdana"/>
                <a:cs typeface="Verdana"/>
              </a:rPr>
              <a:t>) </a:t>
            </a:r>
            <a:r>
              <a:rPr sz="2000" dirty="0">
                <a:latin typeface="Verdana"/>
                <a:cs typeface="Verdana"/>
              </a:rPr>
              <a:t>contiene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99,73%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(sempre!).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587" y="5230748"/>
            <a:ext cx="65385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N.B.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base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alla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definizione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LNTL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UNTL: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3200" dirty="0">
                <a:latin typeface="Cambria Math"/>
                <a:cs typeface="Cambria Math"/>
              </a:rPr>
              <a:t>𝜇</a:t>
            </a:r>
            <a:r>
              <a:rPr sz="3200" spc="225" dirty="0">
                <a:latin typeface="Cambria Math"/>
                <a:cs typeface="Cambria Math"/>
              </a:rPr>
              <a:t> </a:t>
            </a:r>
            <a:r>
              <a:rPr sz="3200" spc="-6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0115" y="5522340"/>
            <a:ext cx="1744980" cy="26034"/>
          </a:xfrm>
          <a:custGeom>
            <a:avLst/>
            <a:gdLst/>
            <a:ahLst/>
            <a:cxnLst/>
            <a:rect l="l" t="t" r="r" b="b"/>
            <a:pathLst>
              <a:path w="1744979" h="26035">
                <a:moveTo>
                  <a:pt x="1744979" y="0"/>
                </a:moveTo>
                <a:lnTo>
                  <a:pt x="0" y="0"/>
                </a:lnTo>
                <a:lnTo>
                  <a:pt x="0" y="25908"/>
                </a:lnTo>
                <a:lnTo>
                  <a:pt x="1744979" y="25908"/>
                </a:lnTo>
                <a:lnTo>
                  <a:pt x="1744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07416" y="5102733"/>
            <a:ext cx="176403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latin typeface="Cambria Math"/>
                <a:cs typeface="Cambria Math"/>
              </a:rPr>
              <a:t>𝐿𝑁𝑇𝐿+𝑈𝑁𝑇𝐿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93755" y="5544639"/>
            <a:ext cx="1974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latin typeface="Cambria Math"/>
                <a:cs typeface="Cambria Math"/>
              </a:rPr>
              <a:t>2</a:t>
            </a:r>
            <a:endParaRPr sz="2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8520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/>
              <a:t>Come</a:t>
            </a:r>
            <a:r>
              <a:rPr b="0" spc="-60" dirty="0"/>
              <a:t> </a:t>
            </a:r>
            <a:r>
              <a:rPr b="0" dirty="0"/>
              <a:t>sintetizzare</a:t>
            </a:r>
            <a:r>
              <a:rPr b="0" spc="-30" dirty="0"/>
              <a:t> </a:t>
            </a:r>
            <a:r>
              <a:rPr b="0" dirty="0"/>
              <a:t>ciò</a:t>
            </a:r>
            <a:r>
              <a:rPr b="0" spc="-50" dirty="0"/>
              <a:t> </a:t>
            </a:r>
            <a:r>
              <a:rPr b="0" dirty="0"/>
              <a:t>che</a:t>
            </a:r>
            <a:r>
              <a:rPr b="0" spc="-40" dirty="0"/>
              <a:t> </a:t>
            </a:r>
            <a:r>
              <a:rPr b="0" dirty="0"/>
              <a:t>fa</a:t>
            </a:r>
            <a:r>
              <a:rPr b="0" spc="-65" dirty="0"/>
              <a:t> </a:t>
            </a:r>
            <a:r>
              <a:rPr b="0" dirty="0"/>
              <a:t>il</a:t>
            </a:r>
            <a:r>
              <a:rPr b="0" spc="-45" dirty="0"/>
              <a:t> </a:t>
            </a:r>
            <a:r>
              <a:rPr b="0" dirty="0"/>
              <a:t>processo:</a:t>
            </a:r>
            <a:r>
              <a:rPr b="0" spc="-60" dirty="0"/>
              <a:t> </a:t>
            </a:r>
            <a:r>
              <a:rPr b="0" dirty="0"/>
              <a:t>i</a:t>
            </a:r>
            <a:r>
              <a:rPr b="0" spc="-50" dirty="0"/>
              <a:t> </a:t>
            </a:r>
            <a:r>
              <a:rPr b="0" dirty="0"/>
              <a:t>limiti</a:t>
            </a:r>
            <a:r>
              <a:rPr b="0" spc="-35" dirty="0"/>
              <a:t> </a:t>
            </a:r>
            <a:r>
              <a:rPr b="0" spc="-25" dirty="0"/>
              <a:t>di </a:t>
            </a:r>
            <a:r>
              <a:rPr b="0" dirty="0"/>
              <a:t>tolleranza</a:t>
            </a:r>
            <a:r>
              <a:rPr b="0" spc="-60" dirty="0"/>
              <a:t> </a:t>
            </a:r>
            <a:r>
              <a:rPr b="0" dirty="0"/>
              <a:t>naturale</a:t>
            </a:r>
            <a:r>
              <a:rPr b="0" spc="-85" dirty="0"/>
              <a:t> </a:t>
            </a:r>
            <a:r>
              <a:rPr b="0" spc="-10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489" y="1553337"/>
            <a:ext cx="8926195" cy="3541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Il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significato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tolleranza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naturale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2000" dirty="0">
              <a:latin typeface="Verdana"/>
              <a:cs typeface="Verdana"/>
            </a:endParaRPr>
          </a:p>
          <a:p>
            <a:pPr marL="12700" marR="454659">
              <a:lnSpc>
                <a:spcPct val="115799"/>
              </a:lnSpc>
              <a:tabLst>
                <a:tab pos="1229995" algn="l"/>
              </a:tabLst>
            </a:pPr>
            <a:r>
              <a:rPr sz="2000" dirty="0">
                <a:latin typeface="Verdana"/>
                <a:cs typeface="Verdana"/>
              </a:rPr>
              <a:t>Supponiamo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nello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stato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sotto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peso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dei </a:t>
            </a:r>
            <a:r>
              <a:rPr sz="2000" spc="-10" dirty="0">
                <a:latin typeface="Verdana"/>
                <a:cs typeface="Verdana"/>
              </a:rPr>
              <a:t>palloni: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Symbol"/>
                <a:cs typeface="Symbol"/>
              </a:rPr>
              <a:t>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(432.5;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16)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  <a:tabLst>
                <a:tab pos="6284595" algn="l"/>
              </a:tabLst>
            </a:pPr>
            <a:r>
              <a:rPr sz="2000" dirty="0">
                <a:latin typeface="Verdana"/>
                <a:cs typeface="Verdana"/>
              </a:rPr>
              <a:t>I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 di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tolleranza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naturale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sono: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LNTL=420.5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UNTL=444.5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000" dirty="0">
              <a:latin typeface="Verdana"/>
              <a:cs typeface="Verdana"/>
            </a:endParaRPr>
          </a:p>
          <a:p>
            <a:pPr marL="12700" marR="5080">
              <a:lnSpc>
                <a:spcPct val="120000"/>
              </a:lnSpc>
            </a:pP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Possiamo</a:t>
            </a:r>
            <a:r>
              <a:rPr sz="2400" spc="-2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allora</a:t>
            </a:r>
            <a:r>
              <a:rPr sz="2400" spc="-1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affermare</a:t>
            </a:r>
            <a:r>
              <a:rPr sz="2400" spc="-4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che</a:t>
            </a:r>
            <a:r>
              <a:rPr sz="2400" spc="-4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364394"/>
                </a:solidFill>
                <a:latin typeface="Verdana"/>
                <a:cs typeface="Verdana"/>
              </a:rPr>
              <a:t>quasi</a:t>
            </a:r>
            <a:r>
              <a:rPr sz="2400" i="1" spc="-5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364394"/>
                </a:solidFill>
                <a:latin typeface="Verdana"/>
                <a:cs typeface="Verdana"/>
              </a:rPr>
              <a:t>tutti</a:t>
            </a:r>
            <a:r>
              <a:rPr sz="2400" i="1" spc="-5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364394"/>
                </a:solidFill>
                <a:latin typeface="Verdana"/>
                <a:cs typeface="Verdana"/>
              </a:rPr>
              <a:t>i</a:t>
            </a:r>
            <a:r>
              <a:rPr sz="2400" i="1" spc="-5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364394"/>
                </a:solidFill>
                <a:latin typeface="Verdana"/>
                <a:cs typeface="Verdana"/>
              </a:rPr>
              <a:t>palloni</a:t>
            </a:r>
            <a:r>
              <a:rPr sz="2400" i="1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i="1" spc="-25" dirty="0">
                <a:solidFill>
                  <a:srgbClr val="364394"/>
                </a:solidFill>
                <a:latin typeface="Verdana"/>
                <a:cs typeface="Verdana"/>
              </a:rPr>
              <a:t>che </a:t>
            </a:r>
            <a:r>
              <a:rPr sz="2400" i="1" dirty="0">
                <a:solidFill>
                  <a:srgbClr val="364394"/>
                </a:solidFill>
                <a:latin typeface="Verdana"/>
                <a:cs typeface="Verdana"/>
              </a:rPr>
              <a:t>produciamo</a:t>
            </a:r>
            <a:r>
              <a:rPr sz="2400" i="1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(è</a:t>
            </a:r>
            <a:r>
              <a:rPr sz="2400" spc="-6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364394"/>
                </a:solidFill>
                <a:latin typeface="Verdana"/>
                <a:cs typeface="Verdana"/>
              </a:rPr>
              <a:t>il</a:t>
            </a:r>
            <a:r>
              <a:rPr sz="2400" i="1" spc="-5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64394"/>
                </a:solidFill>
                <a:latin typeface="Verdana"/>
                <a:cs typeface="Verdana"/>
              </a:rPr>
              <a:t>99.73%</a:t>
            </a:r>
            <a:r>
              <a:rPr sz="2400" b="1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364394"/>
                </a:solidFill>
                <a:latin typeface="Verdana"/>
                <a:cs typeface="Verdana"/>
              </a:rPr>
              <a:t>della</a:t>
            </a:r>
            <a:r>
              <a:rPr sz="2400" i="1" spc="-5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364394"/>
                </a:solidFill>
                <a:latin typeface="Verdana"/>
                <a:cs typeface="Verdana"/>
              </a:rPr>
              <a:t>produzione</a:t>
            </a:r>
            <a:r>
              <a:rPr sz="2400" i="1" spc="-2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364394"/>
                </a:solidFill>
                <a:latin typeface="Verdana"/>
                <a:cs typeface="Verdana"/>
              </a:rPr>
              <a:t>!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)</a:t>
            </a:r>
            <a:r>
              <a:rPr sz="2400" spc="-4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avranno</a:t>
            </a:r>
            <a:r>
              <a:rPr sz="2400" spc="-4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64394"/>
                </a:solidFill>
                <a:latin typeface="Verdana"/>
                <a:cs typeface="Verdana"/>
              </a:rPr>
              <a:t>un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peso</a:t>
            </a:r>
            <a:r>
              <a:rPr sz="2400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compreso</a:t>
            </a:r>
            <a:r>
              <a:rPr sz="2400" spc="-1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fra</a:t>
            </a:r>
            <a:r>
              <a:rPr sz="2400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420.5</a:t>
            </a:r>
            <a:r>
              <a:rPr sz="2400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g.</a:t>
            </a:r>
            <a:r>
              <a:rPr sz="2400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444.5</a:t>
            </a:r>
            <a:r>
              <a:rPr sz="2400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64394"/>
                </a:solidFill>
                <a:latin typeface="Verdana"/>
                <a:cs typeface="Verdana"/>
              </a:rPr>
              <a:t>g.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1726" y="4796028"/>
            <a:ext cx="813095" cy="10007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187" y="381063"/>
            <a:ext cx="5633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Indice</a:t>
            </a:r>
            <a:r>
              <a:rPr sz="24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b="1" spc="-5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capacità</a:t>
            </a:r>
            <a:r>
              <a:rPr sz="2400" b="1" spc="-7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processo</a:t>
            </a:r>
            <a:r>
              <a:rPr sz="2400" b="1" spc="-6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EC6B06"/>
                </a:solidFill>
                <a:latin typeface="Verdana"/>
                <a:cs typeface="Verdana"/>
              </a:rPr>
              <a:t>C</a:t>
            </a:r>
            <a:r>
              <a:rPr sz="2400" b="1" spc="-37" baseline="-20833" dirty="0">
                <a:solidFill>
                  <a:srgbClr val="EC6B06"/>
                </a:solidFill>
                <a:latin typeface="Verdana"/>
                <a:cs typeface="Verdana"/>
              </a:rPr>
              <a:t>p</a:t>
            </a:r>
            <a:endParaRPr sz="2400" baseline="-20833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9791" y="1740407"/>
            <a:ext cx="1567180" cy="17145"/>
          </a:xfrm>
          <a:custGeom>
            <a:avLst/>
            <a:gdLst/>
            <a:ahLst/>
            <a:cxnLst/>
            <a:rect l="l" t="t" r="r" b="b"/>
            <a:pathLst>
              <a:path w="1567180" h="17144">
                <a:moveTo>
                  <a:pt x="1566672" y="0"/>
                </a:moveTo>
                <a:lnTo>
                  <a:pt x="0" y="0"/>
                </a:lnTo>
                <a:lnTo>
                  <a:pt x="0" y="16763"/>
                </a:lnTo>
                <a:lnTo>
                  <a:pt x="1566672" y="16763"/>
                </a:lnTo>
                <a:lnTo>
                  <a:pt x="15666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283" y="1304683"/>
            <a:ext cx="2500630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836294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𝑈𝑆𝐿</a:t>
            </a:r>
            <a:r>
              <a:rPr sz="2000" spc="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− </a:t>
            </a:r>
            <a:r>
              <a:rPr sz="2000" spc="-25" dirty="0">
                <a:solidFill>
                  <a:srgbClr val="FF0000"/>
                </a:solidFill>
                <a:latin typeface="Cambria Math"/>
                <a:cs typeface="Cambria Math"/>
              </a:rPr>
              <a:t>𝐿𝑆𝐿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3000" baseline="37500" dirty="0">
                <a:latin typeface="Cambria Math"/>
                <a:cs typeface="Cambria Math"/>
              </a:rPr>
              <a:t>𝐶</a:t>
            </a:r>
            <a:r>
              <a:rPr sz="2175" baseline="36398" dirty="0">
                <a:latin typeface="Cambria Math"/>
                <a:cs typeface="Cambria Math"/>
              </a:rPr>
              <a:t>𝑝</a:t>
            </a:r>
            <a:r>
              <a:rPr sz="2175" spc="472" baseline="36398" dirty="0">
                <a:latin typeface="Cambria Math"/>
                <a:cs typeface="Cambria Math"/>
              </a:rPr>
              <a:t> </a:t>
            </a:r>
            <a:r>
              <a:rPr sz="3000" baseline="37500" dirty="0">
                <a:latin typeface="Cambria Math"/>
                <a:cs typeface="Cambria Math"/>
              </a:rPr>
              <a:t>=</a:t>
            </a:r>
            <a:r>
              <a:rPr sz="3000" spc="142" baseline="375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𝑈𝑁𝑇𝐿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𝐿𝑁𝑇𝐿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3000" spc="-75" baseline="37500" dirty="0">
                <a:latin typeface="Cambria Math"/>
                <a:cs typeface="Cambria Math"/>
              </a:rPr>
              <a:t>=</a:t>
            </a:r>
            <a:endParaRPr sz="3000" baseline="375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7171" y="1740407"/>
            <a:ext cx="2217420" cy="17145"/>
          </a:xfrm>
          <a:custGeom>
            <a:avLst/>
            <a:gdLst/>
            <a:ahLst/>
            <a:cxnLst/>
            <a:rect l="l" t="t" r="r" b="b"/>
            <a:pathLst>
              <a:path w="2217420" h="17144">
                <a:moveTo>
                  <a:pt x="2217419" y="0"/>
                </a:moveTo>
                <a:lnTo>
                  <a:pt x="0" y="0"/>
                </a:lnTo>
                <a:lnTo>
                  <a:pt x="0" y="16763"/>
                </a:lnTo>
                <a:lnTo>
                  <a:pt x="2217419" y="16763"/>
                </a:lnTo>
                <a:lnTo>
                  <a:pt x="2217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9536" y="1801627"/>
            <a:ext cx="913130" cy="236220"/>
          </a:xfrm>
          <a:custGeom>
            <a:avLst/>
            <a:gdLst/>
            <a:ahLst/>
            <a:cxnLst/>
            <a:rect l="l" t="t" r="r" b="b"/>
            <a:pathLst>
              <a:path w="913129" h="236219">
                <a:moveTo>
                  <a:pt x="837628" y="0"/>
                </a:moveTo>
                <a:lnTo>
                  <a:pt x="834275" y="9563"/>
                </a:lnTo>
                <a:lnTo>
                  <a:pt x="847922" y="15490"/>
                </a:lnTo>
                <a:lnTo>
                  <a:pt x="859658" y="23690"/>
                </a:lnTo>
                <a:lnTo>
                  <a:pt x="883483" y="61689"/>
                </a:lnTo>
                <a:lnTo>
                  <a:pt x="890405" y="96320"/>
                </a:lnTo>
                <a:lnTo>
                  <a:pt x="890442" y="96575"/>
                </a:lnTo>
                <a:lnTo>
                  <a:pt x="890437" y="137478"/>
                </a:lnTo>
                <a:lnTo>
                  <a:pt x="877328" y="188391"/>
                </a:lnTo>
                <a:lnTo>
                  <a:pt x="848076" y="220226"/>
                </a:lnTo>
                <a:lnTo>
                  <a:pt x="834643" y="226174"/>
                </a:lnTo>
                <a:lnTo>
                  <a:pt x="837628" y="235737"/>
                </a:lnTo>
                <a:lnTo>
                  <a:pt x="882671" y="208984"/>
                </a:lnTo>
                <a:lnTo>
                  <a:pt x="907965" y="159580"/>
                </a:lnTo>
                <a:lnTo>
                  <a:pt x="912812" y="117932"/>
                </a:lnTo>
                <a:lnTo>
                  <a:pt x="911612" y="96575"/>
                </a:lnTo>
                <a:lnTo>
                  <a:pt x="901877" y="58015"/>
                </a:lnTo>
                <a:lnTo>
                  <a:pt x="869708" y="15114"/>
                </a:lnTo>
                <a:lnTo>
                  <a:pt x="854721" y="6169"/>
                </a:lnTo>
                <a:lnTo>
                  <a:pt x="837628" y="0"/>
                </a:lnTo>
                <a:close/>
              </a:path>
              <a:path w="913129" h="236219">
                <a:moveTo>
                  <a:pt x="75183" y="0"/>
                </a:moveTo>
                <a:lnTo>
                  <a:pt x="30231" y="26833"/>
                </a:lnTo>
                <a:lnTo>
                  <a:pt x="4865" y="76347"/>
                </a:lnTo>
                <a:lnTo>
                  <a:pt x="70" y="116687"/>
                </a:lnTo>
                <a:lnTo>
                  <a:pt x="0" y="117932"/>
                </a:lnTo>
                <a:lnTo>
                  <a:pt x="1093" y="137478"/>
                </a:lnTo>
                <a:lnTo>
                  <a:pt x="1212" y="139592"/>
                </a:lnTo>
                <a:lnTo>
                  <a:pt x="4848" y="159580"/>
                </a:lnTo>
                <a:lnTo>
                  <a:pt x="30146" y="208984"/>
                </a:lnTo>
                <a:lnTo>
                  <a:pt x="75183" y="235737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5"/>
                </a:lnTo>
                <a:lnTo>
                  <a:pt x="29366" y="173330"/>
                </a:lnTo>
                <a:lnTo>
                  <a:pt x="21553" y="117932"/>
                </a:lnTo>
                <a:lnTo>
                  <a:pt x="21501" y="116687"/>
                </a:lnTo>
                <a:lnTo>
                  <a:pt x="22375" y="96575"/>
                </a:lnTo>
                <a:lnTo>
                  <a:pt x="35483" y="46913"/>
                </a:lnTo>
                <a:lnTo>
                  <a:pt x="64949" y="15490"/>
                </a:lnTo>
                <a:lnTo>
                  <a:pt x="78549" y="9563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6823" y="1740407"/>
            <a:ext cx="1797050" cy="17145"/>
          </a:xfrm>
          <a:custGeom>
            <a:avLst/>
            <a:gdLst/>
            <a:ahLst/>
            <a:cxnLst/>
            <a:rect l="l" t="t" r="r" b="b"/>
            <a:pathLst>
              <a:path w="1797050" h="17144">
                <a:moveTo>
                  <a:pt x="1796795" y="0"/>
                </a:moveTo>
                <a:lnTo>
                  <a:pt x="0" y="0"/>
                </a:lnTo>
                <a:lnTo>
                  <a:pt x="0" y="16763"/>
                </a:lnTo>
                <a:lnTo>
                  <a:pt x="1796795" y="16763"/>
                </a:lnTo>
                <a:lnTo>
                  <a:pt x="1796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9627" y="1361947"/>
            <a:ext cx="4526915" cy="69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4340">
              <a:lnSpc>
                <a:spcPts val="1955"/>
              </a:lnSpc>
              <a:spcBef>
                <a:spcPts val="105"/>
              </a:spcBef>
              <a:tabLst>
                <a:tab pos="2773680" algn="l"/>
              </a:tabLst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𝑈𝑆𝐿</a:t>
            </a:r>
            <a:r>
              <a:rPr sz="2000" spc="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− </a:t>
            </a:r>
            <a:r>
              <a:rPr sz="2000" spc="-25" dirty="0">
                <a:solidFill>
                  <a:srgbClr val="FF0000"/>
                </a:solidFill>
                <a:latin typeface="Cambria Math"/>
                <a:cs typeface="Cambria Math"/>
              </a:rPr>
              <a:t>𝐿𝑆𝐿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	𝑈𝑆𝐿</a:t>
            </a:r>
            <a:r>
              <a:rPr sz="20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− </a:t>
            </a:r>
            <a:r>
              <a:rPr sz="2000" spc="-25" dirty="0">
                <a:solidFill>
                  <a:srgbClr val="FF0000"/>
                </a:solidFill>
                <a:latin typeface="Cambria Math"/>
                <a:cs typeface="Cambria Math"/>
              </a:rPr>
              <a:t>𝐿𝑆𝐿</a:t>
            </a:r>
            <a:endParaRPr sz="2000">
              <a:latin typeface="Cambria Math"/>
              <a:cs typeface="Cambria Math"/>
            </a:endParaRPr>
          </a:p>
          <a:p>
            <a:pPr marL="2194560">
              <a:lnSpc>
                <a:spcPts val="1430"/>
              </a:lnSpc>
              <a:tabLst>
                <a:tab pos="4323080" algn="l"/>
              </a:tabLst>
            </a:pP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1870"/>
              </a:lnSpc>
              <a:tabLst>
                <a:tab pos="922019" algn="l"/>
                <a:tab pos="2456815" algn="l"/>
              </a:tabLst>
            </a:pP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3𝜎</a:t>
            </a:r>
            <a:r>
              <a:rPr sz="2000" dirty="0">
                <a:latin typeface="Cambria Math"/>
                <a:cs typeface="Cambria Math"/>
              </a:rPr>
              <a:t>	−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(𝜇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3𝜎)</a:t>
            </a:r>
            <a:r>
              <a:rPr sz="2000" dirty="0">
                <a:latin typeface="Cambria Math"/>
                <a:cs typeface="Cambria Math"/>
              </a:rPr>
              <a:t>	𝜇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3𝜎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𝜇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3𝜎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54327" y="1740407"/>
            <a:ext cx="1163320" cy="17145"/>
          </a:xfrm>
          <a:custGeom>
            <a:avLst/>
            <a:gdLst/>
            <a:ahLst/>
            <a:cxnLst/>
            <a:rect l="l" t="t" r="r" b="b"/>
            <a:pathLst>
              <a:path w="1163320" h="17144">
                <a:moveTo>
                  <a:pt x="1162811" y="0"/>
                </a:moveTo>
                <a:lnTo>
                  <a:pt x="0" y="0"/>
                </a:lnTo>
                <a:lnTo>
                  <a:pt x="0" y="16763"/>
                </a:lnTo>
                <a:lnTo>
                  <a:pt x="1162811" y="16763"/>
                </a:lnTo>
                <a:lnTo>
                  <a:pt x="1162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41628" y="1361947"/>
            <a:ext cx="1183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𝑈𝑆𝐿</a:t>
            </a:r>
            <a:r>
              <a:rPr sz="2000" spc="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− </a:t>
            </a:r>
            <a:r>
              <a:rPr sz="2000" spc="-25" dirty="0">
                <a:solidFill>
                  <a:srgbClr val="FF0000"/>
                </a:solidFill>
                <a:latin typeface="Cambria Math"/>
                <a:cs typeface="Cambria Math"/>
              </a:rPr>
              <a:t>𝐿𝑆𝐿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47060" y="1724622"/>
            <a:ext cx="372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6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232" y="2419604"/>
            <a:ext cx="9159875" cy="3023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Numeratore: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quello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richiesto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intervallo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di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specificazione</a:t>
            </a:r>
            <a:r>
              <a:rPr sz="2000" spc="-10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000" dirty="0">
              <a:latin typeface="Verdana"/>
              <a:cs typeface="Verdana"/>
            </a:endParaRPr>
          </a:p>
          <a:p>
            <a:pPr marL="50800" marR="17780">
              <a:lnSpc>
                <a:spcPct val="120000"/>
              </a:lnSpc>
            </a:pPr>
            <a:r>
              <a:rPr sz="2000" dirty="0">
                <a:latin typeface="Verdana"/>
                <a:cs typeface="Verdana"/>
              </a:rPr>
              <a:t>Denominatore: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quello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fare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(intervallo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tolleranza naturale)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000" dirty="0">
              <a:latin typeface="Verdana"/>
              <a:cs typeface="Verdana"/>
            </a:endParaRPr>
          </a:p>
          <a:p>
            <a:pPr marL="50800" marR="604520">
              <a:lnSpc>
                <a:spcPct val="122700"/>
              </a:lnSpc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Se</a:t>
            </a:r>
            <a:r>
              <a:rPr sz="20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la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media</a:t>
            </a:r>
            <a:r>
              <a:rPr sz="200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coincide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col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target,</a:t>
            </a:r>
            <a:r>
              <a:rPr sz="20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due</a:t>
            </a:r>
            <a:r>
              <a:rPr sz="20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intervalli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sono</a:t>
            </a:r>
            <a:r>
              <a:rPr sz="20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centrati</a:t>
            </a:r>
            <a:r>
              <a:rPr sz="20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Verdana"/>
                <a:cs typeface="Verdana"/>
              </a:rPr>
              <a:t>sullo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stesso</a:t>
            </a:r>
            <a:r>
              <a:rPr sz="20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valore,</a:t>
            </a:r>
            <a:r>
              <a:rPr sz="20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0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77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775" spc="315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misura</a:t>
            </a:r>
            <a:r>
              <a:rPr sz="20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l’effettiva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capacità</a:t>
            </a:r>
            <a:r>
              <a:rPr sz="20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di</a:t>
            </a:r>
            <a:r>
              <a:rPr sz="20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10" dirty="0" err="1">
                <a:solidFill>
                  <a:srgbClr val="FF0000"/>
                </a:solidFill>
                <a:latin typeface="Verdana"/>
                <a:cs typeface="Verdana"/>
              </a:rPr>
              <a:t>processo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lang="it-IT" sz="2000" spc="-10" dirty="0">
              <a:latin typeface="Verdana"/>
              <a:cs typeface="Verdana"/>
            </a:endParaRPr>
          </a:p>
          <a:p>
            <a:pPr marL="50800" marR="604520">
              <a:lnSpc>
                <a:spcPct val="122700"/>
              </a:lnSpc>
            </a:pPr>
            <a:r>
              <a:rPr lang="en-IT" sz="2000" spc="-10" dirty="0">
                <a:latin typeface="Verdana"/>
                <a:cs typeface="Verdana"/>
              </a:rPr>
              <a:t>Cp dipende dalla varianza. Se non è capace, devo ridurla.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0983" y="5504179"/>
            <a:ext cx="78778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35455" algn="l"/>
                <a:tab pos="2284095" algn="l"/>
              </a:tabLst>
            </a:pPr>
            <a:r>
              <a:rPr sz="3200" b="1" dirty="0">
                <a:solidFill>
                  <a:srgbClr val="364394"/>
                </a:solidFill>
                <a:latin typeface="Verdana"/>
                <a:cs typeface="Verdana"/>
              </a:rPr>
              <a:t>se </a:t>
            </a:r>
            <a:r>
              <a:rPr sz="3200" b="1" spc="-25" dirty="0">
                <a:solidFill>
                  <a:srgbClr val="364394"/>
                </a:solidFill>
                <a:latin typeface="Symbol"/>
                <a:cs typeface="Symbol"/>
              </a:rPr>
              <a:t></a:t>
            </a:r>
            <a:r>
              <a:rPr sz="3200" b="1" spc="-25" dirty="0">
                <a:solidFill>
                  <a:srgbClr val="364394"/>
                </a:solidFill>
                <a:latin typeface="Verdana"/>
                <a:cs typeface="Verdana"/>
              </a:rPr>
              <a:t>=</a:t>
            </a:r>
            <a:r>
              <a:rPr sz="3200" b="1" spc="-25" dirty="0">
                <a:solidFill>
                  <a:srgbClr val="364394"/>
                </a:solidFill>
                <a:latin typeface="Symbol"/>
                <a:cs typeface="Symbol"/>
              </a:rPr>
              <a:t></a:t>
            </a:r>
            <a:r>
              <a:rPr sz="3200" b="1" dirty="0">
                <a:solidFill>
                  <a:srgbClr val="364394"/>
                </a:solidFill>
                <a:latin typeface="Times New Roman"/>
                <a:cs typeface="Times New Roman"/>
              </a:rPr>
              <a:t>	</a:t>
            </a:r>
            <a:r>
              <a:rPr sz="3200" b="1" spc="-50" dirty="0">
                <a:solidFill>
                  <a:srgbClr val="364394"/>
                </a:solidFill>
                <a:latin typeface="Verdana"/>
                <a:cs typeface="Verdana"/>
              </a:rPr>
              <a:t>e</a:t>
            </a:r>
            <a:r>
              <a:rPr sz="3200" b="1" dirty="0">
                <a:solidFill>
                  <a:srgbClr val="364394"/>
                </a:solidFill>
                <a:latin typeface="Verdana"/>
                <a:cs typeface="Verdana"/>
              </a:rPr>
              <a:t>	C</a:t>
            </a:r>
            <a:r>
              <a:rPr sz="3150" b="1" baseline="-21164" dirty="0">
                <a:solidFill>
                  <a:srgbClr val="364394"/>
                </a:solidFill>
                <a:latin typeface="Verdana"/>
                <a:cs typeface="Verdana"/>
              </a:rPr>
              <a:t>p</a:t>
            </a:r>
            <a:r>
              <a:rPr sz="3200" b="1" dirty="0">
                <a:solidFill>
                  <a:srgbClr val="364394"/>
                </a:solidFill>
                <a:latin typeface="Verdana"/>
                <a:cs typeface="Verdana"/>
              </a:rPr>
              <a:t>≥1</a:t>
            </a:r>
            <a:r>
              <a:rPr sz="3200" b="1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364394"/>
                </a:solidFill>
                <a:latin typeface="Wingdings"/>
                <a:cs typeface="Wingdings"/>
              </a:rPr>
              <a:t></a:t>
            </a:r>
            <a:r>
              <a:rPr sz="3200" b="1" spc="280" dirty="0">
                <a:solidFill>
                  <a:srgbClr val="364394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64394"/>
                </a:solidFill>
                <a:latin typeface="Verdana"/>
                <a:cs typeface="Verdana"/>
              </a:rPr>
              <a:t>processo</a:t>
            </a:r>
            <a:r>
              <a:rPr sz="3200" b="1" spc="-10" dirty="0">
                <a:solidFill>
                  <a:srgbClr val="364394"/>
                </a:solidFill>
                <a:latin typeface="Verdana"/>
                <a:cs typeface="Verdana"/>
              </a:rPr>
              <a:t> capace</a:t>
            </a:r>
            <a:endParaRPr sz="32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587" y="361251"/>
            <a:ext cx="15030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0080" algn="l"/>
              </a:tabLst>
            </a:pPr>
            <a:r>
              <a:rPr b="0" spc="-25" dirty="0"/>
              <a:t>Se</a:t>
            </a:r>
            <a:r>
              <a:rPr b="0" dirty="0"/>
              <a:t>	</a:t>
            </a:r>
            <a:r>
              <a:rPr sz="3200" b="0" dirty="0">
                <a:latin typeface="Calibri Light"/>
                <a:cs typeface="Calibri Light"/>
              </a:rPr>
              <a:t>µ</a:t>
            </a:r>
            <a:r>
              <a:rPr sz="3200" b="0" spc="-50" dirty="0">
                <a:latin typeface="Calibri Light"/>
                <a:cs typeface="Calibri Light"/>
              </a:rPr>
              <a:t> </a:t>
            </a:r>
            <a:r>
              <a:rPr sz="3200" b="0" dirty="0">
                <a:latin typeface="Symbol"/>
                <a:cs typeface="Symbol"/>
              </a:rPr>
              <a:t></a:t>
            </a:r>
            <a:r>
              <a:rPr sz="3200" b="0" spc="285" dirty="0">
                <a:latin typeface="Times New Roman"/>
                <a:cs typeface="Times New Roman"/>
              </a:rPr>
              <a:t> </a:t>
            </a:r>
            <a:r>
              <a:rPr sz="3200" b="0" spc="-50" dirty="0">
                <a:latin typeface="Symbol"/>
                <a:cs typeface="Symbol"/>
              </a:rPr>
              <a:t></a:t>
            </a:r>
            <a:endParaRPr sz="3200" b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4359" y="463359"/>
            <a:ext cx="617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6B06"/>
                </a:solidFill>
                <a:latin typeface="Wingdings"/>
                <a:cs typeface="Wingdings"/>
              </a:rPr>
              <a:t></a:t>
            </a:r>
            <a:r>
              <a:rPr sz="2400" spc="185" dirty="0">
                <a:solidFill>
                  <a:srgbClr val="EC6B0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Indice</a:t>
            </a:r>
            <a:r>
              <a:rPr sz="24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capacità</a:t>
            </a:r>
            <a:r>
              <a:rPr sz="2400" spc="-6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processo</a:t>
            </a:r>
            <a:r>
              <a:rPr sz="2400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C6B06"/>
                </a:solidFill>
                <a:latin typeface="Verdana"/>
                <a:cs typeface="Verdana"/>
              </a:rPr>
              <a:t>C</a:t>
            </a:r>
            <a:r>
              <a:rPr sz="2400" spc="-37" baseline="-20833" dirty="0">
                <a:solidFill>
                  <a:srgbClr val="EC6B06"/>
                </a:solidFill>
                <a:latin typeface="Verdana"/>
                <a:cs typeface="Verdana"/>
              </a:rPr>
              <a:t>pk</a:t>
            </a:r>
            <a:endParaRPr sz="2400" baseline="-20833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565" y="2747886"/>
            <a:ext cx="134175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(a)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15" baseline="-11574" dirty="0">
                <a:latin typeface="Times New Roman"/>
                <a:cs typeface="Times New Roman"/>
              </a:rPr>
              <a:t>pk</a:t>
            </a:r>
            <a:r>
              <a:rPr sz="1800" spc="-10" dirty="0">
                <a:latin typeface="Times New Roman"/>
                <a:cs typeface="Times New Roman"/>
              </a:rPr>
              <a:t>=C</a:t>
            </a:r>
            <a:r>
              <a:rPr sz="1800" spc="-15" baseline="-11574" dirty="0">
                <a:latin typeface="Times New Roman"/>
                <a:cs typeface="Times New Roman"/>
              </a:rPr>
              <a:t>pk,U</a:t>
            </a:r>
            <a:endParaRPr sz="1800" baseline="-11574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13" y="3352841"/>
            <a:ext cx="2549051" cy="24579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98525" y="2747886"/>
            <a:ext cx="1280795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(b)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spc="-15" baseline="-11574" dirty="0">
                <a:latin typeface="Times New Roman"/>
                <a:cs typeface="Times New Roman"/>
              </a:rPr>
              <a:t>pk</a:t>
            </a:r>
            <a:r>
              <a:rPr sz="1800" spc="-10" dirty="0">
                <a:latin typeface="Times New Roman"/>
                <a:cs typeface="Times New Roman"/>
              </a:rPr>
              <a:t>=C</a:t>
            </a:r>
            <a:r>
              <a:rPr sz="1800" spc="-15" baseline="-11574" dirty="0">
                <a:latin typeface="Times New Roman"/>
                <a:cs typeface="Times New Roman"/>
              </a:rPr>
              <a:t>pk,L</a:t>
            </a:r>
            <a:endParaRPr sz="1800" baseline="-11574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3439" y="3352841"/>
            <a:ext cx="2549052" cy="24579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3308" y="3792549"/>
            <a:ext cx="584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ymbol"/>
                <a:cs typeface="Symbol"/>
              </a:rPr>
              <a:t></a:t>
            </a:r>
            <a:r>
              <a:rPr sz="2400" spc="-25" dirty="0">
                <a:latin typeface="Verdana"/>
                <a:cs typeface="Verdana"/>
              </a:rPr>
              <a:t>&gt;</a:t>
            </a:r>
            <a:r>
              <a:rPr sz="2400" spc="-25" dirty="0">
                <a:latin typeface="Symbol"/>
                <a:cs typeface="Symbol"/>
              </a:rPr>
              <a:t>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3817" y="3647464"/>
            <a:ext cx="5848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Symbol"/>
                <a:cs typeface="Symbol"/>
              </a:rPr>
              <a:t></a:t>
            </a:r>
            <a:r>
              <a:rPr sz="2400" spc="-25" dirty="0">
                <a:latin typeface="Verdana"/>
                <a:cs typeface="Verdana"/>
              </a:rPr>
              <a:t>&lt;</a:t>
            </a:r>
            <a:r>
              <a:rPr sz="2400" spc="-25" dirty="0">
                <a:latin typeface="Symbol"/>
                <a:cs typeface="Symbol"/>
              </a:rPr>
              <a:t>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5561" y="1912463"/>
            <a:ext cx="1320165" cy="20320"/>
          </a:xfrm>
          <a:custGeom>
            <a:avLst/>
            <a:gdLst/>
            <a:ahLst/>
            <a:cxnLst/>
            <a:rect l="l" t="t" r="r" b="b"/>
            <a:pathLst>
              <a:path w="1320164" h="20319">
                <a:moveTo>
                  <a:pt x="1319784" y="0"/>
                </a:moveTo>
                <a:lnTo>
                  <a:pt x="0" y="0"/>
                </a:lnTo>
                <a:lnTo>
                  <a:pt x="0" y="19812"/>
                </a:lnTo>
                <a:lnTo>
                  <a:pt x="1319784" y="19812"/>
                </a:lnTo>
                <a:lnTo>
                  <a:pt x="131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01585" y="1912463"/>
            <a:ext cx="1077595" cy="20320"/>
          </a:xfrm>
          <a:custGeom>
            <a:avLst/>
            <a:gdLst/>
            <a:ahLst/>
            <a:cxnLst/>
            <a:rect l="l" t="t" r="r" b="b"/>
            <a:pathLst>
              <a:path w="1077595" h="20319">
                <a:moveTo>
                  <a:pt x="1077468" y="0"/>
                </a:moveTo>
                <a:lnTo>
                  <a:pt x="0" y="0"/>
                </a:lnTo>
                <a:lnTo>
                  <a:pt x="0" y="19812"/>
                </a:lnTo>
                <a:lnTo>
                  <a:pt x="1077468" y="19812"/>
                </a:lnTo>
                <a:lnTo>
                  <a:pt x="10774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5261" y="1392272"/>
            <a:ext cx="3966845" cy="8940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50315">
              <a:lnSpc>
                <a:spcPct val="100000"/>
              </a:lnSpc>
              <a:spcBef>
                <a:spcPts val="640"/>
              </a:spcBef>
              <a:tabLst>
                <a:tab pos="2846070" algn="l"/>
              </a:tabLst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𝑈𝑆𝐿</a:t>
            </a:r>
            <a:r>
              <a:rPr sz="2400" spc="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𝜇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𝑈𝑆𝐿</a:t>
            </a:r>
            <a:r>
              <a:rPr sz="2400" spc="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𝜇</a:t>
            </a:r>
            <a:endParaRPr sz="24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540"/>
              </a:spcBef>
              <a:tabLst>
                <a:tab pos="3207385" algn="l"/>
              </a:tabLst>
            </a:pPr>
            <a:r>
              <a:rPr sz="3600" baseline="37037" dirty="0">
                <a:latin typeface="Cambria Math"/>
                <a:cs typeface="Cambria Math"/>
              </a:rPr>
              <a:t>𝐶</a:t>
            </a:r>
            <a:r>
              <a:rPr sz="2625" baseline="34920" dirty="0">
                <a:latin typeface="Cambria Math"/>
                <a:cs typeface="Cambria Math"/>
              </a:rPr>
              <a:t>𝑝𝑘,𝑈</a:t>
            </a:r>
            <a:r>
              <a:rPr sz="2625" spc="667" baseline="34920" dirty="0">
                <a:latin typeface="Cambria Math"/>
                <a:cs typeface="Cambria Math"/>
              </a:rPr>
              <a:t> </a:t>
            </a:r>
            <a:r>
              <a:rPr sz="3600" baseline="37037" dirty="0">
                <a:latin typeface="Cambria Math"/>
                <a:cs typeface="Cambria Math"/>
              </a:rPr>
              <a:t>=</a:t>
            </a:r>
            <a:r>
              <a:rPr sz="3600" spc="240" baseline="37037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𝑈𝑁𝑇𝐿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3600" spc="-75" baseline="37037" dirty="0">
                <a:latin typeface="Cambria Math"/>
                <a:cs typeface="Cambria Math"/>
              </a:rPr>
              <a:t>=</a:t>
            </a:r>
            <a:r>
              <a:rPr sz="3600" baseline="37037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3𝜎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14891" y="1901057"/>
            <a:ext cx="1272540" cy="20320"/>
          </a:xfrm>
          <a:custGeom>
            <a:avLst/>
            <a:gdLst/>
            <a:ahLst/>
            <a:cxnLst/>
            <a:rect l="l" t="t" r="r" b="b"/>
            <a:pathLst>
              <a:path w="1272540" h="20319">
                <a:moveTo>
                  <a:pt x="1272540" y="0"/>
                </a:moveTo>
                <a:lnTo>
                  <a:pt x="0" y="0"/>
                </a:lnTo>
                <a:lnTo>
                  <a:pt x="0" y="19812"/>
                </a:lnTo>
                <a:lnTo>
                  <a:pt x="1272540" y="19812"/>
                </a:lnTo>
                <a:lnTo>
                  <a:pt x="1272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83671" y="1901057"/>
            <a:ext cx="1028700" cy="20320"/>
          </a:xfrm>
          <a:custGeom>
            <a:avLst/>
            <a:gdLst/>
            <a:ahLst/>
            <a:cxnLst/>
            <a:rect l="l" t="t" r="r" b="b"/>
            <a:pathLst>
              <a:path w="1028700" h="20319">
                <a:moveTo>
                  <a:pt x="1028700" y="0"/>
                </a:moveTo>
                <a:lnTo>
                  <a:pt x="0" y="0"/>
                </a:lnTo>
                <a:lnTo>
                  <a:pt x="0" y="19812"/>
                </a:lnTo>
                <a:lnTo>
                  <a:pt x="1028700" y="19812"/>
                </a:lnTo>
                <a:lnTo>
                  <a:pt x="1028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70971" y="1449446"/>
            <a:ext cx="104711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mbria Math"/>
                <a:cs typeface="Cambria Math"/>
              </a:rPr>
              <a:t>𝐿𝑆𝐿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35391" y="1380866"/>
            <a:ext cx="3470910" cy="8940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mbria Math"/>
                <a:cs typeface="Cambria Math"/>
              </a:rPr>
              <a:t>𝐿𝑆𝐿</a:t>
            </a:r>
            <a:endParaRPr sz="2400">
              <a:latin typeface="Cambria Math"/>
              <a:cs typeface="Cambria Math"/>
            </a:endParaRPr>
          </a:p>
          <a:p>
            <a:pPr marL="12700" algn="ctr">
              <a:lnSpc>
                <a:spcPct val="100000"/>
              </a:lnSpc>
              <a:spcBef>
                <a:spcPts val="540"/>
              </a:spcBef>
              <a:tabLst>
                <a:tab pos="3046730" algn="l"/>
              </a:tabLst>
            </a:pPr>
            <a:r>
              <a:rPr sz="3600" baseline="37037" dirty="0">
                <a:latin typeface="Cambria Math"/>
                <a:cs typeface="Cambria Math"/>
              </a:rPr>
              <a:t>𝐶</a:t>
            </a:r>
            <a:r>
              <a:rPr sz="2625" baseline="34920" dirty="0">
                <a:latin typeface="Cambria Math"/>
                <a:cs typeface="Cambria Math"/>
              </a:rPr>
              <a:t>𝑝𝑘,𝐿</a:t>
            </a:r>
            <a:r>
              <a:rPr sz="2625" spc="682" baseline="34920" dirty="0">
                <a:latin typeface="Cambria Math"/>
                <a:cs typeface="Cambria Math"/>
              </a:rPr>
              <a:t> </a:t>
            </a:r>
            <a:r>
              <a:rPr sz="3600" baseline="37037" dirty="0">
                <a:latin typeface="Cambria Math"/>
                <a:cs typeface="Cambria Math"/>
              </a:rPr>
              <a:t>=</a:t>
            </a:r>
            <a:r>
              <a:rPr sz="3600" spc="232" baseline="37037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𝜇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𝐿𝑁𝑇𝐿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3600" spc="-75" baseline="37037" dirty="0">
                <a:latin typeface="Cambria Math"/>
                <a:cs typeface="Cambria Math"/>
              </a:rPr>
              <a:t>=</a:t>
            </a:r>
            <a:r>
              <a:rPr sz="3600" baseline="37037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3𝜎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3675893"/>
            <a:ext cx="8569960" cy="1295400"/>
          </a:xfrm>
          <a:custGeom>
            <a:avLst/>
            <a:gdLst/>
            <a:ahLst/>
            <a:cxnLst/>
            <a:rect l="l" t="t" r="r" b="b"/>
            <a:pathLst>
              <a:path w="8569960" h="1295400">
                <a:moveTo>
                  <a:pt x="0" y="215900"/>
                </a:moveTo>
                <a:lnTo>
                  <a:pt x="5701" y="166395"/>
                </a:lnTo>
                <a:lnTo>
                  <a:pt x="21943" y="120951"/>
                </a:lnTo>
                <a:lnTo>
                  <a:pt x="47430" y="80864"/>
                </a:lnTo>
                <a:lnTo>
                  <a:pt x="80864" y="47430"/>
                </a:lnTo>
                <a:lnTo>
                  <a:pt x="120951" y="21943"/>
                </a:lnTo>
                <a:lnTo>
                  <a:pt x="166395" y="5701"/>
                </a:lnTo>
                <a:lnTo>
                  <a:pt x="215900" y="0"/>
                </a:lnTo>
                <a:lnTo>
                  <a:pt x="8353552" y="0"/>
                </a:lnTo>
                <a:lnTo>
                  <a:pt x="8403056" y="5701"/>
                </a:lnTo>
                <a:lnTo>
                  <a:pt x="8448500" y="21943"/>
                </a:lnTo>
                <a:lnTo>
                  <a:pt x="8488587" y="47430"/>
                </a:lnTo>
                <a:lnTo>
                  <a:pt x="8522021" y="80864"/>
                </a:lnTo>
                <a:lnTo>
                  <a:pt x="8547508" y="120951"/>
                </a:lnTo>
                <a:lnTo>
                  <a:pt x="8563750" y="166395"/>
                </a:lnTo>
                <a:lnTo>
                  <a:pt x="8569452" y="215900"/>
                </a:lnTo>
                <a:lnTo>
                  <a:pt x="8569452" y="1079487"/>
                </a:lnTo>
                <a:lnTo>
                  <a:pt x="8563750" y="1128992"/>
                </a:lnTo>
                <a:lnTo>
                  <a:pt x="8547508" y="1174438"/>
                </a:lnTo>
                <a:lnTo>
                  <a:pt x="8522021" y="1214527"/>
                </a:lnTo>
                <a:lnTo>
                  <a:pt x="8488587" y="1247964"/>
                </a:lnTo>
                <a:lnTo>
                  <a:pt x="8448500" y="1273453"/>
                </a:lnTo>
                <a:lnTo>
                  <a:pt x="8403056" y="1289697"/>
                </a:lnTo>
                <a:lnTo>
                  <a:pt x="8353552" y="1295400"/>
                </a:lnTo>
                <a:lnTo>
                  <a:pt x="215900" y="1295400"/>
                </a:lnTo>
                <a:lnTo>
                  <a:pt x="166395" y="1289697"/>
                </a:lnTo>
                <a:lnTo>
                  <a:pt x="120951" y="1273453"/>
                </a:lnTo>
                <a:lnTo>
                  <a:pt x="80864" y="1247964"/>
                </a:lnTo>
                <a:lnTo>
                  <a:pt x="47430" y="1214527"/>
                </a:lnTo>
                <a:lnTo>
                  <a:pt x="21943" y="1174438"/>
                </a:lnTo>
                <a:lnTo>
                  <a:pt x="5701" y="1128992"/>
                </a:lnTo>
                <a:lnTo>
                  <a:pt x="0" y="1079487"/>
                </a:lnTo>
                <a:lnTo>
                  <a:pt x="0" y="215900"/>
                </a:lnTo>
                <a:close/>
              </a:path>
            </a:pathLst>
          </a:custGeom>
          <a:ln w="57150">
            <a:solidFill>
              <a:srgbClr val="EC6B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887" y="1529779"/>
            <a:ext cx="90735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3150" b="0" baseline="-21164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r>
              <a:rPr sz="2400" b="0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capacità</a:t>
            </a:r>
            <a:r>
              <a:rPr sz="2400" b="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dirty="0">
                <a:solidFill>
                  <a:srgbClr val="000000"/>
                </a:solidFill>
              </a:rPr>
              <a:t>effettiva</a:t>
            </a:r>
            <a:r>
              <a:rPr sz="2400" b="0" spc="-5" dirty="0">
                <a:solidFill>
                  <a:srgbClr val="000000"/>
                </a:solidFill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di</a:t>
            </a:r>
            <a:r>
              <a:rPr sz="2400" b="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processo</a:t>
            </a:r>
            <a:r>
              <a:rPr sz="2400" b="0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Verdana"/>
                <a:cs typeface="Verdana"/>
              </a:rPr>
              <a:t>quando</a:t>
            </a:r>
            <a:r>
              <a:rPr sz="240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200" b="0" dirty="0">
                <a:solidFill>
                  <a:srgbClr val="000000"/>
                </a:solidFill>
                <a:latin typeface="Symbol"/>
                <a:cs typeface="Symbol"/>
              </a:rPr>
              <a:t></a:t>
            </a:r>
            <a:r>
              <a:rPr sz="3200" b="0" dirty="0">
                <a:solidFill>
                  <a:srgbClr val="000000"/>
                </a:solidFill>
                <a:latin typeface="Verdana"/>
                <a:cs typeface="Verdana"/>
              </a:rPr>
              <a:t>=</a:t>
            </a:r>
            <a:r>
              <a:rPr sz="3200" b="0" dirty="0">
                <a:solidFill>
                  <a:srgbClr val="000000"/>
                </a:solidFill>
                <a:latin typeface="Symbol"/>
                <a:cs typeface="Symbol"/>
              </a:rPr>
              <a:t></a:t>
            </a:r>
            <a:r>
              <a:rPr sz="3200" b="0" spc="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Verdana"/>
                <a:cs typeface="Verdana"/>
              </a:rPr>
              <a:t>altrimenti</a:t>
            </a:r>
            <a:endParaRPr sz="2400" b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487" y="2107375"/>
            <a:ext cx="8712646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«capacità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potenziale»</a:t>
            </a:r>
            <a:endParaRPr sz="24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2365"/>
              </a:spcBef>
            </a:pP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150" baseline="-21164" dirty="0">
                <a:latin typeface="Times New Roman"/>
                <a:cs typeface="Times New Roman"/>
              </a:rPr>
              <a:t>pk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capacità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effettiva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processo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sempre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400" dirty="0">
              <a:latin typeface="Verdana"/>
              <a:cs typeface="Verdana"/>
            </a:endParaRPr>
          </a:p>
          <a:p>
            <a:pPr marL="1323975" algn="ctr">
              <a:lnSpc>
                <a:spcPct val="100000"/>
              </a:lnSpc>
            </a:pPr>
            <a:r>
              <a:rPr sz="2800" b="1" dirty="0">
                <a:latin typeface="Times New Roman"/>
                <a:cs typeface="Times New Roman"/>
              </a:rPr>
              <a:t>C</a:t>
            </a:r>
            <a:r>
              <a:rPr sz="2775" b="1" baseline="-21021" dirty="0">
                <a:latin typeface="Times New Roman"/>
                <a:cs typeface="Times New Roman"/>
              </a:rPr>
              <a:t>p </a:t>
            </a:r>
            <a:r>
              <a:rPr sz="2800" b="1" dirty="0">
                <a:latin typeface="Symbol"/>
                <a:cs typeface="Symbol"/>
              </a:rPr>
              <a:t>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</a:t>
            </a:r>
            <a:r>
              <a:rPr sz="2775" b="1" baseline="-21021" dirty="0">
                <a:latin typeface="Times New Roman"/>
                <a:cs typeface="Times New Roman"/>
              </a:rPr>
              <a:t>pk</a:t>
            </a:r>
            <a:r>
              <a:rPr sz="2775" b="1" spc="697" baseline="-21021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Verdana"/>
                <a:cs typeface="Verdana"/>
              </a:rPr>
              <a:t>per</a:t>
            </a:r>
            <a:r>
              <a:rPr sz="2400" b="1" spc="-10" dirty="0">
                <a:latin typeface="Verdana"/>
                <a:cs typeface="Verdana"/>
              </a:rPr>
              <a:t> costruzione</a:t>
            </a:r>
            <a:endParaRPr sz="2400" b="1" dirty="0">
              <a:latin typeface="Verdana"/>
              <a:cs typeface="Verdana"/>
            </a:endParaRPr>
          </a:p>
          <a:p>
            <a:pPr marL="1322705" algn="ctr">
              <a:lnSpc>
                <a:spcPct val="100000"/>
              </a:lnSpc>
              <a:spcBef>
                <a:spcPts val="705"/>
              </a:spcBef>
              <a:tabLst>
                <a:tab pos="3529329" algn="l"/>
                <a:tab pos="4594225" algn="l"/>
              </a:tabLst>
            </a:pPr>
            <a:r>
              <a:rPr sz="2400" b="1" dirty="0">
                <a:latin typeface="Verdana"/>
                <a:cs typeface="Verdana"/>
              </a:rPr>
              <a:t>quando</a:t>
            </a:r>
            <a:r>
              <a:rPr sz="2400" b="1" spc="-65" dirty="0">
                <a:latin typeface="Verdana"/>
                <a:cs typeface="Verdana"/>
              </a:rPr>
              <a:t> </a:t>
            </a:r>
            <a:r>
              <a:rPr sz="3200" b="1" spc="-25" dirty="0">
                <a:latin typeface="Symbol"/>
                <a:cs typeface="Symbol"/>
              </a:rPr>
              <a:t></a:t>
            </a:r>
            <a:r>
              <a:rPr sz="3200" b="1" spc="-25" dirty="0">
                <a:latin typeface="Verdana"/>
                <a:cs typeface="Verdana"/>
              </a:rPr>
              <a:t>=</a:t>
            </a:r>
            <a:r>
              <a:rPr sz="3200" b="1" spc="-25" dirty="0">
                <a:latin typeface="Symbol"/>
                <a:cs typeface="Symbol"/>
              </a:rPr>
              <a:t></a:t>
            </a:r>
            <a:r>
              <a:rPr sz="32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Verdana"/>
                <a:cs typeface="Verdana"/>
              </a:rPr>
              <a:t>allora</a:t>
            </a:r>
            <a:r>
              <a:rPr sz="2400" b="1" dirty="0">
                <a:latin typeface="Verdana"/>
                <a:cs typeface="Verdana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C</a:t>
            </a:r>
            <a:r>
              <a:rPr sz="3150" b="1" baseline="-21164" dirty="0">
                <a:latin typeface="Times New Roman"/>
                <a:cs typeface="Times New Roman"/>
              </a:rPr>
              <a:t>pk</a:t>
            </a:r>
            <a:r>
              <a:rPr sz="3200" b="1" dirty="0">
                <a:latin typeface="Times New Roman"/>
                <a:cs typeface="Times New Roman"/>
              </a:rPr>
              <a:t>=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</a:t>
            </a:r>
            <a:r>
              <a:rPr sz="3150" b="1" baseline="-21164" dirty="0">
                <a:latin typeface="Times New Roman"/>
                <a:cs typeface="Times New Roman"/>
              </a:rPr>
              <a:t>pk,L</a:t>
            </a:r>
            <a:r>
              <a:rPr sz="3150" b="1" spc="-15" baseline="-2116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=C</a:t>
            </a:r>
            <a:r>
              <a:rPr sz="3150" b="1" baseline="-21164" dirty="0">
                <a:latin typeface="Times New Roman"/>
                <a:cs typeface="Times New Roman"/>
              </a:rPr>
              <a:t>pk</a:t>
            </a:r>
            <a:r>
              <a:rPr sz="3150" b="1" spc="-7" baseline="-21164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=C</a:t>
            </a:r>
            <a:r>
              <a:rPr sz="3150" b="1" spc="-37" baseline="-21164" dirty="0">
                <a:latin typeface="Times New Roman"/>
                <a:cs typeface="Times New Roman"/>
              </a:rPr>
              <a:t>p</a:t>
            </a:r>
            <a:endParaRPr sz="3150" b="1" baseline="-21164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867" y="3691128"/>
            <a:ext cx="1223771" cy="7452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2287" y="525843"/>
            <a:ext cx="598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982845" algn="l"/>
              </a:tabLst>
            </a:pP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Utilizzo</a:t>
            </a:r>
            <a:r>
              <a:rPr sz="24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congiunto</a:t>
            </a:r>
            <a:r>
              <a:rPr sz="2400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spc="-7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Times New Roman"/>
                <a:cs typeface="Times New Roman"/>
              </a:rPr>
              <a:t>C</a:t>
            </a:r>
            <a:r>
              <a:rPr sz="2400" baseline="-20833" dirty="0">
                <a:solidFill>
                  <a:srgbClr val="EC6B06"/>
                </a:solidFill>
                <a:latin typeface="Times New Roman"/>
                <a:cs typeface="Times New Roman"/>
              </a:rPr>
              <a:t>p</a:t>
            </a:r>
            <a:r>
              <a:rPr sz="2400" spc="540" baseline="-20833" dirty="0">
                <a:solidFill>
                  <a:srgbClr val="EC6B0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e</a:t>
            </a:r>
            <a:r>
              <a:rPr sz="2400" spc="-6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C6B06"/>
                </a:solidFill>
                <a:latin typeface="Times New Roman"/>
                <a:cs typeface="Times New Roman"/>
              </a:rPr>
              <a:t>C</a:t>
            </a:r>
            <a:r>
              <a:rPr sz="2400" spc="-37" baseline="-20833" dirty="0">
                <a:solidFill>
                  <a:srgbClr val="EC6B06"/>
                </a:solidFill>
                <a:latin typeface="Times New Roman"/>
                <a:cs typeface="Times New Roman"/>
              </a:rPr>
              <a:t>pk</a:t>
            </a:r>
            <a:r>
              <a:rPr sz="2400" baseline="-20833" dirty="0">
                <a:solidFill>
                  <a:srgbClr val="EC6B0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EC6B06"/>
                </a:solidFill>
                <a:latin typeface="Verdana"/>
                <a:cs typeface="Verdana"/>
              </a:rPr>
              <a:t>(1/2)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87" y="373443"/>
            <a:ext cx="612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109845" algn="l"/>
              </a:tabLst>
            </a:pPr>
            <a:r>
              <a:rPr b="0" dirty="0"/>
              <a:t>Utilizzo</a:t>
            </a:r>
            <a:r>
              <a:rPr b="0" spc="-20" dirty="0"/>
              <a:t> </a:t>
            </a:r>
            <a:r>
              <a:rPr b="0" dirty="0"/>
              <a:t>congiunto</a:t>
            </a:r>
            <a:r>
              <a:rPr b="0" spc="-30" dirty="0"/>
              <a:t> </a:t>
            </a:r>
            <a:r>
              <a:rPr b="0" dirty="0"/>
              <a:t>di</a:t>
            </a:r>
            <a:r>
              <a:rPr b="0" spc="-70" dirty="0"/>
              <a:t> </a:t>
            </a:r>
            <a:r>
              <a:rPr b="0" dirty="0">
                <a:latin typeface="Times New Roman"/>
                <a:cs typeface="Times New Roman"/>
              </a:rPr>
              <a:t>C</a:t>
            </a:r>
            <a:r>
              <a:rPr sz="2400" b="0" baseline="-20833" dirty="0">
                <a:latin typeface="Times New Roman"/>
                <a:cs typeface="Times New Roman"/>
              </a:rPr>
              <a:t>p</a:t>
            </a:r>
            <a:r>
              <a:rPr sz="2400" b="0" spc="540" baseline="-20833" dirty="0">
                <a:latin typeface="Times New Roman"/>
                <a:cs typeface="Times New Roman"/>
              </a:rPr>
              <a:t> </a:t>
            </a:r>
            <a:r>
              <a:rPr sz="2400" b="0" dirty="0"/>
              <a:t>e</a:t>
            </a:r>
            <a:r>
              <a:rPr sz="2400" b="0" spc="-60" dirty="0"/>
              <a:t> </a:t>
            </a:r>
            <a:r>
              <a:rPr sz="2400" b="0" spc="-25" dirty="0">
                <a:latin typeface="Times New Roman"/>
                <a:cs typeface="Times New Roman"/>
              </a:rPr>
              <a:t>Cpk</a:t>
            </a:r>
            <a:r>
              <a:rPr sz="2400" b="0" dirty="0">
                <a:latin typeface="Times New Roman"/>
                <a:cs typeface="Times New Roman"/>
              </a:rPr>
              <a:t>	</a:t>
            </a:r>
            <a:r>
              <a:rPr sz="2400" b="0" spc="-10" dirty="0"/>
              <a:t>(2/2)</a:t>
            </a:r>
            <a:endParaRPr sz="2400" b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470" y="1054296"/>
            <a:ext cx="9409130" cy="525849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45"/>
              </a:spcBef>
              <a:tabLst>
                <a:tab pos="2708275" algn="l"/>
              </a:tabLst>
            </a:pP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Esempio</a:t>
            </a:r>
            <a:r>
              <a:rPr sz="2000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1.</a:t>
            </a:r>
            <a:r>
              <a:rPr sz="2000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baseline="-20833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=1.2</a:t>
            </a:r>
            <a:r>
              <a:rPr sz="2400" dirty="0">
                <a:latin typeface="Times New Roman"/>
                <a:cs typeface="Times New Roman"/>
              </a:rPr>
              <a:t>	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pk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0.8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45"/>
              </a:spcBef>
            </a:pPr>
            <a:r>
              <a:rPr sz="2000" dirty="0">
                <a:latin typeface="Verdana"/>
                <a:cs typeface="Verdana"/>
              </a:rPr>
              <a:t>Si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deduce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che:</a:t>
            </a:r>
            <a:endParaRPr sz="2000" dirty="0">
              <a:latin typeface="Verdana"/>
              <a:cs typeface="Verdana"/>
            </a:endParaRPr>
          </a:p>
          <a:p>
            <a:pPr marL="393065" indent="-34226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"/>
              <a:tabLst>
                <a:tab pos="393065" algn="l"/>
              </a:tabLst>
            </a:pPr>
            <a:r>
              <a:rPr sz="2000" dirty="0">
                <a:latin typeface="Verdana"/>
                <a:cs typeface="Verdana"/>
              </a:rPr>
              <a:t>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media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coincide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target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(infatti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1950" baseline="-21367" dirty="0">
                <a:latin typeface="Verdana"/>
                <a:cs typeface="Verdana"/>
              </a:rPr>
              <a:t>p</a:t>
            </a:r>
            <a:r>
              <a:rPr sz="2000" dirty="0">
                <a:latin typeface="Symbol"/>
                <a:cs typeface="Symbol"/>
              </a:rPr>
              <a:t>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1950" spc="-30" baseline="-21367" dirty="0">
                <a:latin typeface="Verdana"/>
                <a:cs typeface="Verdana"/>
              </a:rPr>
              <a:t>pk</a:t>
            </a:r>
            <a:r>
              <a:rPr sz="2000" spc="-20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93065" indent="-34226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"/>
              <a:tabLst>
                <a:tab pos="393065" algn="l"/>
              </a:tabLst>
            </a:pPr>
            <a:r>
              <a:rPr sz="2000" dirty="0">
                <a:latin typeface="Verdana"/>
                <a:cs typeface="Verdana"/>
              </a:rPr>
              <a:t>il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capace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(infatti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21367" dirty="0">
                <a:latin typeface="Times New Roman"/>
                <a:cs typeface="Times New Roman"/>
              </a:rPr>
              <a:t>pk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0.8&lt;1</a:t>
            </a:r>
            <a:r>
              <a:rPr sz="2000" spc="-10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93065" indent="-34226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"/>
              <a:tabLst>
                <a:tab pos="393065" algn="l"/>
              </a:tabLst>
            </a:pPr>
            <a:r>
              <a:rPr sz="2000" dirty="0">
                <a:latin typeface="Verdana"/>
                <a:cs typeface="Verdana"/>
              </a:rPr>
              <a:t>sarebbe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capace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media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coincidesse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target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(infatti: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21367" dirty="0">
                <a:latin typeface="Times New Roman"/>
                <a:cs typeface="Times New Roman"/>
              </a:rPr>
              <a:t>p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1.2&gt;1</a:t>
            </a:r>
            <a:r>
              <a:rPr sz="2000" spc="-10" dirty="0">
                <a:latin typeface="Verdana"/>
                <a:cs typeface="Verdana"/>
              </a:rPr>
              <a:t>).</a:t>
            </a:r>
            <a:endParaRPr sz="20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2000" b="1" i="1" dirty="0">
                <a:solidFill>
                  <a:srgbClr val="364394"/>
                </a:solidFill>
                <a:latin typeface="Verdana"/>
                <a:cs typeface="Verdana"/>
              </a:rPr>
              <a:t>Per</a:t>
            </a:r>
            <a:r>
              <a:rPr sz="2000" b="1" i="1" spc="-5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64394"/>
                </a:solidFill>
                <a:latin typeface="Verdana"/>
                <a:cs typeface="Verdana"/>
              </a:rPr>
              <a:t>migliorare</a:t>
            </a:r>
            <a:r>
              <a:rPr sz="2000" b="1" i="1" spc="-6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64394"/>
                </a:solidFill>
                <a:latin typeface="Verdana"/>
                <a:cs typeface="Verdana"/>
              </a:rPr>
              <a:t>la</a:t>
            </a:r>
            <a:r>
              <a:rPr sz="2000" b="1" i="1" spc="-4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64394"/>
                </a:solidFill>
                <a:latin typeface="Verdana"/>
                <a:cs typeface="Verdana"/>
              </a:rPr>
              <a:t>qualità</a:t>
            </a:r>
            <a:r>
              <a:rPr sz="2000" b="1" i="1" spc="-5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occorre</a:t>
            </a:r>
            <a:r>
              <a:rPr sz="2000" b="1" spc="-5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avvicinare</a:t>
            </a:r>
            <a:r>
              <a:rPr sz="2000" b="1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la</a:t>
            </a:r>
            <a:r>
              <a:rPr sz="2000" b="1" spc="-2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media</a:t>
            </a:r>
            <a:r>
              <a:rPr sz="2000" b="1" spc="-1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al</a:t>
            </a:r>
            <a:r>
              <a:rPr sz="2000" b="1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364394"/>
                </a:solidFill>
                <a:latin typeface="Verdana"/>
                <a:cs typeface="Verdana"/>
              </a:rPr>
              <a:t>target.</a:t>
            </a:r>
            <a:endParaRPr sz="20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20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tabLst>
                <a:tab pos="2708275" algn="l"/>
              </a:tabLst>
            </a:pP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Esempio</a:t>
            </a:r>
            <a:r>
              <a:rPr sz="2000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2.</a:t>
            </a:r>
            <a:r>
              <a:rPr sz="2000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spc="-15" baseline="-20833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=0.8</a:t>
            </a:r>
            <a:r>
              <a:rPr sz="2400" dirty="0">
                <a:latin typeface="Times New Roman"/>
                <a:cs typeface="Times New Roman"/>
              </a:rPr>
              <a:t>	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pk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0.6</a:t>
            </a:r>
            <a:endParaRPr sz="2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45"/>
              </a:spcBef>
            </a:pPr>
            <a:r>
              <a:rPr sz="2000" dirty="0">
                <a:latin typeface="Verdana"/>
                <a:cs typeface="Verdana"/>
              </a:rPr>
              <a:t>Si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deduce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che</a:t>
            </a:r>
            <a:endParaRPr sz="2000" dirty="0">
              <a:latin typeface="Verdana"/>
              <a:cs typeface="Verdana"/>
            </a:endParaRPr>
          </a:p>
          <a:p>
            <a:pPr marL="393065" indent="-34226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"/>
              <a:tabLst>
                <a:tab pos="393065" algn="l"/>
              </a:tabLst>
            </a:pPr>
            <a:r>
              <a:rPr sz="2000" dirty="0">
                <a:latin typeface="Verdana"/>
                <a:cs typeface="Verdana"/>
              </a:rPr>
              <a:t>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media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coincide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target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(infatti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</a:t>
            </a:r>
            <a:r>
              <a:rPr sz="1950" baseline="-21367" dirty="0">
                <a:latin typeface="Verdana"/>
                <a:cs typeface="Verdana"/>
              </a:rPr>
              <a:t>p</a:t>
            </a:r>
            <a:r>
              <a:rPr sz="2000" dirty="0">
                <a:latin typeface="Symbol"/>
                <a:cs typeface="Symbol"/>
              </a:rPr>
              <a:t>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1950" spc="-30" baseline="-21367" dirty="0">
                <a:latin typeface="Verdana"/>
                <a:cs typeface="Verdana"/>
              </a:rPr>
              <a:t>pk</a:t>
            </a:r>
            <a:r>
              <a:rPr sz="2000" spc="-20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93065" indent="-34226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"/>
              <a:tabLst>
                <a:tab pos="393065" algn="l"/>
              </a:tabLst>
            </a:pPr>
            <a:r>
              <a:rPr sz="2000" dirty="0">
                <a:latin typeface="Verdana"/>
                <a:cs typeface="Verdana"/>
              </a:rPr>
              <a:t>il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capace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21367" dirty="0">
                <a:latin typeface="Times New Roman"/>
                <a:cs typeface="Times New Roman"/>
              </a:rPr>
              <a:t>pk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0.6&lt;1</a:t>
            </a:r>
            <a:r>
              <a:rPr sz="2000" spc="-10" dirty="0"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393065" indent="-342265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"/>
              <a:tabLst>
                <a:tab pos="393065" algn="l"/>
              </a:tabLst>
            </a:pPr>
            <a:r>
              <a:rPr sz="2000" dirty="0">
                <a:latin typeface="Verdana"/>
                <a:cs typeface="Verdana"/>
              </a:rPr>
              <a:t>non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sarà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capace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nemmeno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media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coincide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target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1950" baseline="-21367" dirty="0">
                <a:latin typeface="Times New Roman"/>
                <a:cs typeface="Times New Roman"/>
              </a:rPr>
              <a:t>p</a:t>
            </a:r>
            <a:r>
              <a:rPr sz="1950" spc="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0.8&lt;1).</a:t>
            </a:r>
            <a:endParaRPr sz="20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2000" b="1" i="1" dirty="0">
                <a:solidFill>
                  <a:srgbClr val="364394"/>
                </a:solidFill>
                <a:latin typeface="Verdana"/>
                <a:cs typeface="Verdana"/>
              </a:rPr>
              <a:t>Per</a:t>
            </a:r>
            <a:r>
              <a:rPr sz="2000" b="1" i="1" spc="-5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64394"/>
                </a:solidFill>
                <a:latin typeface="Verdana"/>
                <a:cs typeface="Verdana"/>
              </a:rPr>
              <a:t>migliorare</a:t>
            </a:r>
            <a:r>
              <a:rPr sz="2000" b="1" i="1" spc="-6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64394"/>
                </a:solidFill>
                <a:latin typeface="Verdana"/>
                <a:cs typeface="Verdana"/>
              </a:rPr>
              <a:t>la</a:t>
            </a:r>
            <a:r>
              <a:rPr sz="2000" b="1" i="1" spc="-4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364394"/>
                </a:solidFill>
                <a:latin typeface="Verdana"/>
                <a:cs typeface="Verdana"/>
              </a:rPr>
              <a:t>qualità</a:t>
            </a:r>
            <a:r>
              <a:rPr sz="2000" b="1" i="1" spc="-5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occorre</a:t>
            </a:r>
            <a:r>
              <a:rPr sz="2000" b="1" spc="-5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prima</a:t>
            </a:r>
            <a:r>
              <a:rPr sz="2000" b="1" spc="-2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di</a:t>
            </a:r>
            <a:r>
              <a:rPr sz="2000" b="1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tutto</a:t>
            </a:r>
            <a:r>
              <a:rPr sz="2000" b="1" spc="-5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diminuire</a:t>
            </a:r>
            <a:r>
              <a:rPr sz="2000" b="1" spc="-1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364394"/>
                </a:solidFill>
                <a:latin typeface="Verdana"/>
                <a:cs typeface="Verdana"/>
              </a:rPr>
              <a:t>la</a:t>
            </a:r>
            <a:r>
              <a:rPr sz="2000" b="1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364394"/>
                </a:solidFill>
                <a:latin typeface="Verdana"/>
                <a:cs typeface="Verdana"/>
              </a:rPr>
              <a:t>varianza</a:t>
            </a:r>
            <a:r>
              <a:rPr sz="2000" b="1" spc="-10" dirty="0">
                <a:latin typeface="Verdana"/>
                <a:cs typeface="Verdana"/>
              </a:rPr>
              <a:t>.</a:t>
            </a:r>
            <a:endParaRPr sz="20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Caso</a:t>
            </a:r>
            <a:r>
              <a:rPr b="0" spc="-60" dirty="0"/>
              <a:t> </a:t>
            </a:r>
            <a:r>
              <a:rPr b="0" dirty="0"/>
              <a:t>di</a:t>
            </a:r>
            <a:r>
              <a:rPr b="0" spc="-50" dirty="0"/>
              <a:t> </a:t>
            </a:r>
            <a:r>
              <a:rPr b="0" dirty="0"/>
              <a:t>processo</a:t>
            </a:r>
            <a:r>
              <a:rPr b="0" spc="-50" dirty="0"/>
              <a:t> </a:t>
            </a:r>
            <a:r>
              <a:rPr b="0" dirty="0"/>
              <a:t>con</a:t>
            </a:r>
            <a:r>
              <a:rPr b="0" spc="-40" dirty="0"/>
              <a:t> </a:t>
            </a:r>
            <a:r>
              <a:rPr b="0" dirty="0"/>
              <a:t>un</a:t>
            </a:r>
            <a:r>
              <a:rPr b="0" spc="-40" dirty="0"/>
              <a:t> </a:t>
            </a:r>
            <a:r>
              <a:rPr b="0" dirty="0"/>
              <a:t>solo</a:t>
            </a:r>
            <a:r>
              <a:rPr b="0" spc="-35" dirty="0"/>
              <a:t> </a:t>
            </a:r>
            <a:r>
              <a:rPr b="0" dirty="0"/>
              <a:t>limite</a:t>
            </a:r>
            <a:r>
              <a:rPr b="0" spc="-25" dirty="0"/>
              <a:t> </a:t>
            </a:r>
            <a:r>
              <a:rPr b="0" dirty="0"/>
              <a:t>di</a:t>
            </a:r>
            <a:r>
              <a:rPr b="0" spc="-50" dirty="0"/>
              <a:t> </a:t>
            </a:r>
            <a:r>
              <a:rPr b="0" spc="-10" dirty="0"/>
              <a:t>specificazione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232" y="1493018"/>
            <a:ext cx="8612505" cy="3167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Nel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caso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cui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abbia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solo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specificazione,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occorre usare:</a:t>
            </a:r>
            <a:endParaRPr sz="200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spcBef>
                <a:spcPts val="1685"/>
              </a:spcBef>
              <a:buSzPct val="80000"/>
              <a:buFont typeface="Wingdings"/>
              <a:buChar char=""/>
              <a:tabLst>
                <a:tab pos="393700" algn="l"/>
              </a:tabLst>
            </a:pPr>
            <a:r>
              <a:rPr sz="2000" dirty="0">
                <a:latin typeface="Verdana"/>
                <a:cs typeface="Verdana"/>
              </a:rPr>
              <a:t>C</a:t>
            </a:r>
            <a:r>
              <a:rPr sz="1950" baseline="-21367" dirty="0">
                <a:latin typeface="Verdana"/>
                <a:cs typeface="Verdana"/>
              </a:rPr>
              <a:t>pk,L</a:t>
            </a:r>
            <a:r>
              <a:rPr sz="1950" spc="307" baseline="-21367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abbiamo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solo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LSL</a:t>
            </a:r>
            <a:endParaRPr sz="2000">
              <a:latin typeface="Verdana"/>
              <a:cs typeface="Verdana"/>
            </a:endParaRPr>
          </a:p>
          <a:p>
            <a:pPr marL="393700" indent="-342900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"/>
              <a:tabLst>
                <a:tab pos="393700" algn="l"/>
              </a:tabLst>
            </a:pPr>
            <a:r>
              <a:rPr sz="2000" dirty="0">
                <a:latin typeface="Verdana"/>
                <a:cs typeface="Verdana"/>
              </a:rPr>
              <a:t>C</a:t>
            </a:r>
            <a:r>
              <a:rPr sz="1950" baseline="-21367" dirty="0">
                <a:latin typeface="Verdana"/>
                <a:cs typeface="Verdana"/>
              </a:rPr>
              <a:t>pk,U</a:t>
            </a:r>
            <a:r>
              <a:rPr sz="1950" spc="330" baseline="-21367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abbiamo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solo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USL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0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2400" spc="-10" dirty="0">
                <a:solidFill>
                  <a:srgbClr val="EC6B06"/>
                </a:solidFill>
                <a:latin typeface="Verdana"/>
                <a:cs typeface="Verdana"/>
              </a:rPr>
              <a:t>Esempio.</a:t>
            </a:r>
            <a:endParaRPr sz="2400">
              <a:latin typeface="Verdana"/>
              <a:cs typeface="Verdana"/>
            </a:endParaRPr>
          </a:p>
          <a:p>
            <a:pPr marL="50800" marR="2578735" indent="-635">
              <a:lnSpc>
                <a:spcPct val="120000"/>
              </a:lnSpc>
              <a:spcBef>
                <a:spcPts val="65"/>
              </a:spcBef>
            </a:pPr>
            <a:r>
              <a:rPr sz="2000" dirty="0">
                <a:latin typeface="Verdana"/>
                <a:cs typeface="Verdana"/>
              </a:rPr>
              <a:t>Il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peso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X</a:t>
            </a:r>
            <a:r>
              <a:rPr sz="2000" i="1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della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palline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golf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USL=45.93</a:t>
            </a:r>
            <a:r>
              <a:rPr sz="20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g.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produce: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X~N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dirty="0">
                <a:latin typeface="Symbol"/>
                <a:cs typeface="Symbol"/>
              </a:rPr>
              <a:t></a:t>
            </a:r>
            <a:r>
              <a:rPr sz="2000" dirty="0">
                <a:latin typeface="Verdana"/>
                <a:cs typeface="Verdana"/>
              </a:rPr>
              <a:t>=45,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Symbol"/>
                <a:cs typeface="Symbol"/>
              </a:rPr>
              <a:t></a:t>
            </a:r>
            <a:r>
              <a:rPr sz="1950" spc="-15" baseline="25641" dirty="0">
                <a:latin typeface="Verdana"/>
                <a:cs typeface="Verdana"/>
              </a:rPr>
              <a:t>2</a:t>
            </a:r>
            <a:r>
              <a:rPr sz="2000" spc="-10" dirty="0">
                <a:latin typeface="Verdana"/>
                <a:cs typeface="Verdana"/>
              </a:rPr>
              <a:t>=0.16).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4171" y="5128641"/>
            <a:ext cx="895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11111" dirty="0">
                <a:latin typeface="Cambria Math"/>
                <a:cs typeface="Cambria Math"/>
              </a:rPr>
              <a:t>𝐶</a:t>
            </a:r>
            <a:r>
              <a:rPr sz="1450" dirty="0">
                <a:latin typeface="Cambria Math"/>
                <a:cs typeface="Cambria Math"/>
              </a:rPr>
              <a:t>𝑝𝑘,𝑈</a:t>
            </a:r>
            <a:r>
              <a:rPr sz="1450" spc="85" dirty="0">
                <a:latin typeface="Cambria Math"/>
                <a:cs typeface="Cambria Math"/>
              </a:rPr>
              <a:t>  </a:t>
            </a:r>
            <a:r>
              <a:rPr sz="3000" spc="-75" baseline="11111" dirty="0">
                <a:latin typeface="Cambria Math"/>
                <a:cs typeface="Cambria Math"/>
              </a:rPr>
              <a:t>=</a:t>
            </a:r>
            <a:endParaRPr sz="3000" baseline="11111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2287" y="5263260"/>
            <a:ext cx="899160" cy="17145"/>
          </a:xfrm>
          <a:custGeom>
            <a:avLst/>
            <a:gdLst/>
            <a:ahLst/>
            <a:cxnLst/>
            <a:rect l="l" t="t" r="r" b="b"/>
            <a:pathLst>
              <a:path w="899160" h="17145">
                <a:moveTo>
                  <a:pt x="899160" y="0"/>
                </a:moveTo>
                <a:lnTo>
                  <a:pt x="0" y="0"/>
                </a:lnTo>
                <a:lnTo>
                  <a:pt x="0" y="16763"/>
                </a:lnTo>
                <a:lnTo>
                  <a:pt x="899160" y="16763"/>
                </a:lnTo>
                <a:lnTo>
                  <a:pt x="899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9587" y="4884801"/>
            <a:ext cx="918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𝑈𝑆𝐿</a:t>
            </a:r>
            <a:r>
              <a:rPr sz="2000" spc="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60" dirty="0">
                <a:latin typeface="Cambria Math"/>
                <a:cs typeface="Cambria Math"/>
              </a:rPr>
              <a:t>𝜇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9906" y="5247475"/>
            <a:ext cx="316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3𝜎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0535" y="5076700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93679" y="5263260"/>
            <a:ext cx="1203960" cy="17145"/>
          </a:xfrm>
          <a:custGeom>
            <a:avLst/>
            <a:gdLst/>
            <a:ahLst/>
            <a:cxnLst/>
            <a:rect l="l" t="t" r="r" b="b"/>
            <a:pathLst>
              <a:path w="1203960" h="17145">
                <a:moveTo>
                  <a:pt x="1203960" y="0"/>
                </a:moveTo>
                <a:lnTo>
                  <a:pt x="0" y="0"/>
                </a:lnTo>
                <a:lnTo>
                  <a:pt x="0" y="16763"/>
                </a:lnTo>
                <a:lnTo>
                  <a:pt x="1203960" y="16763"/>
                </a:lnTo>
                <a:lnTo>
                  <a:pt x="12039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0979" y="4827536"/>
            <a:ext cx="1226820" cy="75084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45.93</a:t>
            </a:r>
            <a:r>
              <a:rPr sz="2000" spc="-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45</a:t>
            </a:r>
            <a:endParaRPr sz="2000">
              <a:latin typeface="Cambria Math"/>
              <a:cs typeface="Cambria Math"/>
            </a:endParaRPr>
          </a:p>
          <a:p>
            <a:pPr marL="306705">
              <a:lnSpc>
                <a:spcPct val="100000"/>
              </a:lnSpc>
              <a:spcBef>
                <a:spcPts val="455"/>
              </a:spcBef>
            </a:pPr>
            <a:r>
              <a:rPr sz="2000" spc="-10" dirty="0">
                <a:latin typeface="Cambria Math"/>
                <a:cs typeface="Cambria Math"/>
              </a:rPr>
              <a:t>3</a:t>
            </a:r>
            <a:r>
              <a:rPr sz="2000" spc="-10" dirty="0">
                <a:latin typeface="Symbol"/>
                <a:cs typeface="Symbol"/>
              </a:rPr>
              <a:t></a:t>
            </a:r>
            <a:r>
              <a:rPr sz="2000" spc="-10" dirty="0">
                <a:latin typeface="Cambria Math"/>
                <a:cs typeface="Cambria Math"/>
              </a:rPr>
              <a:t>0.4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28347" y="5263260"/>
            <a:ext cx="477520" cy="17145"/>
          </a:xfrm>
          <a:custGeom>
            <a:avLst/>
            <a:gdLst/>
            <a:ahLst/>
            <a:cxnLst/>
            <a:rect l="l" t="t" r="r" b="b"/>
            <a:pathLst>
              <a:path w="477520" h="17145">
                <a:moveTo>
                  <a:pt x="477012" y="0"/>
                </a:moveTo>
                <a:lnTo>
                  <a:pt x="0" y="0"/>
                </a:lnTo>
                <a:lnTo>
                  <a:pt x="0" y="16763"/>
                </a:lnTo>
                <a:lnTo>
                  <a:pt x="477012" y="16763"/>
                </a:lnTo>
                <a:lnTo>
                  <a:pt x="477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55301" y="4884801"/>
            <a:ext cx="2184400" cy="69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>
              <a:lnSpc>
                <a:spcPts val="1955"/>
              </a:lnSpc>
              <a:spcBef>
                <a:spcPts val="100"/>
              </a:spcBef>
            </a:pPr>
            <a:r>
              <a:rPr sz="2000" spc="-20" dirty="0">
                <a:latin typeface="Cambria Math"/>
                <a:cs typeface="Cambria Math"/>
              </a:rPr>
              <a:t>0.93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1430"/>
              </a:lnSpc>
              <a:tabLst>
                <a:tab pos="820419" algn="l"/>
              </a:tabLst>
            </a:pP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0.775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342900">
              <a:lnSpc>
                <a:spcPts val="1870"/>
              </a:lnSpc>
            </a:pPr>
            <a:r>
              <a:rPr sz="2000" spc="-25" dirty="0">
                <a:latin typeface="Cambria Math"/>
                <a:cs typeface="Cambria Math"/>
              </a:rPr>
              <a:t>1.2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2587" y="5704713"/>
            <a:ext cx="32759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Il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capace.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63" y="1574673"/>
            <a:ext cx="6088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000000"/>
                </a:solidFill>
                <a:latin typeface="Verdana"/>
                <a:cs typeface="Verdana"/>
              </a:rPr>
              <a:t>LA</a:t>
            </a:r>
            <a:r>
              <a:rPr sz="4000" b="0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000" b="0" dirty="0">
                <a:solidFill>
                  <a:srgbClr val="000000"/>
                </a:solidFill>
                <a:latin typeface="Verdana"/>
                <a:cs typeface="Verdana"/>
              </a:rPr>
              <a:t>FILOSOFIA</a:t>
            </a:r>
            <a:r>
              <a:rPr sz="4000" b="0" spc="-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Verdana"/>
                <a:cs typeface="Verdana"/>
              </a:rPr>
              <a:t>6-SIGMA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249" y="2720122"/>
            <a:ext cx="7873365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La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metodologia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Sei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Sigma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mira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all'eliminazione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della </a:t>
            </a:r>
            <a:r>
              <a:rPr sz="2000" dirty="0">
                <a:latin typeface="Verdana"/>
                <a:cs typeface="Verdana"/>
              </a:rPr>
              <a:t>variabilità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piuttosto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semplice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miglioramento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della </a:t>
            </a:r>
            <a:r>
              <a:rPr sz="2000" dirty="0">
                <a:latin typeface="Verdana"/>
                <a:cs typeface="Verdana"/>
              </a:rPr>
              <a:t>prestazione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media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(dell’avvicinamento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della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media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target).</a:t>
            </a:r>
            <a:endParaRPr sz="2000">
              <a:latin typeface="Verdana"/>
              <a:cs typeface="Verdana"/>
            </a:endParaRPr>
          </a:p>
          <a:p>
            <a:pPr marL="1905" algn="ctr">
              <a:lnSpc>
                <a:spcPts val="2390"/>
              </a:lnSpc>
            </a:pPr>
            <a:r>
              <a:rPr sz="2000" dirty="0">
                <a:latin typeface="Verdana"/>
                <a:cs typeface="Verdana"/>
              </a:rPr>
              <a:t>Infatti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molto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basso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Symbol"/>
                <a:cs typeface="Symbol"/>
              </a:rPr>
              <a:t>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garantisce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processo</a:t>
            </a:r>
            <a:endParaRPr sz="2000">
              <a:latin typeface="Verdana"/>
              <a:cs typeface="Verdana"/>
            </a:endParaRPr>
          </a:p>
          <a:p>
            <a:pPr marL="355600" marR="346075" algn="ctr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Verdana"/>
                <a:cs typeface="Verdana"/>
              </a:rPr>
              <a:t>«robusto»,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cioè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rimane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capace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anche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 </a:t>
            </a:r>
            <a:r>
              <a:rPr sz="2000" dirty="0">
                <a:latin typeface="Verdana"/>
                <a:cs typeface="Verdana"/>
              </a:rPr>
              <a:t>seguito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forti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scostamenti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della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media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target.</a:t>
            </a:r>
            <a:endParaRPr sz="2000">
              <a:latin typeface="Verdana"/>
              <a:cs typeface="Verdana"/>
            </a:endParaRPr>
          </a:p>
          <a:p>
            <a:pPr marL="447040" marR="440055" algn="ctr">
              <a:lnSpc>
                <a:spcPct val="100000"/>
              </a:lnSpc>
            </a:pPr>
            <a:r>
              <a:rPr sz="2000" spc="-30" dirty="0">
                <a:latin typeface="Verdana"/>
                <a:cs typeface="Verdana"/>
              </a:rPr>
              <a:t>Tale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impostazione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individua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nel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Cp=2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l’obiettivo </a:t>
            </a:r>
            <a:r>
              <a:rPr sz="2000" dirty="0">
                <a:latin typeface="Verdana"/>
                <a:cs typeface="Verdana"/>
              </a:rPr>
              <a:t>massimo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raggiungere.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45" y="1303484"/>
            <a:ext cx="8967470" cy="37586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La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Motorola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sviluppò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(anni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90)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serie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metodologie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hanno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lo </a:t>
            </a:r>
            <a:r>
              <a:rPr sz="2000" dirty="0">
                <a:latin typeface="Verdana"/>
                <a:cs typeface="Verdana"/>
              </a:rPr>
              <a:t>scopo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avere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1950" spc="-30" baseline="-21367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=2.</a:t>
            </a:r>
            <a:endParaRPr sz="2000" dirty="0">
              <a:latin typeface="Verdana"/>
              <a:cs typeface="Verdana"/>
            </a:endParaRPr>
          </a:p>
          <a:p>
            <a:pPr marL="50800" marR="4587875" indent="-635">
              <a:lnSpc>
                <a:spcPct val="120000"/>
              </a:lnSpc>
              <a:spcBef>
                <a:spcPts val="1205"/>
              </a:spcBef>
            </a:pPr>
            <a:r>
              <a:rPr sz="2000" b="1" dirty="0">
                <a:latin typeface="Verdana"/>
                <a:cs typeface="Verdana"/>
              </a:rPr>
              <a:t>Con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dirty="0">
                <a:latin typeface="Symbol"/>
                <a:cs typeface="Symbol"/>
              </a:rPr>
              <a:t></a:t>
            </a:r>
            <a:r>
              <a:rPr sz="2000" b="1" dirty="0">
                <a:latin typeface="Verdana"/>
                <a:cs typeface="Verdana"/>
              </a:rPr>
              <a:t>=</a:t>
            </a:r>
            <a:r>
              <a:rPr sz="2000" b="1" dirty="0">
                <a:latin typeface="Symbol"/>
                <a:cs typeface="Symbol"/>
              </a:rPr>
              <a:t></a:t>
            </a:r>
            <a:r>
              <a:rPr sz="2000" b="1" dirty="0">
                <a:latin typeface="Verdana"/>
                <a:cs typeface="Verdana"/>
              </a:rPr>
              <a:t>,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</a:t>
            </a:r>
            <a:r>
              <a:rPr sz="1950" b="1" baseline="-21367" dirty="0">
                <a:latin typeface="Verdana"/>
                <a:cs typeface="Verdana"/>
              </a:rPr>
              <a:t>p</a:t>
            </a:r>
            <a:r>
              <a:rPr sz="2000" b="1" dirty="0">
                <a:latin typeface="Verdana"/>
                <a:cs typeface="Verdana"/>
              </a:rPr>
              <a:t>=2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significa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che </a:t>
            </a:r>
            <a:r>
              <a:rPr sz="2000" b="1" dirty="0">
                <a:latin typeface="Verdana"/>
                <a:cs typeface="Verdana"/>
              </a:rPr>
              <a:t>l’intervallo</a:t>
            </a:r>
            <a:r>
              <a:rPr sz="2000" b="1" spc="-6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individuato</a:t>
            </a:r>
            <a:r>
              <a:rPr sz="2000" b="1" spc="-7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dai</a:t>
            </a:r>
            <a:r>
              <a:rPr sz="2000" b="1" spc="-6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limiti</a:t>
            </a:r>
            <a:r>
              <a:rPr sz="2000" b="1" spc="-55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di </a:t>
            </a:r>
            <a:r>
              <a:rPr sz="2000" b="1" dirty="0">
                <a:latin typeface="Verdana"/>
                <a:cs typeface="Verdana"/>
              </a:rPr>
              <a:t>specificazione</a:t>
            </a:r>
            <a:r>
              <a:rPr sz="2000" b="1" spc="-5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è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pari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spc="-20" dirty="0">
                <a:latin typeface="Verdana"/>
                <a:cs typeface="Verdana"/>
              </a:rPr>
              <a:t>12</a:t>
            </a:r>
            <a:r>
              <a:rPr sz="2000" b="1" spc="-20" dirty="0">
                <a:latin typeface="Symbol"/>
                <a:cs typeface="Symbol"/>
              </a:rPr>
              <a:t></a:t>
            </a:r>
            <a:r>
              <a:rPr sz="2000" b="1" spc="-20" dirty="0">
                <a:latin typeface="Verdana"/>
                <a:cs typeface="Verdana"/>
              </a:rPr>
              <a:t>.</a:t>
            </a:r>
            <a:endParaRPr sz="2000" b="1" dirty="0">
              <a:latin typeface="Verdana"/>
              <a:cs typeface="Verdana"/>
            </a:endParaRPr>
          </a:p>
          <a:p>
            <a:pPr marL="50800" marR="4601210">
              <a:lnSpc>
                <a:spcPct val="120000"/>
              </a:lnSpc>
              <a:spcBef>
                <a:spcPts val="2400"/>
              </a:spcBef>
            </a:pPr>
            <a:r>
              <a:rPr sz="2000" b="1" dirty="0">
                <a:latin typeface="Verdana"/>
                <a:cs typeface="Verdana"/>
              </a:rPr>
              <a:t>Questa</a:t>
            </a:r>
            <a:r>
              <a:rPr sz="2000" b="1" spc="-6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situazione</a:t>
            </a:r>
            <a:r>
              <a:rPr sz="2000" b="1" spc="-6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comporta </a:t>
            </a:r>
            <a:r>
              <a:rPr sz="2000" b="1" dirty="0">
                <a:latin typeface="Verdana"/>
                <a:cs typeface="Verdana"/>
              </a:rPr>
              <a:t>0,002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ppm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di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pezzi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non</a:t>
            </a:r>
            <a:r>
              <a:rPr sz="2000" b="1" spc="-6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conformi.</a:t>
            </a:r>
            <a:endParaRPr sz="20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701" y="5113482"/>
            <a:ext cx="7653655" cy="71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3560" marR="30480" indent="-506095">
              <a:lnSpc>
                <a:spcPct val="120000"/>
              </a:lnSpc>
              <a:spcBef>
                <a:spcPts val="95"/>
              </a:spcBef>
            </a:pP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sz="1950" i="1" baseline="-21367" dirty="0">
                <a:solidFill>
                  <a:srgbClr val="FF0000"/>
                </a:solidFill>
                <a:latin typeface="Verdana"/>
                <a:cs typeface="Verdana"/>
              </a:rPr>
              <a:t>p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=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2</a:t>
            </a:r>
            <a:r>
              <a:rPr sz="20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è</a:t>
            </a:r>
            <a:r>
              <a:rPr sz="20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considerato</a:t>
            </a:r>
            <a:r>
              <a:rPr sz="20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sz="20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punto</a:t>
            </a:r>
            <a:r>
              <a:rPr sz="20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di</a:t>
            </a:r>
            <a:r>
              <a:rPr sz="20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arrivo</a:t>
            </a:r>
            <a:r>
              <a:rPr sz="20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perché</a:t>
            </a:r>
            <a:r>
              <a:rPr sz="20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gni</a:t>
            </a:r>
            <a:r>
              <a:rPr sz="2000" i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ulteriore 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miglioramento</a:t>
            </a:r>
            <a:r>
              <a:rPr sz="2000" i="1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non</a:t>
            </a:r>
            <a:r>
              <a:rPr sz="2000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produce</a:t>
            </a:r>
            <a:r>
              <a:rPr sz="2000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ritorni</a:t>
            </a:r>
            <a:r>
              <a:rPr sz="2000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superiori</a:t>
            </a:r>
            <a:r>
              <a:rPr sz="2000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ai</a:t>
            </a:r>
            <a:r>
              <a:rPr sz="2000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costi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1596" y="1680972"/>
            <a:ext cx="3557015" cy="35493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507768"/>
          </a:xfrm>
          <a:prstGeom prst="rect">
            <a:avLst/>
          </a:prstGeom>
        </p:spPr>
        <p:txBody>
          <a:bodyPr vert="horz" wrap="square" lIns="0" tIns="137097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Cp=2:</a:t>
            </a:r>
            <a:r>
              <a:rPr b="0" spc="-85" dirty="0"/>
              <a:t> </a:t>
            </a:r>
            <a:r>
              <a:rPr b="0" dirty="0"/>
              <a:t>la</a:t>
            </a:r>
            <a:r>
              <a:rPr b="0" spc="-75" dirty="0"/>
              <a:t> </a:t>
            </a:r>
            <a:r>
              <a:rPr b="0" dirty="0"/>
              <a:t>filosofia</a:t>
            </a:r>
            <a:r>
              <a:rPr b="0" spc="-40" dirty="0"/>
              <a:t> </a:t>
            </a:r>
            <a:r>
              <a:rPr b="0" spc="-10" dirty="0"/>
              <a:t>6-sigma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76880" y="4287392"/>
            <a:ext cx="605155" cy="943610"/>
            <a:chOff x="2476880" y="4287392"/>
            <a:chExt cx="605155" cy="943610"/>
          </a:xfrm>
        </p:grpSpPr>
        <p:sp>
          <p:nvSpPr>
            <p:cNvPr id="7" name="object 7"/>
            <p:cNvSpPr/>
            <p:nvPr/>
          </p:nvSpPr>
          <p:spPr>
            <a:xfrm>
              <a:off x="2505455" y="4315967"/>
              <a:ext cx="500380" cy="793750"/>
            </a:xfrm>
            <a:custGeom>
              <a:avLst/>
              <a:gdLst/>
              <a:ahLst/>
              <a:cxnLst/>
              <a:rect l="l" t="t" r="r" b="b"/>
              <a:pathLst>
                <a:path w="500380" h="793750">
                  <a:moveTo>
                    <a:pt x="0" y="0"/>
                  </a:moveTo>
                  <a:lnTo>
                    <a:pt x="499922" y="793737"/>
                  </a:lnTo>
                </a:path>
              </a:pathLst>
            </a:custGeom>
            <a:ln w="57150">
              <a:solidFill>
                <a:srgbClr val="EC6B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7621" y="5039841"/>
              <a:ext cx="164465" cy="191135"/>
            </a:xfrm>
            <a:custGeom>
              <a:avLst/>
              <a:gdLst/>
              <a:ahLst/>
              <a:cxnLst/>
              <a:rect l="l" t="t" r="r" b="b"/>
              <a:pathLst>
                <a:path w="164464" h="191135">
                  <a:moveTo>
                    <a:pt x="145072" y="0"/>
                  </a:moveTo>
                  <a:lnTo>
                    <a:pt x="0" y="91363"/>
                  </a:lnTo>
                  <a:lnTo>
                    <a:pt x="163893" y="190754"/>
                  </a:lnTo>
                  <a:lnTo>
                    <a:pt x="145072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Statistica:</a:t>
            </a:r>
            <a:r>
              <a:rPr b="0" spc="-110" dirty="0"/>
              <a:t> </a:t>
            </a:r>
            <a:r>
              <a:rPr b="0" dirty="0"/>
              <a:t>miglioramento</a:t>
            </a:r>
            <a:r>
              <a:rPr b="0" spc="-60" dirty="0"/>
              <a:t> </a:t>
            </a:r>
            <a:r>
              <a:rPr b="0" dirty="0"/>
              <a:t>e</a:t>
            </a:r>
            <a:r>
              <a:rPr b="0" spc="-80" dirty="0"/>
              <a:t> </a:t>
            </a:r>
            <a:r>
              <a:rPr b="0" dirty="0"/>
              <a:t>controllo</a:t>
            </a:r>
            <a:r>
              <a:rPr b="0" spc="-65" dirty="0"/>
              <a:t> </a:t>
            </a:r>
            <a:r>
              <a:rPr b="0" dirty="0"/>
              <a:t>della</a:t>
            </a:r>
            <a:r>
              <a:rPr b="0" spc="-65" dirty="0"/>
              <a:t> </a:t>
            </a:r>
            <a:r>
              <a:rPr b="0" spc="-10" dirty="0"/>
              <a:t>qualità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398" y="990600"/>
            <a:ext cx="8662670" cy="106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SzPct val="80000"/>
              <a:buAutoNum type="arabicPeriod"/>
              <a:tabLst>
                <a:tab pos="469265" algn="l"/>
              </a:tabLst>
            </a:pPr>
            <a:r>
              <a:rPr sz="2000" dirty="0">
                <a:latin typeface="Verdana"/>
                <a:cs typeface="Verdana"/>
              </a:rPr>
              <a:t>Metodi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off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line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(fuori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ciclo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produttivo)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ricerca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esplicativa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AutoNum type="arabicPeriod"/>
            </a:pPr>
            <a:endParaRPr sz="200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buFont typeface="Verdana"/>
              <a:buAutoNum type="arabicPeriod"/>
              <a:tabLst>
                <a:tab pos="353695" algn="l"/>
              </a:tabLst>
            </a:pPr>
            <a:r>
              <a:rPr sz="2000" b="1" dirty="0">
                <a:latin typeface="Verdana"/>
                <a:cs typeface="Verdana"/>
              </a:rPr>
              <a:t>Metodi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on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line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Verdana"/>
                <a:cs typeface="Verdana"/>
              </a:rPr>
              <a:t>ricerca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di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monitoraggio</a:t>
            </a:r>
            <a:endParaRPr sz="2000" b="1" dirty="0">
              <a:latin typeface="Verdana"/>
              <a:cs typeface="Verdan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810E3BF-8227-C501-D17E-18D4565CE7B4}"/>
              </a:ext>
            </a:extLst>
          </p:cNvPr>
          <p:cNvSpPr txBox="1"/>
          <p:nvPr/>
        </p:nvSpPr>
        <p:spPr>
          <a:xfrm>
            <a:off x="384398" y="2191007"/>
            <a:ext cx="9079865" cy="4162037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Verdana"/>
                <a:cs typeface="Verdana"/>
              </a:rPr>
              <a:t>Servono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per:</a:t>
            </a:r>
            <a:endParaRPr sz="2000" dirty="0">
              <a:latin typeface="Verdana"/>
              <a:cs typeface="Verdana"/>
            </a:endParaRPr>
          </a:p>
          <a:p>
            <a:pPr marL="13335" marR="5080" indent="203200">
              <a:lnSpc>
                <a:spcPct val="120000"/>
              </a:lnSpc>
              <a:buFont typeface="Verdana"/>
              <a:buChar char="-"/>
              <a:tabLst>
                <a:tab pos="216535" algn="l"/>
              </a:tabLst>
            </a:pPr>
            <a:r>
              <a:rPr sz="2000" dirty="0">
                <a:latin typeface="Verdana"/>
                <a:cs typeface="Verdana"/>
              </a:rPr>
              <a:t>identificare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situazioni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cui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prestazioni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attese, </a:t>
            </a:r>
            <a:r>
              <a:rPr sz="2000" dirty="0">
                <a:latin typeface="Verdana"/>
                <a:cs typeface="Verdana"/>
              </a:rPr>
              <a:t>ad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esempio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seguito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malfunzionamenti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intervenuti</a:t>
            </a:r>
            <a:endParaRPr sz="2000" dirty="0">
              <a:latin typeface="Verdana"/>
              <a:cs typeface="Verdana"/>
            </a:endParaRPr>
          </a:p>
          <a:p>
            <a:pPr marL="12700" marR="1899285" indent="203200">
              <a:lnSpc>
                <a:spcPct val="170000"/>
              </a:lnSpc>
              <a:buChar char="-"/>
              <a:tabLst>
                <a:tab pos="215900" algn="l"/>
              </a:tabLst>
            </a:pPr>
            <a:r>
              <a:rPr sz="2000" dirty="0">
                <a:latin typeface="Verdana"/>
                <a:cs typeface="Verdana"/>
              </a:rPr>
              <a:t>intervenire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tempestivamente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sul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malfunzionamento. </a:t>
            </a:r>
            <a:r>
              <a:rPr sz="2000" dirty="0">
                <a:latin typeface="Verdana"/>
                <a:cs typeface="Verdana"/>
              </a:rPr>
              <a:t>Sono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applicati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durante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ciclo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produttivo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(</a:t>
            </a:r>
            <a:r>
              <a:rPr sz="2000" i="1" dirty="0">
                <a:solidFill>
                  <a:srgbClr val="FF0000"/>
                </a:solidFill>
                <a:latin typeface="Verdana"/>
                <a:cs typeface="Verdana"/>
              </a:rPr>
              <a:t>on</a:t>
            </a:r>
            <a:r>
              <a:rPr sz="2000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Verdana"/>
                <a:cs typeface="Verdana"/>
              </a:rPr>
              <a:t>line</a:t>
            </a:r>
            <a:r>
              <a:rPr sz="2000" i="1" spc="-10" dirty="0">
                <a:latin typeface="Verdana"/>
                <a:cs typeface="Verdana"/>
              </a:rPr>
              <a:t>).</a:t>
            </a:r>
            <a:endParaRPr sz="2000" dirty="0">
              <a:latin typeface="Verdana"/>
              <a:cs typeface="Verdana"/>
            </a:endParaRPr>
          </a:p>
          <a:p>
            <a:pPr marL="12700" marR="973455">
              <a:lnSpc>
                <a:spcPct val="120000"/>
              </a:lnSpc>
              <a:spcBef>
                <a:spcPts val="1200"/>
              </a:spcBef>
            </a:pPr>
            <a:r>
              <a:rPr sz="2000" dirty="0">
                <a:latin typeface="Verdana"/>
                <a:cs typeface="Verdana"/>
              </a:rPr>
              <a:t>Utilizzano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ricerca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monitoraggio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mediante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l’osservazione </a:t>
            </a:r>
            <a:r>
              <a:rPr sz="2000" dirty="0">
                <a:latin typeface="Verdana"/>
                <a:cs typeface="Verdana"/>
              </a:rPr>
              <a:t>continua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(dati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tipo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serie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storiche).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Impiegano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metodi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statistici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campionamento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prodotti,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del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6286500" algn="l"/>
                <a:tab pos="6616065" algn="l"/>
              </a:tabLst>
            </a:pPr>
            <a:r>
              <a:rPr sz="2000" dirty="0">
                <a:latin typeface="Verdana"/>
                <a:cs typeface="Verdana"/>
              </a:rPr>
              <a:t>test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delle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ipotesi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parametri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(</a:t>
            </a:r>
            <a:r>
              <a:rPr sz="2000" spc="-25" dirty="0">
                <a:latin typeface="Symbol"/>
                <a:cs typeface="Symbol"/>
              </a:rPr>
              <a:t>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Symbol"/>
                <a:cs typeface="Symbol"/>
              </a:rPr>
              <a:t></a:t>
            </a:r>
            <a:r>
              <a:rPr sz="2000" spc="-25" dirty="0">
                <a:latin typeface="Verdana"/>
                <a:cs typeface="Verdana"/>
              </a:rPr>
              <a:t>).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587" y="381063"/>
            <a:ext cx="8968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Limiti</a:t>
            </a:r>
            <a:r>
              <a:rPr sz="2400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spc="-5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specificazione</a:t>
            </a:r>
            <a:r>
              <a:rPr sz="2400" spc="-1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e</a:t>
            </a:r>
            <a:r>
              <a:rPr sz="2400" spc="-5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conformità</a:t>
            </a:r>
            <a:r>
              <a:rPr sz="2400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spc="-5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prodotto</a:t>
            </a:r>
            <a:r>
              <a:rPr sz="2400" spc="-5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C6B06"/>
                </a:solidFill>
                <a:latin typeface="Verdana"/>
                <a:cs typeface="Verdana"/>
              </a:rPr>
              <a:t>2/2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154" y="1047750"/>
            <a:ext cx="8382000" cy="1298432"/>
          </a:xfrm>
          <a:prstGeom prst="rect">
            <a:avLst/>
          </a:prstGeom>
          <a:ln w="38100">
            <a:solidFill>
              <a:srgbClr val="D0620F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Verdana"/>
                <a:cs typeface="Verdana"/>
              </a:rPr>
              <a:t>: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misura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qualità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(es.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peso)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pallone</a:t>
            </a:r>
            <a:endParaRPr sz="240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  <a:tabLst>
                <a:tab pos="372427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LSL</a:t>
            </a:r>
            <a:r>
              <a:rPr sz="2400" spc="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USL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prodotto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conforme</a:t>
            </a:r>
            <a:endParaRPr sz="200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  <a:spcBef>
                <a:spcPts val="600"/>
              </a:spcBef>
              <a:tabLst>
                <a:tab pos="3688715" algn="l"/>
              </a:tabLst>
            </a:pPr>
            <a:r>
              <a:rPr sz="2400" i="1" dirty="0">
                <a:latin typeface="Times New Roman"/>
                <a:cs typeface="Times New Roman"/>
              </a:rPr>
              <a:t>X&lt;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LSL</a:t>
            </a:r>
            <a:r>
              <a:rPr sz="2400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oppure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&gt;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USL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prodotto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conforme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615" y="4684632"/>
            <a:ext cx="74980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065" algn="l"/>
              </a:tabLst>
            </a:pPr>
            <a:r>
              <a:rPr sz="2400" dirty="0">
                <a:latin typeface="Verdana"/>
                <a:cs typeface="Verdana"/>
              </a:rPr>
              <a:t>Un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pallone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peso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425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g.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è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0" dirty="0">
                <a:latin typeface="Verdana"/>
                <a:cs typeface="Verdana"/>
              </a:rPr>
              <a:t>conforme.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Un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pallone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peso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447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g.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è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conforme.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595" y="2734055"/>
            <a:ext cx="6911339" cy="12862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4239" y="4652771"/>
            <a:ext cx="667888" cy="716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EC6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9901555" cy="0"/>
          </a:xfrm>
          <a:custGeom>
            <a:avLst/>
            <a:gdLst/>
            <a:ahLst/>
            <a:cxnLst/>
            <a:rect l="l" t="t" r="r" b="b"/>
            <a:pathLst>
              <a:path w="9901555">
                <a:moveTo>
                  <a:pt x="0" y="0"/>
                </a:moveTo>
                <a:lnTo>
                  <a:pt x="990142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43184" y="6504006"/>
            <a:ext cx="1263015" cy="198755"/>
          </a:xfrm>
          <a:custGeom>
            <a:avLst/>
            <a:gdLst/>
            <a:ahLst/>
            <a:cxnLst/>
            <a:rect l="l" t="t" r="r" b="b"/>
            <a:pathLst>
              <a:path w="1263015" h="198754">
                <a:moveTo>
                  <a:pt x="964267" y="198614"/>
                </a:moveTo>
                <a:lnTo>
                  <a:pt x="925863" y="190955"/>
                </a:lnTo>
                <a:lnTo>
                  <a:pt x="895524" y="169661"/>
                </a:lnTo>
                <a:lnTo>
                  <a:pt x="875599" y="137255"/>
                </a:lnTo>
                <a:lnTo>
                  <a:pt x="868435" y="96260"/>
                </a:lnTo>
                <a:lnTo>
                  <a:pt x="876036" y="59216"/>
                </a:lnTo>
                <a:lnTo>
                  <a:pt x="896622" y="28571"/>
                </a:lnTo>
                <a:lnTo>
                  <a:pt x="926873" y="7706"/>
                </a:lnTo>
                <a:lnTo>
                  <a:pt x="963468" y="0"/>
                </a:lnTo>
                <a:lnTo>
                  <a:pt x="1000739" y="7573"/>
                </a:lnTo>
                <a:lnTo>
                  <a:pt x="1025423" y="24300"/>
                </a:lnTo>
                <a:lnTo>
                  <a:pt x="963468" y="24300"/>
                </a:lnTo>
                <a:lnTo>
                  <a:pt x="935839" y="31723"/>
                </a:lnTo>
                <a:lnTo>
                  <a:pt x="917385" y="50170"/>
                </a:lnTo>
                <a:lnTo>
                  <a:pt x="907072" y="73907"/>
                </a:lnTo>
                <a:lnTo>
                  <a:pt x="903864" y="97203"/>
                </a:lnTo>
                <a:lnTo>
                  <a:pt x="907074" y="122330"/>
                </a:lnTo>
                <a:lnTo>
                  <a:pt x="917458" y="147410"/>
                </a:lnTo>
                <a:lnTo>
                  <a:pt x="936146" y="166681"/>
                </a:lnTo>
                <a:lnTo>
                  <a:pt x="964267" y="174385"/>
                </a:lnTo>
                <a:lnTo>
                  <a:pt x="1023480" y="174385"/>
                </a:lnTo>
                <a:lnTo>
                  <a:pt x="1001229" y="190557"/>
                </a:lnTo>
                <a:lnTo>
                  <a:pt x="964267" y="198614"/>
                </a:lnTo>
                <a:close/>
              </a:path>
              <a:path w="1263015" h="198754">
                <a:moveTo>
                  <a:pt x="1023480" y="174385"/>
                </a:moveTo>
                <a:lnTo>
                  <a:pt x="964267" y="174385"/>
                </a:lnTo>
                <a:lnTo>
                  <a:pt x="990119" y="167636"/>
                </a:lnTo>
                <a:lnTo>
                  <a:pt x="1008770" y="149876"/>
                </a:lnTo>
                <a:lnTo>
                  <a:pt x="1020071" y="124839"/>
                </a:lnTo>
                <a:lnTo>
                  <a:pt x="1023745" y="97203"/>
                </a:lnTo>
                <a:lnTo>
                  <a:pt x="1023871" y="96260"/>
                </a:lnTo>
                <a:lnTo>
                  <a:pt x="1020293" y="72408"/>
                </a:lnTo>
                <a:lnTo>
                  <a:pt x="1009297" y="49073"/>
                </a:lnTo>
                <a:lnTo>
                  <a:pt x="990486" y="31341"/>
                </a:lnTo>
                <a:lnTo>
                  <a:pt x="963468" y="24300"/>
                </a:lnTo>
                <a:lnTo>
                  <a:pt x="1025423" y="24300"/>
                </a:lnTo>
                <a:lnTo>
                  <a:pt x="1031203" y="28218"/>
                </a:lnTo>
                <a:lnTo>
                  <a:pt x="1051758" y="58818"/>
                </a:lnTo>
                <a:lnTo>
                  <a:pt x="1059299" y="96260"/>
                </a:lnTo>
                <a:lnTo>
                  <a:pt x="1051822" y="136062"/>
                </a:lnTo>
                <a:lnTo>
                  <a:pt x="1031439" y="168600"/>
                </a:lnTo>
                <a:lnTo>
                  <a:pt x="1023480" y="174385"/>
                </a:lnTo>
                <a:close/>
              </a:path>
              <a:path w="1263015" h="198754">
                <a:moveTo>
                  <a:pt x="145" y="196510"/>
                </a:moveTo>
                <a:lnTo>
                  <a:pt x="2225" y="157961"/>
                </a:lnTo>
                <a:lnTo>
                  <a:pt x="3103" y="108011"/>
                </a:lnTo>
                <a:lnTo>
                  <a:pt x="3056" y="72620"/>
                </a:lnTo>
                <a:lnTo>
                  <a:pt x="2928" y="58612"/>
                </a:lnTo>
                <a:lnTo>
                  <a:pt x="2913" y="56871"/>
                </a:lnTo>
                <a:lnTo>
                  <a:pt x="2794" y="43894"/>
                </a:lnTo>
                <a:lnTo>
                  <a:pt x="2738" y="37692"/>
                </a:lnTo>
                <a:lnTo>
                  <a:pt x="55" y="761"/>
                </a:lnTo>
                <a:lnTo>
                  <a:pt x="0" y="0"/>
                </a:lnTo>
                <a:lnTo>
                  <a:pt x="22805" y="761"/>
                </a:lnTo>
                <a:lnTo>
                  <a:pt x="66920" y="761"/>
                </a:lnTo>
                <a:lnTo>
                  <a:pt x="85649" y="3000"/>
                </a:lnTo>
                <a:lnTo>
                  <a:pt x="108028" y="12739"/>
                </a:lnTo>
                <a:lnTo>
                  <a:pt x="116665" y="22197"/>
                </a:lnTo>
                <a:lnTo>
                  <a:pt x="34629" y="22197"/>
                </a:lnTo>
                <a:lnTo>
                  <a:pt x="34729" y="43894"/>
                </a:lnTo>
                <a:lnTo>
                  <a:pt x="34797" y="58612"/>
                </a:lnTo>
                <a:lnTo>
                  <a:pt x="34899" y="75433"/>
                </a:lnTo>
                <a:lnTo>
                  <a:pt x="35014" y="84058"/>
                </a:lnTo>
                <a:lnTo>
                  <a:pt x="35071" y="88290"/>
                </a:lnTo>
                <a:lnTo>
                  <a:pt x="35197" y="97683"/>
                </a:lnTo>
                <a:lnTo>
                  <a:pt x="35287" y="104412"/>
                </a:lnTo>
                <a:lnTo>
                  <a:pt x="35335" y="108011"/>
                </a:lnTo>
                <a:lnTo>
                  <a:pt x="35458" y="117189"/>
                </a:lnTo>
                <a:lnTo>
                  <a:pt x="35555" y="124396"/>
                </a:lnTo>
                <a:lnTo>
                  <a:pt x="36712" y="168651"/>
                </a:lnTo>
                <a:lnTo>
                  <a:pt x="38213" y="194470"/>
                </a:lnTo>
                <a:lnTo>
                  <a:pt x="19402" y="194470"/>
                </a:lnTo>
                <a:lnTo>
                  <a:pt x="10052" y="194970"/>
                </a:lnTo>
                <a:lnTo>
                  <a:pt x="145" y="196510"/>
                </a:lnTo>
                <a:close/>
              </a:path>
              <a:path w="1263015" h="198754">
                <a:moveTo>
                  <a:pt x="66920" y="761"/>
                </a:moveTo>
                <a:lnTo>
                  <a:pt x="32336" y="761"/>
                </a:lnTo>
                <a:lnTo>
                  <a:pt x="37291" y="397"/>
                </a:lnTo>
                <a:lnTo>
                  <a:pt x="49904" y="0"/>
                </a:lnTo>
                <a:lnTo>
                  <a:pt x="60548" y="0"/>
                </a:lnTo>
                <a:lnTo>
                  <a:pt x="66920" y="761"/>
                </a:lnTo>
                <a:close/>
              </a:path>
              <a:path w="1263015" h="198754">
                <a:moveTo>
                  <a:pt x="49585" y="121649"/>
                </a:moveTo>
                <a:lnTo>
                  <a:pt x="49295" y="108011"/>
                </a:lnTo>
                <a:lnTo>
                  <a:pt x="49222" y="101048"/>
                </a:lnTo>
                <a:lnTo>
                  <a:pt x="69837" y="96916"/>
                </a:lnTo>
                <a:lnTo>
                  <a:pt x="84823" y="88290"/>
                </a:lnTo>
                <a:lnTo>
                  <a:pt x="93969" y="75433"/>
                </a:lnTo>
                <a:lnTo>
                  <a:pt x="97065" y="58612"/>
                </a:lnTo>
                <a:lnTo>
                  <a:pt x="93953" y="43894"/>
                </a:lnTo>
                <a:lnTo>
                  <a:pt x="85240" y="32379"/>
                </a:lnTo>
                <a:lnTo>
                  <a:pt x="71858" y="24877"/>
                </a:lnTo>
                <a:lnTo>
                  <a:pt x="54740" y="22197"/>
                </a:lnTo>
                <a:lnTo>
                  <a:pt x="116665" y="22197"/>
                </a:lnTo>
                <a:lnTo>
                  <a:pt x="124090" y="30327"/>
                </a:lnTo>
                <a:lnTo>
                  <a:pt x="130243" y="56871"/>
                </a:lnTo>
                <a:lnTo>
                  <a:pt x="123419" y="84058"/>
                </a:lnTo>
                <a:lnTo>
                  <a:pt x="105323" y="104412"/>
                </a:lnTo>
                <a:lnTo>
                  <a:pt x="79523" y="117189"/>
                </a:lnTo>
                <a:lnTo>
                  <a:pt x="49585" y="121649"/>
                </a:lnTo>
                <a:close/>
              </a:path>
              <a:path w="1263015" h="198754">
                <a:moveTo>
                  <a:pt x="38332" y="196510"/>
                </a:moveTo>
                <a:lnTo>
                  <a:pt x="28540" y="194970"/>
                </a:lnTo>
                <a:lnTo>
                  <a:pt x="28306" y="194970"/>
                </a:lnTo>
                <a:lnTo>
                  <a:pt x="19402" y="194470"/>
                </a:lnTo>
                <a:lnTo>
                  <a:pt x="38213" y="194470"/>
                </a:lnTo>
                <a:lnTo>
                  <a:pt x="38332" y="196510"/>
                </a:lnTo>
                <a:close/>
              </a:path>
              <a:path w="1263015" h="198754">
                <a:moveTo>
                  <a:pt x="312831" y="196583"/>
                </a:moveTo>
                <a:lnTo>
                  <a:pt x="330722" y="151689"/>
                </a:lnTo>
                <a:lnTo>
                  <a:pt x="351635" y="95752"/>
                </a:lnTo>
                <a:lnTo>
                  <a:pt x="370697" y="41447"/>
                </a:lnTo>
                <a:lnTo>
                  <a:pt x="383035" y="1450"/>
                </a:lnTo>
                <a:lnTo>
                  <a:pt x="391321" y="2103"/>
                </a:lnTo>
                <a:lnTo>
                  <a:pt x="399887" y="2321"/>
                </a:lnTo>
                <a:lnTo>
                  <a:pt x="416424" y="2321"/>
                </a:lnTo>
                <a:lnTo>
                  <a:pt x="427708" y="36944"/>
                </a:lnTo>
                <a:lnTo>
                  <a:pt x="428831" y="40042"/>
                </a:lnTo>
                <a:lnTo>
                  <a:pt x="395086" y="40042"/>
                </a:lnTo>
                <a:lnTo>
                  <a:pt x="391143" y="51938"/>
                </a:lnTo>
                <a:lnTo>
                  <a:pt x="387227" y="63671"/>
                </a:lnTo>
                <a:lnTo>
                  <a:pt x="370112" y="114612"/>
                </a:lnTo>
                <a:lnTo>
                  <a:pt x="383612" y="115796"/>
                </a:lnTo>
                <a:lnTo>
                  <a:pt x="395404" y="116190"/>
                </a:lnTo>
                <a:lnTo>
                  <a:pt x="456841" y="116190"/>
                </a:lnTo>
                <a:lnTo>
                  <a:pt x="465788" y="139784"/>
                </a:lnTo>
                <a:lnTo>
                  <a:pt x="395159" y="139784"/>
                </a:lnTo>
                <a:lnTo>
                  <a:pt x="378198" y="140056"/>
                </a:lnTo>
                <a:lnTo>
                  <a:pt x="362271" y="140872"/>
                </a:lnTo>
                <a:lnTo>
                  <a:pt x="359264" y="150510"/>
                </a:lnTo>
                <a:lnTo>
                  <a:pt x="350500" y="180013"/>
                </a:lnTo>
                <a:lnTo>
                  <a:pt x="345857" y="195286"/>
                </a:lnTo>
                <a:lnTo>
                  <a:pt x="333449" y="195286"/>
                </a:lnTo>
                <a:lnTo>
                  <a:pt x="323903" y="195575"/>
                </a:lnTo>
                <a:lnTo>
                  <a:pt x="322911" y="195575"/>
                </a:lnTo>
                <a:lnTo>
                  <a:pt x="312831" y="196583"/>
                </a:lnTo>
                <a:close/>
              </a:path>
              <a:path w="1263015" h="198754">
                <a:moveTo>
                  <a:pt x="416424" y="2321"/>
                </a:moveTo>
                <a:lnTo>
                  <a:pt x="399887" y="2321"/>
                </a:lnTo>
                <a:lnTo>
                  <a:pt x="408303" y="2103"/>
                </a:lnTo>
                <a:lnTo>
                  <a:pt x="416140" y="1450"/>
                </a:lnTo>
                <a:lnTo>
                  <a:pt x="416353" y="2103"/>
                </a:lnTo>
                <a:lnTo>
                  <a:pt x="416424" y="2321"/>
                </a:lnTo>
                <a:close/>
              </a:path>
              <a:path w="1263015" h="198754">
                <a:moveTo>
                  <a:pt x="456841" y="116190"/>
                </a:moveTo>
                <a:lnTo>
                  <a:pt x="395404" y="116190"/>
                </a:lnTo>
                <a:lnTo>
                  <a:pt x="407345" y="115796"/>
                </a:lnTo>
                <a:lnTo>
                  <a:pt x="421295" y="114612"/>
                </a:lnTo>
                <a:lnTo>
                  <a:pt x="417046" y="102349"/>
                </a:lnTo>
                <a:lnTo>
                  <a:pt x="412900" y="90493"/>
                </a:lnTo>
                <a:lnTo>
                  <a:pt x="395086" y="40042"/>
                </a:lnTo>
                <a:lnTo>
                  <a:pt x="428831" y="40042"/>
                </a:lnTo>
                <a:lnTo>
                  <a:pt x="447539" y="91663"/>
                </a:lnTo>
                <a:lnTo>
                  <a:pt x="456841" y="116190"/>
                </a:lnTo>
                <a:close/>
              </a:path>
              <a:path w="1263015" h="198754">
                <a:moveTo>
                  <a:pt x="449173" y="196075"/>
                </a:moveTo>
                <a:lnTo>
                  <a:pt x="435901" y="154710"/>
                </a:lnTo>
                <a:lnTo>
                  <a:pt x="395159" y="139784"/>
                </a:lnTo>
                <a:lnTo>
                  <a:pt x="465788" y="139784"/>
                </a:lnTo>
                <a:lnTo>
                  <a:pt x="469657" y="149986"/>
                </a:lnTo>
                <a:lnTo>
                  <a:pt x="487686" y="195286"/>
                </a:lnTo>
                <a:lnTo>
                  <a:pt x="468248" y="195286"/>
                </a:lnTo>
                <a:lnTo>
                  <a:pt x="450876" y="195575"/>
                </a:lnTo>
                <a:lnTo>
                  <a:pt x="456697" y="195575"/>
                </a:lnTo>
                <a:lnTo>
                  <a:pt x="449173" y="196075"/>
                </a:lnTo>
                <a:close/>
              </a:path>
              <a:path w="1263015" h="198754">
                <a:moveTo>
                  <a:pt x="345573" y="196220"/>
                </a:moveTo>
                <a:lnTo>
                  <a:pt x="339427" y="195575"/>
                </a:lnTo>
                <a:lnTo>
                  <a:pt x="329942" y="195286"/>
                </a:lnTo>
                <a:lnTo>
                  <a:pt x="345857" y="195286"/>
                </a:lnTo>
                <a:lnTo>
                  <a:pt x="345617" y="196075"/>
                </a:lnTo>
                <a:lnTo>
                  <a:pt x="345573" y="196220"/>
                </a:lnTo>
                <a:close/>
              </a:path>
              <a:path w="1263015" h="198754">
                <a:moveTo>
                  <a:pt x="488057" y="196220"/>
                </a:moveTo>
                <a:lnTo>
                  <a:pt x="487071" y="196220"/>
                </a:lnTo>
                <a:lnTo>
                  <a:pt x="478045" y="195575"/>
                </a:lnTo>
                <a:lnTo>
                  <a:pt x="468248" y="195286"/>
                </a:lnTo>
                <a:lnTo>
                  <a:pt x="487686" y="195286"/>
                </a:lnTo>
                <a:lnTo>
                  <a:pt x="488000" y="196075"/>
                </a:lnTo>
                <a:lnTo>
                  <a:pt x="488057" y="196220"/>
                </a:lnTo>
                <a:close/>
              </a:path>
              <a:path w="1263015" h="198754">
                <a:moveTo>
                  <a:pt x="172641" y="197090"/>
                </a:moveTo>
                <a:lnTo>
                  <a:pt x="174932" y="153492"/>
                </a:lnTo>
                <a:lnTo>
                  <a:pt x="175375" y="107358"/>
                </a:lnTo>
                <a:lnTo>
                  <a:pt x="175445" y="100086"/>
                </a:lnTo>
                <a:lnTo>
                  <a:pt x="174696" y="51502"/>
                </a:lnTo>
                <a:lnTo>
                  <a:pt x="174612" y="46056"/>
                </a:lnTo>
                <a:lnTo>
                  <a:pt x="172920" y="2158"/>
                </a:lnTo>
                <a:lnTo>
                  <a:pt x="172859" y="580"/>
                </a:lnTo>
                <a:lnTo>
                  <a:pt x="194941" y="1702"/>
                </a:lnTo>
                <a:lnTo>
                  <a:pt x="186798" y="1702"/>
                </a:lnTo>
                <a:lnTo>
                  <a:pt x="226074" y="2158"/>
                </a:lnTo>
                <a:lnTo>
                  <a:pt x="275370" y="2158"/>
                </a:lnTo>
                <a:lnTo>
                  <a:pt x="275370" y="25002"/>
                </a:lnTo>
                <a:lnTo>
                  <a:pt x="208506" y="25002"/>
                </a:lnTo>
                <a:lnTo>
                  <a:pt x="208179" y="46056"/>
                </a:lnTo>
                <a:lnTo>
                  <a:pt x="208095" y="51502"/>
                </a:lnTo>
                <a:lnTo>
                  <a:pt x="208036" y="74694"/>
                </a:lnTo>
                <a:lnTo>
                  <a:pt x="208265" y="79938"/>
                </a:lnTo>
                <a:lnTo>
                  <a:pt x="208360" y="82115"/>
                </a:lnTo>
                <a:lnTo>
                  <a:pt x="229997" y="82825"/>
                </a:lnTo>
                <a:lnTo>
                  <a:pt x="271957" y="82825"/>
                </a:lnTo>
                <a:lnTo>
                  <a:pt x="271957" y="104520"/>
                </a:lnTo>
                <a:lnTo>
                  <a:pt x="237010" y="104520"/>
                </a:lnTo>
                <a:lnTo>
                  <a:pt x="224903" y="104778"/>
                </a:lnTo>
                <a:lnTo>
                  <a:pt x="208433" y="105980"/>
                </a:lnTo>
                <a:lnTo>
                  <a:pt x="207929" y="121106"/>
                </a:lnTo>
                <a:lnTo>
                  <a:pt x="207671" y="138088"/>
                </a:lnTo>
                <a:lnTo>
                  <a:pt x="207562" y="171774"/>
                </a:lnTo>
                <a:lnTo>
                  <a:pt x="277024" y="171774"/>
                </a:lnTo>
                <a:lnTo>
                  <a:pt x="276938" y="182891"/>
                </a:lnTo>
                <a:lnTo>
                  <a:pt x="276504" y="191305"/>
                </a:lnTo>
                <a:lnTo>
                  <a:pt x="276132" y="194805"/>
                </a:lnTo>
                <a:lnTo>
                  <a:pt x="228579" y="194805"/>
                </a:lnTo>
                <a:lnTo>
                  <a:pt x="198786" y="195213"/>
                </a:lnTo>
                <a:lnTo>
                  <a:pt x="172641" y="197090"/>
                </a:lnTo>
                <a:close/>
              </a:path>
              <a:path w="1263015" h="198754">
                <a:moveTo>
                  <a:pt x="275370" y="2158"/>
                </a:moveTo>
                <a:lnTo>
                  <a:pt x="226074" y="2158"/>
                </a:lnTo>
                <a:lnTo>
                  <a:pt x="253819" y="1702"/>
                </a:lnTo>
                <a:lnTo>
                  <a:pt x="275370" y="580"/>
                </a:lnTo>
                <a:lnTo>
                  <a:pt x="275370" y="2158"/>
                </a:lnTo>
                <a:close/>
              </a:path>
              <a:path w="1263015" h="198754">
                <a:moveTo>
                  <a:pt x="275370" y="28072"/>
                </a:moveTo>
                <a:lnTo>
                  <a:pt x="259307" y="26750"/>
                </a:lnTo>
                <a:lnTo>
                  <a:pt x="241284" y="25651"/>
                </a:lnTo>
                <a:lnTo>
                  <a:pt x="223588" y="25002"/>
                </a:lnTo>
                <a:lnTo>
                  <a:pt x="275370" y="25002"/>
                </a:lnTo>
                <a:lnTo>
                  <a:pt x="275370" y="28072"/>
                </a:lnTo>
                <a:close/>
              </a:path>
              <a:path w="1263015" h="198754">
                <a:moveTo>
                  <a:pt x="271957" y="82825"/>
                </a:moveTo>
                <a:lnTo>
                  <a:pt x="229997" y="82825"/>
                </a:lnTo>
                <a:lnTo>
                  <a:pt x="248829" y="82115"/>
                </a:lnTo>
                <a:lnTo>
                  <a:pt x="248418" y="82115"/>
                </a:lnTo>
                <a:lnTo>
                  <a:pt x="262245" y="80901"/>
                </a:lnTo>
                <a:lnTo>
                  <a:pt x="271957" y="79938"/>
                </a:lnTo>
                <a:lnTo>
                  <a:pt x="271957" y="82825"/>
                </a:lnTo>
                <a:close/>
              </a:path>
              <a:path w="1263015" h="198754">
                <a:moveTo>
                  <a:pt x="271957" y="107358"/>
                </a:moveTo>
                <a:lnTo>
                  <a:pt x="250710" y="105338"/>
                </a:lnTo>
                <a:lnTo>
                  <a:pt x="237010" y="104520"/>
                </a:lnTo>
                <a:lnTo>
                  <a:pt x="271957" y="104520"/>
                </a:lnTo>
                <a:lnTo>
                  <a:pt x="271957" y="107358"/>
                </a:lnTo>
                <a:close/>
              </a:path>
              <a:path w="1263015" h="198754">
                <a:moveTo>
                  <a:pt x="277024" y="171774"/>
                </a:moveTo>
                <a:lnTo>
                  <a:pt x="228602" y="171774"/>
                </a:lnTo>
                <a:lnTo>
                  <a:pt x="249978" y="171085"/>
                </a:lnTo>
                <a:lnTo>
                  <a:pt x="277039" y="169743"/>
                </a:lnTo>
                <a:lnTo>
                  <a:pt x="277024" y="171774"/>
                </a:lnTo>
                <a:close/>
              </a:path>
              <a:path w="1263015" h="198754">
                <a:moveTo>
                  <a:pt x="275805" y="197090"/>
                </a:moveTo>
                <a:lnTo>
                  <a:pt x="256194" y="195540"/>
                </a:lnTo>
                <a:lnTo>
                  <a:pt x="228579" y="194805"/>
                </a:lnTo>
                <a:lnTo>
                  <a:pt x="276132" y="194805"/>
                </a:lnTo>
                <a:lnTo>
                  <a:pt x="276029" y="195776"/>
                </a:lnTo>
                <a:lnTo>
                  <a:pt x="275805" y="197090"/>
                </a:lnTo>
                <a:close/>
              </a:path>
              <a:path w="1263015" h="198754">
                <a:moveTo>
                  <a:pt x="1258906" y="135649"/>
                </a:moveTo>
                <a:lnTo>
                  <a:pt x="1232014" y="135649"/>
                </a:lnTo>
                <a:lnTo>
                  <a:pt x="1232411" y="111471"/>
                </a:lnTo>
                <a:lnTo>
                  <a:pt x="1232492" y="100141"/>
                </a:lnTo>
                <a:lnTo>
                  <a:pt x="1232564" y="89924"/>
                </a:lnTo>
                <a:lnTo>
                  <a:pt x="1232685" y="72956"/>
                </a:lnTo>
                <a:lnTo>
                  <a:pt x="1232384" y="42635"/>
                </a:lnTo>
                <a:lnTo>
                  <a:pt x="1232279" y="32130"/>
                </a:lnTo>
                <a:lnTo>
                  <a:pt x="1230753" y="3264"/>
                </a:lnTo>
                <a:lnTo>
                  <a:pt x="1230634" y="1015"/>
                </a:lnTo>
                <a:lnTo>
                  <a:pt x="1235281" y="1668"/>
                </a:lnTo>
                <a:lnTo>
                  <a:pt x="1240697" y="3264"/>
                </a:lnTo>
                <a:lnTo>
                  <a:pt x="1262568" y="3264"/>
                </a:lnTo>
                <a:lnTo>
                  <a:pt x="1259856" y="42635"/>
                </a:lnTo>
                <a:lnTo>
                  <a:pt x="1258610" y="95991"/>
                </a:lnTo>
                <a:lnTo>
                  <a:pt x="1258638" y="111471"/>
                </a:lnTo>
                <a:lnTo>
                  <a:pt x="1258848" y="130426"/>
                </a:lnTo>
                <a:lnTo>
                  <a:pt x="1258906" y="135649"/>
                </a:lnTo>
                <a:close/>
              </a:path>
              <a:path w="1263015" h="198754">
                <a:moveTo>
                  <a:pt x="1262568" y="3264"/>
                </a:moveTo>
                <a:lnTo>
                  <a:pt x="1246679" y="3264"/>
                </a:lnTo>
                <a:lnTo>
                  <a:pt x="1251906" y="3119"/>
                </a:lnTo>
                <a:lnTo>
                  <a:pt x="1257569" y="1886"/>
                </a:lnTo>
                <a:lnTo>
                  <a:pt x="1262723" y="1015"/>
                </a:lnTo>
                <a:lnTo>
                  <a:pt x="1262648" y="2103"/>
                </a:lnTo>
                <a:lnTo>
                  <a:pt x="1262568" y="3264"/>
                </a:lnTo>
                <a:close/>
              </a:path>
              <a:path w="1263015" h="198754">
                <a:moveTo>
                  <a:pt x="1132314" y="2103"/>
                </a:moveTo>
                <a:lnTo>
                  <a:pt x="1124131" y="2103"/>
                </a:lnTo>
                <a:lnTo>
                  <a:pt x="1127253" y="1886"/>
                </a:lnTo>
                <a:lnTo>
                  <a:pt x="1131282" y="1668"/>
                </a:lnTo>
                <a:lnTo>
                  <a:pt x="1130411" y="1668"/>
                </a:lnTo>
                <a:lnTo>
                  <a:pt x="1131826" y="1450"/>
                </a:lnTo>
                <a:lnTo>
                  <a:pt x="1132314" y="2103"/>
                </a:lnTo>
                <a:close/>
              </a:path>
              <a:path w="1263015" h="198754">
                <a:moveTo>
                  <a:pt x="1102714" y="196292"/>
                </a:moveTo>
                <a:lnTo>
                  <a:pt x="1105093" y="159549"/>
                </a:lnTo>
                <a:lnTo>
                  <a:pt x="1105873" y="111471"/>
                </a:lnTo>
                <a:lnTo>
                  <a:pt x="1105947" y="89924"/>
                </a:lnTo>
                <a:lnTo>
                  <a:pt x="1105393" y="42635"/>
                </a:lnTo>
                <a:lnTo>
                  <a:pt x="1105358" y="39627"/>
                </a:lnTo>
                <a:lnTo>
                  <a:pt x="1102820" y="3264"/>
                </a:lnTo>
                <a:lnTo>
                  <a:pt x="1102709" y="1668"/>
                </a:lnTo>
                <a:lnTo>
                  <a:pt x="1098818" y="1668"/>
                </a:lnTo>
                <a:lnTo>
                  <a:pt x="1110506" y="1886"/>
                </a:lnTo>
                <a:lnTo>
                  <a:pt x="1109538" y="1886"/>
                </a:lnTo>
                <a:lnTo>
                  <a:pt x="1124131" y="2103"/>
                </a:lnTo>
                <a:lnTo>
                  <a:pt x="1132314" y="2103"/>
                </a:lnTo>
                <a:lnTo>
                  <a:pt x="1174393" y="58467"/>
                </a:lnTo>
                <a:lnTo>
                  <a:pt x="1132480" y="58467"/>
                </a:lnTo>
                <a:lnTo>
                  <a:pt x="1132019" y="89924"/>
                </a:lnTo>
                <a:lnTo>
                  <a:pt x="1131914" y="100141"/>
                </a:lnTo>
                <a:lnTo>
                  <a:pt x="1131801" y="130426"/>
                </a:lnTo>
                <a:lnTo>
                  <a:pt x="1131781" y="135649"/>
                </a:lnTo>
                <a:lnTo>
                  <a:pt x="1132297" y="169351"/>
                </a:lnTo>
                <a:lnTo>
                  <a:pt x="1132327" y="171258"/>
                </a:lnTo>
                <a:lnTo>
                  <a:pt x="1133814" y="195204"/>
                </a:lnTo>
                <a:lnTo>
                  <a:pt x="1110570" y="195204"/>
                </a:lnTo>
                <a:lnTo>
                  <a:pt x="1102714" y="196292"/>
                </a:lnTo>
                <a:close/>
              </a:path>
              <a:path w="1263015" h="198754">
                <a:moveTo>
                  <a:pt x="1234740" y="195930"/>
                </a:moveTo>
                <a:lnTo>
                  <a:pt x="1233218" y="195930"/>
                </a:lnTo>
                <a:lnTo>
                  <a:pt x="1214440" y="169351"/>
                </a:lnTo>
                <a:lnTo>
                  <a:pt x="1186167" y="130426"/>
                </a:lnTo>
                <a:lnTo>
                  <a:pt x="1156261" y="89924"/>
                </a:lnTo>
                <a:lnTo>
                  <a:pt x="1132480" y="58467"/>
                </a:lnTo>
                <a:lnTo>
                  <a:pt x="1174393" y="58467"/>
                </a:lnTo>
                <a:lnTo>
                  <a:pt x="1232014" y="135649"/>
                </a:lnTo>
                <a:lnTo>
                  <a:pt x="1258906" y="135649"/>
                </a:lnTo>
                <a:lnTo>
                  <a:pt x="1259130" y="155906"/>
                </a:lnTo>
                <a:lnTo>
                  <a:pt x="1262143" y="192303"/>
                </a:lnTo>
                <a:lnTo>
                  <a:pt x="1262288" y="192738"/>
                </a:lnTo>
                <a:lnTo>
                  <a:pt x="1262741" y="195204"/>
                </a:lnTo>
                <a:lnTo>
                  <a:pt x="1247958" y="195204"/>
                </a:lnTo>
                <a:lnTo>
                  <a:pt x="1233322" y="195524"/>
                </a:lnTo>
                <a:lnTo>
                  <a:pt x="1238710" y="195524"/>
                </a:lnTo>
                <a:lnTo>
                  <a:pt x="1234740" y="195930"/>
                </a:lnTo>
                <a:close/>
              </a:path>
              <a:path w="1263015" h="198754">
                <a:moveTo>
                  <a:pt x="1133859" y="195930"/>
                </a:moveTo>
                <a:lnTo>
                  <a:pt x="1128868" y="195930"/>
                </a:lnTo>
                <a:lnTo>
                  <a:pt x="1124784" y="195712"/>
                </a:lnTo>
                <a:lnTo>
                  <a:pt x="1113749" y="195712"/>
                </a:lnTo>
                <a:lnTo>
                  <a:pt x="1109429" y="195204"/>
                </a:lnTo>
                <a:lnTo>
                  <a:pt x="1133814" y="195204"/>
                </a:lnTo>
                <a:lnTo>
                  <a:pt x="1133859" y="195930"/>
                </a:lnTo>
                <a:close/>
              </a:path>
              <a:path w="1263015" h="198754">
                <a:moveTo>
                  <a:pt x="1262941" y="196292"/>
                </a:moveTo>
                <a:lnTo>
                  <a:pt x="1255812" y="195524"/>
                </a:lnTo>
                <a:lnTo>
                  <a:pt x="1247958" y="195204"/>
                </a:lnTo>
                <a:lnTo>
                  <a:pt x="1262741" y="195204"/>
                </a:lnTo>
                <a:lnTo>
                  <a:pt x="1262835" y="195712"/>
                </a:lnTo>
                <a:lnTo>
                  <a:pt x="1262941" y="196292"/>
                </a:lnTo>
                <a:close/>
              </a:path>
              <a:path w="1263015" h="198754">
                <a:moveTo>
                  <a:pt x="529395" y="196220"/>
                </a:moveTo>
                <a:lnTo>
                  <a:pt x="531594" y="158581"/>
                </a:lnTo>
                <a:lnTo>
                  <a:pt x="531711" y="156586"/>
                </a:lnTo>
                <a:lnTo>
                  <a:pt x="531830" y="150266"/>
                </a:lnTo>
                <a:lnTo>
                  <a:pt x="532209" y="114467"/>
                </a:lnTo>
                <a:lnTo>
                  <a:pt x="532275" y="108247"/>
                </a:lnTo>
                <a:lnTo>
                  <a:pt x="532342" y="89713"/>
                </a:lnTo>
                <a:lnTo>
                  <a:pt x="531644" y="42356"/>
                </a:lnTo>
                <a:lnTo>
                  <a:pt x="531550" y="35984"/>
                </a:lnTo>
                <a:lnTo>
                  <a:pt x="529501" y="2382"/>
                </a:lnTo>
                <a:lnTo>
                  <a:pt x="529395" y="652"/>
                </a:lnTo>
                <a:lnTo>
                  <a:pt x="541455" y="1567"/>
                </a:lnTo>
                <a:lnTo>
                  <a:pt x="548553" y="1985"/>
                </a:lnTo>
                <a:lnTo>
                  <a:pt x="598218" y="1985"/>
                </a:lnTo>
                <a:lnTo>
                  <a:pt x="603279" y="2382"/>
                </a:lnTo>
                <a:lnTo>
                  <a:pt x="625753" y="9212"/>
                </a:lnTo>
                <a:lnTo>
                  <a:pt x="643790" y="24300"/>
                </a:lnTo>
                <a:lnTo>
                  <a:pt x="564243" y="24300"/>
                </a:lnTo>
                <a:lnTo>
                  <a:pt x="564333" y="94845"/>
                </a:lnTo>
                <a:lnTo>
                  <a:pt x="564420" y="100902"/>
                </a:lnTo>
                <a:lnTo>
                  <a:pt x="564525" y="108247"/>
                </a:lnTo>
                <a:lnTo>
                  <a:pt x="565757" y="155502"/>
                </a:lnTo>
                <a:lnTo>
                  <a:pt x="567111" y="195159"/>
                </a:lnTo>
                <a:lnTo>
                  <a:pt x="542513" y="195159"/>
                </a:lnTo>
                <a:lnTo>
                  <a:pt x="529395" y="196220"/>
                </a:lnTo>
                <a:close/>
              </a:path>
              <a:path w="1263015" h="198754">
                <a:moveTo>
                  <a:pt x="598218" y="1985"/>
                </a:moveTo>
                <a:lnTo>
                  <a:pt x="553945" y="1985"/>
                </a:lnTo>
                <a:lnTo>
                  <a:pt x="558943" y="1740"/>
                </a:lnTo>
                <a:lnTo>
                  <a:pt x="566929" y="1233"/>
                </a:lnTo>
                <a:lnTo>
                  <a:pt x="574480" y="870"/>
                </a:lnTo>
                <a:lnTo>
                  <a:pt x="583990" y="870"/>
                </a:lnTo>
                <a:lnTo>
                  <a:pt x="598218" y="1985"/>
                </a:lnTo>
                <a:close/>
              </a:path>
              <a:path w="1263015" h="198754">
                <a:moveTo>
                  <a:pt x="635609" y="196075"/>
                </a:moveTo>
                <a:lnTo>
                  <a:pt x="621004" y="173918"/>
                </a:lnTo>
                <a:lnTo>
                  <a:pt x="604745" y="150266"/>
                </a:lnTo>
                <a:lnTo>
                  <a:pt x="589616" y="129116"/>
                </a:lnTo>
                <a:lnTo>
                  <a:pt x="578400" y="114467"/>
                </a:lnTo>
                <a:lnTo>
                  <a:pt x="578224" y="108247"/>
                </a:lnTo>
                <a:lnTo>
                  <a:pt x="578110" y="100902"/>
                </a:lnTo>
                <a:lnTo>
                  <a:pt x="577993" y="94845"/>
                </a:lnTo>
                <a:lnTo>
                  <a:pt x="577965" y="93358"/>
                </a:lnTo>
                <a:lnTo>
                  <a:pt x="598330" y="90033"/>
                </a:lnTo>
                <a:lnTo>
                  <a:pt x="610643" y="80900"/>
                </a:lnTo>
                <a:lnTo>
                  <a:pt x="616709" y="68692"/>
                </a:lnTo>
                <a:lnTo>
                  <a:pt x="618330" y="56145"/>
                </a:lnTo>
                <a:lnTo>
                  <a:pt x="615075" y="42356"/>
                </a:lnTo>
                <a:lnTo>
                  <a:pt x="606505" y="32389"/>
                </a:lnTo>
                <a:lnTo>
                  <a:pt x="594409" y="26338"/>
                </a:lnTo>
                <a:lnTo>
                  <a:pt x="580578" y="24300"/>
                </a:lnTo>
                <a:lnTo>
                  <a:pt x="643790" y="24300"/>
                </a:lnTo>
                <a:lnTo>
                  <a:pt x="644389" y="24801"/>
                </a:lnTo>
                <a:lnTo>
                  <a:pt x="652161" y="52591"/>
                </a:lnTo>
                <a:lnTo>
                  <a:pt x="648518" y="73689"/>
                </a:lnTo>
                <a:lnTo>
                  <a:pt x="638966" y="89713"/>
                </a:lnTo>
                <a:lnTo>
                  <a:pt x="625576" y="100596"/>
                </a:lnTo>
                <a:lnTo>
                  <a:pt x="610417" y="106270"/>
                </a:lnTo>
                <a:lnTo>
                  <a:pt x="627426" y="128430"/>
                </a:lnTo>
                <a:lnTo>
                  <a:pt x="678018" y="195159"/>
                </a:lnTo>
                <a:lnTo>
                  <a:pt x="647778" y="195159"/>
                </a:lnTo>
                <a:lnTo>
                  <a:pt x="635609" y="196075"/>
                </a:lnTo>
                <a:close/>
              </a:path>
              <a:path w="1263015" h="198754">
                <a:moveTo>
                  <a:pt x="567147" y="196220"/>
                </a:moveTo>
                <a:lnTo>
                  <a:pt x="553013" y="195159"/>
                </a:lnTo>
                <a:lnTo>
                  <a:pt x="567111" y="195159"/>
                </a:lnTo>
                <a:lnTo>
                  <a:pt x="567147" y="196220"/>
                </a:lnTo>
                <a:close/>
              </a:path>
              <a:path w="1263015" h="198754">
                <a:moveTo>
                  <a:pt x="679096" y="196583"/>
                </a:moveTo>
                <a:lnTo>
                  <a:pt x="664294" y="195159"/>
                </a:lnTo>
                <a:lnTo>
                  <a:pt x="678018" y="195159"/>
                </a:lnTo>
                <a:lnTo>
                  <a:pt x="679096" y="196583"/>
                </a:lnTo>
                <a:close/>
              </a:path>
              <a:path w="1263015" h="198754">
                <a:moveTo>
                  <a:pt x="819362" y="171629"/>
                </a:moveTo>
                <a:lnTo>
                  <a:pt x="765707" y="171629"/>
                </a:lnTo>
                <a:lnTo>
                  <a:pt x="777738" y="169844"/>
                </a:lnTo>
                <a:lnTo>
                  <a:pt x="777608" y="169844"/>
                </a:lnTo>
                <a:lnTo>
                  <a:pt x="786443" y="164792"/>
                </a:lnTo>
                <a:lnTo>
                  <a:pt x="792016" y="156695"/>
                </a:lnTo>
                <a:lnTo>
                  <a:pt x="793948" y="145877"/>
                </a:lnTo>
                <a:lnTo>
                  <a:pt x="792805" y="137393"/>
                </a:lnTo>
                <a:lnTo>
                  <a:pt x="757412" y="103305"/>
                </a:lnTo>
                <a:lnTo>
                  <a:pt x="748190" y="96957"/>
                </a:lnTo>
                <a:lnTo>
                  <a:pt x="742112" y="92560"/>
                </a:lnTo>
                <a:lnTo>
                  <a:pt x="731400" y="83084"/>
                </a:lnTo>
                <a:lnTo>
                  <a:pt x="723336" y="73274"/>
                </a:lnTo>
                <a:lnTo>
                  <a:pt x="718253" y="62009"/>
                </a:lnTo>
                <a:lnTo>
                  <a:pt x="716484" y="48166"/>
                </a:lnTo>
                <a:lnTo>
                  <a:pt x="720813" y="29072"/>
                </a:lnTo>
                <a:lnTo>
                  <a:pt x="732765" y="13800"/>
                </a:lnTo>
                <a:lnTo>
                  <a:pt x="750788" y="3670"/>
                </a:lnTo>
                <a:lnTo>
                  <a:pt x="773330" y="0"/>
                </a:lnTo>
                <a:lnTo>
                  <a:pt x="785665" y="969"/>
                </a:lnTo>
                <a:lnTo>
                  <a:pt x="798014" y="4053"/>
                </a:lnTo>
                <a:lnTo>
                  <a:pt x="810798" y="9517"/>
                </a:lnTo>
                <a:lnTo>
                  <a:pt x="824440" y="17627"/>
                </a:lnTo>
                <a:lnTo>
                  <a:pt x="820681" y="23540"/>
                </a:lnTo>
                <a:lnTo>
                  <a:pt x="820241" y="24300"/>
                </a:lnTo>
                <a:lnTo>
                  <a:pt x="774346" y="24300"/>
                </a:lnTo>
                <a:lnTo>
                  <a:pt x="763962" y="25917"/>
                </a:lnTo>
                <a:lnTo>
                  <a:pt x="756293" y="30439"/>
                </a:lnTo>
                <a:lnTo>
                  <a:pt x="755791" y="31028"/>
                </a:lnTo>
                <a:lnTo>
                  <a:pt x="751171" y="37827"/>
                </a:lnTo>
                <a:lnTo>
                  <a:pt x="749445" y="47441"/>
                </a:lnTo>
                <a:lnTo>
                  <a:pt x="749445" y="52156"/>
                </a:lnTo>
                <a:lnTo>
                  <a:pt x="780724" y="78879"/>
                </a:lnTo>
                <a:lnTo>
                  <a:pt x="790681" y="85089"/>
                </a:lnTo>
                <a:lnTo>
                  <a:pt x="805657" y="95464"/>
                </a:lnTo>
                <a:lnTo>
                  <a:pt x="817652" y="107105"/>
                </a:lnTo>
                <a:lnTo>
                  <a:pt x="825617" y="121628"/>
                </a:lnTo>
                <a:lnTo>
                  <a:pt x="828505" y="140654"/>
                </a:lnTo>
                <a:lnTo>
                  <a:pt x="822926" y="167271"/>
                </a:lnTo>
                <a:lnTo>
                  <a:pt x="819362" y="171629"/>
                </a:lnTo>
                <a:close/>
              </a:path>
              <a:path w="1263015" h="198754">
                <a:moveTo>
                  <a:pt x="809920" y="45482"/>
                </a:moveTo>
                <a:lnTo>
                  <a:pt x="803422" y="37827"/>
                </a:lnTo>
                <a:lnTo>
                  <a:pt x="795346" y="31028"/>
                </a:lnTo>
                <a:lnTo>
                  <a:pt x="785663" y="26161"/>
                </a:lnTo>
                <a:lnTo>
                  <a:pt x="774346" y="24300"/>
                </a:lnTo>
                <a:lnTo>
                  <a:pt x="820241" y="24300"/>
                </a:lnTo>
                <a:lnTo>
                  <a:pt x="816690" y="30439"/>
                </a:lnTo>
                <a:lnTo>
                  <a:pt x="812979" y="37827"/>
                </a:lnTo>
                <a:lnTo>
                  <a:pt x="809920" y="45482"/>
                </a:lnTo>
                <a:close/>
              </a:path>
              <a:path w="1263015" h="198754">
                <a:moveTo>
                  <a:pt x="767377" y="197598"/>
                </a:moveTo>
                <a:lnTo>
                  <a:pt x="749922" y="195545"/>
                </a:lnTo>
                <a:lnTo>
                  <a:pt x="733318" y="190371"/>
                </a:lnTo>
                <a:lnTo>
                  <a:pt x="718934" y="183551"/>
                </a:lnTo>
                <a:lnTo>
                  <a:pt x="708136" y="176562"/>
                </a:lnTo>
                <a:lnTo>
                  <a:pt x="711356" y="170150"/>
                </a:lnTo>
                <a:lnTo>
                  <a:pt x="714515" y="163350"/>
                </a:lnTo>
                <a:lnTo>
                  <a:pt x="717497" y="155884"/>
                </a:lnTo>
                <a:lnTo>
                  <a:pt x="720187" y="147473"/>
                </a:lnTo>
                <a:lnTo>
                  <a:pt x="730740" y="157215"/>
                </a:lnTo>
                <a:lnTo>
                  <a:pt x="742549" y="164792"/>
                </a:lnTo>
                <a:lnTo>
                  <a:pt x="754705" y="169844"/>
                </a:lnTo>
                <a:lnTo>
                  <a:pt x="765707" y="171629"/>
                </a:lnTo>
                <a:lnTo>
                  <a:pt x="819362" y="171629"/>
                </a:lnTo>
                <a:lnTo>
                  <a:pt x="808532" y="184876"/>
                </a:lnTo>
                <a:lnTo>
                  <a:pt x="788842" y="194607"/>
                </a:lnTo>
                <a:lnTo>
                  <a:pt x="767377" y="197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587" y="381063"/>
            <a:ext cx="85674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CAPITOLO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Controllo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statistico</a:t>
            </a:r>
            <a:r>
              <a:rPr sz="24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della</a:t>
            </a:r>
            <a:r>
              <a:rPr sz="24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qualità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dei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prodotti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dei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processi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produttivi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Paragrafo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4.3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(ed.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2023)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Paragrafi</a:t>
            </a:r>
            <a:r>
              <a:rPr sz="24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4.3.1-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4.3.5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Edizioni</a:t>
            </a:r>
            <a:r>
              <a:rPr sz="24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2012</a:t>
            </a:r>
            <a:r>
              <a:rPr sz="2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Verdana"/>
                <a:cs typeface="Verdana"/>
              </a:rPr>
              <a:t>2017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35694" y="3036242"/>
            <a:ext cx="2199640" cy="2908935"/>
          </a:xfrm>
          <a:custGeom>
            <a:avLst/>
            <a:gdLst/>
            <a:ahLst/>
            <a:cxnLst/>
            <a:rect l="l" t="t" r="r" b="b"/>
            <a:pathLst>
              <a:path w="2199640" h="2908935">
                <a:moveTo>
                  <a:pt x="1767789" y="2090102"/>
                </a:moveTo>
                <a:lnTo>
                  <a:pt x="1392745" y="2090102"/>
                </a:lnTo>
                <a:lnTo>
                  <a:pt x="1392745" y="2908566"/>
                </a:lnTo>
                <a:lnTo>
                  <a:pt x="1767789" y="2908566"/>
                </a:lnTo>
                <a:lnTo>
                  <a:pt x="1767789" y="2090102"/>
                </a:lnTo>
                <a:close/>
              </a:path>
              <a:path w="2199640" h="2908935">
                <a:moveTo>
                  <a:pt x="1767789" y="0"/>
                </a:moveTo>
                <a:lnTo>
                  <a:pt x="1408379" y="0"/>
                </a:lnTo>
                <a:lnTo>
                  <a:pt x="0" y="1640827"/>
                </a:lnTo>
                <a:lnTo>
                  <a:pt x="0" y="2090102"/>
                </a:lnTo>
                <a:lnTo>
                  <a:pt x="2199487" y="2090102"/>
                </a:lnTo>
                <a:lnTo>
                  <a:pt x="2199487" y="1777568"/>
                </a:lnTo>
                <a:lnTo>
                  <a:pt x="265645" y="1777568"/>
                </a:lnTo>
                <a:lnTo>
                  <a:pt x="1392745" y="464896"/>
                </a:lnTo>
                <a:lnTo>
                  <a:pt x="1767789" y="464896"/>
                </a:lnTo>
                <a:lnTo>
                  <a:pt x="1767789" y="0"/>
                </a:lnTo>
                <a:close/>
              </a:path>
              <a:path w="2199640" h="2908935">
                <a:moveTo>
                  <a:pt x="1767789" y="464896"/>
                </a:moveTo>
                <a:lnTo>
                  <a:pt x="1392745" y="464896"/>
                </a:lnTo>
                <a:lnTo>
                  <a:pt x="1392745" y="1777568"/>
                </a:lnTo>
                <a:lnTo>
                  <a:pt x="1767789" y="1777568"/>
                </a:lnTo>
                <a:lnTo>
                  <a:pt x="1767789" y="464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Scopo</a:t>
            </a:r>
            <a:r>
              <a:rPr spc="-60" dirty="0"/>
              <a:t> </a:t>
            </a:r>
            <a:r>
              <a:rPr dirty="0"/>
              <a:t>del</a:t>
            </a:r>
            <a:r>
              <a:rPr spc="-55" dirty="0"/>
              <a:t> </a:t>
            </a:r>
            <a:r>
              <a:rPr dirty="0"/>
              <a:t>monitoraggio</a:t>
            </a:r>
            <a:r>
              <a:rPr spc="-4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spc="-20" dirty="0"/>
              <a:t>line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1181" y="1264856"/>
            <a:ext cx="8197215" cy="3751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 marR="1628139">
              <a:lnSpc>
                <a:spcPct val="12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Segnalare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tempestivamente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se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sono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azione</a:t>
            </a:r>
            <a:r>
              <a:rPr sz="1800" b="1" spc="-6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cause </a:t>
            </a:r>
            <a:r>
              <a:rPr sz="1800" b="1" dirty="0">
                <a:latin typeface="Verdana"/>
                <a:cs typeface="Verdana"/>
              </a:rPr>
              <a:t>sistematiche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oltre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alle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cause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accidentali.</a:t>
            </a:r>
            <a:endParaRPr sz="18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 dirty="0">
              <a:latin typeface="Verdana"/>
              <a:cs typeface="Verdana"/>
            </a:endParaRPr>
          </a:p>
          <a:p>
            <a:pPr marL="50800" marR="43180">
              <a:lnSpc>
                <a:spcPct val="12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Infatti,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causa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speciale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determina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uno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shift</a:t>
            </a:r>
            <a:r>
              <a:rPr sz="1800" i="1" baseline="25462" dirty="0">
                <a:latin typeface="Verdana"/>
                <a:cs typeface="Verdana"/>
              </a:rPr>
              <a:t>(*)</a:t>
            </a:r>
            <a:r>
              <a:rPr sz="1800" i="1" spc="284" baseline="25462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parametri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un </a:t>
            </a:r>
            <a:r>
              <a:rPr sz="1800" dirty="0">
                <a:latin typeface="Verdana"/>
                <a:cs typeface="Verdana"/>
              </a:rPr>
              <a:t>solo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parametro)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può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compromettere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prestazioni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(la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capacità) </a:t>
            </a:r>
            <a:r>
              <a:rPr sz="1800" dirty="0">
                <a:latin typeface="Verdana"/>
                <a:cs typeface="Verdana"/>
              </a:rPr>
              <a:t>del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processo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.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Lo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shift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nel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valore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del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parametro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è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il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segnale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che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una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causa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speciale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è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in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atto.</a:t>
            </a:r>
            <a:endParaRPr sz="1800" dirty="0">
              <a:latin typeface="Verdana"/>
              <a:cs typeface="Verdana"/>
            </a:endParaRPr>
          </a:p>
          <a:p>
            <a:pPr marL="94615" marR="193675">
              <a:lnSpc>
                <a:spcPct val="12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Riconoscere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tempestivamente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sono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cause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speciali </a:t>
            </a:r>
            <a:r>
              <a:rPr sz="1800" dirty="0">
                <a:latin typeface="Verdana"/>
                <a:cs typeface="Verdana"/>
              </a:rPr>
              <a:t>consente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intervenire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tempestivamente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sul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processo,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eliminare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malfunzionamento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ripristinare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condizioni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operative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(riportare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i </a:t>
            </a:r>
            <a:r>
              <a:rPr sz="1800" dirty="0">
                <a:latin typeface="Verdana"/>
                <a:cs typeface="Verdana"/>
              </a:rPr>
              <a:t>parametri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ai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valori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originari).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565" y="5763958"/>
            <a:ext cx="56781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(*)</a:t>
            </a:r>
            <a:r>
              <a:rPr sz="1800" i="1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shift: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cambiamento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valore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parametro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5261" y="676656"/>
            <a:ext cx="667882" cy="71627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Monitoraggio</a:t>
            </a:r>
            <a:r>
              <a:rPr b="0" spc="-70" dirty="0"/>
              <a:t> </a:t>
            </a:r>
            <a:r>
              <a:rPr b="0" dirty="0"/>
              <a:t>online</a:t>
            </a:r>
            <a:r>
              <a:rPr b="0" spc="-35" dirty="0"/>
              <a:t> </a:t>
            </a:r>
            <a:r>
              <a:rPr b="0" dirty="0"/>
              <a:t>e</a:t>
            </a:r>
            <a:r>
              <a:rPr b="0" spc="-75" dirty="0"/>
              <a:t> </a:t>
            </a:r>
            <a:r>
              <a:rPr b="0" spc="-10" dirty="0"/>
              <a:t>statistica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56730" y="1147699"/>
            <a:ext cx="8616950" cy="2613215"/>
          </a:xfrm>
          <a:prstGeom prst="rect">
            <a:avLst/>
          </a:prstGeom>
        </p:spPr>
        <p:txBody>
          <a:bodyPr vert="horz" wrap="square" lIns="0" tIns="262127" rIns="0" bIns="0" rtlCol="0">
            <a:spAutoFit/>
          </a:bodyPr>
          <a:lstStyle/>
          <a:p>
            <a:pPr marL="237490" marR="5080">
              <a:lnSpc>
                <a:spcPct val="120000"/>
              </a:lnSpc>
              <a:spcBef>
                <a:spcPts val="100"/>
              </a:spcBef>
            </a:pPr>
            <a:r>
              <a:rPr sz="2400" dirty="0"/>
              <a:t>Il</a:t>
            </a:r>
            <a:r>
              <a:rPr sz="2400" spc="-55" dirty="0"/>
              <a:t> </a:t>
            </a:r>
            <a:r>
              <a:rPr sz="2400" dirty="0"/>
              <a:t>monitoraggio</a:t>
            </a:r>
            <a:r>
              <a:rPr sz="2400" spc="-15" dirty="0"/>
              <a:t> </a:t>
            </a:r>
            <a:r>
              <a:rPr sz="2400" dirty="0"/>
              <a:t>on</a:t>
            </a:r>
            <a:r>
              <a:rPr sz="2400" spc="-50" dirty="0"/>
              <a:t> </a:t>
            </a:r>
            <a:r>
              <a:rPr sz="2400" dirty="0"/>
              <a:t>line</a:t>
            </a:r>
            <a:r>
              <a:rPr sz="2400" spc="-45" dirty="0"/>
              <a:t> </a:t>
            </a:r>
            <a:r>
              <a:rPr sz="2400" dirty="0"/>
              <a:t>è</a:t>
            </a:r>
            <a:r>
              <a:rPr sz="2400" spc="-65" dirty="0"/>
              <a:t> </a:t>
            </a:r>
            <a:r>
              <a:rPr sz="2400" dirty="0"/>
              <a:t>un</a:t>
            </a:r>
            <a:r>
              <a:rPr sz="2400" spc="-60" dirty="0"/>
              <a:t> </a:t>
            </a:r>
            <a:r>
              <a:rPr sz="2400" dirty="0"/>
              <a:t>controllo</a:t>
            </a:r>
            <a:r>
              <a:rPr sz="2400" spc="-15" dirty="0"/>
              <a:t> </a:t>
            </a:r>
            <a:r>
              <a:rPr sz="2400" dirty="0">
                <a:latin typeface="Verdana"/>
                <a:cs typeface="Verdana"/>
              </a:rPr>
              <a:t>statistico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25" dirty="0"/>
              <a:t>di </a:t>
            </a:r>
            <a:r>
              <a:rPr sz="2400" dirty="0"/>
              <a:t>processo</a:t>
            </a:r>
            <a:r>
              <a:rPr sz="2400" spc="-40" dirty="0"/>
              <a:t> </a:t>
            </a:r>
            <a:r>
              <a:rPr sz="2400" dirty="0"/>
              <a:t>che</a:t>
            </a:r>
            <a:r>
              <a:rPr sz="2400" spc="-60" dirty="0"/>
              <a:t> </a:t>
            </a:r>
            <a:r>
              <a:rPr sz="2400" dirty="0"/>
              <a:t>si</a:t>
            </a:r>
            <a:r>
              <a:rPr sz="2400" spc="-60" dirty="0"/>
              <a:t> </a:t>
            </a:r>
            <a:r>
              <a:rPr sz="2400" dirty="0"/>
              <a:t>esplica</a:t>
            </a:r>
            <a:r>
              <a:rPr sz="2400" spc="-35" dirty="0"/>
              <a:t> </a:t>
            </a:r>
            <a:r>
              <a:rPr sz="2400" dirty="0"/>
              <a:t>attraverso</a:t>
            </a:r>
            <a:r>
              <a:rPr sz="2400" spc="-30" dirty="0"/>
              <a:t> </a:t>
            </a:r>
            <a:r>
              <a:rPr sz="2400" dirty="0"/>
              <a:t>la</a:t>
            </a:r>
            <a:r>
              <a:rPr sz="2400" spc="-50" dirty="0"/>
              <a:t> </a:t>
            </a:r>
            <a:r>
              <a:rPr sz="2400" dirty="0"/>
              <a:t>tecnica</a:t>
            </a:r>
            <a:r>
              <a:rPr sz="2400" spc="-50" dirty="0"/>
              <a:t> </a:t>
            </a:r>
            <a:r>
              <a:rPr sz="2400" dirty="0"/>
              <a:t>dei</a:t>
            </a:r>
            <a:r>
              <a:rPr sz="2400" spc="-55" dirty="0"/>
              <a:t> </a:t>
            </a:r>
            <a:r>
              <a:rPr sz="2400" spc="-20" dirty="0">
                <a:latin typeface="Verdana"/>
                <a:cs typeface="Verdana"/>
              </a:rPr>
              <a:t>test </a:t>
            </a:r>
            <a:r>
              <a:rPr sz="2400" dirty="0">
                <a:latin typeface="Verdana"/>
                <a:cs typeface="Verdana"/>
              </a:rPr>
              <a:t>delle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ipotesi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/>
              <a:t>sui</a:t>
            </a:r>
            <a:r>
              <a:rPr sz="2400" spc="-55" dirty="0"/>
              <a:t> </a:t>
            </a:r>
            <a:r>
              <a:rPr sz="2400" dirty="0"/>
              <a:t>parametri</a:t>
            </a:r>
            <a:r>
              <a:rPr sz="2400" spc="-50" dirty="0"/>
              <a:t> </a:t>
            </a:r>
            <a:r>
              <a:rPr sz="2400" dirty="0"/>
              <a:t>di</a:t>
            </a:r>
            <a:r>
              <a:rPr sz="2400" spc="-50" dirty="0"/>
              <a:t> </a:t>
            </a:r>
            <a:r>
              <a:rPr sz="2400" spc="-10" dirty="0"/>
              <a:t>processo.</a:t>
            </a:r>
            <a:endParaRPr sz="2400">
              <a:latin typeface="Verdana"/>
              <a:cs typeface="Verdana"/>
            </a:endParaRPr>
          </a:p>
          <a:p>
            <a:pPr marL="237490" marR="28575">
              <a:lnSpc>
                <a:spcPct val="120000"/>
              </a:lnSpc>
              <a:spcBef>
                <a:spcPts val="1440"/>
              </a:spcBef>
            </a:pPr>
            <a:r>
              <a:rPr sz="2400" dirty="0"/>
              <a:t>Il</a:t>
            </a:r>
            <a:r>
              <a:rPr sz="2400" spc="-25" dirty="0"/>
              <a:t> </a:t>
            </a:r>
            <a:r>
              <a:rPr sz="2400" dirty="0"/>
              <a:t>test</a:t>
            </a:r>
            <a:r>
              <a:rPr sz="2400" spc="-35" dirty="0"/>
              <a:t> </a:t>
            </a:r>
            <a:r>
              <a:rPr sz="2400" dirty="0"/>
              <a:t>è</a:t>
            </a:r>
            <a:r>
              <a:rPr sz="2400" spc="-40" dirty="0"/>
              <a:t> </a:t>
            </a:r>
            <a:r>
              <a:rPr sz="2400" dirty="0">
                <a:latin typeface="Verdana"/>
                <a:cs typeface="Verdana"/>
              </a:rPr>
              <a:t>continuo nel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tempo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/>
              <a:t>e</a:t>
            </a:r>
            <a:r>
              <a:rPr sz="2400" spc="-50" dirty="0"/>
              <a:t> </a:t>
            </a:r>
            <a:r>
              <a:rPr sz="2400" dirty="0"/>
              <a:t>utilizza un</a:t>
            </a:r>
            <a:r>
              <a:rPr sz="2400" spc="-30" dirty="0"/>
              <a:t> </a:t>
            </a:r>
            <a:r>
              <a:rPr sz="2400" spc="-10" dirty="0"/>
              <a:t>supporto </a:t>
            </a:r>
            <a:r>
              <a:rPr sz="2400" dirty="0"/>
              <a:t>grafico</a:t>
            </a:r>
            <a:r>
              <a:rPr sz="2400" spc="-80" dirty="0"/>
              <a:t> </a:t>
            </a:r>
            <a:r>
              <a:rPr sz="2400" dirty="0"/>
              <a:t>chiamato</a:t>
            </a:r>
            <a:r>
              <a:rPr sz="2400" spc="-90" dirty="0"/>
              <a:t> </a:t>
            </a:r>
            <a:r>
              <a:rPr sz="2400" dirty="0">
                <a:latin typeface="Verdana"/>
                <a:cs typeface="Verdana"/>
              </a:rPr>
              <a:t>control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chart</a:t>
            </a:r>
            <a:r>
              <a:rPr sz="2400" spc="-10" dirty="0"/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4406" y="568452"/>
            <a:ext cx="668720" cy="7162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7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Tipi</a:t>
            </a:r>
            <a:r>
              <a:rPr b="0" spc="-40" dirty="0"/>
              <a:t> </a:t>
            </a:r>
            <a:r>
              <a:rPr b="0" dirty="0"/>
              <a:t>di</a:t>
            </a:r>
            <a:r>
              <a:rPr b="0" spc="-50" dirty="0"/>
              <a:t> </a:t>
            </a:r>
            <a:r>
              <a:rPr b="0" dirty="0"/>
              <a:t>control</a:t>
            </a:r>
            <a:r>
              <a:rPr b="0" spc="-25" dirty="0"/>
              <a:t> </a:t>
            </a:r>
            <a:r>
              <a:rPr b="0" spc="-10" dirty="0"/>
              <a:t>chart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10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2587" y="1493018"/>
            <a:ext cx="9098280" cy="44577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Verdana"/>
                <a:cs typeface="Verdana"/>
              </a:rPr>
              <a:t>Control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variabili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Verdana"/>
                <a:cs typeface="Verdana"/>
              </a:rPr>
              <a:t>Si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usano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quando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misura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qualità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tipo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continuo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(es.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misura </a:t>
            </a:r>
            <a:r>
              <a:rPr sz="2000" dirty="0">
                <a:latin typeface="Verdana"/>
                <a:cs typeface="Verdana"/>
              </a:rPr>
              <a:t>fisica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peso,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lunghezza,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resistenza,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ecc.).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In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questo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caso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modello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distributivo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usato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quello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normale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Control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attributi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Si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usano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quando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misura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qualità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data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da: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SzPct val="80000"/>
              <a:buChar char="-"/>
              <a:tabLst>
                <a:tab pos="354965" algn="l"/>
              </a:tabLst>
            </a:pPr>
            <a:r>
              <a:rPr sz="2000" dirty="0">
                <a:latin typeface="Verdana"/>
                <a:cs typeface="Verdana"/>
              </a:rPr>
              <a:t>conformità/non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conformità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prodotto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(variabile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dicotomica)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SzPct val="80000"/>
              <a:buChar char="-"/>
              <a:tabLst>
                <a:tab pos="354965" algn="l"/>
              </a:tabLst>
            </a:pPr>
            <a:r>
              <a:rPr sz="2000" dirty="0">
                <a:latin typeface="Verdana"/>
                <a:cs typeface="Verdana"/>
              </a:rPr>
              <a:t>numero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difettosità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sul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prodotto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(variabile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conteggio)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In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questi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casi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usano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modelli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distributivi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binomiale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Poisson.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000">
              <a:latin typeface="Verdana"/>
              <a:cs typeface="Verdana"/>
            </a:endParaRPr>
          </a:p>
          <a:p>
            <a:pPr marL="1135380">
              <a:lnSpc>
                <a:spcPct val="100000"/>
              </a:lnSpc>
            </a:pP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Vedremo</a:t>
            </a:r>
            <a:r>
              <a:rPr sz="2000" spc="-5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solo</a:t>
            </a:r>
            <a:r>
              <a:rPr sz="2000" spc="-1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i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control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chart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per</a:t>
            </a:r>
            <a:r>
              <a:rPr sz="2000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EC6B06"/>
                </a:solidFill>
                <a:latin typeface="Verdana"/>
                <a:cs typeface="Verdana"/>
              </a:rPr>
              <a:t>variabili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Control</a:t>
            </a:r>
            <a:r>
              <a:rPr b="0" spc="-10" dirty="0"/>
              <a:t> </a:t>
            </a:r>
            <a:r>
              <a:rPr b="0" dirty="0"/>
              <a:t>chart</a:t>
            </a:r>
            <a:r>
              <a:rPr b="0" spc="-40" dirty="0"/>
              <a:t> </a:t>
            </a:r>
            <a:r>
              <a:rPr b="0" dirty="0"/>
              <a:t>per</a:t>
            </a:r>
            <a:r>
              <a:rPr b="0" spc="-35" dirty="0"/>
              <a:t> </a:t>
            </a:r>
            <a:r>
              <a:rPr b="0" dirty="0"/>
              <a:t>la</a:t>
            </a:r>
            <a:r>
              <a:rPr b="0" spc="-25" dirty="0"/>
              <a:t> </a:t>
            </a:r>
            <a:r>
              <a:rPr b="0" dirty="0"/>
              <a:t>media:</a:t>
            </a:r>
            <a:r>
              <a:rPr b="0" spc="-25" dirty="0"/>
              <a:t> </a:t>
            </a:r>
            <a:r>
              <a:rPr spc="-10" dirty="0"/>
              <a:t>x-</a:t>
            </a:r>
            <a:r>
              <a:rPr dirty="0"/>
              <a:t>bar</a:t>
            </a:r>
            <a:r>
              <a:rPr spc="-65" dirty="0"/>
              <a:t> </a:t>
            </a:r>
            <a:r>
              <a:rPr spc="-10" dirty="0"/>
              <a:t>chart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12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2615" y="1444271"/>
            <a:ext cx="8793480" cy="3388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Verdana"/>
                <a:cs typeface="Verdana"/>
              </a:rPr>
              <a:t>Si</a:t>
            </a:r>
            <a:r>
              <a:rPr sz="2400" b="1" spc="-6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tratta</a:t>
            </a:r>
            <a:r>
              <a:rPr sz="2400" b="1" spc="-4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di</a:t>
            </a:r>
            <a:r>
              <a:rPr sz="2400" b="1" spc="-4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un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test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continuo</a:t>
            </a:r>
            <a:r>
              <a:rPr sz="2400" b="1" spc="-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sulla</a:t>
            </a:r>
            <a:r>
              <a:rPr sz="2400" b="1" spc="-2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media</a:t>
            </a:r>
            <a:r>
              <a:rPr sz="2400" spc="-10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38100" marR="3048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Si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estrae,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cadenza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prestabilita,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campione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casuale </a:t>
            </a:r>
            <a:r>
              <a:rPr sz="2400" dirty="0">
                <a:latin typeface="Verdana"/>
                <a:cs typeface="Verdana"/>
              </a:rPr>
              <a:t>di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n</a:t>
            </a:r>
            <a:r>
              <a:rPr sz="2400" i="1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pezzi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dalla</a:t>
            </a:r>
            <a:r>
              <a:rPr sz="2400" spc="-10" dirty="0">
                <a:latin typeface="Verdana"/>
                <a:cs typeface="Verdana"/>
              </a:rPr>
              <a:t> produzione.</a:t>
            </a:r>
            <a:endParaRPr sz="2400" dirty="0">
              <a:latin typeface="Verdana"/>
              <a:cs typeface="Verdana"/>
            </a:endParaRPr>
          </a:p>
          <a:p>
            <a:pPr marL="38100" marR="244475">
              <a:lnSpc>
                <a:spcPct val="97200"/>
              </a:lnSpc>
              <a:spcBef>
                <a:spcPts val="80"/>
              </a:spcBef>
            </a:pPr>
            <a:r>
              <a:rPr sz="2400" dirty="0">
                <a:latin typeface="Verdana"/>
                <a:cs typeface="Verdana"/>
              </a:rPr>
              <a:t>Si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calcola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la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media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campionaria ad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es.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del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peso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si </a:t>
            </a:r>
            <a:r>
              <a:rPr sz="2400" dirty="0">
                <a:latin typeface="Verdana"/>
                <a:cs typeface="Verdana"/>
              </a:rPr>
              <a:t>verifica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che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la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media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processo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sia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rimasta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costante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 </a:t>
            </a:r>
            <a:r>
              <a:rPr sz="2400" dirty="0">
                <a:latin typeface="Verdana"/>
                <a:cs typeface="Verdana"/>
              </a:rPr>
              <a:t>uguale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µ</a:t>
            </a:r>
            <a:r>
              <a:rPr sz="2775" spc="-37" baseline="-21021" dirty="0">
                <a:latin typeface="Calibri Light"/>
                <a:cs typeface="Calibri Light"/>
              </a:rPr>
              <a:t>0</a:t>
            </a:r>
            <a:r>
              <a:rPr sz="2400" spc="-25" dirty="0"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400" dirty="0">
              <a:latin typeface="Verdana"/>
              <a:cs typeface="Verdana"/>
            </a:endParaRPr>
          </a:p>
          <a:p>
            <a:pPr marL="38100" marR="17335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Poiché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è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test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continuativo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nel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tempo,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ci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serviamo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di </a:t>
            </a:r>
            <a:r>
              <a:rPr sz="2400" dirty="0">
                <a:latin typeface="Verdana"/>
                <a:cs typeface="Verdana"/>
              </a:rPr>
              <a:t>un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supporto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grafico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che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tiene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appunto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conto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del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tempo.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6908" y="1362456"/>
            <a:ext cx="2916935" cy="50352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878" y="72216"/>
            <a:ext cx="876681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2000" i="1" dirty="0">
                <a:latin typeface="Verdana"/>
                <a:cs typeface="Verdana"/>
              </a:rPr>
              <a:t>x-bar</a:t>
            </a:r>
            <a:r>
              <a:rPr lang="en-GB" sz="2000" i="1" spc="-65" dirty="0">
                <a:latin typeface="Verdana"/>
                <a:cs typeface="Verdana"/>
              </a:rPr>
              <a:t> </a:t>
            </a:r>
            <a:r>
              <a:rPr lang="en-GB" sz="2000" dirty="0"/>
              <a:t>chart:</a:t>
            </a:r>
            <a:r>
              <a:rPr lang="en-GB" sz="2000" spc="-55" dirty="0"/>
              <a:t> </a:t>
            </a:r>
            <a:r>
              <a:rPr lang="en-GB" sz="2000" dirty="0" err="1"/>
              <a:t>si</a:t>
            </a:r>
            <a:r>
              <a:rPr lang="en-GB" sz="2000" spc="-40" dirty="0"/>
              <a:t> </a:t>
            </a:r>
            <a:r>
              <a:rPr lang="en-GB" sz="2000" dirty="0" err="1"/>
              <a:t>imposta</a:t>
            </a:r>
            <a:r>
              <a:rPr lang="en-GB" sz="2000" spc="-40" dirty="0"/>
              <a:t> </a:t>
            </a:r>
            <a:r>
              <a:rPr lang="en-GB" sz="2000" dirty="0"/>
              <a:t>la</a:t>
            </a:r>
            <a:r>
              <a:rPr lang="en-GB" sz="2000" spc="-30" dirty="0"/>
              <a:t> </a:t>
            </a:r>
            <a:r>
              <a:rPr lang="en-GB" sz="2000" dirty="0" err="1"/>
              <a:t>linea</a:t>
            </a:r>
            <a:r>
              <a:rPr lang="en-GB" sz="2000" spc="-10" dirty="0"/>
              <a:t> </a:t>
            </a:r>
            <a:r>
              <a:rPr lang="en-GB" sz="2000" dirty="0"/>
              <a:t>centrale</a:t>
            </a:r>
            <a:r>
              <a:rPr lang="en-GB" sz="2000" spc="-35" dirty="0"/>
              <a:t> </a:t>
            </a:r>
            <a:r>
              <a:rPr lang="en-GB" sz="2000" dirty="0"/>
              <a:t>e</a:t>
            </a:r>
            <a:r>
              <a:rPr lang="en-GB" sz="2000" spc="-35" dirty="0"/>
              <a:t> </a:t>
            </a:r>
            <a:r>
              <a:rPr lang="en-GB" sz="2000" dirty="0" err="1"/>
              <a:t>i</a:t>
            </a:r>
            <a:r>
              <a:rPr lang="en-GB" sz="2000" spc="-30" dirty="0"/>
              <a:t> </a:t>
            </a:r>
            <a:r>
              <a:rPr lang="en-GB" sz="2000" dirty="0" err="1"/>
              <a:t>limiti</a:t>
            </a:r>
            <a:r>
              <a:rPr lang="en-GB" sz="2000" spc="-25" dirty="0"/>
              <a:t> di </a:t>
            </a:r>
            <a:r>
              <a:rPr lang="en-GB" sz="2000" dirty="0" err="1"/>
              <a:t>controllo</a:t>
            </a:r>
            <a:r>
              <a:rPr lang="en-GB" sz="2000" spc="-25" dirty="0"/>
              <a:t> </a:t>
            </a:r>
            <a:r>
              <a:rPr lang="en-GB" sz="2000" dirty="0"/>
              <a:t>(</a:t>
            </a:r>
            <a:r>
              <a:rPr lang="en-GB" sz="2000" dirty="0" err="1"/>
              <a:t>valori</a:t>
            </a:r>
            <a:r>
              <a:rPr lang="en-GB" sz="2000" spc="-65" dirty="0"/>
              <a:t> </a:t>
            </a:r>
            <a:r>
              <a:rPr lang="en-GB" sz="2000" dirty="0" err="1"/>
              <a:t>critici</a:t>
            </a:r>
            <a:r>
              <a:rPr lang="en-GB" sz="2000" spc="-45" dirty="0"/>
              <a:t> </a:t>
            </a:r>
            <a:r>
              <a:rPr lang="en-GB" sz="2000" dirty="0"/>
              <a:t>del</a:t>
            </a:r>
            <a:r>
              <a:rPr lang="en-GB" sz="2000" spc="-50" dirty="0"/>
              <a:t> </a:t>
            </a:r>
            <a:r>
              <a:rPr lang="en-GB" sz="2000" dirty="0"/>
              <a:t>test</a:t>
            </a:r>
            <a:r>
              <a:rPr lang="en-GB" sz="2000" spc="-70" dirty="0"/>
              <a:t> </a:t>
            </a:r>
            <a:r>
              <a:rPr lang="en-GB" sz="2000" dirty="0" err="1"/>
              <a:t>delle</a:t>
            </a:r>
            <a:r>
              <a:rPr lang="en-GB" sz="2000" spc="-40" dirty="0"/>
              <a:t> </a:t>
            </a:r>
            <a:r>
              <a:rPr lang="en-GB" sz="2000" spc="-10" dirty="0" err="1"/>
              <a:t>ipotesi</a:t>
            </a:r>
            <a:r>
              <a:rPr lang="en-GB" sz="2000" spc="-10" dirty="0"/>
              <a:t>)!</a:t>
            </a:r>
            <a:br>
              <a:rPr lang="en-GB" sz="2000" spc="-10" dirty="0"/>
            </a:br>
            <a:r>
              <a:rPr sz="2000" i="1" dirty="0">
                <a:latin typeface="Verdana"/>
                <a:cs typeface="Verdana"/>
              </a:rPr>
              <a:t>Si</a:t>
            </a:r>
            <a:r>
              <a:rPr sz="2000" i="1" spc="-6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collocano</a:t>
            </a:r>
            <a:r>
              <a:rPr sz="2000" i="1" spc="-2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sul</a:t>
            </a:r>
            <a:r>
              <a:rPr sz="2000" i="1" spc="-4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grafico</a:t>
            </a:r>
            <a:r>
              <a:rPr sz="2000" i="1" spc="-5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le</a:t>
            </a:r>
            <a:r>
              <a:rPr sz="2000" i="1" spc="-3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medie</a:t>
            </a:r>
            <a:r>
              <a:rPr sz="2000" i="1" spc="-5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del</a:t>
            </a:r>
            <a:r>
              <a:rPr sz="2000" i="1" spc="-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campione</a:t>
            </a:r>
            <a:r>
              <a:rPr sz="2000" i="1" spc="-50" dirty="0">
                <a:latin typeface="Verdana"/>
                <a:cs typeface="Verdana"/>
              </a:rPr>
              <a:t> </a:t>
            </a:r>
            <a:r>
              <a:rPr sz="2000" i="1" spc="-25" dirty="0">
                <a:latin typeface="Verdana"/>
                <a:cs typeface="Verdana"/>
              </a:rPr>
              <a:t>man </a:t>
            </a:r>
            <a:r>
              <a:rPr sz="2000" i="1" dirty="0">
                <a:latin typeface="Verdana"/>
                <a:cs typeface="Verdana"/>
              </a:rPr>
              <a:t>mano</a:t>
            </a:r>
            <a:r>
              <a:rPr sz="2000" i="1" spc="-4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che</a:t>
            </a:r>
            <a:r>
              <a:rPr sz="2000" i="1" spc="-4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viene</a:t>
            </a:r>
            <a:r>
              <a:rPr sz="2000" i="1" spc="-2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estratto.</a:t>
            </a:r>
            <a:r>
              <a:rPr sz="2000" i="1" spc="-6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Si</a:t>
            </a:r>
            <a:r>
              <a:rPr sz="2000" i="1" spc="-4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disegna</a:t>
            </a:r>
            <a:r>
              <a:rPr sz="2000" i="1" spc="-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la</a:t>
            </a:r>
            <a:r>
              <a:rPr sz="2000" i="1" spc="-40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spezzata.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7916" y="3698458"/>
            <a:ext cx="118554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Verdana"/>
                <a:cs typeface="Verdana"/>
              </a:rPr>
              <a:t>H</a:t>
            </a:r>
            <a:r>
              <a:rPr sz="1950" baseline="-21367" dirty="0">
                <a:latin typeface="Verdana"/>
                <a:cs typeface="Verdana"/>
              </a:rPr>
              <a:t>0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Symbol"/>
                <a:cs typeface="Symbol"/>
              </a:rPr>
              <a:t></a:t>
            </a:r>
            <a:r>
              <a:rPr sz="2000" spc="-20" dirty="0">
                <a:latin typeface="Verdana"/>
                <a:cs typeface="Verdana"/>
              </a:rPr>
              <a:t>=</a:t>
            </a:r>
            <a:r>
              <a:rPr sz="2000" spc="-20" dirty="0">
                <a:latin typeface="Symbol"/>
                <a:cs typeface="Symbol"/>
              </a:rPr>
              <a:t></a:t>
            </a:r>
            <a:r>
              <a:rPr sz="1950" spc="-30" baseline="-21367" dirty="0">
                <a:latin typeface="Verdana"/>
                <a:cs typeface="Verdana"/>
              </a:rPr>
              <a:t>0</a:t>
            </a:r>
            <a:endParaRPr sz="1950" baseline="-21367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H</a:t>
            </a:r>
            <a:r>
              <a:rPr sz="1950" baseline="-21367" dirty="0">
                <a:latin typeface="Verdana"/>
                <a:cs typeface="Verdana"/>
              </a:rPr>
              <a:t>1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Symbol"/>
                <a:cs typeface="Symbol"/>
              </a:rPr>
              <a:t></a:t>
            </a:r>
            <a:r>
              <a:rPr sz="2000" spc="-20" dirty="0">
                <a:latin typeface="Verdana"/>
                <a:cs typeface="Verdana"/>
              </a:rPr>
              <a:t>≠</a:t>
            </a:r>
            <a:r>
              <a:rPr sz="2000" spc="-20" dirty="0">
                <a:latin typeface="Symbol"/>
                <a:cs typeface="Symbol"/>
              </a:rPr>
              <a:t></a:t>
            </a:r>
            <a:r>
              <a:rPr sz="1950" spc="-30" baseline="-21367" dirty="0">
                <a:latin typeface="Verdana"/>
                <a:cs typeface="Verdana"/>
              </a:rPr>
              <a:t>0</a:t>
            </a:r>
            <a:endParaRPr sz="1950" baseline="-21367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075" y="478558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039" y="0"/>
                </a:lnTo>
              </a:path>
            </a:pathLst>
          </a:custGeom>
          <a:ln w="1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948428" y="1261040"/>
            <a:ext cx="4180840" cy="4737735"/>
            <a:chOff x="4948428" y="1261040"/>
            <a:chExt cx="4180840" cy="47377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8428" y="1484376"/>
              <a:ext cx="4180331" cy="45140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97319" y="1267072"/>
              <a:ext cx="175260" cy="0"/>
            </a:xfrm>
            <a:custGeom>
              <a:avLst/>
              <a:gdLst/>
              <a:ahLst/>
              <a:cxnLst/>
              <a:rect l="l" t="t" r="r" b="b"/>
              <a:pathLst>
                <a:path w="175260">
                  <a:moveTo>
                    <a:pt x="0" y="0"/>
                  </a:moveTo>
                  <a:lnTo>
                    <a:pt x="175124" y="0"/>
                  </a:lnTo>
                </a:path>
              </a:pathLst>
            </a:custGeom>
            <a:ln w="12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2136" y="4487282"/>
            <a:ext cx="2890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  <a:tabLst>
                <a:tab pos="366395" algn="l"/>
              </a:tabLst>
            </a:pPr>
            <a:r>
              <a:rPr sz="1600" spc="-50" dirty="0">
                <a:latin typeface="Symbol"/>
                <a:cs typeface="Symbol"/>
              </a:rPr>
              <a:t>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Verdana"/>
                <a:cs typeface="Verdana"/>
              </a:rPr>
              <a:t>prob.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errore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tipo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Verdana"/>
                <a:cs typeface="Verdana"/>
              </a:rPr>
              <a:t>:media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campionaria</a:t>
            </a:r>
            <a:endParaRPr sz="1600">
              <a:latin typeface="Verdana"/>
              <a:cs typeface="Verdana"/>
            </a:endParaRPr>
          </a:p>
          <a:p>
            <a:pPr marL="24130" marR="5080" indent="-635">
              <a:lnSpc>
                <a:spcPts val="2300"/>
              </a:lnSpc>
              <a:spcBef>
                <a:spcPts val="45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dirty="0">
                <a:latin typeface="Verdana"/>
                <a:cs typeface="Verdana"/>
              </a:rPr>
              <a:t>:</a:t>
            </a:r>
            <a:r>
              <a:rPr sz="1600" i="1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dimensione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campione </a:t>
            </a:r>
            <a:r>
              <a:rPr sz="1600" dirty="0">
                <a:latin typeface="Verdana"/>
                <a:cs typeface="Verdana"/>
              </a:rPr>
              <a:t>LCL: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ower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</a:t>
            </a:r>
            <a:r>
              <a:rPr sz="1600" dirty="0">
                <a:latin typeface="Verdana"/>
                <a:cs typeface="Verdana"/>
              </a:rPr>
              <a:t>ontrol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b="1" spc="-20" dirty="0">
                <a:latin typeface="Verdana"/>
                <a:cs typeface="Verdana"/>
              </a:rPr>
              <a:t>L</a:t>
            </a:r>
            <a:r>
              <a:rPr sz="1600" spc="-20" dirty="0">
                <a:latin typeface="Verdana"/>
                <a:cs typeface="Verdana"/>
              </a:rPr>
              <a:t>imit </a:t>
            </a:r>
            <a:r>
              <a:rPr sz="1600" dirty="0">
                <a:latin typeface="Verdana"/>
                <a:cs typeface="Verdana"/>
              </a:rPr>
              <a:t>UCL: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pper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</a:t>
            </a:r>
            <a:r>
              <a:rPr sz="1600" dirty="0">
                <a:latin typeface="Verdana"/>
                <a:cs typeface="Verdana"/>
              </a:rPr>
              <a:t>ontrol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b="1" spc="-20" dirty="0">
                <a:latin typeface="Verdana"/>
                <a:cs typeface="Verdana"/>
              </a:rPr>
              <a:t>L</a:t>
            </a:r>
            <a:r>
              <a:rPr sz="1600" spc="-20" dirty="0">
                <a:latin typeface="Verdana"/>
                <a:cs typeface="Verdana"/>
              </a:rPr>
              <a:t>imit </a:t>
            </a:r>
            <a:r>
              <a:rPr sz="1600" dirty="0">
                <a:latin typeface="Verdana"/>
                <a:cs typeface="Verdana"/>
              </a:rPr>
              <a:t>sono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valori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critici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test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24366" y="226488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>
                <a:moveTo>
                  <a:pt x="0" y="0"/>
                </a:moveTo>
                <a:lnTo>
                  <a:pt x="125014" y="0"/>
                </a:lnTo>
              </a:path>
            </a:pathLst>
          </a:custGeom>
          <a:ln w="8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77768" y="2430996"/>
            <a:ext cx="1041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Symbol"/>
                <a:cs typeface="Symbol"/>
              </a:rPr>
              <a:t>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7768" y="2077743"/>
            <a:ext cx="104139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0" dirty="0">
                <a:latin typeface="Symbol"/>
                <a:cs typeface="Symbol"/>
              </a:rPr>
              <a:t>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19294" y="2379621"/>
            <a:ext cx="356870" cy="272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380" dirty="0">
                <a:latin typeface="Times New Roman"/>
                <a:cs typeface="Times New Roman"/>
              </a:rPr>
              <a:t> </a:t>
            </a:r>
            <a:r>
              <a:rPr sz="2400" spc="-75" baseline="-13888" dirty="0">
                <a:latin typeface="Symbol"/>
                <a:cs typeface="Symbol"/>
              </a:rPr>
              <a:t></a:t>
            </a:r>
            <a:endParaRPr sz="2400" baseline="-13888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0148" y="2077876"/>
            <a:ext cx="43624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00" spc="-55" dirty="0">
                <a:latin typeface="Symbol"/>
                <a:cs typeface="Symbol"/>
              </a:rPr>
              <a:t>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425" baseline="40935" dirty="0">
                <a:latin typeface="Times New Roman"/>
                <a:cs typeface="Times New Roman"/>
              </a:rPr>
              <a:t>2</a:t>
            </a:r>
            <a:r>
              <a:rPr sz="1425" spc="292" baseline="40935" dirty="0">
                <a:latin typeface="Times New Roman"/>
                <a:cs typeface="Times New Roman"/>
              </a:rPr>
              <a:t> </a:t>
            </a:r>
            <a:r>
              <a:rPr sz="2400" spc="-89" baseline="3472" dirty="0">
                <a:latin typeface="Symbol"/>
                <a:cs typeface="Symbol"/>
              </a:rPr>
              <a:t></a:t>
            </a:r>
            <a:endParaRPr sz="2400" baseline="3472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62213" y="2208047"/>
            <a:ext cx="17145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|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425" baseline="-23391" dirty="0">
                <a:latin typeface="Times New Roman"/>
                <a:cs typeface="Times New Roman"/>
              </a:rPr>
              <a:t>0</a:t>
            </a:r>
            <a:r>
              <a:rPr sz="1425" spc="465" baseline="-2339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~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</a:t>
            </a:r>
            <a:r>
              <a:rPr sz="1600" i="1" spc="-240" dirty="0">
                <a:latin typeface="Times New Roman"/>
                <a:cs typeface="Times New Roman"/>
              </a:rPr>
              <a:t> </a:t>
            </a:r>
            <a:r>
              <a:rPr sz="2400" baseline="3472" dirty="0">
                <a:latin typeface="Symbol"/>
                <a:cs typeface="Symbol"/>
              </a:rPr>
              <a:t></a:t>
            </a:r>
            <a:r>
              <a:rPr sz="2400" spc="-270" baseline="3472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Symbol"/>
                <a:cs typeface="Symbol"/>
              </a:rPr>
              <a:t></a:t>
            </a:r>
            <a:r>
              <a:rPr sz="1700" spc="-245" dirty="0">
                <a:latin typeface="Times New Roman"/>
                <a:cs typeface="Times New Roman"/>
              </a:rPr>
              <a:t> </a:t>
            </a:r>
            <a:r>
              <a:rPr sz="1425" baseline="-23391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165" dirty="0">
                <a:latin typeface="Times New Roman"/>
                <a:cs typeface="Times New Roman"/>
              </a:rPr>
              <a:t> </a:t>
            </a:r>
            <a:r>
              <a:rPr sz="1425" u="sng" spc="525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425" u="sng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425" u="sng" spc="225" baseline="3508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25" spc="-52" baseline="35087" dirty="0">
                <a:latin typeface="Times New Roman"/>
                <a:cs typeface="Times New Roman"/>
              </a:rPr>
              <a:t> </a:t>
            </a:r>
            <a:r>
              <a:rPr sz="2400" spc="-75" baseline="3472" dirty="0">
                <a:latin typeface="Symbol"/>
                <a:cs typeface="Symbol"/>
              </a:rPr>
              <a:t></a:t>
            </a:r>
            <a:endParaRPr sz="2400" baseline="3472">
              <a:latin typeface="Symbol"/>
              <a:cs typeface="Symbo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72970" y="2630170"/>
            <a:ext cx="332105" cy="300355"/>
            <a:chOff x="2172970" y="2630170"/>
            <a:chExt cx="332105" cy="300355"/>
          </a:xfrm>
        </p:grpSpPr>
        <p:sp>
          <p:nvSpPr>
            <p:cNvPr id="21" name="object 21"/>
            <p:cNvSpPr/>
            <p:nvPr/>
          </p:nvSpPr>
          <p:spPr>
            <a:xfrm>
              <a:off x="2179320" y="2636520"/>
              <a:ext cx="278765" cy="251460"/>
            </a:xfrm>
            <a:custGeom>
              <a:avLst/>
              <a:gdLst/>
              <a:ahLst/>
              <a:cxnLst/>
              <a:rect l="l" t="t" r="r" b="b"/>
              <a:pathLst>
                <a:path w="278764" h="251460">
                  <a:moveTo>
                    <a:pt x="0" y="0"/>
                  </a:moveTo>
                  <a:lnTo>
                    <a:pt x="278295" y="25114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2662" y="2850868"/>
              <a:ext cx="82550" cy="79375"/>
            </a:xfrm>
            <a:custGeom>
              <a:avLst/>
              <a:gdLst/>
              <a:ahLst/>
              <a:cxnLst/>
              <a:rect l="l" t="t" r="r" b="b"/>
              <a:pathLst>
                <a:path w="82550" h="79375">
                  <a:moveTo>
                    <a:pt x="51054" y="0"/>
                  </a:moveTo>
                  <a:lnTo>
                    <a:pt x="0" y="56565"/>
                  </a:lnTo>
                  <a:lnTo>
                    <a:pt x="82092" y="79336"/>
                  </a:lnTo>
                  <a:lnTo>
                    <a:pt x="510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66682" y="1488678"/>
            <a:ext cx="1689100" cy="615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ts val="2580"/>
              </a:lnSpc>
              <a:spcBef>
                <a:spcPts val="125"/>
              </a:spcBef>
            </a:pPr>
            <a:r>
              <a:rPr sz="2250" i="1" spc="-50" dirty="0">
                <a:latin typeface="Times New Roman"/>
                <a:cs typeface="Times New Roman"/>
              </a:rPr>
              <a:t>X</a:t>
            </a: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</a:pPr>
            <a:r>
              <a:rPr sz="1800" spc="-25" dirty="0">
                <a:latin typeface="Symbol"/>
                <a:cs typeface="Symbol"/>
              </a:rPr>
              <a:t></a:t>
            </a:r>
            <a:r>
              <a:rPr sz="1800" spc="-25" dirty="0">
                <a:latin typeface="Verdana"/>
                <a:cs typeface="Verdana"/>
              </a:rPr>
              <a:t>/2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5108" y="5071164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Symbol"/>
                <a:cs typeface="Symbol"/>
              </a:rPr>
              <a:t></a:t>
            </a:r>
            <a:r>
              <a:rPr sz="1800" spc="-25" dirty="0">
                <a:latin typeface="Verdana"/>
                <a:cs typeface="Verdana"/>
              </a:rPr>
              <a:t>/2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54170" y="1671573"/>
            <a:ext cx="321945" cy="3470910"/>
            <a:chOff x="4154170" y="1671573"/>
            <a:chExt cx="321945" cy="3470910"/>
          </a:xfrm>
        </p:grpSpPr>
        <p:sp>
          <p:nvSpPr>
            <p:cNvPr id="26" name="object 26"/>
            <p:cNvSpPr/>
            <p:nvPr/>
          </p:nvSpPr>
          <p:spPr>
            <a:xfrm>
              <a:off x="4160520" y="1677923"/>
              <a:ext cx="121920" cy="323215"/>
            </a:xfrm>
            <a:custGeom>
              <a:avLst/>
              <a:gdLst/>
              <a:ahLst/>
              <a:cxnLst/>
              <a:rect l="l" t="t" r="r" b="b"/>
              <a:pathLst>
                <a:path w="121920" h="323214">
                  <a:moveTo>
                    <a:pt x="0" y="0"/>
                  </a:moveTo>
                  <a:lnTo>
                    <a:pt x="121424" y="3231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41807" y="1975780"/>
              <a:ext cx="71755" cy="85090"/>
            </a:xfrm>
            <a:custGeom>
              <a:avLst/>
              <a:gdLst/>
              <a:ahLst/>
              <a:cxnLst/>
              <a:rect l="l" t="t" r="r" b="b"/>
              <a:pathLst>
                <a:path w="71754" h="85089">
                  <a:moveTo>
                    <a:pt x="71335" y="0"/>
                  </a:moveTo>
                  <a:lnTo>
                    <a:pt x="0" y="26797"/>
                  </a:lnTo>
                  <a:lnTo>
                    <a:pt x="62471" y="84734"/>
                  </a:lnTo>
                  <a:lnTo>
                    <a:pt x="71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8140" y="4921841"/>
              <a:ext cx="259079" cy="213995"/>
            </a:xfrm>
            <a:custGeom>
              <a:avLst/>
              <a:gdLst/>
              <a:ahLst/>
              <a:cxnLst/>
              <a:rect l="l" t="t" r="r" b="b"/>
              <a:pathLst>
                <a:path w="259079" h="213995">
                  <a:moveTo>
                    <a:pt x="0" y="213740"/>
                  </a:moveTo>
                  <a:lnTo>
                    <a:pt x="25845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92535" y="4881368"/>
              <a:ext cx="83185" cy="78105"/>
            </a:xfrm>
            <a:custGeom>
              <a:avLst/>
              <a:gdLst/>
              <a:ahLst/>
              <a:cxnLst/>
              <a:rect l="l" t="t" r="r" b="b"/>
              <a:pathLst>
                <a:path w="83185" h="78104">
                  <a:moveTo>
                    <a:pt x="83007" y="0"/>
                  </a:moveTo>
                  <a:lnTo>
                    <a:pt x="0" y="19202"/>
                  </a:lnTo>
                  <a:lnTo>
                    <a:pt x="48564" y="77927"/>
                  </a:lnTo>
                  <a:lnTo>
                    <a:pt x="830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14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Come</a:t>
            </a:r>
            <a:r>
              <a:rPr spc="-25" dirty="0"/>
              <a:t> </a:t>
            </a:r>
            <a:r>
              <a:rPr dirty="0"/>
              <a:t>è</a:t>
            </a:r>
            <a:r>
              <a:rPr spc="-20" dirty="0"/>
              <a:t> </a:t>
            </a:r>
            <a:r>
              <a:rPr dirty="0"/>
              <a:t>fatto</a:t>
            </a:r>
            <a:r>
              <a:rPr spc="-40" dirty="0"/>
              <a:t> </a:t>
            </a:r>
            <a:r>
              <a:rPr dirty="0"/>
              <a:t>un</a:t>
            </a:r>
            <a:r>
              <a:rPr spc="-15" dirty="0"/>
              <a:t> </a:t>
            </a:r>
            <a:r>
              <a:rPr dirty="0"/>
              <a:t>x-bar</a:t>
            </a:r>
            <a:r>
              <a:rPr spc="-55" dirty="0"/>
              <a:t> </a:t>
            </a:r>
            <a:r>
              <a:rPr spc="-10" dirty="0"/>
              <a:t>chart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56730" y="1147699"/>
            <a:ext cx="8616950" cy="436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5609" indent="-342900">
              <a:lnSpc>
                <a:spcPct val="120000"/>
              </a:lnSpc>
              <a:spcBef>
                <a:spcPts val="100"/>
              </a:spcBef>
            </a:pPr>
            <a:r>
              <a:rPr sz="1800" dirty="0"/>
              <a:t>in</a:t>
            </a:r>
            <a:r>
              <a:rPr sz="1800" spc="-45" dirty="0"/>
              <a:t> </a:t>
            </a: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ascissa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gli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indicatori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succesivi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campioni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/>
              <a:t>(causali</a:t>
            </a:r>
            <a:r>
              <a:rPr sz="1800" spc="-55" dirty="0"/>
              <a:t> </a:t>
            </a:r>
            <a:r>
              <a:rPr sz="1800" dirty="0"/>
              <a:t>semplici,</a:t>
            </a:r>
            <a:r>
              <a:rPr sz="1800" spc="-40" dirty="0"/>
              <a:t> </a:t>
            </a:r>
            <a:r>
              <a:rPr sz="1800" spc="-25" dirty="0"/>
              <a:t>di </a:t>
            </a:r>
            <a:r>
              <a:rPr sz="1800" dirty="0"/>
              <a:t>dimensione</a:t>
            </a:r>
            <a:r>
              <a:rPr sz="1800" spc="-40" dirty="0"/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/>
              <a:t>)</a:t>
            </a:r>
            <a:r>
              <a:rPr sz="1800" spc="-80" dirty="0"/>
              <a:t> </a:t>
            </a:r>
            <a:r>
              <a:rPr sz="1800" dirty="0"/>
              <a:t>di</a:t>
            </a:r>
            <a:r>
              <a:rPr sz="1800" spc="-20" dirty="0"/>
              <a:t> </a:t>
            </a:r>
            <a:r>
              <a:rPr sz="1800" dirty="0"/>
              <a:t>prodotti</a:t>
            </a:r>
            <a:r>
              <a:rPr sz="1800" spc="-30" dirty="0"/>
              <a:t> </a:t>
            </a:r>
            <a:r>
              <a:rPr sz="1800" dirty="0"/>
              <a:t>estratti</a:t>
            </a:r>
            <a:r>
              <a:rPr sz="1800" spc="-30" dirty="0"/>
              <a:t> </a:t>
            </a:r>
            <a:r>
              <a:rPr sz="1800" dirty="0"/>
              <a:t>dalla</a:t>
            </a:r>
            <a:r>
              <a:rPr sz="1800" spc="-55" dirty="0"/>
              <a:t> </a:t>
            </a:r>
            <a:r>
              <a:rPr sz="1800" dirty="0"/>
              <a:t>produzione</a:t>
            </a:r>
            <a:r>
              <a:rPr sz="1800" spc="-50" dirty="0"/>
              <a:t> </a:t>
            </a:r>
            <a:r>
              <a:rPr sz="1800" dirty="0"/>
              <a:t>del</a:t>
            </a:r>
            <a:r>
              <a:rPr sz="1800" spc="-20" dirty="0"/>
              <a:t> </a:t>
            </a:r>
            <a:r>
              <a:rPr sz="1800" spc="-10" dirty="0"/>
              <a:t>processo</a:t>
            </a:r>
            <a:endParaRPr sz="18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430"/>
              </a:spcBef>
            </a:pPr>
            <a:r>
              <a:rPr sz="1800" dirty="0"/>
              <a:t>(si</a:t>
            </a:r>
            <a:r>
              <a:rPr sz="1800" spc="-40" dirty="0"/>
              <a:t> </a:t>
            </a:r>
            <a:r>
              <a:rPr sz="1800" dirty="0"/>
              <a:t>rispetta</a:t>
            </a:r>
            <a:r>
              <a:rPr sz="1800" spc="-35" dirty="0"/>
              <a:t> </a:t>
            </a:r>
            <a:r>
              <a:rPr sz="1800" dirty="0"/>
              <a:t>l’ordine</a:t>
            </a:r>
            <a:r>
              <a:rPr sz="1800" spc="-50" dirty="0"/>
              <a:t> </a:t>
            </a:r>
            <a:r>
              <a:rPr sz="1800" dirty="0"/>
              <a:t>cronologico</a:t>
            </a:r>
            <a:r>
              <a:rPr sz="1800" spc="-65" dirty="0"/>
              <a:t> </a:t>
            </a:r>
            <a:r>
              <a:rPr sz="1800" dirty="0"/>
              <a:t>di</a:t>
            </a:r>
            <a:r>
              <a:rPr sz="1800" spc="-20" dirty="0"/>
              <a:t> </a:t>
            </a:r>
            <a:r>
              <a:rPr sz="1800" spc="-10" dirty="0"/>
              <a:t>estrazione)</a:t>
            </a:r>
            <a:r>
              <a:rPr sz="1800" i="1" spc="-10" dirty="0">
                <a:latin typeface="Verdana"/>
                <a:cs typeface="Verdana"/>
              </a:rPr>
              <a:t>;</a:t>
            </a:r>
            <a:endParaRPr sz="1800">
              <a:latin typeface="Verdana"/>
              <a:cs typeface="Verdana"/>
            </a:endParaRPr>
          </a:p>
          <a:p>
            <a:pPr marL="381000" marR="403225" indent="-343535">
              <a:lnSpc>
                <a:spcPct val="120000"/>
              </a:lnSpc>
              <a:spcBef>
                <a:spcPts val="600"/>
              </a:spcBef>
            </a:pPr>
            <a:r>
              <a:rPr sz="1800" dirty="0"/>
              <a:t>in</a:t>
            </a:r>
            <a:r>
              <a:rPr sz="1800" spc="-35" dirty="0"/>
              <a:t> </a:t>
            </a: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ordinata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/>
              <a:t>la</a:t>
            </a:r>
            <a:r>
              <a:rPr sz="1800" spc="-35" dirty="0"/>
              <a:t> </a:t>
            </a:r>
            <a:r>
              <a:rPr sz="1800" dirty="0"/>
              <a:t>media</a:t>
            </a:r>
            <a:r>
              <a:rPr sz="1800" spc="-30" dirty="0"/>
              <a:t> </a:t>
            </a:r>
            <a:r>
              <a:rPr sz="1800" dirty="0"/>
              <a:t>campionaria</a:t>
            </a:r>
            <a:r>
              <a:rPr sz="1800" spc="-55" dirty="0"/>
              <a:t> </a:t>
            </a:r>
            <a:r>
              <a:rPr sz="1800" dirty="0"/>
              <a:t>calcolata</a:t>
            </a:r>
            <a:r>
              <a:rPr sz="1800" spc="-40" dirty="0"/>
              <a:t> </a:t>
            </a:r>
            <a:r>
              <a:rPr sz="1800" dirty="0"/>
              <a:t>su</a:t>
            </a:r>
            <a:r>
              <a:rPr sz="1800" spc="-35" dirty="0"/>
              <a:t> </a:t>
            </a:r>
            <a:r>
              <a:rPr sz="1800" dirty="0"/>
              <a:t>ogni</a:t>
            </a:r>
            <a:r>
              <a:rPr sz="1800" spc="-20" dirty="0"/>
              <a:t> </a:t>
            </a:r>
            <a:r>
              <a:rPr sz="1800" dirty="0"/>
              <a:t>campione</a:t>
            </a:r>
            <a:r>
              <a:rPr sz="1800" spc="-40" dirty="0"/>
              <a:t> </a:t>
            </a:r>
            <a:r>
              <a:rPr sz="1800" spc="-10" dirty="0"/>
              <a:t>estratto </a:t>
            </a:r>
            <a:r>
              <a:rPr sz="1800" dirty="0"/>
              <a:t>(es.</a:t>
            </a:r>
            <a:r>
              <a:rPr sz="1800" spc="-35" dirty="0"/>
              <a:t> </a:t>
            </a:r>
            <a:r>
              <a:rPr sz="1800" dirty="0"/>
              <a:t>il</a:t>
            </a:r>
            <a:r>
              <a:rPr sz="1800" spc="-35" dirty="0"/>
              <a:t> </a:t>
            </a:r>
            <a:r>
              <a:rPr sz="1800" dirty="0"/>
              <a:t>peso</a:t>
            </a:r>
            <a:r>
              <a:rPr sz="1800" spc="-25" dirty="0"/>
              <a:t> </a:t>
            </a:r>
            <a:r>
              <a:rPr sz="1800" dirty="0"/>
              <a:t>medio</a:t>
            </a:r>
            <a:r>
              <a:rPr sz="1800" spc="-20" dirty="0"/>
              <a:t> </a:t>
            </a:r>
            <a:r>
              <a:rPr sz="1800" dirty="0"/>
              <a:t>degli </a:t>
            </a:r>
            <a:r>
              <a:rPr sz="1800" i="1" dirty="0">
                <a:latin typeface="Verdana"/>
                <a:cs typeface="Verdana"/>
              </a:rPr>
              <a:t>n</a:t>
            </a:r>
            <a:r>
              <a:rPr sz="1800" i="1" spc="-45" dirty="0">
                <a:latin typeface="Verdana"/>
                <a:cs typeface="Verdana"/>
              </a:rPr>
              <a:t> </a:t>
            </a:r>
            <a:r>
              <a:rPr sz="1800" dirty="0"/>
              <a:t>palloni</a:t>
            </a:r>
            <a:r>
              <a:rPr sz="1800" spc="-35" dirty="0"/>
              <a:t> </a:t>
            </a:r>
            <a:r>
              <a:rPr sz="1800" dirty="0"/>
              <a:t>del</a:t>
            </a:r>
            <a:r>
              <a:rPr sz="1800" spc="-15" dirty="0"/>
              <a:t> </a:t>
            </a:r>
            <a:r>
              <a:rPr sz="1800" dirty="0"/>
              <a:t>campione</a:t>
            </a:r>
            <a:r>
              <a:rPr sz="1800" spc="-25" dirty="0"/>
              <a:t> </a:t>
            </a:r>
            <a:r>
              <a:rPr sz="1800" i="1" spc="-10" dirty="0">
                <a:latin typeface="Verdana"/>
                <a:cs typeface="Verdana"/>
              </a:rPr>
              <a:t>i-esimo</a:t>
            </a:r>
            <a:r>
              <a:rPr sz="1800" spc="-10" dirty="0"/>
              <a:t>).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la</a:t>
            </a:r>
            <a:r>
              <a:rPr sz="1800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linea</a:t>
            </a:r>
            <a:r>
              <a:rPr sz="1800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centrale</a:t>
            </a:r>
            <a:r>
              <a:rPr sz="1800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/>
              <a:t>che</a:t>
            </a:r>
            <a:r>
              <a:rPr sz="1800" spc="-35" dirty="0"/>
              <a:t> </a:t>
            </a:r>
            <a:r>
              <a:rPr sz="1800" dirty="0"/>
              <a:t>rappresenta</a:t>
            </a:r>
            <a:r>
              <a:rPr sz="1800" spc="-35" dirty="0"/>
              <a:t> </a:t>
            </a:r>
            <a:r>
              <a:rPr sz="1800" dirty="0"/>
              <a:t>la</a:t>
            </a:r>
            <a:r>
              <a:rPr sz="1800" spc="-40" dirty="0"/>
              <a:t> </a:t>
            </a:r>
            <a:r>
              <a:rPr sz="1800" dirty="0"/>
              <a:t>media</a:t>
            </a:r>
            <a:r>
              <a:rPr sz="1800" spc="-45" dirty="0"/>
              <a:t> </a:t>
            </a:r>
            <a:r>
              <a:rPr sz="1800" dirty="0"/>
              <a:t>del</a:t>
            </a:r>
            <a:r>
              <a:rPr sz="1800" spc="-20" dirty="0"/>
              <a:t> </a:t>
            </a:r>
            <a:r>
              <a:rPr sz="1800" dirty="0"/>
              <a:t>processo</a:t>
            </a:r>
            <a:r>
              <a:rPr sz="1800" spc="-35" dirty="0"/>
              <a:t> </a:t>
            </a:r>
            <a:r>
              <a:rPr sz="1800" dirty="0">
                <a:latin typeface="Verdana"/>
                <a:cs typeface="Verdana"/>
              </a:rPr>
              <a:t>sotto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controllo</a:t>
            </a:r>
            <a:endParaRPr sz="1800">
              <a:latin typeface="Verdana"/>
              <a:cs typeface="Verdana"/>
            </a:endParaRPr>
          </a:p>
          <a:p>
            <a:pPr marL="381000">
              <a:lnSpc>
                <a:spcPct val="100000"/>
              </a:lnSpc>
              <a:spcBef>
                <a:spcPts val="434"/>
              </a:spcBef>
            </a:pPr>
            <a:r>
              <a:rPr sz="1800" dirty="0"/>
              <a:t>(H</a:t>
            </a:r>
            <a:r>
              <a:rPr sz="1800" baseline="-20833" dirty="0"/>
              <a:t>0</a:t>
            </a:r>
            <a:r>
              <a:rPr sz="1800" spc="292" baseline="-20833" dirty="0"/>
              <a:t> </a:t>
            </a:r>
            <a:r>
              <a:rPr sz="1800" spc="-20" dirty="0"/>
              <a:t>vera)</a:t>
            </a:r>
            <a:endParaRPr sz="1800"/>
          </a:p>
          <a:p>
            <a:pPr marL="381635" marR="661670" indent="-343535">
              <a:lnSpc>
                <a:spcPct val="120000"/>
              </a:lnSpc>
              <a:spcBef>
                <a:spcPts val="600"/>
              </a:spcBef>
            </a:pP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due</a:t>
            </a:r>
            <a:r>
              <a:rPr sz="1800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linee</a:t>
            </a:r>
            <a:r>
              <a:rPr sz="1800" spc="-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orizzontali</a:t>
            </a:r>
            <a:r>
              <a:rPr sz="1800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/>
              <a:t>(limiti</a:t>
            </a:r>
            <a:r>
              <a:rPr sz="1800" spc="-55" dirty="0"/>
              <a:t> </a:t>
            </a:r>
            <a:r>
              <a:rPr sz="1800" dirty="0"/>
              <a:t>di</a:t>
            </a:r>
            <a:r>
              <a:rPr sz="1800" spc="-15" dirty="0"/>
              <a:t> </a:t>
            </a:r>
            <a:r>
              <a:rPr sz="1800" dirty="0"/>
              <a:t>controllo)</a:t>
            </a:r>
            <a:r>
              <a:rPr sz="1800" spc="-60" dirty="0"/>
              <a:t> </a:t>
            </a:r>
            <a:r>
              <a:rPr sz="1800" dirty="0"/>
              <a:t>che</a:t>
            </a:r>
            <a:r>
              <a:rPr sz="1800" spc="-45" dirty="0"/>
              <a:t> </a:t>
            </a:r>
            <a:r>
              <a:rPr sz="1800" dirty="0"/>
              <a:t>rappresentano</a:t>
            </a:r>
            <a:r>
              <a:rPr sz="1800" spc="-25" dirty="0"/>
              <a:t> </a:t>
            </a:r>
            <a:r>
              <a:rPr sz="1800" dirty="0"/>
              <a:t>i</a:t>
            </a:r>
            <a:r>
              <a:rPr sz="1800" spc="-30" dirty="0"/>
              <a:t> </a:t>
            </a:r>
            <a:r>
              <a:rPr sz="1800" spc="-10" dirty="0"/>
              <a:t>valori </a:t>
            </a:r>
            <a:r>
              <a:rPr sz="1800" dirty="0"/>
              <a:t>critici</a:t>
            </a:r>
            <a:r>
              <a:rPr sz="1800" spc="-30" dirty="0"/>
              <a:t> </a:t>
            </a:r>
            <a:r>
              <a:rPr sz="1800" dirty="0"/>
              <a:t>del test con</a:t>
            </a:r>
            <a:r>
              <a:rPr sz="1800" spc="-25" dirty="0"/>
              <a:t> </a:t>
            </a:r>
            <a:r>
              <a:rPr sz="1800" dirty="0"/>
              <a:t>rifermento</a:t>
            </a:r>
            <a:r>
              <a:rPr sz="1800" spc="-35" dirty="0"/>
              <a:t> </a:t>
            </a:r>
            <a:r>
              <a:rPr sz="1800" dirty="0"/>
              <a:t>a:</a:t>
            </a:r>
            <a:r>
              <a:rPr sz="1800" spc="-25" dirty="0"/>
              <a:t> </a:t>
            </a:r>
            <a:r>
              <a:rPr sz="1800" dirty="0">
                <a:latin typeface="Symbol"/>
                <a:cs typeface="Symbol"/>
              </a:rPr>
              <a:t></a:t>
            </a:r>
            <a:r>
              <a:rPr sz="1800" dirty="0"/>
              <a:t>,</a:t>
            </a:r>
            <a:r>
              <a:rPr sz="1800" spc="-30" dirty="0"/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60" dirty="0">
                <a:latin typeface="Times New Roman"/>
                <a:cs typeface="Times New Roman"/>
              </a:rPr>
              <a:t> </a:t>
            </a:r>
            <a:r>
              <a:rPr sz="1800" dirty="0"/>
              <a:t>e</a:t>
            </a:r>
            <a:r>
              <a:rPr sz="1800" spc="-15" dirty="0"/>
              <a:t> </a:t>
            </a:r>
            <a:r>
              <a:rPr sz="1800" spc="-25" dirty="0"/>
              <a:t>H</a:t>
            </a:r>
            <a:r>
              <a:rPr sz="1800" spc="-37" baseline="-20833" dirty="0"/>
              <a:t>0</a:t>
            </a:r>
            <a:endParaRPr sz="1800" baseline="-20833">
              <a:latin typeface="Times New Roman"/>
              <a:cs typeface="Times New Roman"/>
            </a:endParaRPr>
          </a:p>
          <a:p>
            <a:pPr marL="381000" marR="1351280" indent="-342900">
              <a:lnSpc>
                <a:spcPct val="120000"/>
              </a:lnSpc>
              <a:spcBef>
                <a:spcPts val="600"/>
              </a:spcBef>
            </a:pP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1800" spc="-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punti</a:t>
            </a:r>
            <a:r>
              <a:rPr sz="1800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/>
              <a:t>che</a:t>
            </a:r>
            <a:r>
              <a:rPr sz="1800" spc="-40" dirty="0"/>
              <a:t> </a:t>
            </a:r>
            <a:r>
              <a:rPr sz="1800" dirty="0"/>
              <a:t>rappresentano</a:t>
            </a:r>
            <a:r>
              <a:rPr sz="1800" spc="-20" dirty="0"/>
              <a:t> </a:t>
            </a:r>
            <a:r>
              <a:rPr sz="1800" dirty="0"/>
              <a:t>il</a:t>
            </a:r>
            <a:r>
              <a:rPr sz="1800" spc="-25" dirty="0"/>
              <a:t> </a:t>
            </a:r>
            <a:r>
              <a:rPr sz="1800" dirty="0"/>
              <a:t>valore</a:t>
            </a:r>
            <a:r>
              <a:rPr sz="1800" spc="-60" dirty="0"/>
              <a:t> </a:t>
            </a:r>
            <a:r>
              <a:rPr sz="1800" dirty="0"/>
              <a:t>della</a:t>
            </a:r>
            <a:r>
              <a:rPr sz="1800" spc="-25" dirty="0"/>
              <a:t> </a:t>
            </a:r>
            <a:r>
              <a:rPr sz="1800" dirty="0"/>
              <a:t>media</a:t>
            </a:r>
            <a:r>
              <a:rPr sz="1800" spc="-35" dirty="0"/>
              <a:t> </a:t>
            </a:r>
            <a:r>
              <a:rPr sz="1800" dirty="0"/>
              <a:t>campionaria</a:t>
            </a:r>
            <a:r>
              <a:rPr sz="1800" spc="-60" dirty="0"/>
              <a:t> </a:t>
            </a:r>
            <a:r>
              <a:rPr sz="1800" spc="-25" dirty="0"/>
              <a:t>in </a:t>
            </a:r>
            <a:r>
              <a:rPr sz="1800" dirty="0"/>
              <a:t>corrispodenza</a:t>
            </a:r>
            <a:r>
              <a:rPr sz="1800" spc="-55" dirty="0"/>
              <a:t> </a:t>
            </a:r>
            <a:r>
              <a:rPr sz="1800" dirty="0"/>
              <a:t>di</a:t>
            </a:r>
            <a:r>
              <a:rPr sz="1800" spc="-30" dirty="0"/>
              <a:t> </a:t>
            </a:r>
            <a:r>
              <a:rPr sz="1800" dirty="0"/>
              <a:t>ogni</a:t>
            </a:r>
            <a:r>
              <a:rPr sz="1800" spc="-45" dirty="0"/>
              <a:t> </a:t>
            </a:r>
            <a:r>
              <a:rPr sz="1800" dirty="0"/>
              <a:t>campione</a:t>
            </a:r>
            <a:r>
              <a:rPr sz="1800" spc="-55" dirty="0"/>
              <a:t> </a:t>
            </a:r>
            <a:r>
              <a:rPr sz="1800" i="1" spc="-10" dirty="0">
                <a:latin typeface="Verdana"/>
                <a:cs typeface="Verdana"/>
              </a:rPr>
              <a:t>i-</a:t>
            </a:r>
            <a:r>
              <a:rPr sz="1800" spc="-10" dirty="0"/>
              <a:t>esimo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una</a:t>
            </a:r>
            <a:r>
              <a:rPr sz="1800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C00000"/>
                </a:solidFill>
                <a:latin typeface="Verdana"/>
                <a:cs typeface="Verdana"/>
              </a:rPr>
              <a:t>spezzata</a:t>
            </a:r>
            <a:r>
              <a:rPr sz="1800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/>
              <a:t>che</a:t>
            </a:r>
            <a:r>
              <a:rPr sz="1800" spc="-30" dirty="0"/>
              <a:t> </a:t>
            </a:r>
            <a:r>
              <a:rPr sz="1800" dirty="0"/>
              <a:t>unisce</a:t>
            </a:r>
            <a:r>
              <a:rPr sz="1800" spc="-40" dirty="0"/>
              <a:t> </a:t>
            </a:r>
            <a:r>
              <a:rPr sz="1800" dirty="0"/>
              <a:t>i</a:t>
            </a:r>
            <a:r>
              <a:rPr sz="1800" spc="-30" dirty="0"/>
              <a:t> </a:t>
            </a:r>
            <a:r>
              <a:rPr sz="1800" dirty="0"/>
              <a:t>punti</a:t>
            </a:r>
            <a:r>
              <a:rPr sz="1800" spc="-30" dirty="0"/>
              <a:t> </a:t>
            </a:r>
            <a:r>
              <a:rPr sz="1800" dirty="0"/>
              <a:t>per</a:t>
            </a:r>
            <a:r>
              <a:rPr sz="1800" spc="-25" dirty="0"/>
              <a:t> </a:t>
            </a:r>
            <a:r>
              <a:rPr sz="1800" dirty="0"/>
              <a:t>meglio</a:t>
            </a:r>
            <a:r>
              <a:rPr sz="1800" spc="-25" dirty="0"/>
              <a:t> </a:t>
            </a:r>
            <a:r>
              <a:rPr sz="1800" dirty="0"/>
              <a:t>leggere</a:t>
            </a:r>
            <a:r>
              <a:rPr sz="1800" spc="-20" dirty="0"/>
              <a:t> </a:t>
            </a:r>
            <a:r>
              <a:rPr sz="1800" dirty="0"/>
              <a:t>il</a:t>
            </a:r>
            <a:r>
              <a:rPr sz="1800" spc="-30" dirty="0"/>
              <a:t> </a:t>
            </a:r>
            <a:r>
              <a:rPr sz="1800" spc="-10" dirty="0"/>
              <a:t>grafico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5387" y="394715"/>
            <a:ext cx="667888" cy="7162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15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8845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/>
              <a:t>I</a:t>
            </a:r>
            <a:r>
              <a:rPr b="0" spc="-40" dirty="0"/>
              <a:t> </a:t>
            </a:r>
            <a:r>
              <a:rPr b="0" dirty="0"/>
              <a:t>limiti</a:t>
            </a:r>
            <a:r>
              <a:rPr b="0" spc="-20" dirty="0"/>
              <a:t> </a:t>
            </a:r>
            <a:r>
              <a:rPr b="0" dirty="0"/>
              <a:t>di</a:t>
            </a:r>
            <a:r>
              <a:rPr b="0" spc="-40" dirty="0"/>
              <a:t> </a:t>
            </a:r>
            <a:r>
              <a:rPr b="0" dirty="0"/>
              <a:t>controllo</a:t>
            </a:r>
            <a:r>
              <a:rPr b="0" spc="-5" dirty="0"/>
              <a:t> </a:t>
            </a:r>
            <a:r>
              <a:rPr b="0" dirty="0"/>
              <a:t>del</a:t>
            </a:r>
            <a:r>
              <a:rPr b="0" spc="-40" dirty="0"/>
              <a:t> </a:t>
            </a:r>
            <a:r>
              <a:rPr b="0" dirty="0"/>
              <a:t>control</a:t>
            </a:r>
            <a:r>
              <a:rPr b="0" spc="-20" dirty="0"/>
              <a:t> </a:t>
            </a:r>
            <a:r>
              <a:rPr b="0" dirty="0"/>
              <a:t>chart</a:t>
            </a:r>
            <a:r>
              <a:rPr b="0" spc="-50" dirty="0"/>
              <a:t> </a:t>
            </a:r>
            <a:r>
              <a:rPr b="0" dirty="0"/>
              <a:t>e</a:t>
            </a:r>
            <a:r>
              <a:rPr b="0" spc="-35" dirty="0"/>
              <a:t> </a:t>
            </a:r>
            <a:r>
              <a:rPr b="0" dirty="0"/>
              <a:t>la</a:t>
            </a:r>
            <a:r>
              <a:rPr b="0" spc="-35" dirty="0"/>
              <a:t> </a:t>
            </a:r>
            <a:r>
              <a:rPr b="0" spc="-10" dirty="0"/>
              <a:t>probabilità </a:t>
            </a:r>
            <a:r>
              <a:rPr b="0" dirty="0"/>
              <a:t>di</a:t>
            </a:r>
            <a:r>
              <a:rPr b="0" spc="-35" dirty="0"/>
              <a:t> </a:t>
            </a:r>
            <a:r>
              <a:rPr b="0" dirty="0"/>
              <a:t>falso</a:t>
            </a:r>
            <a:r>
              <a:rPr b="0" spc="-15" dirty="0"/>
              <a:t> </a:t>
            </a:r>
            <a:r>
              <a:rPr b="0" spc="-10" dirty="0"/>
              <a:t>allarme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16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0598" y="1591724"/>
            <a:ext cx="7887334" cy="434952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2865" marR="328295">
              <a:lnSpc>
                <a:spcPct val="115799"/>
              </a:lnSpc>
              <a:spcBef>
                <a:spcPts val="70"/>
              </a:spcBef>
            </a:pPr>
            <a:r>
              <a:rPr sz="2000" dirty="0">
                <a:latin typeface="Verdana"/>
                <a:cs typeface="Verdana"/>
              </a:rPr>
              <a:t>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UCL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LCL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sono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critici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test </a:t>
            </a:r>
            <a:r>
              <a:rPr sz="2000" dirty="0">
                <a:latin typeface="Verdana"/>
                <a:cs typeface="Verdana"/>
              </a:rPr>
              <a:t>corrispondenti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100" spc="-50" dirty="0">
                <a:latin typeface="Symbol"/>
                <a:cs typeface="Symbol"/>
              </a:rPr>
              <a:t></a:t>
            </a:r>
            <a:endParaRPr sz="210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2375"/>
              </a:spcBef>
              <a:tabLst>
                <a:tab pos="1541780" algn="l"/>
              </a:tabLst>
            </a:pPr>
            <a:r>
              <a:rPr sz="2000" dirty="0">
                <a:latin typeface="Verdana"/>
                <a:cs typeface="Verdana"/>
              </a:rPr>
              <a:t>Il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100" spc="-50" dirty="0">
                <a:latin typeface="Symbol"/>
                <a:cs typeface="Symbol"/>
              </a:rPr>
              <a:t>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Verdana"/>
                <a:cs typeface="Verdana"/>
              </a:rPr>
              <a:t>indica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probabilità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dell’errore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tipo.</a:t>
            </a:r>
            <a:endParaRPr sz="2000">
              <a:latin typeface="Verdana"/>
              <a:cs typeface="Verdana"/>
            </a:endParaRPr>
          </a:p>
          <a:p>
            <a:pPr marL="63500" marR="55880">
              <a:lnSpc>
                <a:spcPts val="2880"/>
              </a:lnSpc>
              <a:spcBef>
                <a:spcPts val="160"/>
              </a:spcBef>
              <a:tabLst>
                <a:tab pos="2357120" algn="l"/>
                <a:tab pos="3435985" algn="l"/>
              </a:tabLst>
            </a:pPr>
            <a:r>
              <a:rPr sz="2000" dirty="0">
                <a:latin typeface="Verdana"/>
                <a:cs typeface="Verdana"/>
              </a:rPr>
              <a:t>In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questo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caso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100" spc="-50" dirty="0">
                <a:latin typeface="Symbol"/>
                <a:cs typeface="Symbol"/>
              </a:rPr>
              <a:t>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detta</a:t>
            </a:r>
            <a:r>
              <a:rPr sz="2000" dirty="0">
                <a:latin typeface="Verdana"/>
                <a:cs typeface="Verdana"/>
              </a:rPr>
              <a:t>	probabilità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falso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allarme: </a:t>
            </a:r>
            <a:r>
              <a:rPr sz="2000" dirty="0">
                <a:latin typeface="Verdana"/>
                <a:cs typeface="Verdana"/>
              </a:rPr>
              <a:t>probabilità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avere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fuori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dire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andato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fuori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controllo: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rifiuto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1950" baseline="-21367" dirty="0">
                <a:latin typeface="Verdana"/>
                <a:cs typeface="Verdana"/>
              </a:rPr>
              <a:t>0</a:t>
            </a:r>
            <a:r>
              <a:rPr sz="2000" dirty="0">
                <a:latin typeface="Verdana"/>
                <a:cs typeface="Verdana"/>
              </a:rPr>
              <a:t>)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quando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realtà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sotto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(H</a:t>
            </a:r>
            <a:r>
              <a:rPr sz="1950" baseline="-21367" dirty="0">
                <a:latin typeface="Verdana"/>
                <a:cs typeface="Verdana"/>
              </a:rPr>
              <a:t>0</a:t>
            </a:r>
            <a:r>
              <a:rPr sz="1950" spc="322" baseline="-21367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vera)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0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</a:pP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Ai</a:t>
            </a:r>
            <a:r>
              <a:rPr sz="2000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fini</a:t>
            </a:r>
            <a:r>
              <a:rPr sz="2000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dell’efficacia</a:t>
            </a:r>
            <a:r>
              <a:rPr sz="2000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operativa</a:t>
            </a:r>
            <a:r>
              <a:rPr sz="2000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del</a:t>
            </a:r>
            <a:r>
              <a:rPr sz="2000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EC6B06"/>
                </a:solidFill>
                <a:latin typeface="Verdana"/>
                <a:cs typeface="Verdana"/>
              </a:rPr>
              <a:t>control-chart</a:t>
            </a:r>
            <a:r>
              <a:rPr sz="2000" spc="-1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406400" indent="-342900">
              <a:lnSpc>
                <a:spcPct val="100000"/>
              </a:lnSpc>
              <a:spcBef>
                <a:spcPts val="480"/>
              </a:spcBef>
              <a:buSzPct val="80000"/>
              <a:buChar char="-"/>
              <a:tabLst>
                <a:tab pos="406400" algn="l"/>
              </a:tabLst>
            </a:pPr>
            <a:r>
              <a:rPr sz="2000" dirty="0">
                <a:latin typeface="Verdana"/>
                <a:cs typeface="Verdana"/>
              </a:rPr>
              <a:t>UCL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LCL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devono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essere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facili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10" dirty="0">
                <a:latin typeface="Verdana"/>
                <a:cs typeface="Verdana"/>
              </a:rPr>
              <a:t> ricordare</a:t>
            </a:r>
            <a:endParaRPr sz="2000">
              <a:latin typeface="Verdana"/>
              <a:cs typeface="Verdana"/>
            </a:endParaRPr>
          </a:p>
          <a:p>
            <a:pPr marL="406400" indent="-342900">
              <a:lnSpc>
                <a:spcPct val="100000"/>
              </a:lnSpc>
              <a:spcBef>
                <a:spcPts val="380"/>
              </a:spcBef>
              <a:buSzPct val="80000"/>
              <a:buChar char="-"/>
              <a:tabLst>
                <a:tab pos="406400" algn="l"/>
              </a:tabLst>
            </a:pPr>
            <a:r>
              <a:rPr sz="2000" dirty="0">
                <a:latin typeface="Verdana"/>
                <a:cs typeface="Verdana"/>
              </a:rPr>
              <a:t>devono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determinare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100" dirty="0">
                <a:latin typeface="Symbol"/>
                <a:cs typeface="Symbol"/>
              </a:rPr>
              <a:t>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molto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basso.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587" y="373443"/>
            <a:ext cx="7614920" cy="7645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40"/>
              </a:spcBef>
            </a:pPr>
            <a:r>
              <a:rPr dirty="0"/>
              <a:t>Scelta</a:t>
            </a:r>
            <a:r>
              <a:rPr spc="-45" dirty="0"/>
              <a:t> </a:t>
            </a:r>
            <a:r>
              <a:rPr dirty="0"/>
              <a:t>dei</a:t>
            </a:r>
            <a:r>
              <a:rPr spc="-25" dirty="0"/>
              <a:t> </a:t>
            </a:r>
            <a:r>
              <a:rPr dirty="0"/>
              <a:t>limiti</a:t>
            </a:r>
            <a:r>
              <a:rPr spc="-30" dirty="0"/>
              <a:t> </a:t>
            </a:r>
            <a:r>
              <a:rPr dirty="0"/>
              <a:t>di</a:t>
            </a:r>
            <a:r>
              <a:rPr spc="-25" dirty="0"/>
              <a:t> </a:t>
            </a:r>
            <a:r>
              <a:rPr dirty="0"/>
              <a:t>controllo</a:t>
            </a:r>
            <a:r>
              <a:rPr spc="-20" dirty="0"/>
              <a:t> </a:t>
            </a:r>
            <a:r>
              <a:rPr dirty="0"/>
              <a:t>per</a:t>
            </a:r>
            <a:r>
              <a:rPr spc="-40" dirty="0"/>
              <a:t> </a:t>
            </a:r>
            <a:r>
              <a:rPr dirty="0"/>
              <a:t>l’</a:t>
            </a:r>
            <a:r>
              <a:rPr spc="-30" dirty="0"/>
              <a:t> </a:t>
            </a:r>
            <a:r>
              <a:rPr i="1" spc="-10" dirty="0">
                <a:latin typeface="Times New Roman"/>
                <a:cs typeface="Times New Roman"/>
              </a:rPr>
              <a:t>x-</a:t>
            </a:r>
            <a:r>
              <a:rPr i="1" dirty="0">
                <a:latin typeface="Times New Roman"/>
                <a:cs typeface="Times New Roman"/>
              </a:rPr>
              <a:t>bar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spc="-10" dirty="0"/>
              <a:t>chart: </a:t>
            </a:r>
            <a:r>
              <a:rPr dirty="0"/>
              <a:t>i</a:t>
            </a:r>
            <a:r>
              <a:rPr spc="-35" dirty="0"/>
              <a:t> </a:t>
            </a:r>
            <a:r>
              <a:rPr dirty="0"/>
              <a:t>limiti</a:t>
            </a:r>
            <a:r>
              <a:rPr spc="-15" dirty="0"/>
              <a:t> </a:t>
            </a:r>
            <a:r>
              <a:rPr spc="-20" dirty="0"/>
              <a:t>3-sigma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33197" y="1698482"/>
            <a:ext cx="5034915" cy="4478020"/>
            <a:chOff x="433197" y="1698482"/>
            <a:chExt cx="5034915" cy="44780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334" y="1698482"/>
              <a:ext cx="4709870" cy="44010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2722" y="5859017"/>
              <a:ext cx="5015865" cy="307975"/>
            </a:xfrm>
            <a:custGeom>
              <a:avLst/>
              <a:gdLst/>
              <a:ahLst/>
              <a:cxnLst/>
              <a:rect l="l" t="t" r="r" b="b"/>
              <a:pathLst>
                <a:path w="5015865" h="307975">
                  <a:moveTo>
                    <a:pt x="0" y="0"/>
                  </a:moveTo>
                  <a:lnTo>
                    <a:pt x="1150620" y="0"/>
                  </a:lnTo>
                  <a:lnTo>
                    <a:pt x="1150620" y="288035"/>
                  </a:lnTo>
                  <a:lnTo>
                    <a:pt x="0" y="288035"/>
                  </a:lnTo>
                  <a:lnTo>
                    <a:pt x="0" y="0"/>
                  </a:lnTo>
                  <a:close/>
                </a:path>
                <a:path w="5015865" h="307975">
                  <a:moveTo>
                    <a:pt x="3863340" y="18287"/>
                  </a:moveTo>
                  <a:lnTo>
                    <a:pt x="5015483" y="18287"/>
                  </a:lnTo>
                  <a:lnTo>
                    <a:pt x="5015483" y="307847"/>
                  </a:lnTo>
                  <a:lnTo>
                    <a:pt x="3863340" y="307847"/>
                  </a:lnTo>
                  <a:lnTo>
                    <a:pt x="3863340" y="18287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871830" y="1845502"/>
            <a:ext cx="412115" cy="364490"/>
            <a:chOff x="6871830" y="1845502"/>
            <a:chExt cx="412115" cy="364490"/>
          </a:xfrm>
        </p:grpSpPr>
        <p:sp>
          <p:nvSpPr>
            <p:cNvPr id="11" name="object 11"/>
            <p:cNvSpPr/>
            <p:nvPr/>
          </p:nvSpPr>
          <p:spPr>
            <a:xfrm>
              <a:off x="6878900" y="2073480"/>
              <a:ext cx="43815" cy="24765"/>
            </a:xfrm>
            <a:custGeom>
              <a:avLst/>
              <a:gdLst/>
              <a:ahLst/>
              <a:cxnLst/>
              <a:rect l="l" t="t" r="r" b="b"/>
              <a:pathLst>
                <a:path w="43815" h="24764">
                  <a:moveTo>
                    <a:pt x="0" y="24741"/>
                  </a:moveTo>
                  <a:lnTo>
                    <a:pt x="43329" y="0"/>
                  </a:lnTo>
                </a:path>
              </a:pathLst>
            </a:custGeom>
            <a:ln w="14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22229" y="2080548"/>
              <a:ext cx="62865" cy="114935"/>
            </a:xfrm>
            <a:custGeom>
              <a:avLst/>
              <a:gdLst/>
              <a:ahLst/>
              <a:cxnLst/>
              <a:rect l="l" t="t" r="r" b="b"/>
              <a:pathLst>
                <a:path w="62865" h="114935">
                  <a:moveTo>
                    <a:pt x="0" y="0"/>
                  </a:moveTo>
                  <a:lnTo>
                    <a:pt x="62783" y="114869"/>
                  </a:lnTo>
                </a:path>
              </a:pathLst>
            </a:custGeom>
            <a:ln w="2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92086" y="1852576"/>
              <a:ext cx="83185" cy="342900"/>
            </a:xfrm>
            <a:custGeom>
              <a:avLst/>
              <a:gdLst/>
              <a:ahLst/>
              <a:cxnLst/>
              <a:rect l="l" t="t" r="r" b="b"/>
              <a:pathLst>
                <a:path w="83184" h="342900">
                  <a:moveTo>
                    <a:pt x="0" y="342842"/>
                  </a:moveTo>
                  <a:lnTo>
                    <a:pt x="83121" y="0"/>
                  </a:lnTo>
                </a:path>
              </a:pathLst>
            </a:custGeom>
            <a:ln w="14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75207" y="1852576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>
                  <a:moveTo>
                    <a:pt x="0" y="0"/>
                  </a:moveTo>
                  <a:lnTo>
                    <a:pt x="208687" y="0"/>
                  </a:lnTo>
                </a:path>
              </a:pathLst>
            </a:custGeom>
            <a:ln w="14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818773" y="2433105"/>
            <a:ext cx="412115" cy="364490"/>
            <a:chOff x="6818773" y="2433105"/>
            <a:chExt cx="412115" cy="364490"/>
          </a:xfrm>
        </p:grpSpPr>
        <p:sp>
          <p:nvSpPr>
            <p:cNvPr id="16" name="object 16"/>
            <p:cNvSpPr/>
            <p:nvPr/>
          </p:nvSpPr>
          <p:spPr>
            <a:xfrm>
              <a:off x="6825843" y="2661083"/>
              <a:ext cx="43815" cy="24765"/>
            </a:xfrm>
            <a:custGeom>
              <a:avLst/>
              <a:gdLst/>
              <a:ahLst/>
              <a:cxnLst/>
              <a:rect l="l" t="t" r="r" b="b"/>
              <a:pathLst>
                <a:path w="43815" h="24764">
                  <a:moveTo>
                    <a:pt x="0" y="24741"/>
                  </a:moveTo>
                  <a:lnTo>
                    <a:pt x="43329" y="0"/>
                  </a:lnTo>
                </a:path>
              </a:pathLst>
            </a:custGeom>
            <a:ln w="141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69173" y="2668152"/>
              <a:ext cx="62865" cy="114935"/>
            </a:xfrm>
            <a:custGeom>
              <a:avLst/>
              <a:gdLst/>
              <a:ahLst/>
              <a:cxnLst/>
              <a:rect l="l" t="t" r="r" b="b"/>
              <a:pathLst>
                <a:path w="62865" h="114935">
                  <a:moveTo>
                    <a:pt x="0" y="0"/>
                  </a:moveTo>
                  <a:lnTo>
                    <a:pt x="62783" y="114869"/>
                  </a:lnTo>
                </a:path>
              </a:pathLst>
            </a:custGeom>
            <a:ln w="2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39030" y="2440179"/>
              <a:ext cx="83185" cy="342900"/>
            </a:xfrm>
            <a:custGeom>
              <a:avLst/>
              <a:gdLst/>
              <a:ahLst/>
              <a:cxnLst/>
              <a:rect l="l" t="t" r="r" b="b"/>
              <a:pathLst>
                <a:path w="83184" h="342900">
                  <a:moveTo>
                    <a:pt x="0" y="342842"/>
                  </a:moveTo>
                  <a:lnTo>
                    <a:pt x="83121" y="0"/>
                  </a:lnTo>
                </a:path>
              </a:pathLst>
            </a:custGeom>
            <a:ln w="14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2151" y="2440179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>
                  <a:moveTo>
                    <a:pt x="0" y="0"/>
                  </a:moveTo>
                  <a:lnTo>
                    <a:pt x="208687" y="0"/>
                  </a:lnTo>
                </a:path>
              </a:pathLst>
            </a:custGeom>
            <a:ln w="14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85429" y="1647210"/>
            <a:ext cx="4562475" cy="4160754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65"/>
              </a:spcBef>
              <a:tabLst>
                <a:tab pos="2710815" algn="l"/>
              </a:tabLst>
            </a:pPr>
            <a:r>
              <a:rPr sz="2650" b="1" dirty="0">
                <a:latin typeface="Times New Roman"/>
                <a:cs typeface="Times New Roman"/>
              </a:rPr>
              <a:t>UCL</a:t>
            </a:r>
            <a:r>
              <a:rPr sz="2650" b="1" spc="-20" dirty="0">
                <a:latin typeface="Times New Roman"/>
                <a:cs typeface="Times New Roman"/>
              </a:rPr>
              <a:t> </a:t>
            </a:r>
            <a:r>
              <a:rPr sz="2650" b="1" dirty="0">
                <a:latin typeface="Symbol"/>
                <a:cs typeface="Symbol"/>
              </a:rPr>
              <a:t></a:t>
            </a:r>
            <a:r>
              <a:rPr sz="265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</a:t>
            </a:r>
            <a:r>
              <a:rPr sz="2325" b="1" baseline="-23297" dirty="0">
                <a:latin typeface="Times New Roman"/>
                <a:cs typeface="Times New Roman"/>
              </a:rPr>
              <a:t>0</a:t>
            </a:r>
            <a:r>
              <a:rPr sz="2325" b="1" spc="509" baseline="-23297" dirty="0">
                <a:latin typeface="Times New Roman"/>
                <a:cs typeface="Times New Roman"/>
              </a:rPr>
              <a:t> </a:t>
            </a:r>
            <a:r>
              <a:rPr sz="2650" b="1" dirty="0">
                <a:latin typeface="Symbol"/>
                <a:cs typeface="Symbol"/>
              </a:rPr>
              <a:t></a:t>
            </a:r>
            <a:r>
              <a:rPr sz="2650" b="1" spc="-240" dirty="0">
                <a:latin typeface="Times New Roman"/>
                <a:cs typeface="Times New Roman"/>
              </a:rPr>
              <a:t> </a:t>
            </a:r>
            <a:r>
              <a:rPr sz="2650" b="1" spc="-175" dirty="0">
                <a:latin typeface="Times New Roman"/>
                <a:cs typeface="Times New Roman"/>
              </a:rPr>
              <a:t>3</a:t>
            </a:r>
            <a:r>
              <a:rPr sz="2800" b="1" spc="-175" dirty="0">
                <a:latin typeface="Symbol"/>
                <a:cs typeface="Symbol"/>
              </a:rPr>
              <a:t>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325" b="1" baseline="-23297" dirty="0">
                <a:latin typeface="Times New Roman"/>
                <a:cs typeface="Times New Roman"/>
              </a:rPr>
              <a:t>0</a:t>
            </a:r>
            <a:r>
              <a:rPr sz="2325" b="1" spc="457" baseline="-23297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/</a:t>
            </a:r>
            <a:r>
              <a:rPr sz="2650" b="1" dirty="0">
                <a:latin typeface="Times New Roman"/>
                <a:cs typeface="Times New Roman"/>
              </a:rPr>
              <a:t>	</a:t>
            </a:r>
            <a:r>
              <a:rPr sz="2650" b="1" i="1" spc="-50" dirty="0">
                <a:latin typeface="Times New Roman"/>
                <a:cs typeface="Times New Roman"/>
              </a:rPr>
              <a:t>n</a:t>
            </a:r>
            <a:endParaRPr sz="2650" b="1" dirty="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1265"/>
              </a:spcBef>
              <a:tabLst>
                <a:tab pos="2657475" algn="l"/>
              </a:tabLst>
            </a:pPr>
            <a:r>
              <a:rPr sz="2650" b="1" dirty="0">
                <a:latin typeface="Times New Roman"/>
                <a:cs typeface="Times New Roman"/>
              </a:rPr>
              <a:t>LCL</a:t>
            </a:r>
            <a:r>
              <a:rPr sz="2650" b="1" spc="-65" dirty="0">
                <a:latin typeface="Times New Roman"/>
                <a:cs typeface="Times New Roman"/>
              </a:rPr>
              <a:t> </a:t>
            </a:r>
            <a:r>
              <a:rPr sz="2650" b="1" dirty="0">
                <a:latin typeface="Symbol"/>
                <a:cs typeface="Symbol"/>
              </a:rPr>
              <a:t></a:t>
            </a:r>
            <a:r>
              <a:rPr sz="265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</a:t>
            </a:r>
            <a:r>
              <a:rPr sz="2325" b="1" baseline="-23297" dirty="0">
                <a:latin typeface="Times New Roman"/>
                <a:cs typeface="Times New Roman"/>
              </a:rPr>
              <a:t>0</a:t>
            </a:r>
            <a:r>
              <a:rPr sz="2325" b="1" spc="517" baseline="-23297" dirty="0">
                <a:latin typeface="Times New Roman"/>
                <a:cs typeface="Times New Roman"/>
              </a:rPr>
              <a:t> </a:t>
            </a:r>
            <a:r>
              <a:rPr sz="2650" b="1" dirty="0">
                <a:latin typeface="Symbol"/>
                <a:cs typeface="Symbol"/>
              </a:rPr>
              <a:t></a:t>
            </a:r>
            <a:r>
              <a:rPr sz="2650" b="1" spc="-285" dirty="0">
                <a:latin typeface="Times New Roman"/>
                <a:cs typeface="Times New Roman"/>
              </a:rPr>
              <a:t> </a:t>
            </a:r>
            <a:r>
              <a:rPr sz="2650" b="1" spc="-175" dirty="0">
                <a:latin typeface="Times New Roman"/>
                <a:cs typeface="Times New Roman"/>
              </a:rPr>
              <a:t>3</a:t>
            </a:r>
            <a:r>
              <a:rPr sz="2800" b="1" spc="-175" dirty="0">
                <a:latin typeface="Symbol"/>
                <a:cs typeface="Symbol"/>
              </a:rPr>
              <a:t></a:t>
            </a:r>
            <a:r>
              <a:rPr sz="2800" b="1" spc="-390" dirty="0">
                <a:latin typeface="Times New Roman"/>
                <a:cs typeface="Times New Roman"/>
              </a:rPr>
              <a:t> </a:t>
            </a:r>
            <a:r>
              <a:rPr sz="2325" b="1" baseline="-23297" dirty="0">
                <a:latin typeface="Times New Roman"/>
                <a:cs typeface="Times New Roman"/>
              </a:rPr>
              <a:t>0</a:t>
            </a:r>
            <a:r>
              <a:rPr sz="2325" b="1" spc="457" baseline="-23297" dirty="0">
                <a:latin typeface="Times New Roman"/>
                <a:cs typeface="Times New Roman"/>
              </a:rPr>
              <a:t> </a:t>
            </a:r>
            <a:r>
              <a:rPr sz="2650" b="1" spc="-50" dirty="0">
                <a:latin typeface="Times New Roman"/>
                <a:cs typeface="Times New Roman"/>
              </a:rPr>
              <a:t>/</a:t>
            </a:r>
            <a:r>
              <a:rPr sz="2650" b="1" dirty="0">
                <a:latin typeface="Times New Roman"/>
                <a:cs typeface="Times New Roman"/>
              </a:rPr>
              <a:t>	</a:t>
            </a:r>
            <a:r>
              <a:rPr sz="2650" b="1" i="1" spc="-50" dirty="0">
                <a:latin typeface="Times New Roman"/>
                <a:cs typeface="Times New Roman"/>
              </a:rPr>
              <a:t>n</a:t>
            </a:r>
            <a:endParaRPr sz="2650" b="1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710"/>
              </a:spcBef>
            </a:pPr>
            <a:r>
              <a:rPr sz="2800" dirty="0">
                <a:latin typeface="Symbol"/>
                <a:cs typeface="Symbol"/>
              </a:rPr>
              <a:t>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-114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0.0027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1378585" marR="96520">
              <a:lnSpc>
                <a:spcPct val="100000"/>
              </a:lnSpc>
              <a:tabLst>
                <a:tab pos="3622040" algn="l"/>
              </a:tabLst>
            </a:pPr>
            <a:r>
              <a:rPr sz="1800" b="1" dirty="0">
                <a:latin typeface="Verdana"/>
                <a:cs typeface="Verdana"/>
              </a:rPr>
              <a:t>La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probabilità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25" dirty="0">
                <a:latin typeface="Verdana"/>
                <a:cs typeface="Verdana"/>
              </a:rPr>
              <a:t>di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1800" b="1" spc="-20" dirty="0">
                <a:latin typeface="Verdana"/>
                <a:cs typeface="Verdana"/>
              </a:rPr>
              <a:t>falso </a:t>
            </a:r>
            <a:r>
              <a:rPr sz="1800" b="1" dirty="0">
                <a:latin typeface="Verdana"/>
                <a:cs typeface="Verdana"/>
              </a:rPr>
              <a:t>allarme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è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pari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al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2.7</a:t>
            </a:r>
            <a:r>
              <a:rPr sz="18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per </a:t>
            </a:r>
            <a:r>
              <a:rPr sz="1800" b="1" spc="-10" dirty="0">
                <a:solidFill>
                  <a:srgbClr val="FF0000"/>
                </a:solidFill>
                <a:latin typeface="Verdana"/>
                <a:cs typeface="Verdana"/>
              </a:rPr>
              <a:t>mille.</a:t>
            </a:r>
            <a:endParaRPr sz="1800" dirty="0">
              <a:latin typeface="Verdana"/>
              <a:cs typeface="Verdana"/>
            </a:endParaRPr>
          </a:p>
          <a:p>
            <a:pPr marL="1378585" marR="4318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Cioè: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1000 </a:t>
            </a:r>
            <a:r>
              <a:rPr sz="1800" spc="-10" dirty="0">
                <a:latin typeface="Verdana"/>
                <a:cs typeface="Verdana"/>
              </a:rPr>
              <a:t>campioni </a:t>
            </a:r>
            <a:r>
              <a:rPr sz="1800" dirty="0">
                <a:latin typeface="Verdana"/>
                <a:cs typeface="Verdana"/>
              </a:rPr>
              <a:t>estratti,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media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solo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2.7 </a:t>
            </a:r>
            <a:r>
              <a:rPr sz="1800" dirty="0">
                <a:latin typeface="Verdana"/>
                <a:cs typeface="Verdana"/>
              </a:rPr>
              <a:t>fanno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rifiutare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</a:t>
            </a:r>
            <a:r>
              <a:rPr sz="1800" baseline="-20833" dirty="0">
                <a:latin typeface="Verdana"/>
                <a:cs typeface="Verdana"/>
              </a:rPr>
              <a:t>0</a:t>
            </a:r>
            <a:r>
              <a:rPr sz="1800" spc="262" baseline="-20833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quando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è </a:t>
            </a:r>
            <a:r>
              <a:rPr sz="1800" spc="-10" dirty="0">
                <a:latin typeface="Verdana"/>
                <a:cs typeface="Verdana"/>
              </a:rPr>
              <a:t>vera.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17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7187" y="381063"/>
            <a:ext cx="8853170" cy="320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Esempio</a:t>
            </a:r>
            <a:r>
              <a:rPr sz="24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calcolo</a:t>
            </a:r>
            <a:r>
              <a:rPr sz="2400" b="1" spc="-1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LC,</a:t>
            </a:r>
            <a:r>
              <a:rPr sz="2400" b="1" spc="-3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LCL,</a:t>
            </a:r>
            <a:r>
              <a:rPr sz="24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UCL</a:t>
            </a:r>
            <a:r>
              <a:rPr sz="24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un</a:t>
            </a:r>
            <a:r>
              <a:rPr sz="2400" b="1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EC6B06"/>
                </a:solidFill>
                <a:latin typeface="Verdana"/>
                <a:cs typeface="Verdana"/>
              </a:rPr>
              <a:t>x-bar</a:t>
            </a:r>
            <a:r>
              <a:rPr sz="2400" b="1" i="1" spc="-5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EC6B06"/>
                </a:solidFill>
                <a:latin typeface="Verdana"/>
                <a:cs typeface="Verdana"/>
              </a:rPr>
              <a:t>chart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2400">
              <a:latin typeface="Verdana"/>
              <a:cs typeface="Verdana"/>
            </a:endParaRPr>
          </a:p>
          <a:p>
            <a:pPr marL="508634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Produzione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palloni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calcio.</a:t>
            </a:r>
            <a:endParaRPr sz="2000">
              <a:latin typeface="Verdana"/>
              <a:cs typeface="Verdana"/>
            </a:endParaRPr>
          </a:p>
          <a:p>
            <a:pPr marL="50863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Misura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qualità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dirty="0">
                <a:latin typeface="Verdana"/>
                <a:cs typeface="Verdana"/>
              </a:rPr>
              <a:t>:</a:t>
            </a:r>
            <a:r>
              <a:rPr sz="2000" i="1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peso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pallone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(in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g.).</a:t>
            </a:r>
            <a:endParaRPr sz="2000">
              <a:latin typeface="Verdana"/>
              <a:cs typeface="Verdana"/>
            </a:endParaRPr>
          </a:p>
          <a:p>
            <a:pPr marL="508634">
              <a:lnSpc>
                <a:spcPct val="100000"/>
              </a:lnSpc>
              <a:spcBef>
                <a:spcPts val="415"/>
              </a:spcBef>
            </a:pP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sotto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X</a:t>
            </a:r>
            <a:r>
              <a:rPr sz="2500" spc="-10" dirty="0">
                <a:latin typeface="Symbol"/>
                <a:cs typeface="Symbol"/>
              </a:rPr>
              <a:t>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(430,12.25)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</a:t>
            </a:r>
            <a:r>
              <a:rPr sz="2400" spc="-15" baseline="-20833" dirty="0">
                <a:latin typeface="Times New Roman"/>
                <a:cs typeface="Times New Roman"/>
              </a:rPr>
              <a:t>0</a:t>
            </a:r>
            <a:r>
              <a:rPr sz="2400" spc="-10" dirty="0">
                <a:latin typeface="Times New Roman"/>
                <a:cs typeface="Times New Roman"/>
              </a:rPr>
              <a:t>=3.5.</a:t>
            </a:r>
            <a:endParaRPr sz="24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latin typeface="Verdana"/>
                <a:cs typeface="Verdana"/>
              </a:rPr>
              <a:t>Dimensione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campione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000" i="1" spc="-20" dirty="0">
                <a:latin typeface="Verdana"/>
                <a:cs typeface="Verdana"/>
              </a:rPr>
              <a:t>=5.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2000">
              <a:latin typeface="Verdana"/>
              <a:cs typeface="Verdana"/>
            </a:endParaRPr>
          </a:p>
          <a:p>
            <a:pPr marL="1223010">
              <a:lnSpc>
                <a:spcPct val="100000"/>
              </a:lnSpc>
            </a:pPr>
            <a:r>
              <a:rPr sz="2550" dirty="0">
                <a:latin typeface="Times New Roman"/>
                <a:cs typeface="Times New Roman"/>
              </a:rPr>
              <a:t>LC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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Times New Roman"/>
                <a:cs typeface="Times New Roman"/>
              </a:rPr>
              <a:t>430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74080" y="4285990"/>
            <a:ext cx="402590" cy="372110"/>
            <a:chOff x="3574080" y="4285990"/>
            <a:chExt cx="402590" cy="372110"/>
          </a:xfrm>
        </p:grpSpPr>
        <p:sp>
          <p:nvSpPr>
            <p:cNvPr id="8" name="object 8"/>
            <p:cNvSpPr/>
            <p:nvPr/>
          </p:nvSpPr>
          <p:spPr>
            <a:xfrm>
              <a:off x="3605870" y="4535374"/>
              <a:ext cx="39370" cy="22860"/>
            </a:xfrm>
            <a:custGeom>
              <a:avLst/>
              <a:gdLst/>
              <a:ahLst/>
              <a:cxnLst/>
              <a:rect l="l" t="t" r="r" b="b"/>
              <a:pathLst>
                <a:path w="39370" h="22860">
                  <a:moveTo>
                    <a:pt x="0" y="22238"/>
                  </a:moveTo>
                  <a:lnTo>
                    <a:pt x="38943" y="0"/>
                  </a:lnTo>
                </a:path>
              </a:pathLst>
            </a:custGeom>
            <a:ln w="127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4814" y="4541728"/>
              <a:ext cx="56515" cy="103505"/>
            </a:xfrm>
            <a:custGeom>
              <a:avLst/>
              <a:gdLst/>
              <a:ahLst/>
              <a:cxnLst/>
              <a:rect l="l" t="t" r="r" b="b"/>
              <a:pathLst>
                <a:path w="56514" h="103504">
                  <a:moveTo>
                    <a:pt x="0" y="0"/>
                  </a:moveTo>
                  <a:lnTo>
                    <a:pt x="56428" y="103248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7600" y="4336820"/>
              <a:ext cx="74930" cy="308610"/>
            </a:xfrm>
            <a:custGeom>
              <a:avLst/>
              <a:gdLst/>
              <a:ahLst/>
              <a:cxnLst/>
              <a:rect l="l" t="t" r="r" b="b"/>
              <a:pathLst>
                <a:path w="74929" h="308610">
                  <a:moveTo>
                    <a:pt x="0" y="308156"/>
                  </a:moveTo>
                  <a:lnTo>
                    <a:pt x="74707" y="0"/>
                  </a:lnTo>
                </a:path>
              </a:pathLst>
            </a:custGeom>
            <a:ln w="12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82308" y="4336820"/>
              <a:ext cx="168910" cy="0"/>
            </a:xfrm>
            <a:custGeom>
              <a:avLst/>
              <a:gdLst/>
              <a:ahLst/>
              <a:cxnLst/>
              <a:rect l="l" t="t" r="r" b="b"/>
              <a:pathLst>
                <a:path w="168910">
                  <a:moveTo>
                    <a:pt x="0" y="0"/>
                  </a:moveTo>
                  <a:lnTo>
                    <a:pt x="168489" y="0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4080" y="4292344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89">
                  <a:moveTo>
                    <a:pt x="0" y="0"/>
                  </a:moveTo>
                  <a:lnTo>
                    <a:pt x="402150" y="0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79146" y="4309826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20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51426" y="4284410"/>
            <a:ext cx="3444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835" algn="l"/>
              </a:tabLst>
            </a:pPr>
            <a:r>
              <a:rPr sz="2400" spc="-25" dirty="0">
                <a:latin typeface="Times New Roman"/>
                <a:cs typeface="Times New Roman"/>
              </a:rPr>
              <a:t>LCL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425.3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9336" y="4050911"/>
            <a:ext cx="35331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40509" dirty="0">
                <a:latin typeface="Times New Roman"/>
                <a:cs typeface="Times New Roman"/>
              </a:rPr>
              <a:t>UCL</a:t>
            </a:r>
            <a:r>
              <a:rPr sz="3600" spc="-60" baseline="40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430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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3</a:t>
            </a:r>
            <a:r>
              <a:rPr sz="2400" spc="75" dirty="0">
                <a:latin typeface="Symbol"/>
                <a:cs typeface="Symbol"/>
              </a:rPr>
              <a:t>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3600" baseline="34722" dirty="0">
                <a:latin typeface="Times New Roman"/>
                <a:cs typeface="Times New Roman"/>
              </a:rPr>
              <a:t>3.5</a:t>
            </a:r>
            <a:r>
              <a:rPr sz="3600" spc="150" baseline="3472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3600" spc="-15" baseline="40509" dirty="0">
                <a:latin typeface="Times New Roman"/>
                <a:cs typeface="Times New Roman"/>
              </a:rPr>
              <a:t>434.7</a:t>
            </a:r>
            <a:endParaRPr sz="3600" baseline="405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587" y="376491"/>
            <a:ext cx="2928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Il</a:t>
            </a:r>
            <a:r>
              <a:rPr spc="-35" dirty="0"/>
              <a:t> </a:t>
            </a:r>
            <a:r>
              <a:rPr dirty="0"/>
              <a:t>valore</a:t>
            </a:r>
            <a:r>
              <a:rPr spc="-30" dirty="0"/>
              <a:t> </a:t>
            </a:r>
            <a:r>
              <a:rPr dirty="0"/>
              <a:t>target</a:t>
            </a:r>
            <a:r>
              <a:rPr spc="-65" dirty="0"/>
              <a:t> </a:t>
            </a:r>
            <a:r>
              <a:rPr sz="3600" b="0" spc="-50" dirty="0">
                <a:latin typeface="Symbol"/>
                <a:cs typeface="Symbol"/>
              </a:rPr>
              <a:t>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2587" y="1493018"/>
            <a:ext cx="9002395" cy="1081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  <a:tabLst>
                <a:tab pos="2010410" algn="l"/>
              </a:tabLst>
            </a:pPr>
            <a:r>
              <a:rPr sz="2000" dirty="0">
                <a:latin typeface="Verdana"/>
                <a:cs typeface="Verdana"/>
              </a:rPr>
              <a:t>In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base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due</a:t>
            </a:r>
            <a:r>
              <a:rPr sz="2000" dirty="0">
                <a:latin typeface="Verdana"/>
                <a:cs typeface="Verdana"/>
              </a:rPr>
              <a:t>	limiti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specificazione,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utile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definire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target </a:t>
            </a:r>
            <a:r>
              <a:rPr sz="2000" dirty="0">
                <a:latin typeface="Verdana"/>
                <a:cs typeface="Verdana"/>
              </a:rPr>
              <a:t>(indicato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dalla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lettera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greca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«tau»)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punto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centrale </a:t>
            </a:r>
            <a:r>
              <a:rPr sz="2000" dirty="0">
                <a:latin typeface="Verdana"/>
                <a:cs typeface="Verdana"/>
              </a:rPr>
              <a:t>dell’intervallo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individuato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due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specificazione: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9187" y="3660013"/>
            <a:ext cx="1859280" cy="26034"/>
          </a:xfrm>
          <a:custGeom>
            <a:avLst/>
            <a:gdLst/>
            <a:ahLst/>
            <a:cxnLst/>
            <a:rect l="l" t="t" r="r" b="b"/>
            <a:pathLst>
              <a:path w="1859280" h="26035">
                <a:moveTo>
                  <a:pt x="1859280" y="0"/>
                </a:moveTo>
                <a:lnTo>
                  <a:pt x="0" y="0"/>
                </a:lnTo>
                <a:lnTo>
                  <a:pt x="0" y="25907"/>
                </a:lnTo>
                <a:lnTo>
                  <a:pt x="1859280" y="25907"/>
                </a:lnTo>
                <a:lnTo>
                  <a:pt x="1859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587" y="3060573"/>
            <a:ext cx="2600960" cy="818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6600">
              <a:lnSpc>
                <a:spcPts val="313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𝐿𝑆𝐿</a:t>
            </a:r>
            <a:r>
              <a:rPr sz="3200" spc="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+</a:t>
            </a:r>
            <a:r>
              <a:rPr sz="3200" spc="-10" dirty="0">
                <a:latin typeface="Cambria Math"/>
                <a:cs typeface="Cambria Math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mbria Math"/>
                <a:cs typeface="Cambria Math"/>
              </a:rPr>
              <a:t>𝑈𝑆𝐿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130"/>
              </a:lnSpc>
            </a:pP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𝜏</a:t>
            </a:r>
            <a:r>
              <a:rPr sz="3200" spc="2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3151" y="3641230"/>
            <a:ext cx="2508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mbria Math"/>
                <a:cs typeface="Cambria Math"/>
              </a:rPr>
              <a:t>2</a:t>
            </a:r>
            <a:endParaRPr sz="32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60520" y="2997707"/>
            <a:ext cx="4258310" cy="1226185"/>
            <a:chOff x="4160520" y="2997707"/>
            <a:chExt cx="4258310" cy="1226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8233" y="3130803"/>
              <a:ext cx="4100523" cy="10927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60520" y="2997707"/>
              <a:ext cx="721360" cy="707390"/>
            </a:xfrm>
            <a:custGeom>
              <a:avLst/>
              <a:gdLst/>
              <a:ahLst/>
              <a:cxnLst/>
              <a:rect l="l" t="t" r="r" b="b"/>
              <a:pathLst>
                <a:path w="721360" h="707389">
                  <a:moveTo>
                    <a:pt x="720851" y="0"/>
                  </a:moveTo>
                  <a:lnTo>
                    <a:pt x="0" y="0"/>
                  </a:lnTo>
                  <a:lnTo>
                    <a:pt x="0" y="707136"/>
                  </a:lnTo>
                  <a:lnTo>
                    <a:pt x="720851" y="707136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38252" y="4879433"/>
            <a:ext cx="124968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432.5</a:t>
            </a:r>
            <a:r>
              <a:rPr sz="2800" spc="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73782" y="5134451"/>
            <a:ext cx="1682750" cy="22860"/>
          </a:xfrm>
          <a:custGeom>
            <a:avLst/>
            <a:gdLst/>
            <a:ahLst/>
            <a:cxnLst/>
            <a:rect l="l" t="t" r="r" b="b"/>
            <a:pathLst>
              <a:path w="1682750" h="22860">
                <a:moveTo>
                  <a:pt x="1682495" y="0"/>
                </a:moveTo>
                <a:lnTo>
                  <a:pt x="0" y="0"/>
                </a:lnTo>
                <a:lnTo>
                  <a:pt x="0" y="22859"/>
                </a:lnTo>
                <a:lnTo>
                  <a:pt x="1682495" y="22859"/>
                </a:lnTo>
                <a:lnTo>
                  <a:pt x="16824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61082" y="4611211"/>
            <a:ext cx="1629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420</a:t>
            </a:r>
            <a:r>
              <a:rPr sz="2800" spc="-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mbria Math"/>
                <a:cs typeface="Cambria Math"/>
              </a:rPr>
              <a:t>445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3225" y="5117217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100" y="5764752"/>
            <a:ext cx="72720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432.5</a:t>
            </a:r>
            <a:r>
              <a:rPr sz="2400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grammi</a:t>
            </a:r>
            <a:r>
              <a:rPr sz="2400" spc="-4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è</a:t>
            </a:r>
            <a:r>
              <a:rPr sz="2400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target</a:t>
            </a:r>
            <a:r>
              <a:rPr sz="2400" spc="-2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per</a:t>
            </a:r>
            <a:r>
              <a:rPr sz="2400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il</a:t>
            </a:r>
            <a:r>
              <a:rPr sz="2400" spc="-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peso</a:t>
            </a:r>
            <a:r>
              <a:rPr sz="2400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64394"/>
                </a:solidFill>
                <a:latin typeface="Verdana"/>
                <a:cs typeface="Verdana"/>
              </a:rPr>
              <a:t>del</a:t>
            </a:r>
            <a:r>
              <a:rPr sz="2400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64394"/>
                </a:solidFill>
                <a:latin typeface="Verdana"/>
                <a:cs typeface="Verdana"/>
              </a:rPr>
              <a:t>pallone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5204" y="3331724"/>
            <a:ext cx="530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FF0000"/>
                </a:solidFill>
                <a:latin typeface="Verdana"/>
                <a:cs typeface="Verdana"/>
              </a:rPr>
              <a:t>LSL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76031" y="2942844"/>
            <a:ext cx="719455" cy="800100"/>
          </a:xfrm>
          <a:custGeom>
            <a:avLst/>
            <a:gdLst/>
            <a:ahLst/>
            <a:cxnLst/>
            <a:rect l="l" t="t" r="r" b="b"/>
            <a:pathLst>
              <a:path w="719454" h="800100">
                <a:moveTo>
                  <a:pt x="719327" y="0"/>
                </a:moveTo>
                <a:lnTo>
                  <a:pt x="0" y="0"/>
                </a:lnTo>
                <a:lnTo>
                  <a:pt x="0" y="800100"/>
                </a:lnTo>
                <a:lnTo>
                  <a:pt x="719327" y="800100"/>
                </a:lnTo>
                <a:lnTo>
                  <a:pt x="719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74835" y="3401494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USL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43908" y="3792744"/>
            <a:ext cx="181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0000"/>
                </a:solidFill>
                <a:latin typeface="Symbol"/>
                <a:cs typeface="Symbol"/>
              </a:rPr>
              <a:t></a:t>
            </a:r>
            <a:endParaRPr sz="2800">
              <a:latin typeface="Symbol"/>
              <a:cs typeface="Symbo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9" y="4434839"/>
            <a:ext cx="4812018" cy="888008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Monitoraggio</a:t>
            </a:r>
            <a:r>
              <a:rPr spc="-65" dirty="0"/>
              <a:t> </a:t>
            </a:r>
            <a:r>
              <a:rPr dirty="0"/>
              <a:t>della</a:t>
            </a:r>
            <a:r>
              <a:rPr spc="-60" dirty="0"/>
              <a:t> </a:t>
            </a:r>
            <a:r>
              <a:rPr dirty="0"/>
              <a:t>deviazione</a:t>
            </a:r>
            <a:r>
              <a:rPr spc="-35" dirty="0"/>
              <a:t> </a:t>
            </a:r>
            <a:r>
              <a:rPr dirty="0"/>
              <a:t>standard</a:t>
            </a:r>
            <a:r>
              <a:rPr spc="-105" dirty="0"/>
              <a:t> </a:t>
            </a:r>
            <a:r>
              <a:rPr dirty="0"/>
              <a:t>di</a:t>
            </a:r>
            <a:r>
              <a:rPr spc="-75" dirty="0"/>
              <a:t> </a:t>
            </a:r>
            <a:r>
              <a:rPr spc="-10" dirty="0"/>
              <a:t>processo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21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587" y="1570101"/>
            <a:ext cx="369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Verdana"/>
                <a:cs typeface="Verdana"/>
              </a:rPr>
              <a:t>Si</a:t>
            </a:r>
            <a:r>
              <a:rPr sz="3600" spc="-15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usa</a:t>
            </a:r>
            <a:r>
              <a:rPr sz="3600" spc="-20" dirty="0">
                <a:latin typeface="Verdana"/>
                <a:cs typeface="Verdana"/>
              </a:rPr>
              <a:t> l’S-</a:t>
            </a:r>
            <a:r>
              <a:rPr sz="3600" spc="-10" dirty="0">
                <a:latin typeface="Verdana"/>
                <a:cs typeface="Verdana"/>
              </a:rPr>
              <a:t>chart.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Come</a:t>
            </a:r>
            <a:r>
              <a:rPr spc="-30" dirty="0"/>
              <a:t> </a:t>
            </a:r>
            <a:r>
              <a:rPr dirty="0"/>
              <a:t>è</a:t>
            </a:r>
            <a:r>
              <a:rPr spc="-25" dirty="0"/>
              <a:t> </a:t>
            </a:r>
            <a:r>
              <a:rPr dirty="0"/>
              <a:t>fatto</a:t>
            </a:r>
            <a:r>
              <a:rPr spc="-40" dirty="0"/>
              <a:t> </a:t>
            </a:r>
            <a:r>
              <a:rPr dirty="0"/>
              <a:t>l’</a:t>
            </a:r>
            <a:r>
              <a:rPr spc="-20" dirty="0"/>
              <a:t> </a:t>
            </a:r>
            <a:r>
              <a:rPr spc="-10" dirty="0"/>
              <a:t>S-</a:t>
            </a:r>
            <a:r>
              <a:rPr dirty="0"/>
              <a:t>chart</a:t>
            </a:r>
            <a:r>
              <a:rPr spc="-40" dirty="0"/>
              <a:t> </a:t>
            </a:r>
            <a:r>
              <a:rPr dirty="0"/>
              <a:t>per</a:t>
            </a:r>
            <a:r>
              <a:rPr spc="-35" dirty="0"/>
              <a:t> </a:t>
            </a:r>
            <a:r>
              <a:rPr dirty="0"/>
              <a:t>il</a:t>
            </a:r>
            <a:r>
              <a:rPr spc="-15" dirty="0"/>
              <a:t> </a:t>
            </a:r>
            <a:r>
              <a:rPr dirty="0"/>
              <a:t>monitoraggio</a:t>
            </a:r>
            <a:r>
              <a:rPr spc="-15" dirty="0"/>
              <a:t> </a:t>
            </a:r>
            <a:r>
              <a:rPr dirty="0"/>
              <a:t>di</a:t>
            </a:r>
            <a:r>
              <a:rPr spc="-35" dirty="0"/>
              <a:t> </a:t>
            </a:r>
            <a:r>
              <a:rPr spc="-50" dirty="0"/>
              <a:t>σ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9087" y="1147699"/>
            <a:ext cx="8429625" cy="468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210820" indent="-34290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ascissa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-6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gli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indicatori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di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succesivi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campioni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(causali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semplici,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di </a:t>
            </a:r>
            <a:r>
              <a:rPr sz="1800" dirty="0">
                <a:latin typeface="Verdana"/>
                <a:cs typeface="Verdana"/>
              </a:rPr>
              <a:t>dimensione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prodotti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estratti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dalla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produzione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processo</a:t>
            </a:r>
            <a:endParaRPr sz="1800">
              <a:latin typeface="Verdana"/>
              <a:cs typeface="Verdana"/>
            </a:endParaRPr>
          </a:p>
          <a:p>
            <a:pPr marL="419100" marR="348615" indent="-635">
              <a:lnSpc>
                <a:spcPct val="120000"/>
              </a:lnSpc>
            </a:pPr>
            <a:r>
              <a:rPr sz="1800" dirty="0">
                <a:latin typeface="Verdana"/>
                <a:cs typeface="Verdana"/>
              </a:rPr>
              <a:t>(si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rispetta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l’ordine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cronologico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estrazione)</a:t>
            </a:r>
            <a:r>
              <a:rPr sz="1800" i="1" dirty="0">
                <a:latin typeface="Verdana"/>
                <a:cs typeface="Verdana"/>
              </a:rPr>
              <a:t>;</a:t>
            </a:r>
            <a:r>
              <a:rPr sz="1800" i="1" spc="-50" dirty="0"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si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tratta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degli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stessi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campioni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usati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per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l’x-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bar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chart.</a:t>
            </a:r>
            <a:endParaRPr sz="1800">
              <a:latin typeface="Verdana"/>
              <a:cs typeface="Verdana"/>
            </a:endParaRPr>
          </a:p>
          <a:p>
            <a:pPr marL="419100" marR="457834" indent="-342900">
              <a:lnSpc>
                <a:spcPct val="120000"/>
              </a:lnSpc>
              <a:spcBef>
                <a:spcPts val="600"/>
              </a:spcBef>
            </a:pPr>
            <a:r>
              <a:rPr sz="1800" dirty="0">
                <a:latin typeface="Verdana"/>
                <a:cs typeface="Verdana"/>
              </a:rPr>
              <a:t>in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ordinata</a:t>
            </a:r>
            <a:r>
              <a:rPr sz="1800" b="1" dirty="0">
                <a:latin typeface="Verdana"/>
                <a:cs typeface="Verdana"/>
              </a:rPr>
              <a:t>: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deviazione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standard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campionaria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baseline="-20833" dirty="0">
                <a:latin typeface="Verdana"/>
                <a:cs typeface="Verdana"/>
              </a:rPr>
              <a:t>i</a:t>
            </a:r>
            <a:r>
              <a:rPr sz="1800" spc="262" baseline="-20833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calcolata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ogni </a:t>
            </a:r>
            <a:r>
              <a:rPr sz="1800" dirty="0">
                <a:latin typeface="Verdana"/>
                <a:cs typeface="Verdana"/>
              </a:rPr>
              <a:t>campione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estratto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i-</a:t>
            </a:r>
            <a:r>
              <a:rPr sz="1800" spc="-10" dirty="0">
                <a:latin typeface="Verdana"/>
                <a:cs typeface="Verdana"/>
              </a:rPr>
              <a:t>esimo</a:t>
            </a:r>
            <a:endParaRPr sz="1800">
              <a:latin typeface="Verdana"/>
              <a:cs typeface="Verdana"/>
            </a:endParaRPr>
          </a:p>
          <a:p>
            <a:pPr marL="76200">
              <a:lnSpc>
                <a:spcPct val="100000"/>
              </a:lnSpc>
              <a:spcBef>
                <a:spcPts val="1030"/>
              </a:spcBef>
              <a:tabLst>
                <a:tab pos="6593840" algn="l"/>
              </a:tabLst>
            </a:pP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la</a:t>
            </a:r>
            <a:r>
              <a:rPr sz="18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linea</a:t>
            </a:r>
            <a:r>
              <a:rPr sz="1800" b="1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centrale</a:t>
            </a:r>
            <a:r>
              <a:rPr sz="1800" b="1" spc="-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rappresenta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valore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atteso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S</a:t>
            </a:r>
            <a:r>
              <a:rPr sz="1800" spc="-37" baseline="-20833" dirty="0">
                <a:latin typeface="Verdana"/>
                <a:cs typeface="Verdana"/>
              </a:rPr>
              <a:t>i</a:t>
            </a:r>
            <a:r>
              <a:rPr sz="1800" baseline="-20833" dirty="0">
                <a:latin typeface="Verdana"/>
                <a:cs typeface="Verdana"/>
              </a:rPr>
              <a:t>	</a:t>
            </a:r>
            <a:r>
              <a:rPr sz="1800" dirty="0">
                <a:latin typeface="Verdana"/>
                <a:cs typeface="Verdana"/>
              </a:rPr>
              <a:t>se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è</a:t>
            </a:r>
            <a:endParaRPr sz="1800">
              <a:latin typeface="Verdana"/>
              <a:cs typeface="Verdana"/>
            </a:endParaRPr>
          </a:p>
          <a:p>
            <a:pPr marL="418465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Verdana"/>
                <a:cs typeface="Verdana"/>
              </a:rPr>
              <a:t>sotto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controllo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(H</a:t>
            </a:r>
            <a:r>
              <a:rPr sz="1800" baseline="-20833" dirty="0">
                <a:latin typeface="Verdana"/>
                <a:cs typeface="Verdana"/>
              </a:rPr>
              <a:t>0</a:t>
            </a:r>
            <a:r>
              <a:rPr sz="1800" spc="232" baseline="-20833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vera)</a:t>
            </a:r>
            <a:endParaRPr sz="1800">
              <a:latin typeface="Verdana"/>
              <a:cs typeface="Verdana"/>
            </a:endParaRPr>
          </a:p>
          <a:p>
            <a:pPr marL="419100" marR="436880" indent="-343535">
              <a:lnSpc>
                <a:spcPct val="120000"/>
              </a:lnSpc>
              <a:spcBef>
                <a:spcPts val="600"/>
              </a:spcBef>
            </a:pP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due</a:t>
            </a:r>
            <a:r>
              <a:rPr sz="1800" b="1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linee</a:t>
            </a:r>
            <a:r>
              <a:rPr sz="1800" b="1" spc="-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orizzontali</a:t>
            </a:r>
            <a:r>
              <a:rPr sz="1800" b="1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(limiti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controllo)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rappresentano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valori </a:t>
            </a:r>
            <a:r>
              <a:rPr sz="1800" dirty="0">
                <a:latin typeface="Verdana"/>
                <a:cs typeface="Verdana"/>
              </a:rPr>
              <a:t>critici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 test con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rifermento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a: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Symbol"/>
                <a:cs typeface="Symbol"/>
              </a:rPr>
              <a:t>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H</a:t>
            </a:r>
            <a:r>
              <a:rPr sz="1800" spc="-37" baseline="-20833" dirty="0">
                <a:latin typeface="Verdana"/>
                <a:cs typeface="Verdana"/>
              </a:rPr>
              <a:t>0</a:t>
            </a:r>
            <a:endParaRPr sz="1800" baseline="-20833">
              <a:latin typeface="Verdana"/>
              <a:cs typeface="Verdana"/>
            </a:endParaRPr>
          </a:p>
          <a:p>
            <a:pPr marL="418465" marR="603885" indent="-342900">
              <a:lnSpc>
                <a:spcPct val="120000"/>
              </a:lnSpc>
              <a:spcBef>
                <a:spcPts val="600"/>
              </a:spcBef>
            </a:pP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i</a:t>
            </a:r>
            <a:r>
              <a:rPr sz="1800" b="1" spc="-4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punti</a:t>
            </a:r>
            <a:r>
              <a:rPr sz="1800" b="1" spc="-3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rappresentano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valore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</a:t>
            </a:r>
            <a:r>
              <a:rPr sz="1800" b="1" baseline="-20833" dirty="0">
                <a:latin typeface="Verdana"/>
                <a:cs typeface="Verdana"/>
              </a:rPr>
              <a:t>i</a:t>
            </a:r>
            <a:r>
              <a:rPr sz="1800" b="1" spc="240" baseline="-20833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corrispondenza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ad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Verdana"/>
                <a:cs typeface="Verdana"/>
              </a:rPr>
              <a:t>ogni </a:t>
            </a:r>
            <a:r>
              <a:rPr sz="1800" b="1" dirty="0">
                <a:latin typeface="Verdana"/>
                <a:cs typeface="Verdana"/>
              </a:rPr>
              <a:t>campione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i="1" spc="-5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  <a:p>
            <a:pPr marL="75565">
              <a:lnSpc>
                <a:spcPct val="100000"/>
              </a:lnSpc>
              <a:spcBef>
                <a:spcPts val="1035"/>
              </a:spcBef>
            </a:pP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una</a:t>
            </a:r>
            <a:r>
              <a:rPr sz="1800" b="1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Verdana"/>
                <a:cs typeface="Verdana"/>
              </a:rPr>
              <a:t>spezzata</a:t>
            </a:r>
            <a:r>
              <a:rPr sz="1800" b="1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unisce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punti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meglio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leggere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grafico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556" y="394715"/>
            <a:ext cx="667888" cy="7162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22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0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dirty="0"/>
              <a:t>4.3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15" dirty="0"/>
              <a:t> </a:t>
            </a:r>
            <a:r>
              <a:rPr dirty="0"/>
              <a:t>chart</a:t>
            </a:r>
            <a:r>
              <a:rPr spc="-1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5222"/>
          </a:xfrm>
          <a:prstGeom prst="rect">
            <a:avLst/>
          </a:prstGeom>
        </p:spPr>
        <p:txBody>
          <a:bodyPr vert="horz" wrap="square" lIns="0" tIns="124673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i="1" spc="-10" dirty="0">
                <a:latin typeface="Verdana"/>
                <a:cs typeface="Verdana"/>
              </a:rPr>
              <a:t>S-</a:t>
            </a:r>
            <a:r>
              <a:rPr b="0" i="1" dirty="0">
                <a:latin typeface="Verdana"/>
                <a:cs typeface="Verdana"/>
              </a:rPr>
              <a:t>chart</a:t>
            </a:r>
            <a:r>
              <a:rPr b="0" i="1" spc="-35" dirty="0">
                <a:latin typeface="Verdana"/>
                <a:cs typeface="Verdana"/>
              </a:rPr>
              <a:t> </a:t>
            </a:r>
            <a:r>
              <a:rPr b="0" dirty="0"/>
              <a:t>(monitoraggio</a:t>
            </a:r>
            <a:r>
              <a:rPr b="0" spc="-25" dirty="0"/>
              <a:t> </a:t>
            </a:r>
            <a:r>
              <a:rPr b="0" dirty="0"/>
              <a:t>di</a:t>
            </a:r>
            <a:r>
              <a:rPr b="0" spc="-30" dirty="0"/>
              <a:t> </a:t>
            </a:r>
            <a:r>
              <a:rPr b="0" dirty="0">
                <a:latin typeface="Symbol"/>
                <a:cs typeface="Symbol"/>
              </a:rPr>
              <a:t></a:t>
            </a:r>
            <a:r>
              <a:rPr b="0" dirty="0"/>
              <a:t>):</a:t>
            </a:r>
            <a:r>
              <a:rPr b="0" spc="-45" dirty="0"/>
              <a:t> </a:t>
            </a:r>
            <a:r>
              <a:rPr b="0" dirty="0"/>
              <a:t>LC,</a:t>
            </a:r>
            <a:r>
              <a:rPr b="0" spc="-25" dirty="0"/>
              <a:t> </a:t>
            </a:r>
            <a:r>
              <a:rPr b="0" dirty="0"/>
              <a:t>LCL,</a:t>
            </a:r>
            <a:r>
              <a:rPr b="0" spc="-35" dirty="0"/>
              <a:t> </a:t>
            </a:r>
            <a:r>
              <a:rPr b="0" spc="-25" dirty="0"/>
              <a:t>UCL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7661" y="5678322"/>
            <a:ext cx="739711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43180" indent="-63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c</a:t>
            </a:r>
            <a:r>
              <a:rPr sz="1800" i="1" baseline="-20833" dirty="0">
                <a:latin typeface="Verdana"/>
                <a:cs typeface="Verdana"/>
              </a:rPr>
              <a:t>4</a:t>
            </a:r>
            <a:r>
              <a:rPr sz="1800" i="1" spc="270" baseline="-20833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è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costante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valore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dipende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è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calcolata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sotto </a:t>
            </a:r>
            <a:r>
              <a:rPr sz="1800" dirty="0">
                <a:latin typeface="Verdana"/>
                <a:cs typeface="Verdana"/>
              </a:rPr>
              <a:t>l’ipotesi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normalità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  <a:tabLst>
                <a:tab pos="2475865" algn="l"/>
              </a:tabLst>
            </a:pPr>
            <a:r>
              <a:rPr sz="900" spc="-10" dirty="0">
                <a:solidFill>
                  <a:srgbClr val="FAF5EA"/>
                </a:solidFill>
                <a:latin typeface="Verdana"/>
                <a:cs typeface="Verdana"/>
              </a:rPr>
              <a:t>30/03/2025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	Control</a:t>
            </a:r>
            <a:r>
              <a:rPr sz="900" spc="-3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chart</a:t>
            </a:r>
            <a:r>
              <a:rPr sz="900" spc="-2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per</a:t>
            </a:r>
            <a:r>
              <a:rPr sz="900" spc="-35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variabili</a:t>
            </a:r>
            <a:r>
              <a:rPr sz="900" spc="-25" dirty="0">
                <a:solidFill>
                  <a:srgbClr val="FAF5EA"/>
                </a:solidFill>
                <a:latin typeface="Verdana"/>
                <a:cs typeface="Verdana"/>
              </a:rPr>
              <a:t> /40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252" y="1870075"/>
            <a:ext cx="676020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1950" i="1" baseline="-21367" dirty="0">
                <a:latin typeface="Times New Roman"/>
                <a:cs typeface="Times New Roman"/>
              </a:rPr>
              <a:t>ij</a:t>
            </a:r>
            <a:r>
              <a:rPr sz="1950" i="1" spc="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: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peso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pallone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j</a:t>
            </a:r>
            <a:r>
              <a:rPr sz="2000" i="1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j=</a:t>
            </a:r>
            <a:r>
              <a:rPr sz="2000" dirty="0">
                <a:latin typeface="Verdana"/>
                <a:cs typeface="Verdana"/>
              </a:rPr>
              <a:t>1</a:t>
            </a:r>
            <a:r>
              <a:rPr sz="2000" i="1" dirty="0">
                <a:latin typeface="Verdana"/>
                <a:cs typeface="Verdana"/>
              </a:rPr>
              <a:t>,…,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dirty="0">
                <a:latin typeface="Verdana"/>
                <a:cs typeface="Verdana"/>
              </a:rPr>
              <a:t>;</a:t>
            </a:r>
            <a:r>
              <a:rPr sz="2000" i="1" spc="-55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Verdana"/>
                <a:cs typeface="Verdana"/>
              </a:rPr>
              <a:t>&gt;1)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campione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i="1" spc="-50" dirty="0">
                <a:latin typeface="Verdana"/>
                <a:cs typeface="Verdana"/>
              </a:rPr>
              <a:t>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1833" y="2693154"/>
            <a:ext cx="423354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deviazione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standard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campionaria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277" y="1223708"/>
            <a:ext cx="3801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Processo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sotto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controllo: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9602" y="4479226"/>
            <a:ext cx="8435340" cy="1090930"/>
            <a:chOff x="629602" y="4479226"/>
            <a:chExt cx="8435340" cy="1090930"/>
          </a:xfrm>
        </p:grpSpPr>
        <p:sp>
          <p:nvSpPr>
            <p:cNvPr id="15" name="object 15"/>
            <p:cNvSpPr/>
            <p:nvPr/>
          </p:nvSpPr>
          <p:spPr>
            <a:xfrm>
              <a:off x="643890" y="4493514"/>
              <a:ext cx="8406765" cy="1062355"/>
            </a:xfrm>
            <a:custGeom>
              <a:avLst/>
              <a:gdLst/>
              <a:ahLst/>
              <a:cxnLst/>
              <a:rect l="l" t="t" r="r" b="b"/>
              <a:pathLst>
                <a:path w="8406765" h="1062354">
                  <a:moveTo>
                    <a:pt x="8406384" y="0"/>
                  </a:moveTo>
                  <a:lnTo>
                    <a:pt x="0" y="0"/>
                  </a:lnTo>
                  <a:lnTo>
                    <a:pt x="0" y="1062228"/>
                  </a:lnTo>
                  <a:lnTo>
                    <a:pt x="8406384" y="1062228"/>
                  </a:lnTo>
                  <a:lnTo>
                    <a:pt x="8406384" y="0"/>
                  </a:lnTo>
                  <a:close/>
                </a:path>
              </a:pathLst>
            </a:custGeom>
            <a:solidFill>
              <a:srgbClr val="FAF5EA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3890" y="4493514"/>
              <a:ext cx="8406765" cy="1062355"/>
            </a:xfrm>
            <a:custGeom>
              <a:avLst/>
              <a:gdLst/>
              <a:ahLst/>
              <a:cxnLst/>
              <a:rect l="l" t="t" r="r" b="b"/>
              <a:pathLst>
                <a:path w="8406765" h="1062354">
                  <a:moveTo>
                    <a:pt x="0" y="0"/>
                  </a:moveTo>
                  <a:lnTo>
                    <a:pt x="8406384" y="0"/>
                  </a:lnTo>
                  <a:lnTo>
                    <a:pt x="8406384" y="1062228"/>
                  </a:lnTo>
                  <a:lnTo>
                    <a:pt x="0" y="1062228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86469" y="4941823"/>
            <a:ext cx="349885" cy="1994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259079" algn="l"/>
              </a:tabLst>
            </a:pPr>
            <a:r>
              <a:rPr sz="1200" b="1" spc="-50" dirty="0">
                <a:latin typeface="Times New Roman"/>
                <a:cs typeface="Times New Roman"/>
              </a:rPr>
              <a:t>4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50" dirty="0">
                <a:latin typeface="Times New Roman"/>
                <a:cs typeface="Times New Roman"/>
              </a:rPr>
              <a:t>0</a:t>
            </a:r>
            <a:endParaRPr sz="1200" b="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377" y="4750768"/>
            <a:ext cx="307737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37360" algn="l"/>
              </a:tabLst>
            </a:pPr>
            <a:r>
              <a:rPr sz="1800" b="1" dirty="0">
                <a:latin typeface="Verdana"/>
                <a:cs typeface="Verdana"/>
              </a:rPr>
              <a:t>Linea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centrale</a:t>
            </a:r>
            <a:r>
              <a:rPr sz="1800" b="1" dirty="0">
                <a:latin typeface="Verdana"/>
                <a:cs typeface="Verdana"/>
              </a:rPr>
              <a:t>	</a:t>
            </a:r>
            <a:r>
              <a:rPr sz="2050" b="1" dirty="0">
                <a:latin typeface="Times New Roman"/>
                <a:cs typeface="Times New Roman"/>
              </a:rPr>
              <a:t>LC</a:t>
            </a:r>
            <a:r>
              <a:rPr sz="2050" b="1" spc="-80" dirty="0">
                <a:latin typeface="Times New Roman"/>
                <a:cs typeface="Times New Roman"/>
              </a:rPr>
              <a:t> </a:t>
            </a:r>
            <a:r>
              <a:rPr sz="2050" b="1" dirty="0">
                <a:latin typeface="Symbol"/>
                <a:cs typeface="Symbol"/>
              </a:rPr>
              <a:t></a:t>
            </a:r>
            <a:r>
              <a:rPr sz="2050" b="1" spc="-50" dirty="0">
                <a:latin typeface="Times New Roman"/>
                <a:cs typeface="Times New Roman"/>
              </a:rPr>
              <a:t> </a:t>
            </a:r>
            <a:r>
              <a:rPr sz="2050" b="1" i="1" dirty="0">
                <a:latin typeface="Times New Roman"/>
                <a:cs typeface="Times New Roman"/>
              </a:rPr>
              <a:t>c</a:t>
            </a:r>
            <a:r>
              <a:rPr sz="2050" b="1" i="1" spc="65" dirty="0">
                <a:latin typeface="Times New Roman"/>
                <a:cs typeface="Times New Roman"/>
              </a:rPr>
              <a:t> </a:t>
            </a:r>
            <a:r>
              <a:rPr sz="2200" b="1" spc="-50" dirty="0">
                <a:latin typeface="Symbol"/>
                <a:cs typeface="Symbol"/>
              </a:rPr>
              <a:t></a:t>
            </a:r>
            <a:endParaRPr sz="2200" b="1" dirty="0">
              <a:latin typeface="Symbol"/>
              <a:cs typeface="Symbo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47937" y="4806054"/>
            <a:ext cx="976630" cy="401955"/>
            <a:chOff x="6447937" y="4806054"/>
            <a:chExt cx="976630" cy="401955"/>
          </a:xfrm>
        </p:grpSpPr>
        <p:sp>
          <p:nvSpPr>
            <p:cNvPr id="20" name="object 20"/>
            <p:cNvSpPr/>
            <p:nvPr/>
          </p:nvSpPr>
          <p:spPr>
            <a:xfrm>
              <a:off x="6453970" y="5055366"/>
              <a:ext cx="36195" cy="20955"/>
            </a:xfrm>
            <a:custGeom>
              <a:avLst/>
              <a:gdLst/>
              <a:ahLst/>
              <a:cxnLst/>
              <a:rect l="l" t="t" r="r" b="b"/>
              <a:pathLst>
                <a:path w="36195" h="20954">
                  <a:moveTo>
                    <a:pt x="0" y="20394"/>
                  </a:moveTo>
                  <a:lnTo>
                    <a:pt x="35685" y="0"/>
                  </a:lnTo>
                </a:path>
              </a:pathLst>
            </a:custGeom>
            <a:ln w="11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21" name="object 21"/>
            <p:cNvSpPr/>
            <p:nvPr/>
          </p:nvSpPr>
          <p:spPr>
            <a:xfrm>
              <a:off x="6489656" y="5061193"/>
              <a:ext cx="52069" cy="135255"/>
            </a:xfrm>
            <a:custGeom>
              <a:avLst/>
              <a:gdLst/>
              <a:ahLst/>
              <a:cxnLst/>
              <a:rect l="l" t="t" r="r" b="b"/>
              <a:pathLst>
                <a:path w="52070" h="135254">
                  <a:moveTo>
                    <a:pt x="0" y="0"/>
                  </a:moveTo>
                  <a:lnTo>
                    <a:pt x="51707" y="134750"/>
                  </a:lnTo>
                </a:path>
              </a:pathLst>
            </a:custGeom>
            <a:ln w="23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22" name="object 22"/>
            <p:cNvSpPr/>
            <p:nvPr/>
          </p:nvSpPr>
          <p:spPr>
            <a:xfrm>
              <a:off x="6547190" y="4812087"/>
              <a:ext cx="68580" cy="384175"/>
            </a:xfrm>
            <a:custGeom>
              <a:avLst/>
              <a:gdLst/>
              <a:ahLst/>
              <a:cxnLst/>
              <a:rect l="l" t="t" r="r" b="b"/>
              <a:pathLst>
                <a:path w="68579" h="384175">
                  <a:moveTo>
                    <a:pt x="0" y="383857"/>
                  </a:moveTo>
                  <a:lnTo>
                    <a:pt x="68458" y="0"/>
                  </a:lnTo>
                </a:path>
              </a:pathLst>
            </a:custGeom>
            <a:ln w="11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23" name="object 23"/>
            <p:cNvSpPr/>
            <p:nvPr/>
          </p:nvSpPr>
          <p:spPr>
            <a:xfrm>
              <a:off x="6615648" y="4812087"/>
              <a:ext cx="802640" cy="0"/>
            </a:xfrm>
            <a:custGeom>
              <a:avLst/>
              <a:gdLst/>
              <a:ahLst/>
              <a:cxnLst/>
              <a:rect l="l" t="t" r="r" b="b"/>
              <a:pathLst>
                <a:path w="802640">
                  <a:moveTo>
                    <a:pt x="0" y="0"/>
                  </a:moveTo>
                  <a:lnTo>
                    <a:pt x="802564" y="0"/>
                  </a:lnTo>
                </a:path>
              </a:pathLst>
            </a:custGeom>
            <a:ln w="116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11914" y="4532758"/>
            <a:ext cx="884588" cy="81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15875">
              <a:lnSpc>
                <a:spcPct val="125099"/>
              </a:lnSpc>
              <a:spcBef>
                <a:spcPts val="100"/>
              </a:spcBef>
            </a:pPr>
            <a:r>
              <a:rPr sz="2200" b="1" spc="-25" dirty="0">
                <a:latin typeface="Times New Roman"/>
                <a:cs typeface="Times New Roman"/>
              </a:rPr>
              <a:t>UCL LCL</a:t>
            </a:r>
            <a:endParaRPr sz="2200" b="1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99001" y="4813225"/>
            <a:ext cx="9461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50" b="1" spc="-50" dirty="0">
                <a:latin typeface="Times New Roman"/>
                <a:cs typeface="Times New Roman"/>
              </a:rPr>
              <a:t>2</a:t>
            </a:r>
            <a:endParaRPr sz="1250" b="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83014" y="5008362"/>
            <a:ext cx="9461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50" b="1" spc="-50" dirty="0">
                <a:latin typeface="Times New Roman"/>
                <a:cs typeface="Times New Roman"/>
              </a:rPr>
              <a:t>4</a:t>
            </a:r>
            <a:endParaRPr sz="1250" b="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6553" y="5008362"/>
            <a:ext cx="9461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50" b="1" spc="-50" dirty="0">
                <a:latin typeface="Times New Roman"/>
                <a:cs typeface="Times New Roman"/>
              </a:rPr>
              <a:t>0</a:t>
            </a:r>
            <a:endParaRPr sz="1250" b="1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01085" y="5008362"/>
            <a:ext cx="36893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74320" algn="l"/>
              </a:tabLst>
            </a:pPr>
            <a:r>
              <a:rPr sz="1250" b="1" spc="-50" dirty="0">
                <a:latin typeface="Times New Roman"/>
                <a:cs typeface="Times New Roman"/>
              </a:rPr>
              <a:t>4</a:t>
            </a:r>
            <a:r>
              <a:rPr sz="1250" b="1" dirty="0">
                <a:latin typeface="Times New Roman"/>
                <a:cs typeface="Times New Roman"/>
              </a:rPr>
              <a:t>	</a:t>
            </a:r>
            <a:r>
              <a:rPr sz="1250" b="1" spc="-50" dirty="0">
                <a:latin typeface="Times New Roman"/>
                <a:cs typeface="Times New Roman"/>
              </a:rPr>
              <a:t>0</a:t>
            </a:r>
            <a:endParaRPr sz="1250" b="1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8757" y="4821966"/>
            <a:ext cx="7893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82625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(1</a:t>
            </a:r>
            <a:r>
              <a:rPr sz="2200" b="1" spc="-20" dirty="0">
                <a:latin typeface="Symbol"/>
                <a:cs typeface="Symbol"/>
              </a:rPr>
              <a:t></a:t>
            </a:r>
            <a:r>
              <a:rPr sz="2200" b="1" spc="-190" dirty="0">
                <a:latin typeface="Times New Roman"/>
                <a:cs typeface="Times New Roman"/>
              </a:rPr>
              <a:t> </a:t>
            </a:r>
            <a:r>
              <a:rPr sz="2200" b="1" i="1" spc="-50" dirty="0">
                <a:latin typeface="Times New Roman"/>
                <a:cs typeface="Times New Roman"/>
              </a:rPr>
              <a:t>c</a:t>
            </a:r>
            <a:r>
              <a:rPr sz="2200" b="1" i="1" dirty="0">
                <a:latin typeface="Times New Roman"/>
                <a:cs typeface="Times New Roman"/>
              </a:rPr>
              <a:t>	</a:t>
            </a:r>
            <a:r>
              <a:rPr sz="2200" b="1" spc="-50" dirty="0">
                <a:latin typeface="Times New Roman"/>
                <a:cs typeface="Times New Roman"/>
              </a:rPr>
              <a:t>)</a:t>
            </a:r>
            <a:endParaRPr sz="2200" b="1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49479" y="4806839"/>
            <a:ext cx="135763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782320" algn="l"/>
              </a:tabLst>
            </a:pPr>
            <a:r>
              <a:rPr sz="2200" b="1" dirty="0">
                <a:latin typeface="Symbol"/>
                <a:cs typeface="Symbol"/>
              </a:rPr>
              <a:t>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</a:t>
            </a:r>
            <a:r>
              <a:rPr sz="2200" b="1" spc="125" dirty="0">
                <a:latin typeface="Times New Roman"/>
                <a:cs typeface="Times New Roman"/>
              </a:rPr>
              <a:t> </a:t>
            </a:r>
            <a:r>
              <a:rPr sz="2300" b="1" spc="-50" dirty="0">
                <a:latin typeface="Symbol"/>
                <a:cs typeface="Symbol"/>
              </a:rPr>
              <a:t></a:t>
            </a:r>
            <a:r>
              <a:rPr sz="2300" b="1" dirty="0">
                <a:latin typeface="Times New Roman"/>
                <a:cs typeface="Times New Roman"/>
              </a:rPr>
              <a:t>	</a:t>
            </a:r>
            <a:r>
              <a:rPr sz="2200" b="1" spc="-20" dirty="0">
                <a:latin typeface="Symbol"/>
                <a:cs typeface="Symbol"/>
              </a:rPr>
              <a:t></a:t>
            </a:r>
            <a:r>
              <a:rPr sz="2200" b="1" spc="-2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3</a:t>
            </a:r>
            <a:r>
              <a:rPr sz="2200" b="1" spc="-100" dirty="0">
                <a:latin typeface="Times New Roman"/>
                <a:cs typeface="Times New Roman"/>
              </a:rPr>
              <a:t> </a:t>
            </a:r>
            <a:r>
              <a:rPr sz="2300" b="1" spc="-50" dirty="0">
                <a:latin typeface="Symbol"/>
                <a:cs typeface="Symbol"/>
              </a:rPr>
              <a:t></a:t>
            </a:r>
            <a:endParaRPr sz="2300" b="1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65862" y="2754628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53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174552" y="2552060"/>
            <a:ext cx="2014855" cy="691515"/>
            <a:chOff x="1174552" y="2552060"/>
            <a:chExt cx="2014855" cy="691515"/>
          </a:xfrm>
        </p:grpSpPr>
        <p:sp>
          <p:nvSpPr>
            <p:cNvPr id="33" name="object 33"/>
            <p:cNvSpPr/>
            <p:nvPr/>
          </p:nvSpPr>
          <p:spPr>
            <a:xfrm>
              <a:off x="1179632" y="2975607"/>
              <a:ext cx="31115" cy="17780"/>
            </a:xfrm>
            <a:custGeom>
              <a:avLst/>
              <a:gdLst/>
              <a:ahLst/>
              <a:cxnLst/>
              <a:rect l="l" t="t" r="r" b="b"/>
              <a:pathLst>
                <a:path w="31115" h="17780">
                  <a:moveTo>
                    <a:pt x="0" y="17780"/>
                  </a:moveTo>
                  <a:lnTo>
                    <a:pt x="31102" y="0"/>
                  </a:lnTo>
                </a:path>
              </a:pathLst>
            </a:custGeom>
            <a:ln w="101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10734" y="2980687"/>
              <a:ext cx="45085" cy="252729"/>
            </a:xfrm>
            <a:custGeom>
              <a:avLst/>
              <a:gdLst/>
              <a:ahLst/>
              <a:cxnLst/>
              <a:rect l="l" t="t" r="r" b="b"/>
              <a:pathLst>
                <a:path w="45084" h="252730">
                  <a:moveTo>
                    <a:pt x="0" y="0"/>
                  </a:moveTo>
                  <a:lnTo>
                    <a:pt x="45066" y="252730"/>
                  </a:lnTo>
                </a:path>
              </a:pathLst>
            </a:custGeom>
            <a:ln w="20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60879" y="2557141"/>
              <a:ext cx="59690" cy="676275"/>
            </a:xfrm>
            <a:custGeom>
              <a:avLst/>
              <a:gdLst/>
              <a:ahLst/>
              <a:cxnLst/>
              <a:rect l="l" t="t" r="r" b="b"/>
              <a:pathLst>
                <a:path w="59690" h="676275">
                  <a:moveTo>
                    <a:pt x="0" y="676275"/>
                  </a:moveTo>
                  <a:lnTo>
                    <a:pt x="59666" y="0"/>
                  </a:lnTo>
                </a:path>
              </a:pathLst>
            </a:custGeom>
            <a:ln w="101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20545" y="2557140"/>
              <a:ext cx="1863725" cy="0"/>
            </a:xfrm>
            <a:custGeom>
              <a:avLst/>
              <a:gdLst/>
              <a:ahLst/>
              <a:cxnLst/>
              <a:rect l="l" t="t" r="r" b="b"/>
              <a:pathLst>
                <a:path w="1863725">
                  <a:moveTo>
                    <a:pt x="0" y="0"/>
                  </a:moveTo>
                  <a:lnTo>
                    <a:pt x="1863614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59389" y="3037132"/>
            <a:ext cx="22034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latin typeface="Times New Roman"/>
                <a:cs typeface="Times New Roman"/>
              </a:rPr>
              <a:t>j</a:t>
            </a:r>
            <a:r>
              <a:rPr sz="1100" i="1" spc="-16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Symbol"/>
                <a:cs typeface="Symbol"/>
              </a:rPr>
              <a:t></a:t>
            </a:r>
            <a:r>
              <a:rPr sz="1100" spc="-2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8722" y="2702548"/>
            <a:ext cx="1140460" cy="358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1780"/>
              </a:lnSpc>
              <a:spcBef>
                <a:spcPts val="120"/>
              </a:spcBef>
              <a:tabLst>
                <a:tab pos="483870" algn="l"/>
              </a:tabLst>
            </a:pPr>
            <a:r>
              <a:rPr sz="1900" dirty="0">
                <a:latin typeface="Times New Roman"/>
                <a:cs typeface="Times New Roman"/>
              </a:rPr>
              <a:t>(</a:t>
            </a:r>
            <a:r>
              <a:rPr sz="1900" spc="-275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Times New Roman"/>
                <a:cs typeface="Times New Roman"/>
              </a:rPr>
              <a:t>X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Symbol"/>
                <a:cs typeface="Symbol"/>
              </a:rPr>
              <a:t>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X</a:t>
            </a:r>
            <a:r>
              <a:rPr sz="1900" i="1" spc="30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)</a:t>
            </a:r>
            <a:r>
              <a:rPr sz="1650" spc="37" baseline="42929" dirty="0">
                <a:latin typeface="Times New Roman"/>
                <a:cs typeface="Times New Roman"/>
              </a:rPr>
              <a:t>2</a:t>
            </a:r>
            <a:endParaRPr sz="1650" baseline="42929">
              <a:latin typeface="Times New Roman"/>
              <a:cs typeface="Times New Roman"/>
            </a:endParaRPr>
          </a:p>
          <a:p>
            <a:pPr marL="331470">
              <a:lnSpc>
                <a:spcPts val="819"/>
              </a:lnSpc>
              <a:tabLst>
                <a:tab pos="852805" algn="l"/>
              </a:tabLst>
            </a:pPr>
            <a:r>
              <a:rPr sz="1100" i="1" spc="-25" dirty="0">
                <a:latin typeface="Times New Roman"/>
                <a:cs typeface="Times New Roman"/>
              </a:rPr>
              <a:t>ij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i="1" spc="-50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43312" y="2892990"/>
            <a:ext cx="45974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i="1" dirty="0">
                <a:latin typeface="Times New Roman"/>
                <a:cs typeface="Times New Roman"/>
              </a:rPr>
              <a:t>n</a:t>
            </a:r>
            <a:r>
              <a:rPr sz="1900" i="1" spc="-14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Symbol"/>
                <a:cs typeface="Symbol"/>
              </a:rPr>
              <a:t></a:t>
            </a:r>
            <a:r>
              <a:rPr sz="1900" spc="3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01488" y="2427009"/>
            <a:ext cx="805180" cy="471668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R="113030" algn="r">
              <a:lnSpc>
                <a:spcPts val="155"/>
              </a:lnSpc>
              <a:spcBef>
                <a:spcPts val="1140"/>
              </a:spcBef>
            </a:pPr>
            <a:r>
              <a:rPr sz="1100" i="1" spc="-5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ts val="2255"/>
              </a:lnSpc>
              <a:tabLst>
                <a:tab pos="478155" algn="l"/>
              </a:tabLst>
            </a:pPr>
            <a:r>
              <a:rPr sz="1900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9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4275" spc="-1972" baseline="-32163" dirty="0">
                <a:latin typeface="Symbol"/>
                <a:cs typeface="Symbol"/>
              </a:rPr>
              <a:t></a:t>
            </a:r>
            <a:endParaRPr sz="4275" baseline="-32163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2497" y="2865022"/>
            <a:ext cx="6540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-50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3726" y="2702551"/>
            <a:ext cx="413384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6065" algn="l"/>
              </a:tabLst>
            </a:pPr>
            <a:r>
              <a:rPr sz="1900" i="1" spc="-50" dirty="0">
                <a:latin typeface="Times New Roman"/>
                <a:cs typeface="Times New Roman"/>
              </a:rPr>
              <a:t>S</a:t>
            </a:r>
            <a:r>
              <a:rPr sz="1900" i="1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0211" y="3329163"/>
            <a:ext cx="450913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0" i="1" spc="70" dirty="0">
                <a:latin typeface="Times New Roman"/>
                <a:cs typeface="Times New Roman"/>
              </a:rPr>
              <a:t>E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70" dirty="0">
                <a:latin typeface="Times New Roman"/>
                <a:cs typeface="Times New Roman"/>
              </a:rPr>
              <a:t>S</a:t>
            </a:r>
            <a:r>
              <a:rPr sz="1950" i="1" spc="104" baseline="-23504" dirty="0">
                <a:latin typeface="Times New Roman"/>
                <a:cs typeface="Times New Roman"/>
              </a:rPr>
              <a:t>i</a:t>
            </a:r>
            <a:r>
              <a:rPr sz="1950" i="1" spc="494" baseline="-2350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|</a:t>
            </a:r>
            <a:r>
              <a:rPr sz="2250" spc="15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processo</a:t>
            </a:r>
            <a:r>
              <a:rPr sz="2250" i="1" spc="2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sotto</a:t>
            </a:r>
            <a:r>
              <a:rPr sz="2250" i="1" spc="16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controllo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70" dirty="0">
                <a:latin typeface="Times New Roman"/>
                <a:cs typeface="Times New Roman"/>
              </a:rPr>
              <a:t> </a:t>
            </a:r>
            <a:r>
              <a:rPr sz="2250" i="1" spc="-40" dirty="0">
                <a:latin typeface="Times New Roman"/>
                <a:cs typeface="Times New Roman"/>
              </a:rPr>
              <a:t>c</a:t>
            </a:r>
            <a:r>
              <a:rPr sz="1950" spc="-60" baseline="-23504" dirty="0">
                <a:latin typeface="Times New Roman"/>
                <a:cs typeface="Times New Roman"/>
              </a:rPr>
              <a:t>4</a:t>
            </a:r>
            <a:r>
              <a:rPr sz="2350" spc="-40" dirty="0">
                <a:latin typeface="Symbol"/>
                <a:cs typeface="Symbol"/>
              </a:rPr>
              <a:t></a:t>
            </a:r>
            <a:r>
              <a:rPr sz="2350" spc="-330" dirty="0">
                <a:latin typeface="Times New Roman"/>
                <a:cs typeface="Times New Roman"/>
              </a:rPr>
              <a:t> </a:t>
            </a:r>
            <a:r>
              <a:rPr sz="1950" spc="-75" baseline="-23504" dirty="0">
                <a:latin typeface="Times New Roman"/>
                <a:cs typeface="Times New Roman"/>
              </a:rPr>
              <a:t>0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6626" y="3840843"/>
            <a:ext cx="5283835" cy="434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2220"/>
              </a:lnSpc>
              <a:spcBef>
                <a:spcPts val="135"/>
              </a:spcBef>
              <a:tabLst>
                <a:tab pos="887730" algn="l"/>
              </a:tabLst>
            </a:pPr>
            <a:r>
              <a:rPr sz="2250" i="1" spc="-10" dirty="0">
                <a:latin typeface="Times New Roman"/>
                <a:cs typeface="Times New Roman"/>
              </a:rPr>
              <a:t>Var</a:t>
            </a:r>
            <a:r>
              <a:rPr sz="2250" spc="-10" dirty="0">
                <a:latin typeface="Times New Roman"/>
                <a:cs typeface="Times New Roman"/>
              </a:rPr>
              <a:t>(</a:t>
            </a:r>
            <a:r>
              <a:rPr sz="2250" i="1" spc="-10" dirty="0">
                <a:latin typeface="Times New Roman"/>
                <a:cs typeface="Times New Roman"/>
              </a:rPr>
              <a:t>S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Times New Roman"/>
                <a:cs typeface="Times New Roman"/>
              </a:rPr>
              <a:t>|</a:t>
            </a:r>
            <a:r>
              <a:rPr sz="2250" spc="175" dirty="0">
                <a:latin typeface="Times New Roman"/>
                <a:cs typeface="Times New Roman"/>
              </a:rPr>
              <a:t> </a:t>
            </a:r>
            <a:r>
              <a:rPr sz="2250" i="1" spc="-10" dirty="0">
                <a:latin typeface="Times New Roman"/>
                <a:cs typeface="Times New Roman"/>
              </a:rPr>
              <a:t>processo</a:t>
            </a:r>
            <a:r>
              <a:rPr sz="2250" i="1" spc="-210" dirty="0">
                <a:latin typeface="Times New Roman"/>
                <a:cs typeface="Times New Roman"/>
              </a:rPr>
              <a:t> </a:t>
            </a:r>
            <a:r>
              <a:rPr sz="2250" i="1" spc="-10" dirty="0">
                <a:latin typeface="Times New Roman"/>
                <a:cs typeface="Times New Roman"/>
              </a:rPr>
              <a:t>sotto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controllo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-2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(1</a:t>
            </a:r>
            <a:r>
              <a:rPr sz="2250" spc="-10" dirty="0">
                <a:latin typeface="Symbol"/>
                <a:cs typeface="Symbol"/>
              </a:rPr>
              <a:t>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250" i="1" spc="70" dirty="0">
                <a:latin typeface="Times New Roman"/>
                <a:cs typeface="Times New Roman"/>
              </a:rPr>
              <a:t>c</a:t>
            </a:r>
            <a:r>
              <a:rPr sz="1950" spc="104" baseline="42735" dirty="0">
                <a:latin typeface="Times New Roman"/>
                <a:cs typeface="Times New Roman"/>
              </a:rPr>
              <a:t>2</a:t>
            </a:r>
            <a:r>
              <a:rPr sz="1950" spc="-97" baseline="42735" dirty="0">
                <a:latin typeface="Times New Roman"/>
                <a:cs typeface="Times New Roman"/>
              </a:rPr>
              <a:t> </a:t>
            </a:r>
            <a:r>
              <a:rPr sz="2250" spc="-90" dirty="0">
                <a:latin typeface="Times New Roman"/>
                <a:cs typeface="Times New Roman"/>
              </a:rPr>
              <a:t>)</a:t>
            </a:r>
            <a:r>
              <a:rPr sz="2350" spc="-90" dirty="0">
                <a:latin typeface="Symbol"/>
                <a:cs typeface="Symbol"/>
              </a:rPr>
              <a:t></a:t>
            </a:r>
            <a:r>
              <a:rPr sz="2350" spc="-110" dirty="0">
                <a:latin typeface="Times New Roman"/>
                <a:cs typeface="Times New Roman"/>
              </a:rPr>
              <a:t> </a:t>
            </a:r>
            <a:r>
              <a:rPr sz="1950" spc="-75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  <a:p>
            <a:pPr marL="758190">
              <a:lnSpc>
                <a:spcPts val="960"/>
              </a:lnSpc>
              <a:tabLst>
                <a:tab pos="4704715" algn="l"/>
                <a:tab pos="5123815" algn="l"/>
              </a:tabLst>
            </a:pPr>
            <a:r>
              <a:rPr sz="1300" i="1" spc="-50" dirty="0">
                <a:latin typeface="Times New Roman"/>
                <a:cs typeface="Times New Roman"/>
              </a:rPr>
              <a:t>i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spc="-50" dirty="0">
                <a:latin typeface="Times New Roman"/>
                <a:cs typeface="Times New Roman"/>
              </a:rPr>
              <a:t>4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-5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84675" y="1410815"/>
            <a:ext cx="44069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53695" algn="l"/>
              </a:tabLst>
            </a:pPr>
            <a:r>
              <a:rPr sz="1150" spc="-50" dirty="0">
                <a:latin typeface="Times New Roman"/>
                <a:cs typeface="Times New Roman"/>
              </a:rPr>
              <a:t>0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5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48215" y="1229096"/>
            <a:ext cx="153670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30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~</a:t>
            </a:r>
            <a:r>
              <a:rPr sz="1950" spc="13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2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2100" dirty="0">
                <a:latin typeface="Symbol"/>
                <a:cs typeface="Symbol"/>
              </a:rPr>
              <a:t></a:t>
            </a:r>
            <a:r>
              <a:rPr sz="2100" spc="3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,</a:t>
            </a:r>
            <a:r>
              <a:rPr sz="2100" dirty="0">
                <a:latin typeface="Symbol"/>
                <a:cs typeface="Symbol"/>
              </a:rPr>
              <a:t>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1725" baseline="43478" dirty="0">
                <a:latin typeface="Times New Roman"/>
                <a:cs typeface="Times New Roman"/>
              </a:rPr>
              <a:t>2</a:t>
            </a:r>
            <a:r>
              <a:rPr sz="1725" spc="-82" baseline="43478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440426" y="2805678"/>
            <a:ext cx="649605" cy="114300"/>
            <a:chOff x="3440426" y="2805678"/>
            <a:chExt cx="649605" cy="114300"/>
          </a:xfrm>
        </p:grpSpPr>
        <p:sp>
          <p:nvSpPr>
            <p:cNvPr id="48" name="object 48"/>
            <p:cNvSpPr/>
            <p:nvPr/>
          </p:nvSpPr>
          <p:spPr>
            <a:xfrm>
              <a:off x="3535678" y="2862834"/>
              <a:ext cx="554355" cy="0"/>
            </a:xfrm>
            <a:custGeom>
              <a:avLst/>
              <a:gdLst/>
              <a:ahLst/>
              <a:cxnLst/>
              <a:rect l="l" t="t" r="r" b="b"/>
              <a:pathLst>
                <a:path w="554354">
                  <a:moveTo>
                    <a:pt x="55403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0426" y="280567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3225545" y="2512314"/>
            <a:ext cx="143510" cy="721360"/>
          </a:xfrm>
          <a:custGeom>
            <a:avLst/>
            <a:gdLst/>
            <a:ahLst/>
            <a:cxnLst/>
            <a:rect l="l" t="t" r="r" b="b"/>
            <a:pathLst>
              <a:path w="143510" h="721360">
                <a:moveTo>
                  <a:pt x="0" y="0"/>
                </a:moveTo>
                <a:lnTo>
                  <a:pt x="27881" y="931"/>
                </a:lnTo>
                <a:lnTo>
                  <a:pt x="50649" y="3471"/>
                </a:lnTo>
                <a:lnTo>
                  <a:pt x="65999" y="7238"/>
                </a:lnTo>
                <a:lnTo>
                  <a:pt x="71628" y="11849"/>
                </a:lnTo>
                <a:lnTo>
                  <a:pt x="71628" y="348576"/>
                </a:lnTo>
                <a:lnTo>
                  <a:pt x="77256" y="353187"/>
                </a:lnTo>
                <a:lnTo>
                  <a:pt x="92606" y="356954"/>
                </a:lnTo>
                <a:lnTo>
                  <a:pt x="115374" y="359494"/>
                </a:lnTo>
                <a:lnTo>
                  <a:pt x="143256" y="360426"/>
                </a:lnTo>
                <a:lnTo>
                  <a:pt x="115374" y="361357"/>
                </a:lnTo>
                <a:lnTo>
                  <a:pt x="92606" y="363897"/>
                </a:lnTo>
                <a:lnTo>
                  <a:pt x="77256" y="367664"/>
                </a:lnTo>
                <a:lnTo>
                  <a:pt x="71628" y="372275"/>
                </a:lnTo>
                <a:lnTo>
                  <a:pt x="71628" y="709002"/>
                </a:lnTo>
                <a:lnTo>
                  <a:pt x="65999" y="713613"/>
                </a:lnTo>
                <a:lnTo>
                  <a:pt x="50649" y="717380"/>
                </a:lnTo>
                <a:lnTo>
                  <a:pt x="27881" y="719920"/>
                </a:lnTo>
                <a:lnTo>
                  <a:pt x="0" y="720852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6011036" y="4474654"/>
            <a:ext cx="1621790" cy="981075"/>
            <a:chOff x="6011036" y="4474654"/>
            <a:chExt cx="1621790" cy="981075"/>
          </a:xfrm>
        </p:grpSpPr>
        <p:sp>
          <p:nvSpPr>
            <p:cNvPr id="52" name="object 52"/>
            <p:cNvSpPr/>
            <p:nvPr/>
          </p:nvSpPr>
          <p:spPr>
            <a:xfrm>
              <a:off x="6020561" y="4655057"/>
              <a:ext cx="1597660" cy="791210"/>
            </a:xfrm>
            <a:custGeom>
              <a:avLst/>
              <a:gdLst/>
              <a:ahLst/>
              <a:cxnLst/>
              <a:rect l="l" t="t" r="r" b="b"/>
              <a:pathLst>
                <a:path w="1597659" h="791210">
                  <a:moveTo>
                    <a:pt x="0" y="395477"/>
                  </a:moveTo>
                  <a:lnTo>
                    <a:pt x="9492" y="334316"/>
                  </a:lnTo>
                  <a:lnTo>
                    <a:pt x="37021" y="276108"/>
                  </a:lnTo>
                  <a:lnTo>
                    <a:pt x="81167" y="221557"/>
                  </a:lnTo>
                  <a:lnTo>
                    <a:pt x="140510" y="171367"/>
                  </a:lnTo>
                  <a:lnTo>
                    <a:pt x="175436" y="148127"/>
                  </a:lnTo>
                  <a:lnTo>
                    <a:pt x="213629" y="126241"/>
                  </a:lnTo>
                  <a:lnTo>
                    <a:pt x="254911" y="105797"/>
                  </a:lnTo>
                  <a:lnTo>
                    <a:pt x="299105" y="86882"/>
                  </a:lnTo>
                  <a:lnTo>
                    <a:pt x="346033" y="69585"/>
                  </a:lnTo>
                  <a:lnTo>
                    <a:pt x="395517" y="53994"/>
                  </a:lnTo>
                  <a:lnTo>
                    <a:pt x="447380" y="40197"/>
                  </a:lnTo>
                  <a:lnTo>
                    <a:pt x="501445" y="28281"/>
                  </a:lnTo>
                  <a:lnTo>
                    <a:pt x="557533" y="18334"/>
                  </a:lnTo>
                  <a:lnTo>
                    <a:pt x="615468" y="10444"/>
                  </a:lnTo>
                  <a:lnTo>
                    <a:pt x="675072" y="4700"/>
                  </a:lnTo>
                  <a:lnTo>
                    <a:pt x="736167" y="1189"/>
                  </a:lnTo>
                  <a:lnTo>
                    <a:pt x="798576" y="0"/>
                  </a:lnTo>
                  <a:lnTo>
                    <a:pt x="860984" y="1189"/>
                  </a:lnTo>
                  <a:lnTo>
                    <a:pt x="922079" y="4700"/>
                  </a:lnTo>
                  <a:lnTo>
                    <a:pt x="981683" y="10444"/>
                  </a:lnTo>
                  <a:lnTo>
                    <a:pt x="1039618" y="18334"/>
                  </a:lnTo>
                  <a:lnTo>
                    <a:pt x="1095706" y="28281"/>
                  </a:lnTo>
                  <a:lnTo>
                    <a:pt x="1149771" y="40197"/>
                  </a:lnTo>
                  <a:lnTo>
                    <a:pt x="1201634" y="53994"/>
                  </a:lnTo>
                  <a:lnTo>
                    <a:pt x="1251118" y="69585"/>
                  </a:lnTo>
                  <a:lnTo>
                    <a:pt x="1298046" y="86882"/>
                  </a:lnTo>
                  <a:lnTo>
                    <a:pt x="1342240" y="105797"/>
                  </a:lnTo>
                  <a:lnTo>
                    <a:pt x="1383522" y="126241"/>
                  </a:lnTo>
                  <a:lnTo>
                    <a:pt x="1421715" y="148127"/>
                  </a:lnTo>
                  <a:lnTo>
                    <a:pt x="1456641" y="171367"/>
                  </a:lnTo>
                  <a:lnTo>
                    <a:pt x="1488123" y="195873"/>
                  </a:lnTo>
                  <a:lnTo>
                    <a:pt x="1540046" y="248331"/>
                  </a:lnTo>
                  <a:lnTo>
                    <a:pt x="1576061" y="304799"/>
                  </a:lnTo>
                  <a:lnTo>
                    <a:pt x="1594749" y="364571"/>
                  </a:lnTo>
                  <a:lnTo>
                    <a:pt x="1597152" y="395477"/>
                  </a:lnTo>
                  <a:lnTo>
                    <a:pt x="1594749" y="426384"/>
                  </a:lnTo>
                  <a:lnTo>
                    <a:pt x="1576061" y="486156"/>
                  </a:lnTo>
                  <a:lnTo>
                    <a:pt x="1540046" y="542624"/>
                  </a:lnTo>
                  <a:lnTo>
                    <a:pt x="1488123" y="595082"/>
                  </a:lnTo>
                  <a:lnTo>
                    <a:pt x="1456641" y="619588"/>
                  </a:lnTo>
                  <a:lnTo>
                    <a:pt x="1421715" y="642828"/>
                  </a:lnTo>
                  <a:lnTo>
                    <a:pt x="1383522" y="664714"/>
                  </a:lnTo>
                  <a:lnTo>
                    <a:pt x="1342240" y="685158"/>
                  </a:lnTo>
                  <a:lnTo>
                    <a:pt x="1298046" y="704073"/>
                  </a:lnTo>
                  <a:lnTo>
                    <a:pt x="1251118" y="721370"/>
                  </a:lnTo>
                  <a:lnTo>
                    <a:pt x="1201634" y="736961"/>
                  </a:lnTo>
                  <a:lnTo>
                    <a:pt x="1149771" y="750758"/>
                  </a:lnTo>
                  <a:lnTo>
                    <a:pt x="1095706" y="762674"/>
                  </a:lnTo>
                  <a:lnTo>
                    <a:pt x="1039618" y="772621"/>
                  </a:lnTo>
                  <a:lnTo>
                    <a:pt x="981683" y="780511"/>
                  </a:lnTo>
                  <a:lnTo>
                    <a:pt x="922079" y="786255"/>
                  </a:lnTo>
                  <a:lnTo>
                    <a:pt x="860984" y="789766"/>
                  </a:lnTo>
                  <a:lnTo>
                    <a:pt x="798576" y="790955"/>
                  </a:lnTo>
                  <a:lnTo>
                    <a:pt x="736167" y="789766"/>
                  </a:lnTo>
                  <a:lnTo>
                    <a:pt x="675072" y="786255"/>
                  </a:lnTo>
                  <a:lnTo>
                    <a:pt x="615468" y="780511"/>
                  </a:lnTo>
                  <a:lnTo>
                    <a:pt x="557533" y="772621"/>
                  </a:lnTo>
                  <a:lnTo>
                    <a:pt x="501445" y="762674"/>
                  </a:lnTo>
                  <a:lnTo>
                    <a:pt x="447380" y="750758"/>
                  </a:lnTo>
                  <a:lnTo>
                    <a:pt x="395517" y="736961"/>
                  </a:lnTo>
                  <a:lnTo>
                    <a:pt x="346033" y="721370"/>
                  </a:lnTo>
                  <a:lnTo>
                    <a:pt x="299105" y="704073"/>
                  </a:lnTo>
                  <a:lnTo>
                    <a:pt x="254911" y="685158"/>
                  </a:lnTo>
                  <a:lnTo>
                    <a:pt x="213629" y="664714"/>
                  </a:lnTo>
                  <a:lnTo>
                    <a:pt x="175436" y="642828"/>
                  </a:lnTo>
                  <a:lnTo>
                    <a:pt x="140510" y="619588"/>
                  </a:lnTo>
                  <a:lnTo>
                    <a:pt x="109028" y="595082"/>
                  </a:lnTo>
                  <a:lnTo>
                    <a:pt x="57105" y="542624"/>
                  </a:lnTo>
                  <a:lnTo>
                    <a:pt x="21090" y="486156"/>
                  </a:lnTo>
                  <a:lnTo>
                    <a:pt x="2402" y="426384"/>
                  </a:lnTo>
                  <a:lnTo>
                    <a:pt x="0" y="395477"/>
                  </a:lnTo>
                  <a:close/>
                </a:path>
              </a:pathLst>
            </a:custGeom>
            <a:ln w="19050">
              <a:solidFill>
                <a:srgbClr val="EC6B06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53" name="object 53"/>
            <p:cNvSpPr/>
            <p:nvPr/>
          </p:nvSpPr>
          <p:spPr>
            <a:xfrm>
              <a:off x="7322864" y="4488941"/>
              <a:ext cx="295275" cy="137160"/>
            </a:xfrm>
            <a:custGeom>
              <a:avLst/>
              <a:gdLst/>
              <a:ahLst/>
              <a:cxnLst/>
              <a:rect l="l" t="t" r="r" b="b"/>
              <a:pathLst>
                <a:path w="295275" h="137160">
                  <a:moveTo>
                    <a:pt x="295224" y="0"/>
                  </a:moveTo>
                  <a:lnTo>
                    <a:pt x="0" y="136753"/>
                  </a:lnTo>
                </a:path>
              </a:pathLst>
            </a:custGeom>
            <a:ln w="28575">
              <a:solidFill>
                <a:srgbClr val="EC6B06"/>
              </a:solidFill>
            </a:ln>
          </p:spPr>
          <p:txBody>
            <a:bodyPr wrap="square" lIns="0" tIns="0" rIns="0" bIns="0" rtlCol="0"/>
            <a:lstStyle/>
            <a:p>
              <a:endParaRPr b="1"/>
            </a:p>
          </p:txBody>
        </p:sp>
        <p:sp>
          <p:nvSpPr>
            <p:cNvPr id="54" name="object 54"/>
            <p:cNvSpPr/>
            <p:nvPr/>
          </p:nvSpPr>
          <p:spPr>
            <a:xfrm>
              <a:off x="7258048" y="4580790"/>
              <a:ext cx="95885" cy="78105"/>
            </a:xfrm>
            <a:custGeom>
              <a:avLst/>
              <a:gdLst/>
              <a:ahLst/>
              <a:cxnLst/>
              <a:rect l="l" t="t" r="r" b="b"/>
              <a:pathLst>
                <a:path w="95884" h="78104">
                  <a:moveTo>
                    <a:pt x="59766" y="0"/>
                  </a:moveTo>
                  <a:lnTo>
                    <a:pt x="0" y="74930"/>
                  </a:lnTo>
                  <a:lnTo>
                    <a:pt x="95796" y="77787"/>
                  </a:lnTo>
                  <a:lnTo>
                    <a:pt x="59766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 b="1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958965" y="3688727"/>
            <a:ext cx="197993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Il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«sigma» (cioè</a:t>
            </a:r>
            <a:r>
              <a:rPr sz="1600" spc="-25" dirty="0">
                <a:latin typeface="Verdana"/>
                <a:cs typeface="Verdana"/>
              </a:rPr>
              <a:t> la </a:t>
            </a:r>
            <a:r>
              <a:rPr sz="1600" spc="-10" dirty="0">
                <a:latin typeface="Verdana"/>
                <a:cs typeface="Verdana"/>
              </a:rPr>
              <a:t>deviazione </a:t>
            </a:r>
            <a:r>
              <a:rPr sz="1600" dirty="0">
                <a:latin typeface="Verdana"/>
                <a:cs typeface="Verdana"/>
              </a:rPr>
              <a:t>standard)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</a:t>
            </a:r>
            <a:r>
              <a:rPr sz="1575" spc="-37" baseline="-21164" dirty="0">
                <a:latin typeface="Verdana"/>
                <a:cs typeface="Verdana"/>
              </a:rPr>
              <a:t>i</a:t>
            </a:r>
            <a:endParaRPr sz="1575" baseline="-21164" dirty="0">
              <a:latin typeface="Verdana"/>
              <a:cs typeface="Verdan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23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3091" y="5393435"/>
            <a:ext cx="667888" cy="716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Esempio</a:t>
            </a:r>
            <a:r>
              <a:rPr spc="-35" dirty="0"/>
              <a:t> </a:t>
            </a:r>
            <a:r>
              <a:rPr dirty="0"/>
              <a:t>di</a:t>
            </a:r>
            <a:r>
              <a:rPr spc="-30" dirty="0"/>
              <a:t> </a:t>
            </a:r>
            <a:r>
              <a:rPr dirty="0"/>
              <a:t>calcolo</a:t>
            </a:r>
            <a:r>
              <a:rPr spc="-15" dirty="0"/>
              <a:t> </a:t>
            </a:r>
            <a:r>
              <a:rPr dirty="0"/>
              <a:t>di</a:t>
            </a:r>
            <a:r>
              <a:rPr spc="-30" dirty="0"/>
              <a:t> </a:t>
            </a:r>
            <a:r>
              <a:rPr dirty="0"/>
              <a:t>LC,</a:t>
            </a:r>
            <a:r>
              <a:rPr spc="-40" dirty="0"/>
              <a:t> </a:t>
            </a:r>
            <a:r>
              <a:rPr dirty="0"/>
              <a:t>LCL,</a:t>
            </a:r>
            <a:r>
              <a:rPr spc="-30" dirty="0"/>
              <a:t> </a:t>
            </a:r>
            <a:r>
              <a:rPr dirty="0"/>
              <a:t>UCL</a:t>
            </a:r>
            <a:r>
              <a:rPr spc="-30" dirty="0"/>
              <a:t> </a:t>
            </a:r>
            <a:r>
              <a:rPr dirty="0"/>
              <a:t>di</a:t>
            </a:r>
            <a:r>
              <a:rPr spc="-30" dirty="0"/>
              <a:t> </a:t>
            </a:r>
            <a:r>
              <a:rPr dirty="0"/>
              <a:t>un</a:t>
            </a:r>
            <a:r>
              <a:rPr spc="-20" dirty="0"/>
              <a:t> </a:t>
            </a:r>
            <a:r>
              <a:rPr i="1" spc="-10" dirty="0">
                <a:latin typeface="Verdana"/>
                <a:cs typeface="Verdana"/>
              </a:rPr>
              <a:t>S-chart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9627" y="3014559"/>
            <a:ext cx="7531100" cy="13569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 marR="30480" indent="-635">
              <a:lnSpc>
                <a:spcPct val="115599"/>
              </a:lnSpc>
              <a:spcBef>
                <a:spcPts val="50"/>
              </a:spcBef>
            </a:pPr>
            <a:r>
              <a:rPr sz="1600" dirty="0">
                <a:latin typeface="Verdana"/>
                <a:cs typeface="Verdana"/>
              </a:rPr>
              <a:t>Produzione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palloni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calcio.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Misura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qualità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i="1" dirty="0">
                <a:latin typeface="Verdana"/>
                <a:cs typeface="Verdana"/>
              </a:rPr>
              <a:t>:</a:t>
            </a:r>
            <a:r>
              <a:rPr sz="1600" i="1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peso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del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pallone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(in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g.). </a:t>
            </a:r>
            <a:r>
              <a:rPr sz="1600" dirty="0">
                <a:latin typeface="Verdana"/>
                <a:cs typeface="Verdana"/>
              </a:rPr>
              <a:t>Processo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sotto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controllo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X</a:t>
            </a:r>
            <a:r>
              <a:rPr sz="1900" spc="-10" dirty="0">
                <a:latin typeface="Symbol"/>
                <a:cs typeface="Symbol"/>
              </a:rPr>
              <a:t></a:t>
            </a:r>
            <a:r>
              <a:rPr sz="1800" i="1" spc="-1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(430,12.25)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</a:t>
            </a:r>
            <a:r>
              <a:rPr sz="1800" spc="-15" baseline="-20833" dirty="0">
                <a:latin typeface="Times New Roman"/>
                <a:cs typeface="Times New Roman"/>
              </a:rPr>
              <a:t>0</a:t>
            </a:r>
            <a:r>
              <a:rPr sz="1800" spc="-10" dirty="0">
                <a:latin typeface="Times New Roman"/>
                <a:cs typeface="Times New Roman"/>
              </a:rPr>
              <a:t>=3.5.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Verdana"/>
                <a:cs typeface="Verdana"/>
              </a:rPr>
              <a:t>Dimensione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campione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n</a:t>
            </a:r>
            <a:r>
              <a:rPr sz="1600" i="1" spc="-20" dirty="0">
                <a:latin typeface="Verdana"/>
                <a:cs typeface="Verdana"/>
              </a:rPr>
              <a:t>=</a:t>
            </a:r>
            <a:r>
              <a:rPr sz="1600" spc="-20" dirty="0">
                <a:latin typeface="Verdana"/>
                <a:cs typeface="Verdana"/>
              </a:rPr>
              <a:t>5</a:t>
            </a:r>
            <a:r>
              <a:rPr sz="1600" i="1" spc="-2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57150">
              <a:lnSpc>
                <a:spcPct val="100000"/>
              </a:lnSpc>
              <a:spcBef>
                <a:spcPts val="815"/>
              </a:spcBef>
            </a:pPr>
            <a:r>
              <a:rPr sz="1950" dirty="0">
                <a:latin typeface="Times New Roman"/>
                <a:cs typeface="Times New Roman"/>
              </a:rPr>
              <a:t>LC</a:t>
            </a:r>
            <a:r>
              <a:rPr sz="1950" spc="-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25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Times New Roman"/>
                <a:cs typeface="Times New Roman"/>
              </a:rPr>
              <a:t>3.5</a:t>
            </a:r>
            <a:r>
              <a:rPr sz="1950" spc="50" dirty="0">
                <a:latin typeface="Symbol"/>
                <a:cs typeface="Symbol"/>
              </a:rPr>
              <a:t></a:t>
            </a:r>
            <a:r>
              <a:rPr sz="1950" spc="-2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0.94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25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3.29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83817" y="1428750"/>
            <a:ext cx="13335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-50" dirty="0"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7277" y="1280921"/>
            <a:ext cx="282194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Valori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della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costante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i="1" spc="-50" dirty="0">
                <a:latin typeface="Verdana"/>
                <a:cs typeface="Verdana"/>
              </a:rPr>
              <a:t>c </a:t>
            </a:r>
            <a:r>
              <a:rPr sz="1800" dirty="0">
                <a:latin typeface="Verdana"/>
                <a:cs typeface="Verdana"/>
              </a:rPr>
              <a:t>(</a:t>
            </a:r>
            <a:r>
              <a:rPr sz="1800" b="1" dirty="0">
                <a:latin typeface="Verdana"/>
                <a:cs typeface="Verdana"/>
              </a:rPr>
              <a:t>arrotondati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terzo </a:t>
            </a:r>
            <a:r>
              <a:rPr sz="1800" spc="-10" dirty="0">
                <a:latin typeface="Verdana"/>
                <a:cs typeface="Verdana"/>
              </a:rPr>
              <a:t>decimale)</a:t>
            </a:r>
            <a:endParaRPr sz="1800" dirty="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65119" y="1095761"/>
          <a:ext cx="1552575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i="1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i="1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89" baseline="-13888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 baseline="-13888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R="31115" algn="r">
                        <a:lnSpc>
                          <a:spcPts val="1785"/>
                        </a:lnSpc>
                        <a:spcBef>
                          <a:spcPts val="55"/>
                        </a:spcBef>
                      </a:pPr>
                      <a:r>
                        <a:rPr sz="1550" spc="-50" dirty="0">
                          <a:latin typeface="Verdana"/>
                          <a:cs typeface="Verdana"/>
                        </a:rPr>
                        <a:t>2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785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Verdana"/>
                          <a:cs typeface="Verdana"/>
                        </a:rPr>
                        <a:t>0.798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R="3111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50" dirty="0">
                          <a:latin typeface="Verdana"/>
                          <a:cs typeface="Verdana"/>
                        </a:rPr>
                        <a:t>3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Verdana"/>
                          <a:cs typeface="Verdana"/>
                        </a:rPr>
                        <a:t>0.886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R="3111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50" dirty="0">
                          <a:latin typeface="Verdana"/>
                          <a:cs typeface="Verdana"/>
                        </a:rPr>
                        <a:t>4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Verdana"/>
                          <a:cs typeface="Verdana"/>
                        </a:rPr>
                        <a:t>0.921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R="3111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50" dirty="0">
                          <a:latin typeface="Verdana"/>
                          <a:cs typeface="Verdana"/>
                        </a:rPr>
                        <a:t>5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Verdana"/>
                          <a:cs typeface="Verdana"/>
                        </a:rPr>
                        <a:t>0.940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R="3111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50" dirty="0">
                          <a:latin typeface="Verdana"/>
                          <a:cs typeface="Verdana"/>
                        </a:rPr>
                        <a:t>6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Verdana"/>
                          <a:cs typeface="Verdana"/>
                        </a:rPr>
                        <a:t>0.952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R="3111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50" dirty="0">
                          <a:latin typeface="Verdana"/>
                          <a:cs typeface="Verdana"/>
                        </a:rPr>
                        <a:t>7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1785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Verdana"/>
                          <a:cs typeface="Verdana"/>
                        </a:rPr>
                        <a:t>0.959</a:t>
                      </a:r>
                      <a:endParaRPr sz="155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979986" y="4654194"/>
            <a:ext cx="1228090" cy="363220"/>
            <a:chOff x="2979986" y="4654194"/>
            <a:chExt cx="1228090" cy="363220"/>
          </a:xfrm>
        </p:grpSpPr>
        <p:sp>
          <p:nvSpPr>
            <p:cNvPr id="13" name="object 13"/>
            <p:cNvSpPr/>
            <p:nvPr/>
          </p:nvSpPr>
          <p:spPr>
            <a:xfrm>
              <a:off x="2985375" y="4879902"/>
              <a:ext cx="33020" cy="19050"/>
            </a:xfrm>
            <a:custGeom>
              <a:avLst/>
              <a:gdLst/>
              <a:ahLst/>
              <a:cxnLst/>
              <a:rect l="l" t="t" r="r" b="b"/>
              <a:pathLst>
                <a:path w="33019" h="19050">
                  <a:moveTo>
                    <a:pt x="0" y="18865"/>
                  </a:moveTo>
                  <a:lnTo>
                    <a:pt x="32983" y="0"/>
                  </a:lnTo>
                </a:path>
              </a:pathLst>
            </a:custGeom>
            <a:ln w="10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8358" y="4885292"/>
              <a:ext cx="48260" cy="121285"/>
            </a:xfrm>
            <a:custGeom>
              <a:avLst/>
              <a:gdLst/>
              <a:ahLst/>
              <a:cxnLst/>
              <a:rect l="l" t="t" r="r" b="b"/>
              <a:pathLst>
                <a:path w="48260" h="121285">
                  <a:moveTo>
                    <a:pt x="0" y="0"/>
                  </a:moveTo>
                  <a:lnTo>
                    <a:pt x="47792" y="121275"/>
                  </a:lnTo>
                </a:path>
              </a:pathLst>
            </a:custGeom>
            <a:ln w="21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536" y="4659584"/>
              <a:ext cx="63500" cy="347345"/>
            </a:xfrm>
            <a:custGeom>
              <a:avLst/>
              <a:gdLst/>
              <a:ahLst/>
              <a:cxnLst/>
              <a:rect l="l" t="t" r="r" b="b"/>
              <a:pathLst>
                <a:path w="63500" h="347345">
                  <a:moveTo>
                    <a:pt x="0" y="346983"/>
                  </a:moveTo>
                  <a:lnTo>
                    <a:pt x="63274" y="0"/>
                  </a:lnTo>
                </a:path>
              </a:pathLst>
            </a:custGeom>
            <a:ln w="107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4810" y="4659584"/>
              <a:ext cx="1073150" cy="0"/>
            </a:xfrm>
            <a:custGeom>
              <a:avLst/>
              <a:gdLst/>
              <a:ahLst/>
              <a:cxnLst/>
              <a:rect l="l" t="t" r="r" b="b"/>
              <a:pathLst>
                <a:path w="1073150">
                  <a:moveTo>
                    <a:pt x="0" y="0"/>
                  </a:moveTo>
                  <a:lnTo>
                    <a:pt x="1072965" y="0"/>
                  </a:lnTo>
                </a:path>
              </a:pathLst>
            </a:custGeom>
            <a:ln w="10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8114" y="4667676"/>
            <a:ext cx="3653790" cy="534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1980"/>
              </a:lnSpc>
              <a:spcBef>
                <a:spcPts val="135"/>
              </a:spcBef>
              <a:tabLst>
                <a:tab pos="2318385" algn="l"/>
              </a:tabLst>
            </a:pPr>
            <a:r>
              <a:rPr sz="3000" baseline="41666" dirty="0">
                <a:latin typeface="Times New Roman"/>
                <a:cs typeface="Times New Roman"/>
              </a:rPr>
              <a:t>UCL</a:t>
            </a:r>
            <a:r>
              <a:rPr sz="3000" spc="7" baseline="41666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3.29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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3</a:t>
            </a:r>
            <a:r>
              <a:rPr sz="2000" spc="70" dirty="0">
                <a:latin typeface="Symbol"/>
                <a:cs typeface="Symbol"/>
              </a:rPr>
              <a:t>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3.5</a:t>
            </a:r>
            <a:r>
              <a:rPr sz="2000" dirty="0">
                <a:latin typeface="Times New Roman"/>
                <a:cs typeface="Times New Roman"/>
              </a:rPr>
              <a:t>	(1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0.94</a:t>
            </a:r>
            <a:r>
              <a:rPr sz="1725" baseline="43478" dirty="0">
                <a:latin typeface="Times New Roman"/>
                <a:cs typeface="Times New Roman"/>
              </a:rPr>
              <a:t>2</a:t>
            </a:r>
            <a:r>
              <a:rPr sz="1725" spc="-52" baseline="43478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  <a:p>
            <a:pPr marL="77470">
              <a:lnSpc>
                <a:spcPts val="1980"/>
              </a:lnSpc>
            </a:pPr>
            <a:r>
              <a:rPr sz="2000" spc="-25" dirty="0">
                <a:latin typeface="Times New Roman"/>
                <a:cs typeface="Times New Roman"/>
              </a:rPr>
              <a:t>LCL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24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465642" y="4400155"/>
            <a:ext cx="1181100" cy="802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745"/>
              </a:spcBef>
            </a:pPr>
            <a:r>
              <a:rPr sz="2000" spc="-20" dirty="0">
                <a:latin typeface="Times New Roman"/>
                <a:cs typeface="Times New Roman"/>
              </a:rPr>
              <a:t>6</a:t>
            </a:r>
            <a:r>
              <a:rPr sz="2000" i="1" spc="-20" dirty="0">
                <a:latin typeface="Times New Roman"/>
                <a:cs typeface="Times New Roman"/>
              </a:rPr>
              <a:t>.</a:t>
            </a:r>
            <a:r>
              <a:rPr sz="2000" spc="-20" dirty="0">
                <a:latin typeface="Times New Roman"/>
                <a:cs typeface="Times New Roman"/>
              </a:rPr>
              <a:t>87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latin typeface="Symbol"/>
                <a:cs typeface="Symbol"/>
              </a:rPr>
              <a:t>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i="1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29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222" y="5421629"/>
            <a:ext cx="8728075" cy="794385"/>
          </a:xfrm>
          <a:prstGeom prst="rect">
            <a:avLst/>
          </a:prstGeom>
          <a:ln w="28575">
            <a:solidFill>
              <a:srgbClr val="EC6B06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90170" marR="1688464">
              <a:lnSpc>
                <a:spcPct val="120700"/>
              </a:lnSpc>
              <a:spcBef>
                <a:spcPts val="55"/>
              </a:spcBef>
            </a:pPr>
            <a:r>
              <a:rPr sz="1800" spc="-20" dirty="0">
                <a:latin typeface="Verdana"/>
                <a:cs typeface="Verdana"/>
              </a:rPr>
              <a:t>ATTENZIONE: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Verdana"/>
                <a:cs typeface="Verdana"/>
              </a:rPr>
              <a:t>&lt;6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accade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LCL&lt;0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quindi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LCL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viene </a:t>
            </a:r>
            <a:r>
              <a:rPr sz="1800" dirty="0">
                <a:latin typeface="Verdana"/>
                <a:cs typeface="Verdana"/>
              </a:rPr>
              <a:t>impostato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0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poiché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r>
              <a:rPr sz="1950" i="1" baseline="-21367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Symbol"/>
                <a:cs typeface="Symbol"/>
              </a:rPr>
              <a:t></a:t>
            </a:r>
            <a:r>
              <a:rPr sz="1800" dirty="0">
                <a:latin typeface="Verdana"/>
                <a:cs typeface="Verdana"/>
              </a:rPr>
              <a:t>0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definizione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6394577"/>
            <a:ext cx="9909175" cy="460375"/>
            <a:chOff x="-3175" y="6394577"/>
            <a:chExt cx="9909175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5762" y="146668"/>
            <a:ext cx="795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Impostazione</a:t>
            </a:r>
            <a:r>
              <a:rPr spc="-40" dirty="0"/>
              <a:t> 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utilizzo</a:t>
            </a:r>
            <a:r>
              <a:rPr spc="-15" dirty="0"/>
              <a:t> </a:t>
            </a:r>
            <a:r>
              <a:rPr dirty="0"/>
              <a:t>del</a:t>
            </a:r>
            <a:r>
              <a:rPr spc="-60" dirty="0"/>
              <a:t> </a:t>
            </a:r>
            <a:r>
              <a:rPr dirty="0"/>
              <a:t>control</a:t>
            </a:r>
            <a:r>
              <a:rPr spc="-35" dirty="0"/>
              <a:t> </a:t>
            </a:r>
            <a:r>
              <a:rPr dirty="0"/>
              <a:t>chart</a:t>
            </a:r>
            <a:r>
              <a:rPr spc="-65" dirty="0"/>
              <a:t> </a:t>
            </a:r>
            <a:r>
              <a:rPr dirty="0"/>
              <a:t>per</a:t>
            </a:r>
            <a:r>
              <a:rPr spc="-60" dirty="0"/>
              <a:t> </a:t>
            </a:r>
            <a:r>
              <a:rPr spc="-25" dirty="0"/>
              <a:t>il </a:t>
            </a:r>
            <a:r>
              <a:rPr dirty="0"/>
              <a:t>monitoraggio:</a:t>
            </a:r>
            <a:r>
              <a:rPr spc="-130" dirty="0"/>
              <a:t> </a:t>
            </a:r>
            <a:r>
              <a:rPr spc="-20" dirty="0"/>
              <a:t>fasi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7190" y="1006602"/>
            <a:ext cx="8983980" cy="140525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495"/>
              </a:spcBef>
            </a:pPr>
            <a:r>
              <a:rPr sz="1800" spc="-10" dirty="0">
                <a:latin typeface="Verdana"/>
                <a:cs typeface="Verdana"/>
              </a:rPr>
              <a:t>IMPOSTAZIONE</a:t>
            </a:r>
            <a:endParaRPr sz="1800" dirty="0">
              <a:latin typeface="Verdana"/>
              <a:cs typeface="Verdana"/>
            </a:endParaRPr>
          </a:p>
          <a:p>
            <a:pPr marL="440690" indent="-30924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40690" algn="l"/>
              </a:tabLst>
            </a:pPr>
            <a:r>
              <a:rPr sz="1800" dirty="0">
                <a:latin typeface="Verdana"/>
                <a:cs typeface="Verdana"/>
              </a:rPr>
              <a:t>Si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sceglie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dimensione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campionaria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i="1" spc="-50" dirty="0">
                <a:latin typeface="Verdana"/>
                <a:cs typeface="Verdana"/>
              </a:rPr>
              <a:t>n</a:t>
            </a:r>
            <a:endParaRPr sz="1800" dirty="0">
              <a:latin typeface="Verdana"/>
              <a:cs typeface="Verdana"/>
            </a:endParaRPr>
          </a:p>
          <a:p>
            <a:pPr marL="131445" marR="497205" indent="309245">
              <a:lnSpc>
                <a:spcPct val="120000"/>
              </a:lnSpc>
              <a:spcBef>
                <a:spcPts val="600"/>
              </a:spcBef>
              <a:buAutoNum type="arabicPeriod"/>
              <a:tabLst>
                <a:tab pos="440690" algn="l"/>
              </a:tabLst>
            </a:pPr>
            <a:r>
              <a:rPr sz="1800" dirty="0">
                <a:latin typeface="Verdana"/>
                <a:cs typeface="Verdana"/>
              </a:rPr>
              <a:t>Si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impostano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due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control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chart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</a:t>
            </a:r>
            <a:r>
              <a:rPr sz="1800" i="1" spc="-10" dirty="0">
                <a:latin typeface="Verdana"/>
                <a:cs typeface="Verdana"/>
              </a:rPr>
              <a:t>x-</a:t>
            </a:r>
            <a:r>
              <a:rPr sz="1800" i="1" dirty="0">
                <a:latin typeface="Verdana"/>
                <a:cs typeface="Verdana"/>
              </a:rPr>
              <a:t>bar</a:t>
            </a:r>
            <a:r>
              <a:rPr sz="1800" i="1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)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calcolando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LC,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UCL,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LCL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funzione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parametri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Symbol"/>
                <a:cs typeface="Symbol"/>
              </a:rPr>
              <a:t>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Symbol"/>
                <a:cs typeface="Symbol"/>
              </a:rPr>
              <a:t>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i="1" spc="-25" dirty="0">
                <a:latin typeface="Verdana"/>
                <a:cs typeface="Verdana"/>
              </a:rPr>
              <a:t>n</a:t>
            </a:r>
            <a:r>
              <a:rPr sz="1800" spc="-25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6267" y="2690610"/>
            <a:ext cx="8462010" cy="369824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10" dirty="0">
                <a:latin typeface="Verdana"/>
                <a:cs typeface="Verdana"/>
              </a:rPr>
              <a:t>UTILIZZO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Si</a:t>
            </a:r>
            <a:r>
              <a:rPr sz="18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procede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all’estrazione</a:t>
            </a:r>
            <a:r>
              <a:rPr sz="18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del</a:t>
            </a: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campione</a:t>
            </a:r>
            <a:r>
              <a:rPr sz="18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mentre</a:t>
            </a: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il</a:t>
            </a: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processo</a:t>
            </a:r>
            <a:r>
              <a:rPr sz="18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lavora.</a:t>
            </a:r>
            <a:endParaRPr sz="1800" dirty="0">
              <a:latin typeface="Verdana"/>
              <a:cs typeface="Verdana"/>
            </a:endParaRPr>
          </a:p>
          <a:p>
            <a:pPr marL="12700" marR="5080" indent="342900">
              <a:lnSpc>
                <a:spcPct val="120000"/>
              </a:lnSpc>
              <a:spcBef>
                <a:spcPts val="600"/>
              </a:spcBef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Si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calcolano</a:t>
            </a:r>
            <a:r>
              <a:rPr sz="18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sul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campione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media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deviazione</a:t>
            </a:r>
            <a:r>
              <a:rPr sz="18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standard</a:t>
            </a:r>
            <a:r>
              <a:rPr sz="18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si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riportano</a:t>
            </a:r>
            <a:r>
              <a:rPr sz="18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valori</a:t>
            </a:r>
            <a:r>
              <a:rPr sz="18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sui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rispettivi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control</a:t>
            </a:r>
            <a:r>
              <a:rPr sz="18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Verdana"/>
                <a:cs typeface="Verdana"/>
              </a:rPr>
              <a:t>chart</a:t>
            </a:r>
            <a:endParaRPr sz="1800" dirty="0">
              <a:latin typeface="Verdana"/>
              <a:cs typeface="Verdana"/>
            </a:endParaRPr>
          </a:p>
          <a:p>
            <a:pPr marL="12700" marR="353695" indent="342900">
              <a:lnSpc>
                <a:spcPct val="120000"/>
              </a:lnSpc>
              <a:spcBef>
                <a:spcPts val="600"/>
              </a:spcBef>
              <a:buAutoNum type="arabicPeriod"/>
              <a:tabLst>
                <a:tab pos="355600" algn="l"/>
              </a:tabLst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Si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interpretano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18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grafici</a:t>
            </a:r>
            <a:r>
              <a:rPr sz="18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guardando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prima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Verdana"/>
                <a:cs typeface="Verdana"/>
              </a:rPr>
              <a:t>all’</a:t>
            </a:r>
            <a:r>
              <a:rPr sz="1800" b="1" i="1" spc="-10" dirty="0">
                <a:solidFill>
                  <a:srgbClr val="FF0000"/>
                </a:solidFill>
                <a:latin typeface="Verdana"/>
                <a:cs typeface="Verdana"/>
              </a:rPr>
              <a:t>S-</a:t>
            </a:r>
            <a:r>
              <a:rPr sz="1800" b="1" i="1" dirty="0">
                <a:solidFill>
                  <a:srgbClr val="FF0000"/>
                </a:solidFill>
                <a:latin typeface="Verdana"/>
                <a:cs typeface="Verdana"/>
              </a:rPr>
              <a:t>chart</a:t>
            </a:r>
            <a:r>
              <a:rPr sz="1800" b="1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poi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Verdana"/>
                <a:cs typeface="Verdana"/>
              </a:rPr>
              <a:t>all’</a:t>
            </a:r>
            <a:r>
              <a:rPr sz="1800" b="1" i="1" spc="-10" dirty="0">
                <a:solidFill>
                  <a:srgbClr val="FF0000"/>
                </a:solidFill>
                <a:latin typeface="Verdana"/>
                <a:cs typeface="Verdana"/>
              </a:rPr>
              <a:t>x-</a:t>
            </a:r>
            <a:r>
              <a:rPr sz="1800" b="1" i="1" spc="-25" dirty="0">
                <a:solidFill>
                  <a:srgbClr val="FF0000"/>
                </a:solidFill>
                <a:latin typeface="Verdana"/>
                <a:cs typeface="Verdana"/>
              </a:rPr>
              <a:t>bar </a:t>
            </a:r>
            <a:r>
              <a:rPr sz="1800" b="1" spc="-10" dirty="0">
                <a:solidFill>
                  <a:srgbClr val="FF0000"/>
                </a:solidFill>
                <a:latin typeface="Verdana"/>
                <a:cs typeface="Verdana"/>
              </a:rPr>
              <a:t>chart.</a:t>
            </a:r>
            <a:endParaRPr sz="1800" b="1" dirty="0">
              <a:latin typeface="Verdana"/>
              <a:cs typeface="Verdana"/>
            </a:endParaRPr>
          </a:p>
          <a:p>
            <a:pPr marL="12700" marR="88900" indent="342900">
              <a:lnSpc>
                <a:spcPct val="120000"/>
              </a:lnSpc>
              <a:spcBef>
                <a:spcPts val="600"/>
              </a:spcBef>
              <a:buAutoNum type="arabicPeriod"/>
              <a:tabLst>
                <a:tab pos="355600" algn="l"/>
              </a:tabLst>
            </a:pP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Se</a:t>
            </a:r>
            <a:r>
              <a:rPr sz="18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il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punto</a:t>
            </a:r>
            <a:r>
              <a:rPr sz="18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è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fuori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limite</a:t>
            </a:r>
            <a:r>
              <a:rPr sz="18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si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interrompe</a:t>
            </a:r>
            <a:r>
              <a:rPr sz="18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il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processo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si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va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b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cercare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la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causa</a:t>
            </a:r>
            <a:r>
              <a:rPr sz="1800" b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del</a:t>
            </a:r>
            <a:r>
              <a:rPr sz="1800" b="1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malfunzionamento.</a:t>
            </a:r>
            <a:r>
              <a:rPr sz="1800" b="1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Altrimenti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il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processo</a:t>
            </a:r>
            <a:r>
              <a:rPr sz="1800" b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continua</a:t>
            </a:r>
            <a:r>
              <a:rPr sz="1800" b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800" b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Verdana"/>
                <a:cs typeface="Verdana"/>
              </a:rPr>
              <a:t>lavorare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e,</a:t>
            </a:r>
            <a:r>
              <a:rPr sz="1800" b="1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secondo</a:t>
            </a:r>
            <a:r>
              <a:rPr sz="1800" b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quanto</a:t>
            </a:r>
            <a:r>
              <a:rPr sz="1800" b="1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prestabilito,</a:t>
            </a:r>
            <a:r>
              <a:rPr sz="1800" b="1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si</a:t>
            </a:r>
            <a:r>
              <a:rPr sz="1800" b="1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procederà</a:t>
            </a:r>
            <a:r>
              <a:rPr sz="1800" b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all’estrazione</a:t>
            </a:r>
            <a:r>
              <a:rPr sz="1800" b="1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del</a:t>
            </a:r>
            <a:r>
              <a:rPr sz="18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Verdana"/>
                <a:cs typeface="Verdana"/>
              </a:rPr>
              <a:t>successivo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campione</a:t>
            </a:r>
            <a:r>
              <a:rPr sz="1800" b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…</a:t>
            </a:r>
            <a:r>
              <a:rPr sz="18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Verdana"/>
                <a:cs typeface="Verdana"/>
              </a:rPr>
              <a:t>così</a:t>
            </a:r>
            <a:r>
              <a:rPr sz="18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Verdana"/>
                <a:cs typeface="Verdana"/>
              </a:rPr>
              <a:t>via.</a:t>
            </a:r>
            <a:endParaRPr sz="1800" b="1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1084" y="2709672"/>
            <a:ext cx="8982710" cy="3731260"/>
          </a:xfrm>
          <a:custGeom>
            <a:avLst/>
            <a:gdLst/>
            <a:ahLst/>
            <a:cxnLst/>
            <a:rect l="l" t="t" r="r" b="b"/>
            <a:pathLst>
              <a:path w="8982710" h="3731260">
                <a:moveTo>
                  <a:pt x="0" y="0"/>
                </a:moveTo>
                <a:lnTo>
                  <a:pt x="8982456" y="0"/>
                </a:lnTo>
                <a:lnTo>
                  <a:pt x="8982456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28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Uso</a:t>
            </a:r>
            <a:r>
              <a:rPr spc="-45" dirty="0"/>
              <a:t> </a:t>
            </a:r>
            <a:r>
              <a:rPr dirty="0"/>
              <a:t>congiunto</a:t>
            </a:r>
            <a:r>
              <a:rPr spc="-10" dirty="0"/>
              <a:t> </a:t>
            </a:r>
            <a:r>
              <a:rPr dirty="0"/>
              <a:t>di</a:t>
            </a:r>
            <a:r>
              <a:rPr spc="-45" dirty="0"/>
              <a:t> </a:t>
            </a:r>
            <a:r>
              <a:rPr spc="-10" dirty="0"/>
              <a:t>S-</a:t>
            </a:r>
            <a:r>
              <a:rPr dirty="0"/>
              <a:t>chart</a:t>
            </a:r>
            <a:r>
              <a:rPr spc="-50" dirty="0"/>
              <a:t> </a:t>
            </a:r>
            <a:r>
              <a:rPr dirty="0"/>
              <a:t>e</a:t>
            </a:r>
            <a:r>
              <a:rPr spc="-40" dirty="0"/>
              <a:t> </a:t>
            </a:r>
            <a:r>
              <a:rPr i="1" dirty="0">
                <a:latin typeface="Verdana"/>
                <a:cs typeface="Verdana"/>
              </a:rPr>
              <a:t>x-bar</a:t>
            </a:r>
            <a:r>
              <a:rPr i="1" spc="-70" dirty="0">
                <a:latin typeface="Verdana"/>
                <a:cs typeface="Verdana"/>
              </a:rPr>
              <a:t> </a:t>
            </a:r>
            <a:r>
              <a:rPr spc="-10" dirty="0"/>
              <a:t>chart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061" y="6234188"/>
            <a:ext cx="714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FAF5EA"/>
                </a:solidFill>
                <a:latin typeface="Verdana"/>
                <a:cs typeface="Verdana"/>
              </a:rPr>
              <a:t>30/03/2025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1423" y="6234188"/>
            <a:ext cx="1736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Control</a:t>
            </a:r>
            <a:r>
              <a:rPr sz="900" spc="-3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chart</a:t>
            </a:r>
            <a:r>
              <a:rPr sz="900" spc="-2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per</a:t>
            </a:r>
            <a:r>
              <a:rPr sz="900" spc="-35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variabili</a:t>
            </a:r>
            <a:r>
              <a:rPr sz="900" spc="-25" dirty="0">
                <a:solidFill>
                  <a:srgbClr val="FAF5EA"/>
                </a:solidFill>
                <a:latin typeface="Verdana"/>
                <a:cs typeface="Verdana"/>
              </a:rPr>
              <a:t> /40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1940" y="6281420"/>
            <a:ext cx="186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Verdana"/>
                <a:cs typeface="Verdana"/>
              </a:rPr>
              <a:t>33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8880" y="1051560"/>
            <a:ext cx="7609840" cy="5247640"/>
            <a:chOff x="848880" y="1051560"/>
            <a:chExt cx="7609840" cy="52476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880" y="1051560"/>
              <a:ext cx="7609318" cy="52471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1142" y="5077206"/>
              <a:ext cx="358140" cy="433070"/>
            </a:xfrm>
            <a:custGeom>
              <a:avLst/>
              <a:gdLst/>
              <a:ahLst/>
              <a:cxnLst/>
              <a:rect l="l" t="t" r="r" b="b"/>
              <a:pathLst>
                <a:path w="358139" h="433070">
                  <a:moveTo>
                    <a:pt x="0" y="216408"/>
                  </a:moveTo>
                  <a:lnTo>
                    <a:pt x="4729" y="166787"/>
                  </a:lnTo>
                  <a:lnTo>
                    <a:pt x="18201" y="121236"/>
                  </a:lnTo>
                  <a:lnTo>
                    <a:pt x="39340" y="81055"/>
                  </a:lnTo>
                  <a:lnTo>
                    <a:pt x="67071" y="47542"/>
                  </a:lnTo>
                  <a:lnTo>
                    <a:pt x="100320" y="21995"/>
                  </a:lnTo>
                  <a:lnTo>
                    <a:pt x="138011" y="5715"/>
                  </a:lnTo>
                  <a:lnTo>
                    <a:pt x="179070" y="0"/>
                  </a:lnTo>
                  <a:lnTo>
                    <a:pt x="220128" y="5715"/>
                  </a:lnTo>
                  <a:lnTo>
                    <a:pt x="257819" y="21995"/>
                  </a:lnTo>
                  <a:lnTo>
                    <a:pt x="291068" y="47542"/>
                  </a:lnTo>
                  <a:lnTo>
                    <a:pt x="318799" y="81055"/>
                  </a:lnTo>
                  <a:lnTo>
                    <a:pt x="339938" y="121236"/>
                  </a:lnTo>
                  <a:lnTo>
                    <a:pt x="353410" y="166787"/>
                  </a:lnTo>
                  <a:lnTo>
                    <a:pt x="358140" y="216408"/>
                  </a:lnTo>
                  <a:lnTo>
                    <a:pt x="353410" y="266028"/>
                  </a:lnTo>
                  <a:lnTo>
                    <a:pt x="339938" y="311579"/>
                  </a:lnTo>
                  <a:lnTo>
                    <a:pt x="318799" y="351760"/>
                  </a:lnTo>
                  <a:lnTo>
                    <a:pt x="291068" y="385273"/>
                  </a:lnTo>
                  <a:lnTo>
                    <a:pt x="257819" y="410820"/>
                  </a:lnTo>
                  <a:lnTo>
                    <a:pt x="220128" y="427100"/>
                  </a:lnTo>
                  <a:lnTo>
                    <a:pt x="179070" y="432816"/>
                  </a:lnTo>
                  <a:lnTo>
                    <a:pt x="138011" y="427100"/>
                  </a:lnTo>
                  <a:lnTo>
                    <a:pt x="100320" y="410820"/>
                  </a:lnTo>
                  <a:lnTo>
                    <a:pt x="67071" y="385273"/>
                  </a:lnTo>
                  <a:lnTo>
                    <a:pt x="39340" y="351760"/>
                  </a:lnTo>
                  <a:lnTo>
                    <a:pt x="18201" y="311579"/>
                  </a:lnTo>
                  <a:lnTo>
                    <a:pt x="4729" y="266028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90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09594" y="5077206"/>
              <a:ext cx="358140" cy="433070"/>
            </a:xfrm>
            <a:custGeom>
              <a:avLst/>
              <a:gdLst/>
              <a:ahLst/>
              <a:cxnLst/>
              <a:rect l="l" t="t" r="r" b="b"/>
              <a:pathLst>
                <a:path w="358139" h="433070">
                  <a:moveTo>
                    <a:pt x="0" y="216408"/>
                  </a:moveTo>
                  <a:lnTo>
                    <a:pt x="4729" y="166787"/>
                  </a:lnTo>
                  <a:lnTo>
                    <a:pt x="18201" y="121236"/>
                  </a:lnTo>
                  <a:lnTo>
                    <a:pt x="39340" y="81055"/>
                  </a:lnTo>
                  <a:lnTo>
                    <a:pt x="67071" y="47542"/>
                  </a:lnTo>
                  <a:lnTo>
                    <a:pt x="100320" y="21995"/>
                  </a:lnTo>
                  <a:lnTo>
                    <a:pt x="138011" y="5715"/>
                  </a:lnTo>
                  <a:lnTo>
                    <a:pt x="179070" y="0"/>
                  </a:lnTo>
                  <a:lnTo>
                    <a:pt x="220128" y="5715"/>
                  </a:lnTo>
                  <a:lnTo>
                    <a:pt x="257819" y="21995"/>
                  </a:lnTo>
                  <a:lnTo>
                    <a:pt x="291068" y="47542"/>
                  </a:lnTo>
                  <a:lnTo>
                    <a:pt x="318799" y="81055"/>
                  </a:lnTo>
                  <a:lnTo>
                    <a:pt x="339938" y="121236"/>
                  </a:lnTo>
                  <a:lnTo>
                    <a:pt x="353410" y="166787"/>
                  </a:lnTo>
                  <a:lnTo>
                    <a:pt x="358140" y="216408"/>
                  </a:lnTo>
                  <a:lnTo>
                    <a:pt x="353410" y="266028"/>
                  </a:lnTo>
                  <a:lnTo>
                    <a:pt x="339938" y="311579"/>
                  </a:lnTo>
                  <a:lnTo>
                    <a:pt x="318799" y="351760"/>
                  </a:lnTo>
                  <a:lnTo>
                    <a:pt x="291068" y="385273"/>
                  </a:lnTo>
                  <a:lnTo>
                    <a:pt x="257819" y="410820"/>
                  </a:lnTo>
                  <a:lnTo>
                    <a:pt x="220128" y="427100"/>
                  </a:lnTo>
                  <a:lnTo>
                    <a:pt x="179070" y="432816"/>
                  </a:lnTo>
                  <a:lnTo>
                    <a:pt x="138011" y="427100"/>
                  </a:lnTo>
                  <a:lnTo>
                    <a:pt x="100320" y="410820"/>
                  </a:lnTo>
                  <a:lnTo>
                    <a:pt x="67071" y="385273"/>
                  </a:lnTo>
                  <a:lnTo>
                    <a:pt x="39340" y="351760"/>
                  </a:lnTo>
                  <a:lnTo>
                    <a:pt x="18201" y="311579"/>
                  </a:lnTo>
                  <a:lnTo>
                    <a:pt x="4729" y="266028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90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0998" y="1268730"/>
              <a:ext cx="1251585" cy="937260"/>
            </a:xfrm>
            <a:custGeom>
              <a:avLst/>
              <a:gdLst/>
              <a:ahLst/>
              <a:cxnLst/>
              <a:rect l="l" t="t" r="r" b="b"/>
              <a:pathLst>
                <a:path w="1251585" h="937260">
                  <a:moveTo>
                    <a:pt x="0" y="468629"/>
                  </a:moveTo>
                  <a:lnTo>
                    <a:pt x="2296" y="428195"/>
                  </a:lnTo>
                  <a:lnTo>
                    <a:pt x="9059" y="388715"/>
                  </a:lnTo>
                  <a:lnTo>
                    <a:pt x="20103" y="350331"/>
                  </a:lnTo>
                  <a:lnTo>
                    <a:pt x="35238" y="313184"/>
                  </a:lnTo>
                  <a:lnTo>
                    <a:pt x="54277" y="277413"/>
                  </a:lnTo>
                  <a:lnTo>
                    <a:pt x="77033" y="243161"/>
                  </a:lnTo>
                  <a:lnTo>
                    <a:pt x="103317" y="210566"/>
                  </a:lnTo>
                  <a:lnTo>
                    <a:pt x="132942" y="179771"/>
                  </a:lnTo>
                  <a:lnTo>
                    <a:pt x="165719" y="150916"/>
                  </a:lnTo>
                  <a:lnTo>
                    <a:pt x="201462" y="124141"/>
                  </a:lnTo>
                  <a:lnTo>
                    <a:pt x="239983" y="99587"/>
                  </a:lnTo>
                  <a:lnTo>
                    <a:pt x="281093" y="77395"/>
                  </a:lnTo>
                  <a:lnTo>
                    <a:pt x="324605" y="57706"/>
                  </a:lnTo>
                  <a:lnTo>
                    <a:pt x="370331" y="40659"/>
                  </a:lnTo>
                  <a:lnTo>
                    <a:pt x="418084" y="26397"/>
                  </a:lnTo>
                  <a:lnTo>
                    <a:pt x="467675" y="15059"/>
                  </a:lnTo>
                  <a:lnTo>
                    <a:pt x="518916" y="6786"/>
                  </a:lnTo>
                  <a:lnTo>
                    <a:pt x="571621" y="1720"/>
                  </a:lnTo>
                  <a:lnTo>
                    <a:pt x="625602" y="0"/>
                  </a:lnTo>
                  <a:lnTo>
                    <a:pt x="679582" y="1720"/>
                  </a:lnTo>
                  <a:lnTo>
                    <a:pt x="732287" y="6786"/>
                  </a:lnTo>
                  <a:lnTo>
                    <a:pt x="783528" y="15059"/>
                  </a:lnTo>
                  <a:lnTo>
                    <a:pt x="833119" y="26397"/>
                  </a:lnTo>
                  <a:lnTo>
                    <a:pt x="880872" y="40659"/>
                  </a:lnTo>
                  <a:lnTo>
                    <a:pt x="926598" y="57706"/>
                  </a:lnTo>
                  <a:lnTo>
                    <a:pt x="970110" y="77395"/>
                  </a:lnTo>
                  <a:lnTo>
                    <a:pt x="1011220" y="99587"/>
                  </a:lnTo>
                  <a:lnTo>
                    <a:pt x="1049741" y="124141"/>
                  </a:lnTo>
                  <a:lnTo>
                    <a:pt x="1085484" y="150916"/>
                  </a:lnTo>
                  <a:lnTo>
                    <a:pt x="1118261" y="179771"/>
                  </a:lnTo>
                  <a:lnTo>
                    <a:pt x="1147886" y="210566"/>
                  </a:lnTo>
                  <a:lnTo>
                    <a:pt x="1174170" y="243161"/>
                  </a:lnTo>
                  <a:lnTo>
                    <a:pt x="1196926" y="277413"/>
                  </a:lnTo>
                  <a:lnTo>
                    <a:pt x="1215965" y="313184"/>
                  </a:lnTo>
                  <a:lnTo>
                    <a:pt x="1231100" y="350331"/>
                  </a:lnTo>
                  <a:lnTo>
                    <a:pt x="1242144" y="388715"/>
                  </a:lnTo>
                  <a:lnTo>
                    <a:pt x="1248907" y="428195"/>
                  </a:lnTo>
                  <a:lnTo>
                    <a:pt x="1251204" y="468629"/>
                  </a:lnTo>
                  <a:lnTo>
                    <a:pt x="1248907" y="509064"/>
                  </a:lnTo>
                  <a:lnTo>
                    <a:pt x="1242144" y="548544"/>
                  </a:lnTo>
                  <a:lnTo>
                    <a:pt x="1231100" y="586928"/>
                  </a:lnTo>
                  <a:lnTo>
                    <a:pt x="1215965" y="624075"/>
                  </a:lnTo>
                  <a:lnTo>
                    <a:pt x="1196926" y="659846"/>
                  </a:lnTo>
                  <a:lnTo>
                    <a:pt x="1174170" y="694098"/>
                  </a:lnTo>
                  <a:lnTo>
                    <a:pt x="1147886" y="726693"/>
                  </a:lnTo>
                  <a:lnTo>
                    <a:pt x="1118261" y="757488"/>
                  </a:lnTo>
                  <a:lnTo>
                    <a:pt x="1085484" y="786343"/>
                  </a:lnTo>
                  <a:lnTo>
                    <a:pt x="1049741" y="813118"/>
                  </a:lnTo>
                  <a:lnTo>
                    <a:pt x="1011220" y="837672"/>
                  </a:lnTo>
                  <a:lnTo>
                    <a:pt x="970110" y="859864"/>
                  </a:lnTo>
                  <a:lnTo>
                    <a:pt x="926598" y="879553"/>
                  </a:lnTo>
                  <a:lnTo>
                    <a:pt x="880872" y="896600"/>
                  </a:lnTo>
                  <a:lnTo>
                    <a:pt x="833119" y="910862"/>
                  </a:lnTo>
                  <a:lnTo>
                    <a:pt x="783528" y="922200"/>
                  </a:lnTo>
                  <a:lnTo>
                    <a:pt x="732287" y="930473"/>
                  </a:lnTo>
                  <a:lnTo>
                    <a:pt x="679582" y="935539"/>
                  </a:lnTo>
                  <a:lnTo>
                    <a:pt x="625602" y="937259"/>
                  </a:lnTo>
                  <a:lnTo>
                    <a:pt x="571621" y="935539"/>
                  </a:lnTo>
                  <a:lnTo>
                    <a:pt x="518916" y="930473"/>
                  </a:lnTo>
                  <a:lnTo>
                    <a:pt x="467675" y="922200"/>
                  </a:lnTo>
                  <a:lnTo>
                    <a:pt x="418084" y="910862"/>
                  </a:lnTo>
                  <a:lnTo>
                    <a:pt x="370331" y="896600"/>
                  </a:lnTo>
                  <a:lnTo>
                    <a:pt x="324605" y="879553"/>
                  </a:lnTo>
                  <a:lnTo>
                    <a:pt x="281093" y="859864"/>
                  </a:lnTo>
                  <a:lnTo>
                    <a:pt x="239983" y="837672"/>
                  </a:lnTo>
                  <a:lnTo>
                    <a:pt x="201462" y="813118"/>
                  </a:lnTo>
                  <a:lnTo>
                    <a:pt x="165719" y="786343"/>
                  </a:lnTo>
                  <a:lnTo>
                    <a:pt x="132942" y="757488"/>
                  </a:lnTo>
                  <a:lnTo>
                    <a:pt x="103317" y="726693"/>
                  </a:lnTo>
                  <a:lnTo>
                    <a:pt x="77033" y="694098"/>
                  </a:lnTo>
                  <a:lnTo>
                    <a:pt x="54277" y="659846"/>
                  </a:lnTo>
                  <a:lnTo>
                    <a:pt x="35238" y="624075"/>
                  </a:lnTo>
                  <a:lnTo>
                    <a:pt x="20103" y="586928"/>
                  </a:lnTo>
                  <a:lnTo>
                    <a:pt x="9059" y="548544"/>
                  </a:lnTo>
                  <a:lnTo>
                    <a:pt x="2296" y="509064"/>
                  </a:lnTo>
                  <a:lnTo>
                    <a:pt x="0" y="468629"/>
                  </a:lnTo>
                  <a:close/>
                </a:path>
              </a:pathLst>
            </a:custGeom>
            <a:ln w="25399">
              <a:solidFill>
                <a:srgbClr val="7904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23726" y="4099252"/>
            <a:ext cx="4766310" cy="2177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latin typeface="Verdana"/>
                <a:cs typeface="Verdana"/>
              </a:rPr>
              <a:t>E’</a:t>
            </a:r>
            <a:r>
              <a:rPr sz="1600" b="1" spc="-6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necessario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prima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accertarsi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che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non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spc="-50" dirty="0">
                <a:latin typeface="Verdana"/>
                <a:cs typeface="Verdana"/>
              </a:rPr>
              <a:t>è </a:t>
            </a:r>
            <a:r>
              <a:rPr sz="1600" b="1" dirty="0">
                <a:latin typeface="Verdana"/>
                <a:cs typeface="Verdana"/>
              </a:rPr>
              <a:t>cambiato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il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valore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dirty="0">
                <a:latin typeface="Symbol"/>
                <a:cs typeface="Symbol"/>
              </a:rPr>
              <a:t></a:t>
            </a:r>
            <a:r>
              <a:rPr sz="1575" b="1" baseline="-21164" dirty="0">
                <a:latin typeface="Verdana"/>
                <a:cs typeface="Verdana"/>
              </a:rPr>
              <a:t>0</a:t>
            </a:r>
            <a:r>
              <a:rPr sz="1575" b="1" spc="97" baseline="-21164" dirty="0">
                <a:latin typeface="Verdana"/>
                <a:cs typeface="Verdana"/>
              </a:rPr>
              <a:t>  </a:t>
            </a:r>
            <a:r>
              <a:rPr sz="1600" b="1" dirty="0">
                <a:latin typeface="Verdana"/>
                <a:cs typeface="Verdana"/>
              </a:rPr>
              <a:t>che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entra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nel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calcolo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-25" dirty="0">
                <a:latin typeface="Verdana"/>
                <a:cs typeface="Verdana"/>
              </a:rPr>
              <a:t>dei </a:t>
            </a:r>
            <a:r>
              <a:rPr sz="1600" b="1" dirty="0">
                <a:latin typeface="Verdana"/>
                <a:cs typeface="Verdana"/>
              </a:rPr>
              <a:t>limiti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di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controllo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dell’</a:t>
            </a:r>
            <a:r>
              <a:rPr sz="1600" b="1" i="1" spc="-10" dirty="0">
                <a:latin typeface="Verdana"/>
                <a:cs typeface="Verdana"/>
              </a:rPr>
              <a:t>x-</a:t>
            </a:r>
            <a:r>
              <a:rPr sz="1600" b="1" i="1" dirty="0">
                <a:latin typeface="Verdana"/>
                <a:cs typeface="Verdana"/>
              </a:rPr>
              <a:t>bar</a:t>
            </a:r>
            <a:r>
              <a:rPr sz="1600" b="1" i="1" spc="-1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chart.</a:t>
            </a:r>
            <a:endParaRPr sz="1600" b="1" dirty="0">
              <a:latin typeface="Verdana"/>
              <a:cs typeface="Verdana"/>
            </a:endParaRPr>
          </a:p>
          <a:p>
            <a:pPr marL="38100" marR="143510">
              <a:lnSpc>
                <a:spcPct val="120000"/>
              </a:lnSpc>
              <a:spcBef>
                <a:spcPts val="960"/>
              </a:spcBef>
            </a:pPr>
            <a:r>
              <a:rPr sz="1600" b="1" dirty="0">
                <a:latin typeface="Verdana"/>
                <a:cs typeface="Verdana"/>
              </a:rPr>
              <a:t>Se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è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cambiato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il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valore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di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Symbol"/>
                <a:cs typeface="Symbol"/>
              </a:rPr>
              <a:t></a:t>
            </a:r>
            <a:r>
              <a:rPr sz="1575" b="1" baseline="-21164" dirty="0">
                <a:latin typeface="Verdana"/>
                <a:cs typeface="Verdana"/>
              </a:rPr>
              <a:t>0</a:t>
            </a:r>
            <a:r>
              <a:rPr sz="1600" b="1" dirty="0">
                <a:latin typeface="Verdana"/>
                <a:cs typeface="Verdana"/>
              </a:rPr>
              <a:t>,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allora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limiti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-25" dirty="0">
                <a:latin typeface="Verdana"/>
                <a:cs typeface="Verdana"/>
              </a:rPr>
              <a:t>di </a:t>
            </a:r>
            <a:r>
              <a:rPr sz="1600" b="1" dirty="0">
                <a:latin typeface="Verdana"/>
                <a:cs typeface="Verdana"/>
              </a:rPr>
              <a:t>controllo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dell’</a:t>
            </a:r>
            <a:r>
              <a:rPr sz="1600" b="1" i="1" spc="-10" dirty="0">
                <a:latin typeface="Verdana"/>
                <a:cs typeface="Verdana"/>
              </a:rPr>
              <a:t>x-</a:t>
            </a:r>
            <a:r>
              <a:rPr sz="1600" b="1" i="1" dirty="0">
                <a:latin typeface="Verdana"/>
                <a:cs typeface="Verdana"/>
              </a:rPr>
              <a:t>bar</a:t>
            </a:r>
            <a:r>
              <a:rPr sz="1600" b="1" i="1" spc="-2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chart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non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sono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più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validi.</a:t>
            </a:r>
            <a:endParaRPr sz="1600" b="1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33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2688" y="2301240"/>
            <a:ext cx="1010411" cy="7056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7341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/>
              <a:t>Esempio</a:t>
            </a:r>
            <a:r>
              <a:rPr b="0" spc="-70" dirty="0"/>
              <a:t> </a:t>
            </a:r>
            <a:r>
              <a:rPr b="0" dirty="0"/>
              <a:t>numerico</a:t>
            </a:r>
            <a:r>
              <a:rPr b="0" spc="-55" dirty="0"/>
              <a:t> </a:t>
            </a:r>
            <a:r>
              <a:rPr b="0" dirty="0"/>
              <a:t>con</a:t>
            </a:r>
            <a:r>
              <a:rPr b="0" spc="-60" dirty="0"/>
              <a:t> </a:t>
            </a:r>
            <a:r>
              <a:rPr b="0" dirty="0"/>
              <a:t>7</a:t>
            </a:r>
            <a:r>
              <a:rPr b="0" spc="-55" dirty="0"/>
              <a:t> </a:t>
            </a:r>
            <a:r>
              <a:rPr b="0" dirty="0"/>
              <a:t>campioni</a:t>
            </a:r>
            <a:r>
              <a:rPr b="0" spc="-70" dirty="0"/>
              <a:t> </a:t>
            </a:r>
            <a:r>
              <a:rPr b="0" spc="-10" dirty="0"/>
              <a:t>estratti. </a:t>
            </a:r>
            <a:r>
              <a:rPr b="0" dirty="0"/>
              <a:t>Calcolo</a:t>
            </a:r>
            <a:r>
              <a:rPr b="0" spc="-50" dirty="0"/>
              <a:t> </a:t>
            </a:r>
            <a:r>
              <a:rPr b="0" dirty="0"/>
              <a:t>di</a:t>
            </a:r>
            <a:r>
              <a:rPr b="0" spc="-65" dirty="0"/>
              <a:t> </a:t>
            </a:r>
            <a:r>
              <a:rPr b="0" dirty="0"/>
              <a:t>media</a:t>
            </a:r>
            <a:r>
              <a:rPr b="0" spc="-65" dirty="0"/>
              <a:t> </a:t>
            </a:r>
            <a:r>
              <a:rPr b="0" dirty="0"/>
              <a:t>e</a:t>
            </a:r>
            <a:r>
              <a:rPr b="0" spc="-60" dirty="0"/>
              <a:t> </a:t>
            </a:r>
            <a:r>
              <a:rPr b="0" dirty="0"/>
              <a:t>deviazione</a:t>
            </a:r>
            <a:r>
              <a:rPr b="0" spc="-10" dirty="0"/>
              <a:t> standard.</a:t>
            </a:r>
          </a:p>
        </p:txBody>
      </p:sp>
      <p:sp>
        <p:nvSpPr>
          <p:cNvPr id="8" name="object 8"/>
          <p:cNvSpPr/>
          <p:nvPr/>
        </p:nvSpPr>
        <p:spPr>
          <a:xfrm>
            <a:off x="650148" y="4538894"/>
            <a:ext cx="157480" cy="0"/>
          </a:xfrm>
          <a:custGeom>
            <a:avLst/>
            <a:gdLst/>
            <a:ahLst/>
            <a:cxnLst/>
            <a:rect l="l" t="t" r="r" b="b"/>
            <a:pathLst>
              <a:path w="157479">
                <a:moveTo>
                  <a:pt x="0" y="0"/>
                </a:moveTo>
                <a:lnTo>
                  <a:pt x="157142" y="0"/>
                </a:lnTo>
              </a:path>
            </a:pathLst>
          </a:custGeom>
          <a:ln w="10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6613" y="4656734"/>
            <a:ext cx="1009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50" dirty="0">
                <a:latin typeface="Times New Roman"/>
                <a:cs typeface="Times New Roman"/>
              </a:rPr>
              <a:t>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147" y="4484472"/>
            <a:ext cx="18351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-5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978" y="5197300"/>
            <a:ext cx="44386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i="1" spc="50" dirty="0">
                <a:latin typeface="Times New Roman"/>
                <a:cs typeface="Times New Roman"/>
              </a:rPr>
              <a:t>S</a:t>
            </a:r>
            <a:r>
              <a:rPr sz="1425" spc="75" baseline="-23391" dirty="0">
                <a:latin typeface="Times New Roman"/>
                <a:cs typeface="Times New Roman"/>
              </a:rPr>
              <a:t>4</a:t>
            </a:r>
            <a:r>
              <a:rPr sz="1425" spc="480" baseline="-23391" dirty="0">
                <a:latin typeface="Times New Roman"/>
                <a:cs typeface="Times New Roman"/>
              </a:rPr>
              <a:t> </a:t>
            </a:r>
            <a:r>
              <a:rPr sz="1650" spc="-6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41797" y="2782061"/>
            <a:ext cx="719455" cy="288290"/>
          </a:xfrm>
          <a:custGeom>
            <a:avLst/>
            <a:gdLst/>
            <a:ahLst/>
            <a:cxnLst/>
            <a:rect l="l" t="t" r="r" b="b"/>
            <a:pathLst>
              <a:path w="719454" h="288289">
                <a:moveTo>
                  <a:pt x="0" y="144017"/>
                </a:moveTo>
                <a:lnTo>
                  <a:pt x="22501" y="93764"/>
                </a:lnTo>
                <a:lnTo>
                  <a:pt x="84587" y="51228"/>
                </a:lnTo>
                <a:lnTo>
                  <a:pt x="127935" y="33870"/>
                </a:lnTo>
                <a:lnTo>
                  <a:pt x="178133" y="19662"/>
                </a:lnTo>
                <a:lnTo>
                  <a:pt x="234164" y="9009"/>
                </a:lnTo>
                <a:lnTo>
                  <a:pt x="295012" y="2320"/>
                </a:lnTo>
                <a:lnTo>
                  <a:pt x="359664" y="0"/>
                </a:lnTo>
                <a:lnTo>
                  <a:pt x="424315" y="2320"/>
                </a:lnTo>
                <a:lnTo>
                  <a:pt x="485163" y="9009"/>
                </a:lnTo>
                <a:lnTo>
                  <a:pt x="541194" y="19662"/>
                </a:lnTo>
                <a:lnTo>
                  <a:pt x="591392" y="33870"/>
                </a:lnTo>
                <a:lnTo>
                  <a:pt x="634740" y="51228"/>
                </a:lnTo>
                <a:lnTo>
                  <a:pt x="670224" y="71328"/>
                </a:lnTo>
                <a:lnTo>
                  <a:pt x="713533" y="118130"/>
                </a:lnTo>
                <a:lnTo>
                  <a:pt x="719328" y="144017"/>
                </a:lnTo>
                <a:lnTo>
                  <a:pt x="713533" y="169905"/>
                </a:lnTo>
                <a:lnTo>
                  <a:pt x="670224" y="216707"/>
                </a:lnTo>
                <a:lnTo>
                  <a:pt x="634740" y="236807"/>
                </a:lnTo>
                <a:lnTo>
                  <a:pt x="591392" y="254165"/>
                </a:lnTo>
                <a:lnTo>
                  <a:pt x="541194" y="268373"/>
                </a:lnTo>
                <a:lnTo>
                  <a:pt x="485163" y="279026"/>
                </a:lnTo>
                <a:lnTo>
                  <a:pt x="424315" y="285715"/>
                </a:lnTo>
                <a:lnTo>
                  <a:pt x="359664" y="288035"/>
                </a:lnTo>
                <a:lnTo>
                  <a:pt x="295012" y="285715"/>
                </a:lnTo>
                <a:lnTo>
                  <a:pt x="234164" y="279026"/>
                </a:lnTo>
                <a:lnTo>
                  <a:pt x="178133" y="268373"/>
                </a:lnTo>
                <a:lnTo>
                  <a:pt x="127935" y="254165"/>
                </a:lnTo>
                <a:lnTo>
                  <a:pt x="84587" y="236807"/>
                </a:lnTo>
                <a:lnTo>
                  <a:pt x="49103" y="216707"/>
                </a:lnTo>
                <a:lnTo>
                  <a:pt x="5794" y="169905"/>
                </a:lnTo>
                <a:lnTo>
                  <a:pt x="0" y="144017"/>
                </a:lnTo>
                <a:close/>
              </a:path>
            </a:pathLst>
          </a:custGeom>
          <a:ln w="19050">
            <a:solidFill>
              <a:srgbClr val="EC6B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05610" y="1484368"/>
          <a:ext cx="6261732" cy="2875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21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5430">
                <a:tc rowSpan="2"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25" dirty="0">
                          <a:latin typeface="Calibri"/>
                          <a:cs typeface="Calibri"/>
                        </a:rPr>
                        <a:t>N.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50" b="1" spc="-10" dirty="0">
                          <a:latin typeface="Calibri"/>
                          <a:cs typeface="Calibri"/>
                        </a:rPr>
                        <a:t>campione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0788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dirty="0">
                          <a:latin typeface="Calibri"/>
                          <a:cs typeface="Calibri"/>
                        </a:rPr>
                        <a:t>Unità</a:t>
                      </a:r>
                      <a:r>
                        <a:rPr sz="1550" b="1" spc="-10" dirty="0">
                          <a:latin typeface="Calibri"/>
                          <a:cs typeface="Calibri"/>
                        </a:rPr>
                        <a:t> campionaria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1550" b="1" spc="-10" dirty="0">
                          <a:latin typeface="Calibri"/>
                          <a:cs typeface="Calibri"/>
                        </a:rPr>
                        <a:t>Media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10" dirty="0">
                          <a:latin typeface="Calibri"/>
                          <a:cs typeface="Calibri"/>
                        </a:rPr>
                        <a:t>Deviazione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R="2286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550" b="1" spc="-10" dirty="0">
                          <a:latin typeface="Calibri"/>
                          <a:cs typeface="Calibri"/>
                        </a:rPr>
                        <a:t>standard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4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436.6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2.730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427.4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433.7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427.8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2.497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438.4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433.3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422.8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5.694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427.4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425.2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435.7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4.018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435.5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428.1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25" dirty="0">
                          <a:latin typeface="Calibri"/>
                          <a:cs typeface="Calibri"/>
                        </a:rPr>
                        <a:t>431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C6B0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25" dirty="0">
                          <a:latin typeface="Calibri"/>
                          <a:cs typeface="Calibri"/>
                        </a:rPr>
                        <a:t>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EC6B06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2.702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425.5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423.8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25" dirty="0">
                          <a:latin typeface="Calibri"/>
                          <a:cs typeface="Calibri"/>
                        </a:rPr>
                        <a:t>428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C6B0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25" dirty="0">
                          <a:latin typeface="Calibri"/>
                          <a:cs typeface="Calibri"/>
                        </a:rPr>
                        <a:t>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EC6B06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3.775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434.1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433.0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25" dirty="0">
                          <a:latin typeface="Calibri"/>
                          <a:cs typeface="Calibri"/>
                        </a:rPr>
                        <a:t>431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EC6B0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25" dirty="0">
                          <a:latin typeface="Calibri"/>
                          <a:cs typeface="Calibri"/>
                        </a:rPr>
                        <a:t>.9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28575">
                      <a:solidFill>
                        <a:srgbClr val="EC6B06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1.748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045">
                <a:tc gridSpan="7"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EC6B06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C6B06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175300" y="4690968"/>
            <a:ext cx="3839210" cy="0"/>
          </a:xfrm>
          <a:custGeom>
            <a:avLst/>
            <a:gdLst/>
            <a:ahLst/>
            <a:cxnLst/>
            <a:rect l="l" t="t" r="r" b="b"/>
            <a:pathLst>
              <a:path w="3839210">
                <a:moveTo>
                  <a:pt x="0" y="0"/>
                </a:moveTo>
                <a:lnTo>
                  <a:pt x="3838583" y="0"/>
                </a:lnTo>
              </a:path>
            </a:pathLst>
          </a:custGeom>
          <a:ln w="107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9374" y="4686279"/>
            <a:ext cx="15494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-5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1685" y="4321688"/>
            <a:ext cx="497078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00" baseline="-36111" dirty="0">
                <a:latin typeface="Symbol"/>
                <a:cs typeface="Symbol"/>
              </a:rPr>
              <a:t></a:t>
            </a:r>
            <a:r>
              <a:rPr sz="3000" spc="270" baseline="-3611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427.4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425.2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431.3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435.7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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430.8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3000" baseline="-36111" dirty="0">
                <a:latin typeface="Symbol"/>
                <a:cs typeface="Symbol"/>
              </a:rPr>
              <a:t></a:t>
            </a:r>
            <a:r>
              <a:rPr sz="3000" baseline="-36111" dirty="0">
                <a:latin typeface="Times New Roman"/>
                <a:cs typeface="Times New Roman"/>
              </a:rPr>
              <a:t> </a:t>
            </a:r>
            <a:r>
              <a:rPr sz="3000" spc="-15" baseline="-36111" dirty="0">
                <a:latin typeface="Times New Roman"/>
                <a:cs typeface="Times New Roman"/>
              </a:rPr>
              <a:t>430.1</a:t>
            </a:r>
            <a:endParaRPr sz="3000" baseline="-36111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5060" y="5053193"/>
            <a:ext cx="7818755" cy="559435"/>
            <a:chOff x="945060" y="5053193"/>
            <a:chExt cx="7818755" cy="559435"/>
          </a:xfrm>
        </p:grpSpPr>
        <p:sp>
          <p:nvSpPr>
            <p:cNvPr id="18" name="object 18"/>
            <p:cNvSpPr/>
            <p:nvPr/>
          </p:nvSpPr>
          <p:spPr>
            <a:xfrm>
              <a:off x="1090181" y="5370404"/>
              <a:ext cx="7651115" cy="0"/>
            </a:xfrm>
            <a:custGeom>
              <a:avLst/>
              <a:gdLst/>
              <a:ahLst/>
              <a:cxnLst/>
              <a:rect l="l" t="t" r="r" b="b"/>
              <a:pathLst>
                <a:path w="7651115">
                  <a:moveTo>
                    <a:pt x="0" y="0"/>
                  </a:moveTo>
                  <a:lnTo>
                    <a:pt x="7650626" y="0"/>
                  </a:lnTo>
                </a:path>
              </a:pathLst>
            </a:custGeom>
            <a:ln w="8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9823" y="5396024"/>
              <a:ext cx="27305" cy="15875"/>
            </a:xfrm>
            <a:custGeom>
              <a:avLst/>
              <a:gdLst/>
              <a:ahLst/>
              <a:cxnLst/>
              <a:rect l="l" t="t" r="r" b="b"/>
              <a:pathLst>
                <a:path w="27305" h="15875">
                  <a:moveTo>
                    <a:pt x="0" y="15594"/>
                  </a:moveTo>
                  <a:lnTo>
                    <a:pt x="27291" y="0"/>
                  </a:lnTo>
                </a:path>
              </a:pathLst>
            </a:custGeom>
            <a:ln w="8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77115" y="5400479"/>
              <a:ext cx="40005" cy="203200"/>
            </a:xfrm>
            <a:custGeom>
              <a:avLst/>
              <a:gdLst/>
              <a:ahLst/>
              <a:cxnLst/>
              <a:rect l="l" t="t" r="r" b="b"/>
              <a:pathLst>
                <a:path w="40005" h="203200">
                  <a:moveTo>
                    <a:pt x="0" y="0"/>
                  </a:moveTo>
                  <a:lnTo>
                    <a:pt x="39545" y="202729"/>
                  </a:lnTo>
                </a:path>
              </a:pathLst>
            </a:custGeom>
            <a:ln w="178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1116" y="5057956"/>
              <a:ext cx="52705" cy="545465"/>
            </a:xfrm>
            <a:custGeom>
              <a:avLst/>
              <a:gdLst/>
              <a:ahLst/>
              <a:cxnLst/>
              <a:rect l="l" t="t" r="r" b="b"/>
              <a:pathLst>
                <a:path w="52705" h="545464">
                  <a:moveTo>
                    <a:pt x="0" y="545252"/>
                  </a:moveTo>
                  <a:lnTo>
                    <a:pt x="52355" y="0"/>
                  </a:lnTo>
                </a:path>
              </a:pathLst>
            </a:custGeom>
            <a:ln w="8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3472" y="5057955"/>
              <a:ext cx="7685405" cy="0"/>
            </a:xfrm>
            <a:custGeom>
              <a:avLst/>
              <a:gdLst/>
              <a:ahLst/>
              <a:cxnLst/>
              <a:rect l="l" t="t" r="r" b="b"/>
              <a:pathLst>
                <a:path w="7685405">
                  <a:moveTo>
                    <a:pt x="0" y="0"/>
                  </a:moveTo>
                  <a:lnTo>
                    <a:pt x="7685158" y="0"/>
                  </a:lnTo>
                </a:path>
              </a:pathLst>
            </a:custGeom>
            <a:ln w="89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02772" y="5197300"/>
            <a:ext cx="67373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Symbol"/>
                <a:cs typeface="Symbol"/>
              </a:rPr>
              <a:t></a:t>
            </a:r>
            <a:r>
              <a:rPr sz="1650" spc="-10" dirty="0">
                <a:latin typeface="Times New Roman"/>
                <a:cs typeface="Times New Roman"/>
              </a:rPr>
              <a:t> 4.018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3908" y="5364335"/>
            <a:ext cx="400050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Times New Roman"/>
                <a:cs typeface="Times New Roman"/>
              </a:rPr>
              <a:t>5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spc="40" dirty="0">
                <a:latin typeface="Symbol"/>
                <a:cs typeface="Symbol"/>
              </a:rPr>
              <a:t></a:t>
            </a:r>
            <a:r>
              <a:rPr sz="1650" spc="4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63627" y="5062568"/>
            <a:ext cx="7684134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Times New Roman"/>
                <a:cs typeface="Times New Roman"/>
              </a:rPr>
              <a:t>(427.4</a:t>
            </a:r>
            <a:r>
              <a:rPr sz="1650" spc="-1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430.1)</a:t>
            </a:r>
            <a:r>
              <a:rPr sz="1425" baseline="43859" dirty="0">
                <a:latin typeface="Times New Roman"/>
                <a:cs typeface="Times New Roman"/>
              </a:rPr>
              <a:t>2</a:t>
            </a:r>
            <a:r>
              <a:rPr sz="1425" spc="427" baseline="43859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(425.2</a:t>
            </a:r>
            <a:r>
              <a:rPr sz="1650" spc="-10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430.1)</a:t>
            </a:r>
            <a:r>
              <a:rPr sz="1425" baseline="43859" dirty="0">
                <a:latin typeface="Times New Roman"/>
                <a:cs typeface="Times New Roman"/>
              </a:rPr>
              <a:t>2</a:t>
            </a:r>
            <a:r>
              <a:rPr sz="1425" spc="427" baseline="43859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(431.3</a:t>
            </a:r>
            <a:r>
              <a:rPr sz="1650" spc="-17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430.1)</a:t>
            </a:r>
            <a:r>
              <a:rPr sz="1425" baseline="43859" dirty="0">
                <a:latin typeface="Times New Roman"/>
                <a:cs typeface="Times New Roman"/>
              </a:rPr>
              <a:t>2</a:t>
            </a:r>
            <a:r>
              <a:rPr sz="1425" spc="427" baseline="43859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(435.7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430.1)</a:t>
            </a:r>
            <a:r>
              <a:rPr sz="1425" baseline="43859" dirty="0">
                <a:latin typeface="Times New Roman"/>
                <a:cs typeface="Times New Roman"/>
              </a:rPr>
              <a:t>2</a:t>
            </a:r>
            <a:r>
              <a:rPr sz="1425" spc="427" baseline="43859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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(430.8</a:t>
            </a:r>
            <a:r>
              <a:rPr sz="1650" spc="-14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</a:t>
            </a:r>
            <a:r>
              <a:rPr sz="1650" spc="-85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430.1)</a:t>
            </a:r>
            <a:r>
              <a:rPr sz="1425" spc="-15" baseline="43859" dirty="0">
                <a:latin typeface="Times New Roman"/>
                <a:cs typeface="Times New Roman"/>
              </a:rPr>
              <a:t>2</a:t>
            </a:r>
            <a:endParaRPr sz="1425" baseline="4385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29648" y="435279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42862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EC6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6239636" y="1203238"/>
            <a:ext cx="3415029" cy="3883025"/>
            <a:chOff x="6239636" y="1203238"/>
            <a:chExt cx="3415029" cy="3883025"/>
          </a:xfrm>
        </p:grpSpPr>
        <p:sp>
          <p:nvSpPr>
            <p:cNvPr id="28" name="object 28"/>
            <p:cNvSpPr/>
            <p:nvPr/>
          </p:nvSpPr>
          <p:spPr>
            <a:xfrm>
              <a:off x="6249161" y="2782062"/>
              <a:ext cx="721360" cy="288290"/>
            </a:xfrm>
            <a:custGeom>
              <a:avLst/>
              <a:gdLst/>
              <a:ahLst/>
              <a:cxnLst/>
              <a:rect l="l" t="t" r="r" b="b"/>
              <a:pathLst>
                <a:path w="721359" h="288289">
                  <a:moveTo>
                    <a:pt x="0" y="144017"/>
                  </a:moveTo>
                  <a:lnTo>
                    <a:pt x="22548" y="93764"/>
                  </a:lnTo>
                  <a:lnTo>
                    <a:pt x="84767" y="51228"/>
                  </a:lnTo>
                  <a:lnTo>
                    <a:pt x="128207" y="33870"/>
                  </a:lnTo>
                  <a:lnTo>
                    <a:pt x="178511" y="19662"/>
                  </a:lnTo>
                  <a:lnTo>
                    <a:pt x="234660" y="9009"/>
                  </a:lnTo>
                  <a:lnTo>
                    <a:pt x="295638" y="2320"/>
                  </a:lnTo>
                  <a:lnTo>
                    <a:pt x="360426" y="0"/>
                  </a:lnTo>
                  <a:lnTo>
                    <a:pt x="425213" y="2320"/>
                  </a:lnTo>
                  <a:lnTo>
                    <a:pt x="486191" y="9009"/>
                  </a:lnTo>
                  <a:lnTo>
                    <a:pt x="542340" y="19662"/>
                  </a:lnTo>
                  <a:lnTo>
                    <a:pt x="592644" y="33870"/>
                  </a:lnTo>
                  <a:lnTo>
                    <a:pt x="636084" y="51228"/>
                  </a:lnTo>
                  <a:lnTo>
                    <a:pt x="671643" y="71328"/>
                  </a:lnTo>
                  <a:lnTo>
                    <a:pt x="715045" y="118130"/>
                  </a:lnTo>
                  <a:lnTo>
                    <a:pt x="720852" y="144017"/>
                  </a:lnTo>
                  <a:lnTo>
                    <a:pt x="715045" y="169905"/>
                  </a:lnTo>
                  <a:lnTo>
                    <a:pt x="671643" y="216707"/>
                  </a:lnTo>
                  <a:lnTo>
                    <a:pt x="636084" y="236807"/>
                  </a:lnTo>
                  <a:lnTo>
                    <a:pt x="592644" y="254165"/>
                  </a:lnTo>
                  <a:lnTo>
                    <a:pt x="542340" y="268373"/>
                  </a:lnTo>
                  <a:lnTo>
                    <a:pt x="486191" y="279026"/>
                  </a:lnTo>
                  <a:lnTo>
                    <a:pt x="425213" y="285715"/>
                  </a:lnTo>
                  <a:lnTo>
                    <a:pt x="360426" y="288035"/>
                  </a:lnTo>
                  <a:lnTo>
                    <a:pt x="295638" y="285715"/>
                  </a:lnTo>
                  <a:lnTo>
                    <a:pt x="234660" y="279026"/>
                  </a:lnTo>
                  <a:lnTo>
                    <a:pt x="178511" y="268373"/>
                  </a:lnTo>
                  <a:lnTo>
                    <a:pt x="128207" y="254165"/>
                  </a:lnTo>
                  <a:lnTo>
                    <a:pt x="84767" y="236807"/>
                  </a:lnTo>
                  <a:lnTo>
                    <a:pt x="49208" y="216707"/>
                  </a:lnTo>
                  <a:lnTo>
                    <a:pt x="5806" y="169905"/>
                  </a:lnTo>
                  <a:lnTo>
                    <a:pt x="0" y="144017"/>
                  </a:lnTo>
                  <a:close/>
                </a:path>
              </a:pathLst>
            </a:custGeom>
            <a:ln w="19050">
              <a:solidFill>
                <a:srgbClr val="EC6B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98385" y="3070097"/>
              <a:ext cx="2179320" cy="1968500"/>
            </a:xfrm>
            <a:custGeom>
              <a:avLst/>
              <a:gdLst/>
              <a:ahLst/>
              <a:cxnLst/>
              <a:rect l="l" t="t" r="r" b="b"/>
              <a:pathLst>
                <a:path w="2179320" h="1968500">
                  <a:moveTo>
                    <a:pt x="0" y="0"/>
                  </a:moveTo>
                  <a:lnTo>
                    <a:pt x="2179015" y="1968245"/>
                  </a:lnTo>
                </a:path>
              </a:pathLst>
            </a:custGeom>
            <a:ln w="28574">
              <a:solidFill>
                <a:srgbClr val="EC6B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38062" y="4996952"/>
              <a:ext cx="92710" cy="89535"/>
            </a:xfrm>
            <a:custGeom>
              <a:avLst/>
              <a:gdLst/>
              <a:ahLst/>
              <a:cxnLst/>
              <a:rect l="l" t="t" r="r" b="b"/>
              <a:pathLst>
                <a:path w="92709" h="89535">
                  <a:moveTo>
                    <a:pt x="57467" y="0"/>
                  </a:moveTo>
                  <a:lnTo>
                    <a:pt x="0" y="63614"/>
                  </a:lnTo>
                  <a:lnTo>
                    <a:pt x="92341" y="89268"/>
                  </a:lnTo>
                  <a:lnTo>
                    <a:pt x="57467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29530" y="1224939"/>
              <a:ext cx="2620645" cy="2052955"/>
            </a:xfrm>
            <a:custGeom>
              <a:avLst/>
              <a:gdLst/>
              <a:ahLst/>
              <a:cxnLst/>
              <a:rect l="l" t="t" r="r" b="b"/>
              <a:pathLst>
                <a:path w="2620645" h="2052954">
                  <a:moveTo>
                    <a:pt x="238435" y="675587"/>
                  </a:moveTo>
                  <a:lnTo>
                    <a:pt x="234805" y="628091"/>
                  </a:lnTo>
                  <a:lnTo>
                    <a:pt x="235954" y="581400"/>
                  </a:lnTo>
                  <a:lnTo>
                    <a:pt x="241669" y="535812"/>
                  </a:lnTo>
                  <a:lnTo>
                    <a:pt x="251736" y="491628"/>
                  </a:lnTo>
                  <a:lnTo>
                    <a:pt x="265942" y="449148"/>
                  </a:lnTo>
                  <a:lnTo>
                    <a:pt x="284072" y="408671"/>
                  </a:lnTo>
                  <a:lnTo>
                    <a:pt x="305914" y="370498"/>
                  </a:lnTo>
                  <a:lnTo>
                    <a:pt x="331253" y="334928"/>
                  </a:lnTo>
                  <a:lnTo>
                    <a:pt x="359875" y="302260"/>
                  </a:lnTo>
                  <a:lnTo>
                    <a:pt x="391569" y="272795"/>
                  </a:lnTo>
                  <a:lnTo>
                    <a:pt x="426119" y="246833"/>
                  </a:lnTo>
                  <a:lnTo>
                    <a:pt x="463312" y="224674"/>
                  </a:lnTo>
                  <a:lnTo>
                    <a:pt x="502934" y="206616"/>
                  </a:lnTo>
                  <a:lnTo>
                    <a:pt x="544772" y="192961"/>
                  </a:lnTo>
                  <a:lnTo>
                    <a:pt x="588612" y="184008"/>
                  </a:lnTo>
                  <a:lnTo>
                    <a:pt x="643099" y="180024"/>
                  </a:lnTo>
                  <a:lnTo>
                    <a:pt x="697242" y="183774"/>
                  </a:lnTo>
                  <a:lnTo>
                    <a:pt x="750334" y="195111"/>
                  </a:lnTo>
                  <a:lnTo>
                    <a:pt x="801664" y="213882"/>
                  </a:lnTo>
                  <a:lnTo>
                    <a:pt x="850524" y="239939"/>
                  </a:lnTo>
                  <a:lnTo>
                    <a:pt x="876011" y="196627"/>
                  </a:lnTo>
                  <a:lnTo>
                    <a:pt x="906369" y="158714"/>
                  </a:lnTo>
                  <a:lnTo>
                    <a:pt x="940923" y="126422"/>
                  </a:lnTo>
                  <a:lnTo>
                    <a:pt x="978998" y="99972"/>
                  </a:lnTo>
                  <a:lnTo>
                    <a:pt x="1019918" y="79585"/>
                  </a:lnTo>
                  <a:lnTo>
                    <a:pt x="1063007" y="65481"/>
                  </a:lnTo>
                  <a:lnTo>
                    <a:pt x="1107589" y="57883"/>
                  </a:lnTo>
                  <a:lnTo>
                    <a:pt x="1152990" y="57011"/>
                  </a:lnTo>
                  <a:lnTo>
                    <a:pt x="1198532" y="63086"/>
                  </a:lnTo>
                  <a:lnTo>
                    <a:pt x="1243541" y="76329"/>
                  </a:lnTo>
                  <a:lnTo>
                    <a:pt x="1287341" y="96962"/>
                  </a:lnTo>
                  <a:lnTo>
                    <a:pt x="1326866" y="123489"/>
                  </a:lnTo>
                  <a:lnTo>
                    <a:pt x="1362410" y="155827"/>
                  </a:lnTo>
                  <a:lnTo>
                    <a:pt x="1387435" y="112419"/>
                  </a:lnTo>
                  <a:lnTo>
                    <a:pt x="1418391" y="75508"/>
                  </a:lnTo>
                  <a:lnTo>
                    <a:pt x="1454276" y="45453"/>
                  </a:lnTo>
                  <a:lnTo>
                    <a:pt x="1494088" y="22611"/>
                  </a:lnTo>
                  <a:lnTo>
                    <a:pt x="1536828" y="7341"/>
                  </a:lnTo>
                  <a:lnTo>
                    <a:pt x="1581492" y="0"/>
                  </a:lnTo>
                  <a:lnTo>
                    <a:pt x="1627080" y="946"/>
                  </a:lnTo>
                  <a:lnTo>
                    <a:pt x="1672589" y="10537"/>
                  </a:lnTo>
                  <a:lnTo>
                    <a:pt x="1717020" y="29131"/>
                  </a:lnTo>
                  <a:lnTo>
                    <a:pt x="1767505" y="64231"/>
                  </a:lnTo>
                  <a:lnTo>
                    <a:pt x="1809247" y="110627"/>
                  </a:lnTo>
                  <a:lnTo>
                    <a:pt x="1843039" y="74503"/>
                  </a:lnTo>
                  <a:lnTo>
                    <a:pt x="1880813" y="45396"/>
                  </a:lnTo>
                  <a:lnTo>
                    <a:pt x="1921714" y="23384"/>
                  </a:lnTo>
                  <a:lnTo>
                    <a:pt x="1964890" y="8539"/>
                  </a:lnTo>
                  <a:lnTo>
                    <a:pt x="2009486" y="937"/>
                  </a:lnTo>
                  <a:lnTo>
                    <a:pt x="2054649" y="654"/>
                  </a:lnTo>
                  <a:lnTo>
                    <a:pt x="2099525" y="7764"/>
                  </a:lnTo>
                  <a:lnTo>
                    <a:pt x="2143259" y="22343"/>
                  </a:lnTo>
                  <a:lnTo>
                    <a:pt x="2184999" y="44464"/>
                  </a:lnTo>
                  <a:lnTo>
                    <a:pt x="2223889" y="74204"/>
                  </a:lnTo>
                  <a:lnTo>
                    <a:pt x="2259683" y="112649"/>
                  </a:lnTo>
                  <a:lnTo>
                    <a:pt x="2288544" y="156744"/>
                  </a:lnTo>
                  <a:lnTo>
                    <a:pt x="2309906" y="205445"/>
                  </a:lnTo>
                  <a:lnTo>
                    <a:pt x="2323203" y="257706"/>
                  </a:lnTo>
                  <a:lnTo>
                    <a:pt x="2364722" y="273069"/>
                  </a:lnTo>
                  <a:lnTo>
                    <a:pt x="2403029" y="293753"/>
                  </a:lnTo>
                  <a:lnTo>
                    <a:pt x="2437854" y="319251"/>
                  </a:lnTo>
                  <a:lnTo>
                    <a:pt x="2468928" y="349058"/>
                  </a:lnTo>
                  <a:lnTo>
                    <a:pt x="2495980" y="382668"/>
                  </a:lnTo>
                  <a:lnTo>
                    <a:pt x="2518739" y="419575"/>
                  </a:lnTo>
                  <a:lnTo>
                    <a:pt x="2536936" y="459275"/>
                  </a:lnTo>
                  <a:lnTo>
                    <a:pt x="2550300" y="501262"/>
                  </a:lnTo>
                  <a:lnTo>
                    <a:pt x="2558561" y="545029"/>
                  </a:lnTo>
                  <a:lnTo>
                    <a:pt x="2561450" y="590072"/>
                  </a:lnTo>
                  <a:lnTo>
                    <a:pt x="2558694" y="635885"/>
                  </a:lnTo>
                  <a:lnTo>
                    <a:pt x="2550025" y="681962"/>
                  </a:lnTo>
                  <a:lnTo>
                    <a:pt x="2535230" y="727365"/>
                  </a:lnTo>
                  <a:lnTo>
                    <a:pt x="2560556" y="766793"/>
                  </a:lnTo>
                  <a:lnTo>
                    <a:pt x="2581346" y="808063"/>
                  </a:lnTo>
                  <a:lnTo>
                    <a:pt x="2597645" y="850800"/>
                  </a:lnTo>
                  <a:lnTo>
                    <a:pt x="2609500" y="894631"/>
                  </a:lnTo>
                  <a:lnTo>
                    <a:pt x="2616957" y="939179"/>
                  </a:lnTo>
                  <a:lnTo>
                    <a:pt x="2620061" y="984071"/>
                  </a:lnTo>
                  <a:lnTo>
                    <a:pt x="2618859" y="1028931"/>
                  </a:lnTo>
                  <a:lnTo>
                    <a:pt x="2613397" y="1073385"/>
                  </a:lnTo>
                  <a:lnTo>
                    <a:pt x="2603720" y="1117058"/>
                  </a:lnTo>
                  <a:lnTo>
                    <a:pt x="2589876" y="1159576"/>
                  </a:lnTo>
                  <a:lnTo>
                    <a:pt x="2571909" y="1200563"/>
                  </a:lnTo>
                  <a:lnTo>
                    <a:pt x="2549866" y="1239645"/>
                  </a:lnTo>
                  <a:lnTo>
                    <a:pt x="2523793" y="1276448"/>
                  </a:lnTo>
                  <a:lnTo>
                    <a:pt x="2493736" y="1310596"/>
                  </a:lnTo>
                  <a:lnTo>
                    <a:pt x="2459741" y="1341715"/>
                  </a:lnTo>
                  <a:lnTo>
                    <a:pt x="2415974" y="1373043"/>
                  </a:lnTo>
                  <a:lnTo>
                    <a:pt x="2369004" y="1398039"/>
                  </a:lnTo>
                  <a:lnTo>
                    <a:pt x="2319433" y="1416435"/>
                  </a:lnTo>
                  <a:lnTo>
                    <a:pt x="2267857" y="1427960"/>
                  </a:lnTo>
                  <a:lnTo>
                    <a:pt x="2264277" y="1478657"/>
                  </a:lnTo>
                  <a:lnTo>
                    <a:pt x="2254594" y="1527228"/>
                  </a:lnTo>
                  <a:lnTo>
                    <a:pt x="2239228" y="1573231"/>
                  </a:lnTo>
                  <a:lnTo>
                    <a:pt x="2218600" y="1616224"/>
                  </a:lnTo>
                  <a:lnTo>
                    <a:pt x="2193130" y="1655765"/>
                  </a:lnTo>
                  <a:lnTo>
                    <a:pt x="2163241" y="1691412"/>
                  </a:lnTo>
                  <a:lnTo>
                    <a:pt x="2129351" y="1722724"/>
                  </a:lnTo>
                  <a:lnTo>
                    <a:pt x="2091884" y="1749259"/>
                  </a:lnTo>
                  <a:lnTo>
                    <a:pt x="2051258" y="1770574"/>
                  </a:lnTo>
                  <a:lnTo>
                    <a:pt x="2007896" y="1786229"/>
                  </a:lnTo>
                  <a:lnTo>
                    <a:pt x="1962218" y="1795781"/>
                  </a:lnTo>
                  <a:lnTo>
                    <a:pt x="1914644" y="1798788"/>
                  </a:lnTo>
                  <a:lnTo>
                    <a:pt x="1866526" y="1794828"/>
                  </a:lnTo>
                  <a:lnTo>
                    <a:pt x="1819591" y="1783921"/>
                  </a:lnTo>
                  <a:lnTo>
                    <a:pt x="1774495" y="1766267"/>
                  </a:lnTo>
                  <a:lnTo>
                    <a:pt x="1731891" y="1742069"/>
                  </a:lnTo>
                  <a:lnTo>
                    <a:pt x="1715439" y="1790093"/>
                  </a:lnTo>
                  <a:lnTo>
                    <a:pt x="1694383" y="1834816"/>
                  </a:lnTo>
                  <a:lnTo>
                    <a:pt x="1669106" y="1876020"/>
                  </a:lnTo>
                  <a:lnTo>
                    <a:pt x="1639991" y="1913486"/>
                  </a:lnTo>
                  <a:lnTo>
                    <a:pt x="1607421" y="1946993"/>
                  </a:lnTo>
                  <a:lnTo>
                    <a:pt x="1571778" y="1976323"/>
                  </a:lnTo>
                  <a:lnTo>
                    <a:pt x="1533446" y="2001257"/>
                  </a:lnTo>
                  <a:lnTo>
                    <a:pt x="1492806" y="2021576"/>
                  </a:lnTo>
                  <a:lnTo>
                    <a:pt x="1450242" y="2037059"/>
                  </a:lnTo>
                  <a:lnTo>
                    <a:pt x="1406136" y="2047489"/>
                  </a:lnTo>
                  <a:lnTo>
                    <a:pt x="1360871" y="2052645"/>
                  </a:lnTo>
                  <a:lnTo>
                    <a:pt x="1314830" y="2052310"/>
                  </a:lnTo>
                  <a:lnTo>
                    <a:pt x="1268395" y="2046262"/>
                  </a:lnTo>
                  <a:lnTo>
                    <a:pt x="1221948" y="2034284"/>
                  </a:lnTo>
                  <a:lnTo>
                    <a:pt x="1177736" y="2016917"/>
                  </a:lnTo>
                  <a:lnTo>
                    <a:pt x="1135948" y="1994388"/>
                  </a:lnTo>
                  <a:lnTo>
                    <a:pt x="1096955" y="1966991"/>
                  </a:lnTo>
                  <a:lnTo>
                    <a:pt x="1061129" y="1935021"/>
                  </a:lnTo>
                  <a:lnTo>
                    <a:pt x="1028840" y="1898773"/>
                  </a:lnTo>
                  <a:lnTo>
                    <a:pt x="1000460" y="1858541"/>
                  </a:lnTo>
                  <a:lnTo>
                    <a:pt x="958238" y="1882713"/>
                  </a:lnTo>
                  <a:lnTo>
                    <a:pt x="914793" y="1901834"/>
                  </a:lnTo>
                  <a:lnTo>
                    <a:pt x="870448" y="1915988"/>
                  </a:lnTo>
                  <a:lnTo>
                    <a:pt x="825524" y="1925263"/>
                  </a:lnTo>
                  <a:lnTo>
                    <a:pt x="780345" y="1929744"/>
                  </a:lnTo>
                  <a:lnTo>
                    <a:pt x="735233" y="1929517"/>
                  </a:lnTo>
                  <a:lnTo>
                    <a:pt x="690510" y="1924668"/>
                  </a:lnTo>
                  <a:lnTo>
                    <a:pt x="646500" y="1915285"/>
                  </a:lnTo>
                  <a:lnTo>
                    <a:pt x="603525" y="1901451"/>
                  </a:lnTo>
                  <a:lnTo>
                    <a:pt x="561907" y="1883255"/>
                  </a:lnTo>
                  <a:lnTo>
                    <a:pt x="521969" y="1860781"/>
                  </a:lnTo>
                  <a:lnTo>
                    <a:pt x="484033" y="1834117"/>
                  </a:lnTo>
                  <a:lnTo>
                    <a:pt x="448423" y="1803347"/>
                  </a:lnTo>
                  <a:lnTo>
                    <a:pt x="415460" y="1768558"/>
                  </a:lnTo>
                  <a:lnTo>
                    <a:pt x="385467" y="1729837"/>
                  </a:lnTo>
                  <a:lnTo>
                    <a:pt x="358767" y="1687269"/>
                  </a:lnTo>
                  <a:lnTo>
                    <a:pt x="353827" y="1678239"/>
                  </a:lnTo>
                  <a:lnTo>
                    <a:pt x="306181" y="1679633"/>
                  </a:lnTo>
                  <a:lnTo>
                    <a:pt x="260374" y="1672206"/>
                  </a:lnTo>
                  <a:lnTo>
                    <a:pt x="217233" y="1656654"/>
                  </a:lnTo>
                  <a:lnTo>
                    <a:pt x="177587" y="1633674"/>
                  </a:lnTo>
                  <a:lnTo>
                    <a:pt x="142263" y="1603962"/>
                  </a:lnTo>
                  <a:lnTo>
                    <a:pt x="112088" y="1568214"/>
                  </a:lnTo>
                  <a:lnTo>
                    <a:pt x="87890" y="1527127"/>
                  </a:lnTo>
                  <a:lnTo>
                    <a:pt x="70497" y="1481396"/>
                  </a:lnTo>
                  <a:lnTo>
                    <a:pt x="60737" y="1431719"/>
                  </a:lnTo>
                  <a:lnTo>
                    <a:pt x="59386" y="1382554"/>
                  </a:lnTo>
                  <a:lnTo>
                    <a:pt x="65983" y="1334423"/>
                  </a:lnTo>
                  <a:lnTo>
                    <a:pt x="80206" y="1288379"/>
                  </a:lnTo>
                  <a:lnTo>
                    <a:pt x="101730" y="1245475"/>
                  </a:lnTo>
                  <a:lnTo>
                    <a:pt x="130231" y="1206764"/>
                  </a:lnTo>
                  <a:lnTo>
                    <a:pt x="91548" y="1177176"/>
                  </a:lnTo>
                  <a:lnTo>
                    <a:pt x="59302" y="1141700"/>
                  </a:lnTo>
                  <a:lnTo>
                    <a:pt x="33759" y="1101429"/>
                  </a:lnTo>
                  <a:lnTo>
                    <a:pt x="15184" y="1057453"/>
                  </a:lnTo>
                  <a:lnTo>
                    <a:pt x="3842" y="1010865"/>
                  </a:lnTo>
                  <a:lnTo>
                    <a:pt x="0" y="962757"/>
                  </a:lnTo>
                  <a:lnTo>
                    <a:pt x="3922" y="914220"/>
                  </a:lnTo>
                  <a:lnTo>
                    <a:pt x="15875" y="866346"/>
                  </a:lnTo>
                  <a:lnTo>
                    <a:pt x="36124" y="820227"/>
                  </a:lnTo>
                  <a:lnTo>
                    <a:pt x="65196" y="776909"/>
                  </a:lnTo>
                  <a:lnTo>
                    <a:pt x="100839" y="740667"/>
                  </a:lnTo>
                  <a:lnTo>
                    <a:pt x="141957" y="712258"/>
                  </a:lnTo>
                  <a:lnTo>
                    <a:pt x="187451" y="692442"/>
                  </a:lnTo>
                  <a:lnTo>
                    <a:pt x="236225" y="681975"/>
                  </a:lnTo>
                  <a:lnTo>
                    <a:pt x="238435" y="675587"/>
                  </a:lnTo>
                  <a:close/>
                </a:path>
              </a:pathLst>
            </a:custGeom>
            <a:ln w="9525">
              <a:solidFill>
                <a:srgbClr val="EC6B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3572" y="1203238"/>
              <a:ext cx="237617" cy="23761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885746" y="1228257"/>
              <a:ext cx="342265" cy="342265"/>
            </a:xfrm>
            <a:custGeom>
              <a:avLst/>
              <a:gdLst/>
              <a:ahLst/>
              <a:cxnLst/>
              <a:rect l="l" t="t" r="r" b="b"/>
              <a:pathLst>
                <a:path w="342265" h="342265">
                  <a:moveTo>
                    <a:pt x="342138" y="171069"/>
                  </a:moveTo>
                  <a:lnTo>
                    <a:pt x="336027" y="216544"/>
                  </a:lnTo>
                  <a:lnTo>
                    <a:pt x="318781" y="257409"/>
                  </a:lnTo>
                  <a:lnTo>
                    <a:pt x="292031" y="292031"/>
                  </a:lnTo>
                  <a:lnTo>
                    <a:pt x="257409" y="318781"/>
                  </a:lnTo>
                  <a:lnTo>
                    <a:pt x="216544" y="336027"/>
                  </a:lnTo>
                  <a:lnTo>
                    <a:pt x="171069" y="342138"/>
                  </a:lnTo>
                  <a:lnTo>
                    <a:pt x="125593" y="336027"/>
                  </a:lnTo>
                  <a:lnTo>
                    <a:pt x="84728" y="318781"/>
                  </a:lnTo>
                  <a:lnTo>
                    <a:pt x="50106" y="292031"/>
                  </a:lnTo>
                  <a:lnTo>
                    <a:pt x="23356" y="257409"/>
                  </a:lnTo>
                  <a:lnTo>
                    <a:pt x="6110" y="216544"/>
                  </a:lnTo>
                  <a:lnTo>
                    <a:pt x="0" y="171069"/>
                  </a:lnTo>
                  <a:lnTo>
                    <a:pt x="6110" y="125593"/>
                  </a:lnTo>
                  <a:lnTo>
                    <a:pt x="23356" y="84728"/>
                  </a:lnTo>
                  <a:lnTo>
                    <a:pt x="50106" y="50106"/>
                  </a:lnTo>
                  <a:lnTo>
                    <a:pt x="84728" y="23356"/>
                  </a:lnTo>
                  <a:lnTo>
                    <a:pt x="125593" y="6110"/>
                  </a:lnTo>
                  <a:lnTo>
                    <a:pt x="171069" y="0"/>
                  </a:lnTo>
                  <a:lnTo>
                    <a:pt x="216544" y="6110"/>
                  </a:lnTo>
                  <a:lnTo>
                    <a:pt x="257409" y="23356"/>
                  </a:lnTo>
                  <a:lnTo>
                    <a:pt x="292031" y="50106"/>
                  </a:lnTo>
                  <a:lnTo>
                    <a:pt x="318781" y="84728"/>
                  </a:lnTo>
                  <a:lnTo>
                    <a:pt x="336027" y="125593"/>
                  </a:lnTo>
                  <a:lnTo>
                    <a:pt x="342138" y="171069"/>
                  </a:lnTo>
                  <a:close/>
                </a:path>
              </a:pathLst>
            </a:custGeom>
            <a:ln w="9525">
              <a:solidFill>
                <a:srgbClr val="EC6B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62558" y="1328897"/>
              <a:ext cx="2401570" cy="1746885"/>
            </a:xfrm>
            <a:custGeom>
              <a:avLst/>
              <a:gdLst/>
              <a:ahLst/>
              <a:cxnLst/>
              <a:rect l="l" t="t" r="r" b="b"/>
              <a:pathLst>
                <a:path w="2401570" h="1746885">
                  <a:moveTo>
                    <a:pt x="153441" y="1132687"/>
                  </a:moveTo>
                  <a:lnTo>
                    <a:pt x="113396" y="1132753"/>
                  </a:lnTo>
                  <a:lnTo>
                    <a:pt x="74025" y="1126353"/>
                  </a:lnTo>
                  <a:lnTo>
                    <a:pt x="36001" y="1113653"/>
                  </a:lnTo>
                  <a:lnTo>
                    <a:pt x="0" y="1094816"/>
                  </a:lnTo>
                </a:path>
                <a:path w="2401570" h="1746885">
                  <a:moveTo>
                    <a:pt x="288823" y="1547152"/>
                  </a:moveTo>
                  <a:lnTo>
                    <a:pt x="272485" y="1553441"/>
                  </a:lnTo>
                  <a:lnTo>
                    <a:pt x="255814" y="1558566"/>
                  </a:lnTo>
                  <a:lnTo>
                    <a:pt x="238865" y="1562514"/>
                  </a:lnTo>
                  <a:lnTo>
                    <a:pt x="221691" y="1565274"/>
                  </a:lnTo>
                </a:path>
                <a:path w="2401570" h="1746885">
                  <a:moveTo>
                    <a:pt x="867282" y="1746300"/>
                  </a:moveTo>
                  <a:lnTo>
                    <a:pt x="855635" y="1726522"/>
                  </a:lnTo>
                  <a:lnTo>
                    <a:pt x="844996" y="1706119"/>
                  </a:lnTo>
                  <a:lnTo>
                    <a:pt x="835387" y="1685137"/>
                  </a:lnTo>
                  <a:lnTo>
                    <a:pt x="826833" y="1663623"/>
                  </a:lnTo>
                </a:path>
                <a:path w="2401570" h="1746885">
                  <a:moveTo>
                    <a:pt x="1615287" y="1540116"/>
                  </a:moveTo>
                  <a:lnTo>
                    <a:pt x="1612931" y="1563118"/>
                  </a:lnTo>
                  <a:lnTo>
                    <a:pt x="1609448" y="1585937"/>
                  </a:lnTo>
                  <a:lnTo>
                    <a:pt x="1604847" y="1608528"/>
                  </a:lnTo>
                  <a:lnTo>
                    <a:pt x="1599133" y="1630845"/>
                  </a:lnTo>
                </a:path>
                <a:path w="2401570" h="1746885">
                  <a:moveTo>
                    <a:pt x="1936432" y="979538"/>
                  </a:moveTo>
                  <a:lnTo>
                    <a:pt x="1975199" y="1003040"/>
                  </a:lnTo>
                  <a:lnTo>
                    <a:pt x="2010376" y="1031174"/>
                  </a:lnTo>
                  <a:lnTo>
                    <a:pt x="2041694" y="1063473"/>
                  </a:lnTo>
                  <a:lnTo>
                    <a:pt x="2068882" y="1099471"/>
                  </a:lnTo>
                  <a:lnTo>
                    <a:pt x="2091668" y="1138701"/>
                  </a:lnTo>
                  <a:lnTo>
                    <a:pt x="2109782" y="1180696"/>
                  </a:lnTo>
                  <a:lnTo>
                    <a:pt x="2122953" y="1224992"/>
                  </a:lnTo>
                  <a:lnTo>
                    <a:pt x="2130911" y="1271120"/>
                  </a:lnTo>
                  <a:lnTo>
                    <a:pt x="2133384" y="1318615"/>
                  </a:lnTo>
                </a:path>
                <a:path w="2401570" h="1746885">
                  <a:moveTo>
                    <a:pt x="2400960" y="618388"/>
                  </a:moveTo>
                  <a:lnTo>
                    <a:pt x="2384311" y="654091"/>
                  </a:lnTo>
                  <a:lnTo>
                    <a:pt x="2364000" y="687397"/>
                  </a:lnTo>
                  <a:lnTo>
                    <a:pt x="2340245" y="717982"/>
                  </a:lnTo>
                  <a:lnTo>
                    <a:pt x="2313266" y="745528"/>
                  </a:lnTo>
                </a:path>
                <a:path w="2401570" h="1746885">
                  <a:moveTo>
                    <a:pt x="2190534" y="146621"/>
                  </a:moveTo>
                  <a:lnTo>
                    <a:pt x="2192710" y="161531"/>
                  </a:lnTo>
                  <a:lnTo>
                    <a:pt x="2194209" y="176525"/>
                  </a:lnTo>
                  <a:lnTo>
                    <a:pt x="2195029" y="191578"/>
                  </a:lnTo>
                  <a:lnTo>
                    <a:pt x="2195169" y="206667"/>
                  </a:lnTo>
                </a:path>
                <a:path w="2401570" h="1746885">
                  <a:moveTo>
                    <a:pt x="1630489" y="76568"/>
                  </a:moveTo>
                  <a:lnTo>
                    <a:pt x="1639747" y="56164"/>
                  </a:lnTo>
                  <a:lnTo>
                    <a:pt x="1650349" y="36550"/>
                  </a:lnTo>
                  <a:lnTo>
                    <a:pt x="1662250" y="17803"/>
                  </a:lnTo>
                  <a:lnTo>
                    <a:pt x="1675409" y="0"/>
                  </a:lnTo>
                </a:path>
                <a:path w="2401570" h="1746885">
                  <a:moveTo>
                    <a:pt x="1210297" y="113068"/>
                  </a:moveTo>
                  <a:lnTo>
                    <a:pt x="1214287" y="96037"/>
                  </a:lnTo>
                  <a:lnTo>
                    <a:pt x="1219257" y="79324"/>
                  </a:lnTo>
                  <a:lnTo>
                    <a:pt x="1225188" y="62972"/>
                  </a:lnTo>
                  <a:lnTo>
                    <a:pt x="1232065" y="47028"/>
                  </a:lnTo>
                </a:path>
                <a:path w="2401570" h="1746885">
                  <a:moveTo>
                    <a:pt x="717181" y="135496"/>
                  </a:moveTo>
                  <a:lnTo>
                    <a:pt x="738203" y="149581"/>
                  </a:lnTo>
                  <a:lnTo>
                    <a:pt x="758370" y="164984"/>
                  </a:lnTo>
                  <a:lnTo>
                    <a:pt x="777628" y="181660"/>
                  </a:lnTo>
                  <a:lnTo>
                    <a:pt x="795921" y="199567"/>
                  </a:lnTo>
                </a:path>
                <a:path w="2401570" h="1746885">
                  <a:moveTo>
                    <a:pt x="119151" y="639063"/>
                  </a:moveTo>
                  <a:lnTo>
                    <a:pt x="114784" y="622431"/>
                  </a:lnTo>
                  <a:lnTo>
                    <a:pt x="111039" y="605637"/>
                  </a:lnTo>
                  <a:lnTo>
                    <a:pt x="107917" y="588700"/>
                  </a:lnTo>
                  <a:lnTo>
                    <a:pt x="105422" y="571639"/>
                  </a:lnTo>
                </a:path>
              </a:pathLst>
            </a:custGeom>
            <a:ln w="9525">
              <a:solidFill>
                <a:srgbClr val="EC6B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379022" y="1513987"/>
            <a:ext cx="1678305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Sul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grafico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si </a:t>
            </a:r>
            <a:r>
              <a:rPr sz="1400" dirty="0">
                <a:latin typeface="Verdana"/>
                <a:cs typeface="Verdana"/>
              </a:rPr>
              <a:t>riportano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le </a:t>
            </a:r>
            <a:r>
              <a:rPr sz="1400" dirty="0">
                <a:latin typeface="Verdana"/>
                <a:cs typeface="Verdana"/>
              </a:rPr>
              <a:t>statistiche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media 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deviazione standard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30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Si</a:t>
            </a:r>
            <a:r>
              <a:rPr b="0" spc="-50" dirty="0"/>
              <a:t> </a:t>
            </a:r>
            <a:r>
              <a:rPr b="0" dirty="0"/>
              <a:t>riportano</a:t>
            </a:r>
            <a:r>
              <a:rPr b="0" spc="-35" dirty="0"/>
              <a:t> </a:t>
            </a:r>
            <a:r>
              <a:rPr b="0" dirty="0"/>
              <a:t>i</a:t>
            </a:r>
            <a:r>
              <a:rPr b="0" spc="-50" dirty="0"/>
              <a:t> </a:t>
            </a:r>
            <a:r>
              <a:rPr b="0" dirty="0"/>
              <a:t>dati</a:t>
            </a:r>
            <a:r>
              <a:rPr b="0" spc="-60" dirty="0"/>
              <a:t> </a:t>
            </a:r>
            <a:r>
              <a:rPr b="0" dirty="0"/>
              <a:t>sui</a:t>
            </a:r>
            <a:r>
              <a:rPr b="0" spc="-35" dirty="0"/>
              <a:t> </a:t>
            </a:r>
            <a:r>
              <a:rPr b="0" dirty="0"/>
              <a:t>rispettivi</a:t>
            </a:r>
            <a:r>
              <a:rPr b="0" spc="-35" dirty="0"/>
              <a:t> </a:t>
            </a:r>
            <a:r>
              <a:rPr b="0" dirty="0"/>
              <a:t>control</a:t>
            </a:r>
            <a:r>
              <a:rPr b="0" spc="-25" dirty="0"/>
              <a:t> </a:t>
            </a:r>
            <a:r>
              <a:rPr b="0" spc="-10" dirty="0"/>
              <a:t>chart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867" y="3717036"/>
            <a:ext cx="4190987" cy="25206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867" y="1053084"/>
            <a:ext cx="4190987" cy="25206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608002" y="2681033"/>
            <a:ext cx="240919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Verdana"/>
                <a:cs typeface="Verdana"/>
              </a:rPr>
              <a:t>Il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processo </a:t>
            </a:r>
            <a:r>
              <a:rPr sz="2800" dirty="0">
                <a:latin typeface="Verdana"/>
                <a:cs typeface="Verdana"/>
              </a:rPr>
              <a:t>appare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sotto controllo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252412" y="6532012"/>
            <a:ext cx="550799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31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84291" y="3976115"/>
            <a:ext cx="2306320" cy="423193"/>
          </a:xfrm>
          <a:prstGeom prst="rect">
            <a:avLst/>
          </a:prstGeom>
          <a:ln w="57150">
            <a:solidFill>
              <a:srgbClr val="00AF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6220">
              <a:lnSpc>
                <a:spcPts val="3340"/>
              </a:lnSpc>
            </a:pPr>
            <a:r>
              <a:rPr sz="2800" spc="-10" dirty="0">
                <a:solidFill>
                  <a:srgbClr val="FF0000"/>
                </a:solidFill>
                <a:latin typeface="Verdana"/>
                <a:cs typeface="Verdana"/>
              </a:rPr>
              <a:t>statistico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Sotto</a:t>
            </a:r>
            <a:r>
              <a:rPr spc="-75" dirty="0"/>
              <a:t> </a:t>
            </a:r>
            <a:r>
              <a:rPr dirty="0"/>
              <a:t>controllo</a:t>
            </a:r>
            <a:r>
              <a:rPr spc="-50" dirty="0"/>
              <a:t> </a:t>
            </a:r>
            <a:r>
              <a:rPr dirty="0"/>
              <a:t>e</a:t>
            </a:r>
            <a:r>
              <a:rPr spc="-55" dirty="0"/>
              <a:t> </a:t>
            </a:r>
            <a:r>
              <a:rPr dirty="0"/>
              <a:t>sotto</a:t>
            </a:r>
            <a:r>
              <a:rPr spc="-85" dirty="0"/>
              <a:t> </a:t>
            </a:r>
            <a:r>
              <a:rPr dirty="0"/>
              <a:t>controllo</a:t>
            </a:r>
            <a:r>
              <a:rPr spc="-35" dirty="0"/>
              <a:t> </a:t>
            </a:r>
            <a:r>
              <a:rPr spc="-10" dirty="0"/>
              <a:t>statistico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1512" y="1508062"/>
            <a:ext cx="7999095" cy="3573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1655">
              <a:lnSpc>
                <a:spcPct val="12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Processo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sotto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controllo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(in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senso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proprio)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è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definito </a:t>
            </a:r>
            <a:r>
              <a:rPr sz="1800" dirty="0">
                <a:latin typeface="Verdana"/>
                <a:cs typeface="Verdana"/>
              </a:rPr>
              <a:t>come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quel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mantiene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stabili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tempo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valori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dei </a:t>
            </a:r>
            <a:r>
              <a:rPr sz="1800" spc="-10" dirty="0">
                <a:latin typeface="Verdana"/>
                <a:cs typeface="Verdana"/>
              </a:rPr>
              <a:t>parametri.</a:t>
            </a:r>
            <a:endParaRPr sz="1800" dirty="0">
              <a:latin typeface="Verdana"/>
              <a:cs typeface="Verdana"/>
            </a:endParaRPr>
          </a:p>
          <a:p>
            <a:pPr marL="12700" marR="42545">
              <a:lnSpc>
                <a:spcPct val="120000"/>
              </a:lnSpc>
              <a:spcBef>
                <a:spcPts val="2014"/>
              </a:spcBef>
            </a:pPr>
            <a:r>
              <a:rPr sz="1800" b="1" dirty="0">
                <a:latin typeface="Verdana"/>
                <a:cs typeface="Verdana"/>
              </a:rPr>
              <a:t>Processo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sotto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controllo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statistico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il </a:t>
            </a:r>
            <a:r>
              <a:rPr sz="1800" dirty="0">
                <a:latin typeface="Verdana"/>
                <a:cs typeface="Verdana"/>
              </a:rPr>
              <a:t>control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chart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evidenzia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segnali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fuori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controllo.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fatto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non </a:t>
            </a:r>
            <a:r>
              <a:rPr sz="1800" dirty="0">
                <a:latin typeface="Verdana"/>
                <a:cs typeface="Verdana"/>
              </a:rPr>
              <a:t>sapremo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è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sotto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controllo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solo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è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nel </a:t>
            </a:r>
            <a:r>
              <a:rPr sz="1800" dirty="0">
                <a:latin typeface="Verdana"/>
                <a:cs typeface="Verdana"/>
              </a:rPr>
              <a:t>senso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statistico.</a:t>
            </a:r>
            <a:endParaRPr sz="1800" dirty="0">
              <a:latin typeface="Verdana"/>
              <a:cs typeface="Verdana"/>
            </a:endParaRPr>
          </a:p>
          <a:p>
            <a:pPr marL="12700" marR="5080" algn="just">
              <a:lnSpc>
                <a:spcPct val="120000"/>
              </a:lnSpc>
            </a:pPr>
            <a:r>
              <a:rPr sz="1800" dirty="0">
                <a:latin typeface="Verdana"/>
                <a:cs typeface="Verdana"/>
              </a:rPr>
              <a:t>Il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control-</a:t>
            </a:r>
            <a:r>
              <a:rPr sz="1800" dirty="0">
                <a:latin typeface="Verdana"/>
                <a:cs typeface="Verdana"/>
              </a:rPr>
              <a:t>chart</a:t>
            </a:r>
            <a:r>
              <a:rPr sz="1800" spc="-40" dirty="0">
                <a:latin typeface="Verdana"/>
                <a:cs typeface="Verdana"/>
              </a:rPr>
              <a:t>  </a:t>
            </a:r>
            <a:r>
              <a:rPr sz="1800" dirty="0">
                <a:latin typeface="Verdana"/>
                <a:cs typeface="Verdana"/>
              </a:rPr>
              <a:t>ha,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qualunque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ipotesi,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dei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margini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di </a:t>
            </a:r>
            <a:r>
              <a:rPr sz="1800" dirty="0">
                <a:latin typeface="Verdana"/>
                <a:cs typeface="Verdana"/>
              </a:rPr>
              <a:t>errore: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probabilità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osservare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segnale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quando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c’è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lo </a:t>
            </a:r>
            <a:r>
              <a:rPr sz="1800" i="1" dirty="0">
                <a:latin typeface="Verdana"/>
                <a:cs typeface="Verdana"/>
              </a:rPr>
              <a:t>shift</a:t>
            </a:r>
            <a:r>
              <a:rPr sz="1800" i="1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è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probabilità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dell’errore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tipo.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7096" y="5580888"/>
            <a:ext cx="667889" cy="7162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548" y="5580888"/>
            <a:ext cx="667888" cy="7162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3248" y="5567171"/>
            <a:ext cx="667888" cy="7162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7848" y="5580888"/>
            <a:ext cx="667888" cy="7162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1658" y="5567171"/>
            <a:ext cx="668720" cy="71626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32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5519" y="1484375"/>
            <a:ext cx="2776220" cy="1450975"/>
            <a:chOff x="445519" y="1484375"/>
            <a:chExt cx="2776220" cy="14509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519" y="1484375"/>
              <a:ext cx="2775802" cy="13807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33066" y="2553461"/>
              <a:ext cx="288290" cy="372110"/>
            </a:xfrm>
            <a:custGeom>
              <a:avLst/>
              <a:gdLst/>
              <a:ahLst/>
              <a:cxnLst/>
              <a:rect l="l" t="t" r="r" b="b"/>
              <a:pathLst>
                <a:path w="288289" h="372110">
                  <a:moveTo>
                    <a:pt x="0" y="185927"/>
                  </a:moveTo>
                  <a:lnTo>
                    <a:pt x="5144" y="136502"/>
                  </a:lnTo>
                  <a:lnTo>
                    <a:pt x="19662" y="92089"/>
                  </a:lnTo>
                  <a:lnTo>
                    <a:pt x="42181" y="54459"/>
                  </a:lnTo>
                  <a:lnTo>
                    <a:pt x="71328" y="25385"/>
                  </a:lnTo>
                  <a:lnTo>
                    <a:pt x="105731" y="6641"/>
                  </a:lnTo>
                  <a:lnTo>
                    <a:pt x="144018" y="0"/>
                  </a:lnTo>
                  <a:lnTo>
                    <a:pt x="182304" y="6641"/>
                  </a:lnTo>
                  <a:lnTo>
                    <a:pt x="216707" y="25385"/>
                  </a:lnTo>
                  <a:lnTo>
                    <a:pt x="245854" y="54459"/>
                  </a:lnTo>
                  <a:lnTo>
                    <a:pt x="268373" y="92089"/>
                  </a:lnTo>
                  <a:lnTo>
                    <a:pt x="282891" y="136502"/>
                  </a:lnTo>
                  <a:lnTo>
                    <a:pt x="288036" y="185927"/>
                  </a:lnTo>
                  <a:lnTo>
                    <a:pt x="282891" y="235353"/>
                  </a:lnTo>
                  <a:lnTo>
                    <a:pt x="268373" y="279766"/>
                  </a:lnTo>
                  <a:lnTo>
                    <a:pt x="245854" y="317396"/>
                  </a:lnTo>
                  <a:lnTo>
                    <a:pt x="216707" y="346470"/>
                  </a:lnTo>
                  <a:lnTo>
                    <a:pt x="182304" y="365214"/>
                  </a:lnTo>
                  <a:lnTo>
                    <a:pt x="144018" y="371855"/>
                  </a:lnTo>
                  <a:lnTo>
                    <a:pt x="105731" y="365214"/>
                  </a:lnTo>
                  <a:lnTo>
                    <a:pt x="71328" y="346470"/>
                  </a:lnTo>
                  <a:lnTo>
                    <a:pt x="42181" y="317396"/>
                  </a:lnTo>
                  <a:lnTo>
                    <a:pt x="19662" y="279766"/>
                  </a:lnTo>
                  <a:lnTo>
                    <a:pt x="5144" y="235353"/>
                  </a:lnTo>
                  <a:lnTo>
                    <a:pt x="0" y="185927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31514" y="1553336"/>
            <a:ext cx="427990" cy="114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Verdana"/>
                <a:cs typeface="Verdana"/>
              </a:rPr>
              <a:t>UCL</a:t>
            </a:r>
            <a:endParaRPr sz="1600">
              <a:latin typeface="Verdana"/>
              <a:cs typeface="Verdana"/>
            </a:endParaRPr>
          </a:p>
          <a:p>
            <a:pPr marL="12700" marR="41275">
              <a:lnSpc>
                <a:spcPct val="180000"/>
              </a:lnSpc>
            </a:pPr>
            <a:r>
              <a:rPr sz="1600" spc="-25" dirty="0">
                <a:latin typeface="Verdana"/>
                <a:cs typeface="Verdana"/>
              </a:rPr>
              <a:t>LC LCL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576" y="3069335"/>
            <a:ext cx="2814625" cy="122529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42627" y="3012249"/>
            <a:ext cx="427990" cy="114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Verdana"/>
                <a:cs typeface="Verdana"/>
              </a:rPr>
              <a:t>UCL</a:t>
            </a:r>
            <a:endParaRPr sz="1600">
              <a:latin typeface="Verdana"/>
              <a:cs typeface="Verdana"/>
            </a:endParaRPr>
          </a:p>
          <a:p>
            <a:pPr marL="12700" marR="41275">
              <a:lnSpc>
                <a:spcPct val="180000"/>
              </a:lnSpc>
            </a:pPr>
            <a:r>
              <a:rPr sz="1600" spc="-25" dirty="0">
                <a:latin typeface="Verdana"/>
                <a:cs typeface="Verdana"/>
              </a:rPr>
              <a:t>LC LCL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4031" y="4581144"/>
            <a:ext cx="2799080" cy="1150620"/>
            <a:chOff x="434031" y="4581144"/>
            <a:chExt cx="2799080" cy="115062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031" y="4581144"/>
              <a:ext cx="2798545" cy="11506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63759" y="4630037"/>
              <a:ext cx="1648460" cy="789305"/>
            </a:xfrm>
            <a:custGeom>
              <a:avLst/>
              <a:gdLst/>
              <a:ahLst/>
              <a:cxnLst/>
              <a:rect l="l" t="t" r="r" b="b"/>
              <a:pathLst>
                <a:path w="1648460" h="789304">
                  <a:moveTo>
                    <a:pt x="46469" y="600386"/>
                  </a:moveTo>
                  <a:lnTo>
                    <a:pt x="15227" y="624838"/>
                  </a:lnTo>
                  <a:lnTo>
                    <a:pt x="4579" y="643537"/>
                  </a:lnTo>
                  <a:lnTo>
                    <a:pt x="4069" y="658308"/>
                  </a:lnTo>
                  <a:lnTo>
                    <a:pt x="3238" y="670973"/>
                  </a:lnTo>
                  <a:lnTo>
                    <a:pt x="584" y="678212"/>
                  </a:lnTo>
                  <a:lnTo>
                    <a:pt x="1079" y="684790"/>
                  </a:lnTo>
                  <a:lnTo>
                    <a:pt x="0" y="691699"/>
                  </a:lnTo>
                  <a:lnTo>
                    <a:pt x="20405" y="733614"/>
                  </a:lnTo>
                  <a:lnTo>
                    <a:pt x="63576" y="779443"/>
                  </a:lnTo>
                  <a:lnTo>
                    <a:pt x="109812" y="788698"/>
                  </a:lnTo>
                  <a:lnTo>
                    <a:pt x="119499" y="789179"/>
                  </a:lnTo>
                  <a:lnTo>
                    <a:pt x="129730" y="788816"/>
                  </a:lnTo>
                  <a:lnTo>
                    <a:pt x="137821" y="787531"/>
                  </a:lnTo>
                  <a:lnTo>
                    <a:pt x="146230" y="785350"/>
                  </a:lnTo>
                  <a:lnTo>
                    <a:pt x="154769" y="782810"/>
                  </a:lnTo>
                  <a:lnTo>
                    <a:pt x="163245" y="780447"/>
                  </a:lnTo>
                  <a:lnTo>
                    <a:pt x="192190" y="788168"/>
                  </a:lnTo>
                  <a:lnTo>
                    <a:pt x="194983" y="789152"/>
                  </a:lnTo>
                  <a:lnTo>
                    <a:pt x="189443" y="786136"/>
                  </a:lnTo>
                  <a:lnTo>
                    <a:pt x="193388" y="781856"/>
                  </a:lnTo>
                  <a:lnTo>
                    <a:pt x="224637" y="779050"/>
                  </a:lnTo>
                  <a:lnTo>
                    <a:pt x="232160" y="780209"/>
                  </a:lnTo>
                  <a:lnTo>
                    <a:pt x="238374" y="782914"/>
                  </a:lnTo>
                  <a:lnTo>
                    <a:pt x="244695" y="785433"/>
                  </a:lnTo>
                  <a:lnTo>
                    <a:pt x="252539" y="786035"/>
                  </a:lnTo>
                  <a:lnTo>
                    <a:pt x="268817" y="783282"/>
                  </a:lnTo>
                  <a:lnTo>
                    <a:pt x="285624" y="778937"/>
                  </a:lnTo>
                  <a:lnTo>
                    <a:pt x="302643" y="773956"/>
                  </a:lnTo>
                  <a:lnTo>
                    <a:pt x="319557" y="769296"/>
                  </a:lnTo>
                  <a:lnTo>
                    <a:pt x="328026" y="766931"/>
                  </a:lnTo>
                  <a:lnTo>
                    <a:pt x="336561" y="764386"/>
                  </a:lnTo>
                  <a:lnTo>
                    <a:pt x="344969" y="762201"/>
                  </a:lnTo>
                  <a:lnTo>
                    <a:pt x="353060" y="760914"/>
                  </a:lnTo>
                  <a:lnTo>
                    <a:pt x="370789" y="760040"/>
                  </a:lnTo>
                  <a:lnTo>
                    <a:pt x="388373" y="759573"/>
                  </a:lnTo>
                  <a:lnTo>
                    <a:pt x="406247" y="758283"/>
                  </a:lnTo>
                  <a:lnTo>
                    <a:pt x="424840" y="754945"/>
                  </a:lnTo>
                  <a:lnTo>
                    <a:pt x="433257" y="752709"/>
                  </a:lnTo>
                  <a:lnTo>
                    <a:pt x="441698" y="750379"/>
                  </a:lnTo>
                  <a:lnTo>
                    <a:pt x="450088" y="748241"/>
                  </a:lnTo>
                  <a:lnTo>
                    <a:pt x="458355" y="746576"/>
                  </a:lnTo>
                  <a:lnTo>
                    <a:pt x="467442" y="745584"/>
                  </a:lnTo>
                  <a:lnTo>
                    <a:pt x="476253" y="745215"/>
                  </a:lnTo>
                  <a:lnTo>
                    <a:pt x="485087" y="744777"/>
                  </a:lnTo>
                  <a:lnTo>
                    <a:pt x="494245" y="743579"/>
                  </a:lnTo>
                  <a:lnTo>
                    <a:pt x="510866" y="739968"/>
                  </a:lnTo>
                  <a:lnTo>
                    <a:pt x="527635" y="735719"/>
                  </a:lnTo>
                  <a:lnTo>
                    <a:pt x="544464" y="731215"/>
                  </a:lnTo>
                  <a:lnTo>
                    <a:pt x="561263" y="726840"/>
                  </a:lnTo>
                  <a:lnTo>
                    <a:pt x="594779" y="718471"/>
                  </a:lnTo>
                  <a:lnTo>
                    <a:pt x="603148" y="716522"/>
                  </a:lnTo>
                  <a:lnTo>
                    <a:pt x="611516" y="714670"/>
                  </a:lnTo>
                  <a:lnTo>
                    <a:pt x="619891" y="712623"/>
                  </a:lnTo>
                  <a:lnTo>
                    <a:pt x="628281" y="710089"/>
                  </a:lnTo>
                  <a:lnTo>
                    <a:pt x="660591" y="698746"/>
                  </a:lnTo>
                  <a:lnTo>
                    <a:pt x="692896" y="687213"/>
                  </a:lnTo>
                  <a:lnTo>
                    <a:pt x="725215" y="676056"/>
                  </a:lnTo>
                  <a:lnTo>
                    <a:pt x="757567" y="665842"/>
                  </a:lnTo>
                  <a:lnTo>
                    <a:pt x="768544" y="662698"/>
                  </a:lnTo>
                  <a:lnTo>
                    <a:pt x="779522" y="659616"/>
                  </a:lnTo>
                  <a:lnTo>
                    <a:pt x="790496" y="656405"/>
                  </a:lnTo>
                  <a:lnTo>
                    <a:pt x="846033" y="637296"/>
                  </a:lnTo>
                  <a:lnTo>
                    <a:pt x="895261" y="619738"/>
                  </a:lnTo>
                  <a:lnTo>
                    <a:pt x="935097" y="605394"/>
                  </a:lnTo>
                  <a:lnTo>
                    <a:pt x="951496" y="599459"/>
                  </a:lnTo>
                  <a:lnTo>
                    <a:pt x="959903" y="597651"/>
                  </a:lnTo>
                  <a:lnTo>
                    <a:pt x="1031671" y="570337"/>
                  </a:lnTo>
                  <a:lnTo>
                    <a:pt x="1078258" y="549409"/>
                  </a:lnTo>
                  <a:lnTo>
                    <a:pt x="1124764" y="528305"/>
                  </a:lnTo>
                  <a:lnTo>
                    <a:pt x="1171192" y="507039"/>
                  </a:lnTo>
                  <a:lnTo>
                    <a:pt x="1217546" y="485626"/>
                  </a:lnTo>
                  <a:lnTo>
                    <a:pt x="1263828" y="464077"/>
                  </a:lnTo>
                  <a:lnTo>
                    <a:pt x="1310043" y="442407"/>
                  </a:lnTo>
                  <a:lnTo>
                    <a:pt x="1356194" y="420630"/>
                  </a:lnTo>
                  <a:lnTo>
                    <a:pt x="1389435" y="400621"/>
                  </a:lnTo>
                  <a:lnTo>
                    <a:pt x="1424076" y="377755"/>
                  </a:lnTo>
                  <a:lnTo>
                    <a:pt x="1443553" y="359263"/>
                  </a:lnTo>
                  <a:lnTo>
                    <a:pt x="1450454" y="353231"/>
                  </a:lnTo>
                  <a:lnTo>
                    <a:pt x="1457382" y="348314"/>
                  </a:lnTo>
                  <a:lnTo>
                    <a:pt x="1464830" y="343667"/>
                  </a:lnTo>
                  <a:lnTo>
                    <a:pt x="1472278" y="339017"/>
                  </a:lnTo>
                  <a:lnTo>
                    <a:pt x="1479207" y="334092"/>
                  </a:lnTo>
                  <a:lnTo>
                    <a:pt x="1503005" y="314607"/>
                  </a:lnTo>
                  <a:lnTo>
                    <a:pt x="1509098" y="308385"/>
                  </a:lnTo>
                  <a:lnTo>
                    <a:pt x="1506380" y="309142"/>
                  </a:lnTo>
                  <a:lnTo>
                    <a:pt x="1503748" y="310592"/>
                  </a:lnTo>
                  <a:lnTo>
                    <a:pt x="1510097" y="306450"/>
                  </a:lnTo>
                  <a:lnTo>
                    <a:pt x="1534325" y="290430"/>
                  </a:lnTo>
                  <a:lnTo>
                    <a:pt x="1540111" y="282930"/>
                  </a:lnTo>
                  <a:lnTo>
                    <a:pt x="1545755" y="275414"/>
                  </a:lnTo>
                  <a:lnTo>
                    <a:pt x="1551684" y="267929"/>
                  </a:lnTo>
                  <a:lnTo>
                    <a:pt x="1590767" y="229759"/>
                  </a:lnTo>
                  <a:lnTo>
                    <a:pt x="1611071" y="211474"/>
                  </a:lnTo>
                  <a:lnTo>
                    <a:pt x="1614075" y="190661"/>
                  </a:lnTo>
                  <a:lnTo>
                    <a:pt x="1614382" y="191225"/>
                  </a:lnTo>
                  <a:lnTo>
                    <a:pt x="1617246" y="190402"/>
                  </a:lnTo>
                  <a:lnTo>
                    <a:pt x="1627924" y="165424"/>
                  </a:lnTo>
                  <a:lnTo>
                    <a:pt x="1630578" y="158185"/>
                  </a:lnTo>
                  <a:lnTo>
                    <a:pt x="1628521" y="151924"/>
                  </a:lnTo>
                  <a:lnTo>
                    <a:pt x="1631162" y="144685"/>
                  </a:lnTo>
                  <a:lnTo>
                    <a:pt x="1641847" y="119705"/>
                  </a:lnTo>
                  <a:lnTo>
                    <a:pt x="1644715" y="118877"/>
                  </a:lnTo>
                  <a:lnTo>
                    <a:pt x="1645023" y="119437"/>
                  </a:lnTo>
                  <a:lnTo>
                    <a:pt x="1648028" y="98622"/>
                  </a:lnTo>
                  <a:lnTo>
                    <a:pt x="1636793" y="46933"/>
                  </a:lnTo>
                  <a:lnTo>
                    <a:pt x="1605203" y="1721"/>
                  </a:lnTo>
                  <a:lnTo>
                    <a:pt x="1589969" y="0"/>
                  </a:lnTo>
                  <a:lnTo>
                    <a:pt x="1571723" y="1848"/>
                  </a:lnTo>
                  <a:lnTo>
                    <a:pt x="1552272" y="5125"/>
                  </a:lnTo>
                  <a:lnTo>
                    <a:pt x="1533423" y="7690"/>
                  </a:lnTo>
                  <a:lnTo>
                    <a:pt x="1524559" y="8133"/>
                  </a:lnTo>
                  <a:lnTo>
                    <a:pt x="1515768" y="8369"/>
                  </a:lnTo>
                  <a:lnTo>
                    <a:pt x="1506832" y="9015"/>
                  </a:lnTo>
                  <a:lnTo>
                    <a:pt x="1497533" y="10687"/>
                  </a:lnTo>
                  <a:lnTo>
                    <a:pt x="1430515" y="27426"/>
                  </a:lnTo>
                  <a:lnTo>
                    <a:pt x="1381946" y="50799"/>
                  </a:lnTo>
                  <a:lnTo>
                    <a:pt x="1333458" y="74336"/>
                  </a:lnTo>
                  <a:lnTo>
                    <a:pt x="1284804" y="97545"/>
                  </a:lnTo>
                  <a:lnTo>
                    <a:pt x="1235735" y="119932"/>
                  </a:lnTo>
                  <a:lnTo>
                    <a:pt x="1209466" y="130866"/>
                  </a:lnTo>
                  <a:lnTo>
                    <a:pt x="1182909" y="140946"/>
                  </a:lnTo>
                  <a:lnTo>
                    <a:pt x="1156229" y="150638"/>
                  </a:lnTo>
                  <a:lnTo>
                    <a:pt x="1129588" y="160407"/>
                  </a:lnTo>
                  <a:lnTo>
                    <a:pt x="1108248" y="168302"/>
                  </a:lnTo>
                  <a:lnTo>
                    <a:pt x="1086889" y="176087"/>
                  </a:lnTo>
                  <a:lnTo>
                    <a:pt x="1065529" y="183855"/>
                  </a:lnTo>
                  <a:lnTo>
                    <a:pt x="1044181" y="191700"/>
                  </a:lnTo>
                  <a:lnTo>
                    <a:pt x="948410" y="227590"/>
                  </a:lnTo>
                  <a:lnTo>
                    <a:pt x="913851" y="236236"/>
                  </a:lnTo>
                  <a:lnTo>
                    <a:pt x="892724" y="242695"/>
                  </a:lnTo>
                  <a:lnTo>
                    <a:pt x="808748" y="276422"/>
                  </a:lnTo>
                  <a:lnTo>
                    <a:pt x="756187" y="297743"/>
                  </a:lnTo>
                  <a:lnTo>
                    <a:pt x="703718" y="319354"/>
                  </a:lnTo>
                  <a:lnTo>
                    <a:pt x="651284" y="341080"/>
                  </a:lnTo>
                  <a:lnTo>
                    <a:pt x="598830" y="362744"/>
                  </a:lnTo>
                  <a:lnTo>
                    <a:pt x="590463" y="364721"/>
                  </a:lnTo>
                  <a:lnTo>
                    <a:pt x="582098" y="366620"/>
                  </a:lnTo>
                  <a:lnTo>
                    <a:pt x="573723" y="368677"/>
                  </a:lnTo>
                  <a:lnTo>
                    <a:pt x="515866" y="388315"/>
                  </a:lnTo>
                  <a:lnTo>
                    <a:pt x="462181" y="408602"/>
                  </a:lnTo>
                  <a:lnTo>
                    <a:pt x="409586" y="429238"/>
                  </a:lnTo>
                  <a:lnTo>
                    <a:pt x="363397" y="447478"/>
                  </a:lnTo>
                  <a:lnTo>
                    <a:pt x="273854" y="488871"/>
                  </a:lnTo>
                  <a:lnTo>
                    <a:pt x="206821" y="519714"/>
                  </a:lnTo>
                  <a:lnTo>
                    <a:pt x="158472" y="541914"/>
                  </a:lnTo>
                  <a:lnTo>
                    <a:pt x="102522" y="568012"/>
                  </a:lnTo>
                  <a:lnTo>
                    <a:pt x="63067" y="590004"/>
                  </a:lnTo>
                  <a:lnTo>
                    <a:pt x="46469" y="600386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36277" y="4525136"/>
            <a:ext cx="427990" cy="114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Verdana"/>
                <a:cs typeface="Verdana"/>
              </a:rPr>
              <a:t>UCL</a:t>
            </a:r>
            <a:endParaRPr sz="1600">
              <a:latin typeface="Verdana"/>
              <a:cs typeface="Verdana"/>
            </a:endParaRPr>
          </a:p>
          <a:p>
            <a:pPr marL="12700" marR="41275">
              <a:lnSpc>
                <a:spcPct val="180000"/>
              </a:lnSpc>
            </a:pPr>
            <a:r>
              <a:rPr sz="1600" spc="-25" dirty="0">
                <a:latin typeface="Verdana"/>
                <a:cs typeface="Verdana"/>
              </a:rPr>
              <a:t>LC LCL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Alcuni</a:t>
            </a:r>
            <a:r>
              <a:rPr spc="-30" dirty="0"/>
              <a:t> </a:t>
            </a:r>
            <a:r>
              <a:rPr dirty="0"/>
              <a:t>andamenti</a:t>
            </a:r>
            <a:r>
              <a:rPr spc="-75" dirty="0"/>
              <a:t> </a:t>
            </a:r>
            <a:r>
              <a:rPr dirty="0"/>
              <a:t>sospetti</a:t>
            </a:r>
            <a:r>
              <a:rPr spc="-6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un</a:t>
            </a:r>
            <a:r>
              <a:rPr spc="-50" dirty="0"/>
              <a:t> </a:t>
            </a:r>
            <a:r>
              <a:rPr dirty="0"/>
              <a:t>control</a:t>
            </a:r>
            <a:r>
              <a:rPr spc="-40" dirty="0"/>
              <a:t> </a:t>
            </a:r>
            <a:r>
              <a:rPr spc="-10" dirty="0"/>
              <a:t>chart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56303" y="1571244"/>
            <a:ext cx="5113020" cy="1216660"/>
          </a:xfrm>
          <a:prstGeom prst="rect">
            <a:avLst/>
          </a:prstGeom>
          <a:solidFill>
            <a:srgbClr val="FAF5EA"/>
          </a:solidFill>
        </p:spPr>
        <p:txBody>
          <a:bodyPr vert="horz" wrap="square" lIns="0" tIns="17780" rIns="0" bIns="0" rtlCol="0">
            <a:spAutoFit/>
          </a:bodyPr>
          <a:lstStyle/>
          <a:p>
            <a:pPr marL="90805" marR="281940">
              <a:lnSpc>
                <a:spcPct val="113900"/>
              </a:lnSpc>
              <a:spcBef>
                <a:spcPts val="140"/>
              </a:spcBef>
            </a:pPr>
            <a:r>
              <a:rPr sz="1600" b="1" dirty="0">
                <a:latin typeface="Verdana"/>
                <a:cs typeface="Verdana"/>
              </a:rPr>
              <a:t>Punto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fuori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dai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limiti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di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controllo.</a:t>
            </a:r>
            <a:r>
              <a:rPr sz="1600" b="1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rifiuta </a:t>
            </a:r>
            <a:r>
              <a:rPr sz="1600" dirty="0">
                <a:latin typeface="Verdana"/>
                <a:cs typeface="Verdana"/>
              </a:rPr>
              <a:t>l’ipotesi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nulla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si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conclude che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valore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del </a:t>
            </a:r>
            <a:r>
              <a:rPr sz="1600" dirty="0">
                <a:latin typeface="Verdana"/>
                <a:cs typeface="Verdana"/>
              </a:rPr>
              <a:t>parametro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è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cambiato.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È</a:t>
            </a:r>
            <a:r>
              <a:rPr sz="1600" i="1" spc="-50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l’impiego</a:t>
            </a:r>
            <a:r>
              <a:rPr sz="1600" i="1" spc="-55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del</a:t>
            </a:r>
            <a:r>
              <a:rPr sz="1600" i="1" spc="-45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control </a:t>
            </a:r>
            <a:r>
              <a:rPr sz="1600" i="1" dirty="0">
                <a:latin typeface="Verdana"/>
                <a:cs typeface="Verdana"/>
              </a:rPr>
              <a:t>chart</a:t>
            </a:r>
            <a:r>
              <a:rPr sz="1600" i="1" spc="-20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come</a:t>
            </a:r>
            <a:r>
              <a:rPr sz="1600" i="1" spc="-20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test</a:t>
            </a:r>
            <a:r>
              <a:rPr sz="1600" i="1" spc="-35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delle</a:t>
            </a:r>
            <a:r>
              <a:rPr sz="1600" i="1" spc="-50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ipotesi</a:t>
            </a:r>
            <a:r>
              <a:rPr sz="1600" i="1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(già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visto)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5635" y="3144011"/>
            <a:ext cx="5113020" cy="932815"/>
          </a:xfrm>
          <a:prstGeom prst="rect">
            <a:avLst/>
          </a:prstGeom>
          <a:solidFill>
            <a:srgbClr val="FAF5EA"/>
          </a:solidFill>
        </p:spPr>
        <p:txBody>
          <a:bodyPr vert="horz" wrap="square" lIns="0" tIns="16510" rIns="0" bIns="0" rtlCol="0">
            <a:spAutoFit/>
          </a:bodyPr>
          <a:lstStyle/>
          <a:p>
            <a:pPr marL="90170" marR="436880">
              <a:lnSpc>
                <a:spcPct val="113999"/>
              </a:lnSpc>
              <a:spcBef>
                <a:spcPts val="130"/>
              </a:spcBef>
            </a:pPr>
            <a:r>
              <a:rPr sz="1600" b="1" dirty="0">
                <a:latin typeface="Verdana"/>
                <a:cs typeface="Verdana"/>
              </a:rPr>
              <a:t>Sequenza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di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valori</a:t>
            </a:r>
            <a:r>
              <a:rPr sz="1600" b="1" spc="-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sopra</a:t>
            </a:r>
            <a:r>
              <a:rPr sz="1600" b="1" spc="-1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o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sotto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la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linea </a:t>
            </a:r>
            <a:r>
              <a:rPr sz="1600" b="1" dirty="0">
                <a:latin typeface="Verdana"/>
                <a:cs typeface="Verdana"/>
              </a:rPr>
              <a:t>centrale.</a:t>
            </a:r>
            <a:r>
              <a:rPr sz="1600" b="1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Una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sequenza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7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più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punti </a:t>
            </a:r>
            <a:r>
              <a:rPr sz="1600" dirty="0">
                <a:latin typeface="Verdana"/>
                <a:cs typeface="Verdana"/>
              </a:rPr>
              <a:t>consecutivi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ritenersi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sospetta.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45635" y="4591811"/>
            <a:ext cx="5113020" cy="934719"/>
          </a:xfrm>
          <a:prstGeom prst="rect">
            <a:avLst/>
          </a:prstGeom>
          <a:solidFill>
            <a:srgbClr val="FAF5EA"/>
          </a:solidFill>
        </p:spPr>
        <p:txBody>
          <a:bodyPr vert="horz" wrap="square" lIns="0" tIns="16510" rIns="0" bIns="0" rtlCol="0">
            <a:spAutoFit/>
          </a:bodyPr>
          <a:lstStyle/>
          <a:p>
            <a:pPr marL="90170" marR="666750">
              <a:lnSpc>
                <a:spcPct val="113999"/>
              </a:lnSpc>
              <a:spcBef>
                <a:spcPts val="130"/>
              </a:spcBef>
            </a:pPr>
            <a:r>
              <a:rPr sz="1600" b="1" dirty="0">
                <a:latin typeface="Verdana"/>
                <a:cs typeface="Verdana"/>
              </a:rPr>
              <a:t>Sequenza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di</a:t>
            </a:r>
            <a:r>
              <a:rPr sz="1600" b="1" spc="-5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valori</a:t>
            </a:r>
            <a:r>
              <a:rPr sz="1600" b="1" spc="-2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in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diminuzione</a:t>
            </a:r>
            <a:r>
              <a:rPr sz="1600" b="1" spc="-2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o</a:t>
            </a:r>
            <a:r>
              <a:rPr sz="1600" b="1" spc="-55" dirty="0">
                <a:latin typeface="Verdana"/>
                <a:cs typeface="Verdana"/>
              </a:rPr>
              <a:t> </a:t>
            </a:r>
            <a:r>
              <a:rPr sz="1600" b="1" spc="-25" dirty="0">
                <a:latin typeface="Verdana"/>
                <a:cs typeface="Verdana"/>
              </a:rPr>
              <a:t>in </a:t>
            </a:r>
            <a:r>
              <a:rPr sz="1600" b="1" dirty="0">
                <a:latin typeface="Verdana"/>
                <a:cs typeface="Verdana"/>
              </a:rPr>
              <a:t>aumento.</a:t>
            </a:r>
            <a:r>
              <a:rPr sz="1600" b="1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Una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sequenza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7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più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punti </a:t>
            </a:r>
            <a:r>
              <a:rPr sz="1600" dirty="0">
                <a:latin typeface="Verdana"/>
                <a:cs typeface="Verdana"/>
              </a:rPr>
              <a:t>consecutivi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ritenersi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sospetta.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82316" y="3544063"/>
            <a:ext cx="1476375" cy="619125"/>
          </a:xfrm>
          <a:custGeom>
            <a:avLst/>
            <a:gdLst/>
            <a:ahLst/>
            <a:cxnLst/>
            <a:rect l="l" t="t" r="r" b="b"/>
            <a:pathLst>
              <a:path w="1476375" h="619125">
                <a:moveTo>
                  <a:pt x="66675" y="19037"/>
                </a:moveTo>
                <a:lnTo>
                  <a:pt x="34387" y="34786"/>
                </a:lnTo>
                <a:lnTo>
                  <a:pt x="19864" y="55483"/>
                </a:lnTo>
                <a:lnTo>
                  <a:pt x="14459" y="76994"/>
                </a:lnTo>
                <a:lnTo>
                  <a:pt x="9525" y="95186"/>
                </a:lnTo>
                <a:lnTo>
                  <a:pt x="6591" y="102097"/>
                </a:lnTo>
                <a:lnTo>
                  <a:pt x="4271" y="109262"/>
                </a:lnTo>
                <a:lnTo>
                  <a:pt x="2197" y="116530"/>
                </a:lnTo>
                <a:lnTo>
                  <a:pt x="0" y="123748"/>
                </a:lnTo>
                <a:lnTo>
                  <a:pt x="1452" y="199078"/>
                </a:lnTo>
                <a:lnTo>
                  <a:pt x="6656" y="251668"/>
                </a:lnTo>
                <a:lnTo>
                  <a:pt x="19050" y="295097"/>
                </a:lnTo>
                <a:lnTo>
                  <a:pt x="44625" y="331426"/>
                </a:lnTo>
                <a:lnTo>
                  <a:pt x="80524" y="357865"/>
                </a:lnTo>
                <a:lnTo>
                  <a:pt x="87941" y="359683"/>
                </a:lnTo>
                <a:lnTo>
                  <a:pt x="95250" y="361721"/>
                </a:lnTo>
                <a:lnTo>
                  <a:pt x="113171" y="389313"/>
                </a:lnTo>
                <a:lnTo>
                  <a:pt x="117257" y="396295"/>
                </a:lnTo>
                <a:lnTo>
                  <a:pt x="114890" y="391752"/>
                </a:lnTo>
                <a:lnTo>
                  <a:pt x="113450" y="384766"/>
                </a:lnTo>
                <a:lnTo>
                  <a:pt x="120318" y="384424"/>
                </a:lnTo>
                <a:lnTo>
                  <a:pt x="142875" y="399808"/>
                </a:lnTo>
                <a:lnTo>
                  <a:pt x="148259" y="406428"/>
                </a:lnTo>
                <a:lnTo>
                  <a:pt x="152114" y="414488"/>
                </a:lnTo>
                <a:lnTo>
                  <a:pt x="156112" y="422345"/>
                </a:lnTo>
                <a:lnTo>
                  <a:pt x="161925" y="428358"/>
                </a:lnTo>
                <a:lnTo>
                  <a:pt x="175360" y="434931"/>
                </a:lnTo>
                <a:lnTo>
                  <a:pt x="189742" y="439491"/>
                </a:lnTo>
                <a:lnTo>
                  <a:pt x="204503" y="443244"/>
                </a:lnTo>
                <a:lnTo>
                  <a:pt x="219075" y="447395"/>
                </a:lnTo>
                <a:lnTo>
                  <a:pt x="226383" y="449441"/>
                </a:lnTo>
                <a:lnTo>
                  <a:pt x="233800" y="451262"/>
                </a:lnTo>
                <a:lnTo>
                  <a:pt x="240999" y="453532"/>
                </a:lnTo>
                <a:lnTo>
                  <a:pt x="247650" y="456920"/>
                </a:lnTo>
                <a:lnTo>
                  <a:pt x="261562" y="467204"/>
                </a:lnTo>
                <a:lnTo>
                  <a:pt x="275224" y="478001"/>
                </a:lnTo>
                <a:lnTo>
                  <a:pt x="289387" y="487776"/>
                </a:lnTo>
                <a:lnTo>
                  <a:pt x="304800" y="494995"/>
                </a:lnTo>
                <a:lnTo>
                  <a:pt x="312020" y="497190"/>
                </a:lnTo>
                <a:lnTo>
                  <a:pt x="319292" y="499260"/>
                </a:lnTo>
                <a:lnTo>
                  <a:pt x="326461" y="501576"/>
                </a:lnTo>
                <a:lnTo>
                  <a:pt x="333375" y="504507"/>
                </a:lnTo>
                <a:lnTo>
                  <a:pt x="340686" y="508989"/>
                </a:lnTo>
                <a:lnTo>
                  <a:pt x="347576" y="514208"/>
                </a:lnTo>
                <a:lnTo>
                  <a:pt x="354509" y="519339"/>
                </a:lnTo>
                <a:lnTo>
                  <a:pt x="361950" y="523557"/>
                </a:lnTo>
                <a:lnTo>
                  <a:pt x="375942" y="529073"/>
                </a:lnTo>
                <a:lnTo>
                  <a:pt x="390263" y="533747"/>
                </a:lnTo>
                <a:lnTo>
                  <a:pt x="404714" y="538086"/>
                </a:lnTo>
                <a:lnTo>
                  <a:pt x="419100" y="542594"/>
                </a:lnTo>
                <a:lnTo>
                  <a:pt x="447675" y="552107"/>
                </a:lnTo>
                <a:lnTo>
                  <a:pt x="454765" y="554702"/>
                </a:lnTo>
                <a:lnTo>
                  <a:pt x="461819" y="557441"/>
                </a:lnTo>
                <a:lnTo>
                  <a:pt x="468945" y="559893"/>
                </a:lnTo>
                <a:lnTo>
                  <a:pt x="476250" y="561632"/>
                </a:lnTo>
                <a:lnTo>
                  <a:pt x="504912" y="565963"/>
                </a:lnTo>
                <a:lnTo>
                  <a:pt x="533631" y="570017"/>
                </a:lnTo>
                <a:lnTo>
                  <a:pt x="562232" y="574637"/>
                </a:lnTo>
                <a:lnTo>
                  <a:pt x="590537" y="580669"/>
                </a:lnTo>
                <a:lnTo>
                  <a:pt x="600033" y="583193"/>
                </a:lnTo>
                <a:lnTo>
                  <a:pt x="609511" y="585811"/>
                </a:lnTo>
                <a:lnTo>
                  <a:pt x="619026" y="588236"/>
                </a:lnTo>
                <a:lnTo>
                  <a:pt x="668161" y="596269"/>
                </a:lnTo>
                <a:lnTo>
                  <a:pt x="711923" y="602467"/>
                </a:lnTo>
                <a:lnTo>
                  <a:pt x="761987" y="609219"/>
                </a:lnTo>
                <a:lnTo>
                  <a:pt x="769059" y="612046"/>
                </a:lnTo>
                <a:lnTo>
                  <a:pt x="776084" y="615172"/>
                </a:lnTo>
                <a:lnTo>
                  <a:pt x="783204" y="617702"/>
                </a:lnTo>
                <a:lnTo>
                  <a:pt x="790562" y="618744"/>
                </a:lnTo>
                <a:lnTo>
                  <a:pt x="839569" y="618516"/>
                </a:lnTo>
                <a:lnTo>
                  <a:pt x="888573" y="617855"/>
                </a:lnTo>
                <a:lnTo>
                  <a:pt x="937572" y="616794"/>
                </a:lnTo>
                <a:lnTo>
                  <a:pt x="986563" y="615367"/>
                </a:lnTo>
                <a:lnTo>
                  <a:pt x="1035544" y="613606"/>
                </a:lnTo>
                <a:lnTo>
                  <a:pt x="1084511" y="611546"/>
                </a:lnTo>
                <a:lnTo>
                  <a:pt x="1133462" y="609219"/>
                </a:lnTo>
                <a:lnTo>
                  <a:pt x="1186665" y="595113"/>
                </a:lnTo>
                <a:lnTo>
                  <a:pt x="1214424" y="580663"/>
                </a:lnTo>
                <a:lnTo>
                  <a:pt x="1221368" y="575558"/>
                </a:lnTo>
                <a:lnTo>
                  <a:pt x="1228712" y="571144"/>
                </a:lnTo>
                <a:lnTo>
                  <a:pt x="1235702" y="568397"/>
                </a:lnTo>
                <a:lnTo>
                  <a:pt x="1242999" y="566388"/>
                </a:lnTo>
                <a:lnTo>
                  <a:pt x="1250297" y="564379"/>
                </a:lnTo>
                <a:lnTo>
                  <a:pt x="1257287" y="561632"/>
                </a:lnTo>
                <a:lnTo>
                  <a:pt x="1284693" y="546786"/>
                </a:lnTo>
                <a:lnTo>
                  <a:pt x="1288620" y="542525"/>
                </a:lnTo>
                <a:lnTo>
                  <a:pt x="1284558" y="542831"/>
                </a:lnTo>
                <a:lnTo>
                  <a:pt x="1288000" y="541685"/>
                </a:lnTo>
                <a:lnTo>
                  <a:pt x="1314437" y="533069"/>
                </a:lnTo>
                <a:lnTo>
                  <a:pt x="1321425" y="525756"/>
                </a:lnTo>
                <a:lnTo>
                  <a:pt x="1328310" y="518321"/>
                </a:lnTo>
                <a:lnTo>
                  <a:pt x="1335402" y="511120"/>
                </a:lnTo>
                <a:lnTo>
                  <a:pt x="1378364" y="480202"/>
                </a:lnTo>
                <a:lnTo>
                  <a:pt x="1400162" y="466432"/>
                </a:lnTo>
                <a:lnTo>
                  <a:pt x="1408781" y="440015"/>
                </a:lnTo>
                <a:lnTo>
                  <a:pt x="1409926" y="436578"/>
                </a:lnTo>
                <a:lnTo>
                  <a:pt x="1409619" y="440638"/>
                </a:lnTo>
                <a:lnTo>
                  <a:pt x="1413881" y="436713"/>
                </a:lnTo>
                <a:lnTo>
                  <a:pt x="1428737" y="409321"/>
                </a:lnTo>
                <a:lnTo>
                  <a:pt x="1431484" y="402332"/>
                </a:lnTo>
                <a:lnTo>
                  <a:pt x="1433495" y="395039"/>
                </a:lnTo>
                <a:lnTo>
                  <a:pt x="1435507" y="387746"/>
                </a:lnTo>
                <a:lnTo>
                  <a:pt x="1438262" y="380758"/>
                </a:lnTo>
                <a:lnTo>
                  <a:pt x="1453112" y="353366"/>
                </a:lnTo>
                <a:lnTo>
                  <a:pt x="1457375" y="349441"/>
                </a:lnTo>
                <a:lnTo>
                  <a:pt x="1457069" y="353501"/>
                </a:lnTo>
                <a:lnTo>
                  <a:pt x="1458216" y="350064"/>
                </a:lnTo>
                <a:lnTo>
                  <a:pt x="1466837" y="323646"/>
                </a:lnTo>
                <a:lnTo>
                  <a:pt x="1471036" y="288990"/>
                </a:lnTo>
                <a:lnTo>
                  <a:pt x="1475747" y="239841"/>
                </a:lnTo>
                <a:lnTo>
                  <a:pt x="1476004" y="189760"/>
                </a:lnTo>
                <a:lnTo>
                  <a:pt x="1466837" y="152311"/>
                </a:lnTo>
                <a:lnTo>
                  <a:pt x="1455716" y="139803"/>
                </a:lnTo>
                <a:lnTo>
                  <a:pt x="1441076" y="130614"/>
                </a:lnTo>
                <a:lnTo>
                  <a:pt x="1425030" y="122752"/>
                </a:lnTo>
                <a:lnTo>
                  <a:pt x="1409687" y="114223"/>
                </a:lnTo>
                <a:lnTo>
                  <a:pt x="1402731" y="109084"/>
                </a:lnTo>
                <a:lnTo>
                  <a:pt x="1395899" y="103685"/>
                </a:lnTo>
                <a:lnTo>
                  <a:pt x="1388818" y="98796"/>
                </a:lnTo>
                <a:lnTo>
                  <a:pt x="1381112" y="95186"/>
                </a:lnTo>
                <a:lnTo>
                  <a:pt x="1323962" y="76149"/>
                </a:lnTo>
                <a:lnTo>
                  <a:pt x="1278729" y="78976"/>
                </a:lnTo>
                <a:lnTo>
                  <a:pt x="1233503" y="82102"/>
                </a:lnTo>
                <a:lnTo>
                  <a:pt x="1188263" y="84632"/>
                </a:lnTo>
                <a:lnTo>
                  <a:pt x="1142987" y="85674"/>
                </a:lnTo>
                <a:lnTo>
                  <a:pt x="1119105" y="84682"/>
                </a:lnTo>
                <a:lnTo>
                  <a:pt x="1095290" y="82235"/>
                </a:lnTo>
                <a:lnTo>
                  <a:pt x="1071512" y="79126"/>
                </a:lnTo>
                <a:lnTo>
                  <a:pt x="1047737" y="76149"/>
                </a:lnTo>
                <a:lnTo>
                  <a:pt x="1028674" y="73893"/>
                </a:lnTo>
                <a:lnTo>
                  <a:pt x="1009632" y="71454"/>
                </a:lnTo>
                <a:lnTo>
                  <a:pt x="990592" y="68985"/>
                </a:lnTo>
                <a:lnTo>
                  <a:pt x="971537" y="66636"/>
                </a:lnTo>
                <a:lnTo>
                  <a:pt x="885812" y="57111"/>
                </a:lnTo>
                <a:lnTo>
                  <a:pt x="856338" y="47311"/>
                </a:lnTo>
                <a:lnTo>
                  <a:pt x="837920" y="43059"/>
                </a:lnTo>
                <a:lnTo>
                  <a:pt x="761987" y="38074"/>
                </a:lnTo>
                <a:lnTo>
                  <a:pt x="714389" y="35248"/>
                </a:lnTo>
                <a:lnTo>
                  <a:pt x="666762" y="32918"/>
                </a:lnTo>
                <a:lnTo>
                  <a:pt x="619126" y="30787"/>
                </a:lnTo>
                <a:lnTo>
                  <a:pt x="571500" y="28562"/>
                </a:lnTo>
                <a:lnTo>
                  <a:pt x="564400" y="26011"/>
                </a:lnTo>
                <a:lnTo>
                  <a:pt x="557331" y="23347"/>
                </a:lnTo>
                <a:lnTo>
                  <a:pt x="550202" y="20909"/>
                </a:lnTo>
                <a:lnTo>
                  <a:pt x="499109" y="12146"/>
                </a:lnTo>
                <a:lnTo>
                  <a:pt x="450999" y="7065"/>
                </a:lnTo>
                <a:lnTo>
                  <a:pt x="403607" y="3212"/>
                </a:lnTo>
                <a:lnTo>
                  <a:pt x="361950" y="0"/>
                </a:lnTo>
                <a:lnTo>
                  <a:pt x="270326" y="2971"/>
                </a:lnTo>
                <a:lnTo>
                  <a:pt x="204545" y="4864"/>
                </a:lnTo>
                <a:lnTo>
                  <a:pt x="159502" y="6132"/>
                </a:lnTo>
                <a:lnTo>
                  <a:pt x="111209" y="8618"/>
                </a:lnTo>
                <a:lnTo>
                  <a:pt x="84605" y="14065"/>
                </a:lnTo>
                <a:lnTo>
                  <a:pt x="66675" y="19037"/>
                </a:lnTo>
                <a:close/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87667" y="5500115"/>
            <a:ext cx="1223771" cy="716279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36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2144"/>
          </a:xfrm>
          <a:prstGeom prst="rect">
            <a:avLst/>
          </a:prstGeom>
        </p:spPr>
        <p:txBody>
          <a:bodyPr vert="horz" wrap="square" lIns="0" tIns="121624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Ѐ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possibile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avere</a:t>
            </a:r>
            <a:r>
              <a:rPr b="0" spc="-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un</a:t>
            </a:r>
            <a:r>
              <a:rPr b="0" spc="-4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solo</a:t>
            </a:r>
            <a:r>
              <a:rPr b="0" spc="-5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limite</a:t>
            </a:r>
            <a:r>
              <a:rPr b="0" spc="-6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di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specificazione?</a:t>
            </a:r>
            <a:r>
              <a:rPr b="0" spc="-55" dirty="0">
                <a:latin typeface="Arial"/>
                <a:cs typeface="Arial"/>
              </a:rPr>
              <a:t> </a:t>
            </a:r>
            <a:r>
              <a:rPr b="0" spc="-25" dirty="0">
                <a:latin typeface="Arial"/>
                <a:cs typeface="Arial"/>
              </a:rPr>
              <a:t>Sì!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812" y="1242193"/>
            <a:ext cx="9058275" cy="4912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34340" algn="just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Ci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sono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caratteristiche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qualità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solo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di </a:t>
            </a:r>
            <a:r>
              <a:rPr sz="2000" dirty="0">
                <a:latin typeface="Verdana"/>
                <a:cs typeface="Verdana"/>
              </a:rPr>
              <a:t>specificazione: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gas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scarico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emessi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motoveicolo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(solo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limite </a:t>
            </a:r>
            <a:r>
              <a:rPr sz="2000" dirty="0">
                <a:latin typeface="Verdana"/>
                <a:cs typeface="Verdana"/>
              </a:rPr>
              <a:t>USL),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resistenza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mattonella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(solo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LSL).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Diametro</a:t>
            </a:r>
            <a:r>
              <a:rPr sz="2000" spc="-3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una</a:t>
            </a:r>
            <a:r>
              <a:rPr sz="2000" spc="-1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palla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da</a:t>
            </a:r>
            <a:r>
              <a:rPr sz="2000" spc="-2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golf</a:t>
            </a:r>
            <a:r>
              <a:rPr sz="2000" spc="-1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(solo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 LSL)</a:t>
            </a:r>
            <a:endParaRPr sz="2000" dirty="0">
              <a:latin typeface="Verdana"/>
              <a:cs typeface="Verdana"/>
            </a:endParaRP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Verdana"/>
                <a:cs typeface="Verdana"/>
              </a:rPr>
              <a:t>Secondo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USGA,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deve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misurare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almeno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1.680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inches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(42.67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mm).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c’è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limite massimo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palla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può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superare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peso </a:t>
            </a:r>
            <a:r>
              <a:rPr sz="2000" spc="-10" dirty="0">
                <a:latin typeface="Verdana"/>
                <a:cs typeface="Verdana"/>
              </a:rPr>
              <a:t>prestabilito.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Peso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000" spc="-1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una</a:t>
            </a:r>
            <a:r>
              <a:rPr sz="2000" spc="-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palla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da golf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EC6B06"/>
                </a:solidFill>
                <a:latin typeface="Verdana"/>
                <a:cs typeface="Verdana"/>
              </a:rPr>
              <a:t>(solo</a:t>
            </a:r>
            <a:r>
              <a:rPr sz="2000" spc="-1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EC6B06"/>
                </a:solidFill>
                <a:latin typeface="Verdana"/>
                <a:cs typeface="Verdana"/>
              </a:rPr>
              <a:t>USL)</a:t>
            </a:r>
            <a:endParaRPr sz="2000" dirty="0">
              <a:latin typeface="Verdana"/>
              <a:cs typeface="Verdana"/>
            </a:endParaRPr>
          </a:p>
          <a:p>
            <a:pPr marL="12700" marR="854710">
              <a:lnSpc>
                <a:spcPct val="12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Non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può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essere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superiore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1.620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once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(45.93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g).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USGA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non </a:t>
            </a:r>
            <a:r>
              <a:rPr sz="2000" dirty="0">
                <a:latin typeface="Verdana"/>
                <a:cs typeface="Verdana"/>
              </a:rPr>
              <a:t>stabilisce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peso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minimo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perché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c’è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alcun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vantaggio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 </a:t>
            </a:r>
            <a:r>
              <a:rPr sz="2000" dirty="0">
                <a:latin typeface="Verdana"/>
                <a:cs typeface="Verdana"/>
              </a:rPr>
              <a:t>giocare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palla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più</a:t>
            </a:r>
            <a:r>
              <a:rPr sz="2000" spc="-10" dirty="0">
                <a:latin typeface="Verdana"/>
                <a:cs typeface="Verdana"/>
              </a:rPr>
              <a:t> leggera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3179" y="2564892"/>
            <a:ext cx="864107" cy="9113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7781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/>
              <a:t>Il</a:t>
            </a:r>
            <a:r>
              <a:rPr b="0" spc="-45" dirty="0"/>
              <a:t> </a:t>
            </a:r>
            <a:r>
              <a:rPr b="0" dirty="0"/>
              <a:t>campionamento:</a:t>
            </a:r>
            <a:r>
              <a:rPr b="0" spc="-55" dirty="0"/>
              <a:t> </a:t>
            </a:r>
            <a:r>
              <a:rPr b="0" dirty="0"/>
              <a:t>il</a:t>
            </a:r>
            <a:r>
              <a:rPr b="0" spc="-45" dirty="0"/>
              <a:t> </a:t>
            </a:r>
            <a:r>
              <a:rPr b="0" dirty="0"/>
              <a:t>concetto</a:t>
            </a:r>
            <a:r>
              <a:rPr b="0" spc="-45" dirty="0"/>
              <a:t> </a:t>
            </a:r>
            <a:r>
              <a:rPr b="0" dirty="0"/>
              <a:t>di</a:t>
            </a:r>
            <a:r>
              <a:rPr b="0" spc="-55" dirty="0"/>
              <a:t> </a:t>
            </a:r>
            <a:r>
              <a:rPr b="0" spc="-10" dirty="0"/>
              <a:t>sottogruppo razionale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698" y="1413814"/>
            <a:ext cx="8275320" cy="3916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0540">
              <a:lnSpc>
                <a:spcPct val="1139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campioni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dovrebbero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essere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scelti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ogni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singolo </a:t>
            </a:r>
            <a:r>
              <a:rPr sz="1800" dirty="0">
                <a:latin typeface="Verdana"/>
                <a:cs typeface="Verdana"/>
              </a:rPr>
              <a:t>campione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comprenda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unità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prodotte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nelle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stesse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condizioni.</a:t>
            </a:r>
            <a:endParaRPr sz="1800" dirty="0">
              <a:latin typeface="Verdana"/>
              <a:cs typeface="Verdana"/>
            </a:endParaRPr>
          </a:p>
          <a:p>
            <a:pPr marL="12700" marR="1073785">
              <a:lnSpc>
                <a:spcPct val="114399"/>
              </a:lnSpc>
              <a:spcBef>
                <a:spcPts val="1070"/>
              </a:spcBef>
            </a:pPr>
            <a:r>
              <a:rPr sz="1800" dirty="0">
                <a:latin typeface="Verdana"/>
                <a:cs typeface="Verdana"/>
              </a:rPr>
              <a:t>Per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motivo,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parla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rational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soubgroups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(sottogruppi razionali).</a:t>
            </a:r>
            <a:endParaRPr sz="1800" dirty="0">
              <a:latin typeface="Verdana"/>
              <a:cs typeface="Verdana"/>
            </a:endParaRPr>
          </a:p>
          <a:p>
            <a:pPr marL="12700" marR="5080" indent="-635">
              <a:lnSpc>
                <a:spcPct val="113900"/>
              </a:lnSpc>
              <a:spcBef>
                <a:spcPts val="1080"/>
              </a:spcBef>
            </a:pPr>
            <a:r>
              <a:rPr sz="1800" spc="-10" dirty="0">
                <a:latin typeface="Verdana"/>
                <a:cs typeface="Verdana"/>
              </a:rPr>
              <a:t>L’elemento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razionalità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fatto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cadenza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campionamento </a:t>
            </a:r>
            <a:r>
              <a:rPr sz="1800" dirty="0">
                <a:latin typeface="Verdana"/>
                <a:cs typeface="Verdana"/>
              </a:rPr>
              <a:t>tiene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conto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delle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caratteristiche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tecniche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delle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performance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del </a:t>
            </a:r>
            <a:r>
              <a:rPr sz="1800" dirty="0">
                <a:latin typeface="Verdana"/>
                <a:cs typeface="Verdana"/>
              </a:rPr>
              <a:t>processo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produttivo.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1800" dirty="0">
              <a:latin typeface="Verdana"/>
              <a:cs typeface="Verdana"/>
            </a:endParaRPr>
          </a:p>
          <a:p>
            <a:pPr marL="12700" marR="7620" indent="-635">
              <a:lnSpc>
                <a:spcPct val="113900"/>
              </a:lnSpc>
            </a:pPr>
            <a:r>
              <a:rPr sz="1800" b="1" dirty="0">
                <a:latin typeface="Verdana"/>
                <a:cs typeface="Verdana"/>
              </a:rPr>
              <a:t>In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genere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è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preferibile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che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sottogruppi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razionali</a:t>
            </a:r>
            <a:r>
              <a:rPr sz="1800" b="1" spc="-6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siano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formati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da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unità </a:t>
            </a:r>
            <a:r>
              <a:rPr sz="1800" b="1" dirty="0">
                <a:latin typeface="Verdana"/>
                <a:cs typeface="Verdana"/>
              </a:rPr>
              <a:t>prodotte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in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tempi vicini.</a:t>
            </a:r>
            <a:r>
              <a:rPr sz="1800" b="1" spc="-65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Verdana"/>
                <a:cs typeface="Verdana"/>
              </a:rPr>
              <a:t>Tuttavia,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se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il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flusso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produttivo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è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molto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lento </a:t>
            </a:r>
            <a:r>
              <a:rPr sz="1800" b="1" dirty="0">
                <a:latin typeface="Verdana"/>
                <a:cs typeface="Verdana"/>
              </a:rPr>
              <a:t>non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sarà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possibile.</a:t>
            </a:r>
            <a:endParaRPr sz="1800" b="1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3164" y="5500115"/>
            <a:ext cx="667888" cy="7162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37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6812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/>
              <a:t>Dimensione</a:t>
            </a:r>
            <a:r>
              <a:rPr b="0" spc="-60" dirty="0"/>
              <a:t> </a:t>
            </a:r>
            <a:r>
              <a:rPr b="0" dirty="0"/>
              <a:t>campionaria</a:t>
            </a:r>
            <a:r>
              <a:rPr b="0" spc="-95" dirty="0"/>
              <a:t> </a:t>
            </a:r>
            <a:r>
              <a:rPr b="0" dirty="0"/>
              <a:t>e</a:t>
            </a:r>
            <a:r>
              <a:rPr b="0" spc="-95" dirty="0"/>
              <a:t> </a:t>
            </a:r>
            <a:r>
              <a:rPr b="0" dirty="0"/>
              <a:t>frequenza</a:t>
            </a:r>
            <a:r>
              <a:rPr b="0" spc="-65" dirty="0"/>
              <a:t> </a:t>
            </a:r>
            <a:r>
              <a:rPr b="0" spc="-35" dirty="0"/>
              <a:t>di </a:t>
            </a:r>
            <a:r>
              <a:rPr b="0" spc="-10" dirty="0"/>
              <a:t>campionamento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39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12" y="1358912"/>
            <a:ext cx="8711565" cy="44204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9875">
              <a:lnSpc>
                <a:spcPct val="147800"/>
              </a:lnSpc>
              <a:spcBef>
                <a:spcPts val="95"/>
              </a:spcBef>
            </a:pPr>
            <a:r>
              <a:rPr sz="1800" dirty="0">
                <a:latin typeface="Verdana"/>
                <a:cs typeface="Verdana"/>
              </a:rPr>
              <a:t>La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scelta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è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connessa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anche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frequenza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fanno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 controlli.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teoria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sarebbe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preferibile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esaminare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di</a:t>
            </a:r>
            <a:r>
              <a:rPr sz="18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frequente</a:t>
            </a:r>
            <a:r>
              <a:rPr sz="18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grandi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campioni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Verdana"/>
                <a:cs typeface="Verdana"/>
              </a:rPr>
              <a:t>ma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questa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è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situazione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poco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accettabile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punto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vista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economico.</a:t>
            </a:r>
            <a:endParaRPr sz="1800" dirty="0">
              <a:latin typeface="Verdana"/>
              <a:cs typeface="Verdana"/>
            </a:endParaRPr>
          </a:p>
          <a:p>
            <a:pPr marL="12700" marR="1097915">
              <a:lnSpc>
                <a:spcPct val="120000"/>
              </a:lnSpc>
              <a:spcBef>
                <a:spcPts val="600"/>
              </a:spcBef>
            </a:pPr>
            <a:r>
              <a:rPr sz="1800" dirty="0">
                <a:latin typeface="Verdana"/>
                <a:cs typeface="Verdana"/>
              </a:rPr>
              <a:t>In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generale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tende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campioni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piccole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dimensioni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controlli </a:t>
            </a:r>
            <a:r>
              <a:rPr sz="1800" dirty="0">
                <a:latin typeface="Verdana"/>
                <a:cs typeface="Verdana"/>
              </a:rPr>
              <a:t>frequenti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(se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flusso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della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produzione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consente).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principali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fattori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tener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sono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scelta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sono:</a:t>
            </a:r>
            <a:endParaRPr sz="1800" dirty="0">
              <a:latin typeface="Verdana"/>
              <a:cs typeface="Verdana"/>
            </a:endParaRPr>
          </a:p>
          <a:p>
            <a:pPr marL="354965" marR="5080" indent="-342900">
              <a:lnSpc>
                <a:spcPct val="120000"/>
              </a:lnSpc>
              <a:spcBef>
                <a:spcPts val="600"/>
              </a:spcBef>
              <a:buSzPct val="80555"/>
              <a:buChar char="-"/>
              <a:tabLst>
                <a:tab pos="354965" algn="l"/>
              </a:tabLst>
            </a:pPr>
            <a:r>
              <a:rPr sz="1800" dirty="0">
                <a:latin typeface="Verdana"/>
                <a:cs typeface="Verdana"/>
              </a:rPr>
              <a:t>il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campionamento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legato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scelta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misura</a:t>
            </a:r>
            <a:r>
              <a:rPr sz="1800" i="1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delle </a:t>
            </a:r>
            <a:r>
              <a:rPr sz="1800" dirty="0">
                <a:latin typeface="Verdana"/>
                <a:cs typeface="Verdana"/>
              </a:rPr>
              <a:t>grandezza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qualità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(talvolta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misurazione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comporta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distruzione dell’unità)</a:t>
            </a:r>
            <a:endParaRPr sz="1800" dirty="0">
              <a:latin typeface="Verdana"/>
              <a:cs typeface="Verdana"/>
            </a:endParaRPr>
          </a:p>
          <a:p>
            <a:pPr marL="355600" marR="506095" indent="-342900">
              <a:lnSpc>
                <a:spcPct val="120000"/>
              </a:lnSpc>
              <a:spcBef>
                <a:spcPts val="600"/>
              </a:spcBef>
              <a:buSzPct val="80555"/>
              <a:buChar char="-"/>
              <a:tabLst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la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perdita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economica dovuta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caso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continui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 </a:t>
            </a:r>
            <a:r>
              <a:rPr sz="1800" dirty="0">
                <a:latin typeface="Verdana"/>
                <a:cs typeface="Verdana"/>
              </a:rPr>
              <a:t>funzionare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certo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arco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tempo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condizioni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fuori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controllo </a:t>
            </a:r>
            <a:r>
              <a:rPr sz="1800" dirty="0">
                <a:latin typeface="Verdana"/>
                <a:cs typeface="Verdana"/>
              </a:rPr>
              <a:t>(aumenta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quota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pezzi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conformi)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4" y="6504007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L’ipotesi</a:t>
            </a:r>
            <a:r>
              <a:rPr b="0" spc="-45" dirty="0"/>
              <a:t> </a:t>
            </a:r>
            <a:r>
              <a:rPr b="0" dirty="0"/>
              <a:t>di</a:t>
            </a:r>
            <a:r>
              <a:rPr b="0" spc="-65" dirty="0"/>
              <a:t> </a:t>
            </a:r>
            <a:r>
              <a:rPr b="0" spc="-10" dirty="0"/>
              <a:t>normalità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40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40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285" dirty="0"/>
              <a:t> </a:t>
            </a:r>
            <a:r>
              <a:rPr dirty="0"/>
              <a:t>Paragrafo</a:t>
            </a:r>
            <a:r>
              <a:rPr spc="-30" dirty="0"/>
              <a:t> </a:t>
            </a:r>
            <a:r>
              <a:rPr spc="-10" dirty="0"/>
              <a:t>4.3.1-</a:t>
            </a:r>
            <a:r>
              <a:rPr dirty="0"/>
              <a:t>4.3.5</a:t>
            </a:r>
            <a:r>
              <a:rPr spc="-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10" dirty="0"/>
              <a:t> </a:t>
            </a:r>
            <a:r>
              <a:rPr dirty="0"/>
              <a:t>chart</a:t>
            </a:r>
            <a:r>
              <a:rPr spc="-5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variabili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27" y="1409996"/>
            <a:ext cx="7795259" cy="41784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0805">
              <a:lnSpc>
                <a:spcPct val="113999"/>
              </a:lnSpc>
              <a:spcBef>
                <a:spcPts val="95"/>
              </a:spcBef>
            </a:pPr>
            <a:r>
              <a:rPr sz="2000" spc="-10" dirty="0">
                <a:latin typeface="Verdana"/>
                <a:cs typeface="Verdana"/>
              </a:rPr>
              <a:t>L’ipotesi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normalità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guida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nella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determinazione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dei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di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chart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talvolta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normalità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c’è.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sz="2000" dirty="0">
                <a:latin typeface="Verdana"/>
                <a:cs typeface="Verdana"/>
              </a:rPr>
              <a:t>Dal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punto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vista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operativo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tuttavia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nella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sua </a:t>
            </a:r>
            <a:r>
              <a:rPr sz="2000" dirty="0">
                <a:latin typeface="Verdana"/>
                <a:cs typeface="Verdana"/>
              </a:rPr>
              <a:t>forma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originale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Shewhart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stata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introdotta, </a:t>
            </a:r>
            <a:r>
              <a:rPr sz="2000" dirty="0">
                <a:latin typeface="Verdana"/>
                <a:cs typeface="Verdana"/>
              </a:rPr>
              <a:t>rimane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efficace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strumento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on-line.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000" dirty="0">
              <a:latin typeface="Verdana"/>
              <a:cs typeface="Verdana"/>
            </a:endParaRPr>
          </a:p>
          <a:p>
            <a:pPr marL="12700" marR="694055">
              <a:lnSpc>
                <a:spcPct val="113999"/>
              </a:lnSpc>
            </a:pPr>
            <a:r>
              <a:rPr sz="2000" dirty="0">
                <a:latin typeface="Verdana"/>
                <a:cs typeface="Verdana"/>
              </a:rPr>
              <a:t>Il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chart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considerato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essenzialmente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un </a:t>
            </a:r>
            <a:r>
              <a:rPr sz="2000" dirty="0">
                <a:latin typeface="Verdana"/>
                <a:cs typeface="Verdana"/>
              </a:rPr>
              <a:t>metodo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euristico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basato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anche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sull’esperienza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la </a:t>
            </a:r>
            <a:r>
              <a:rPr sz="2000" dirty="0">
                <a:latin typeface="Verdana"/>
                <a:cs typeface="Verdana"/>
              </a:rPr>
              <a:t>conoscenza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funzionamento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produttivo.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14"/>
              </a:spcBef>
            </a:pP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EC6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97752"/>
            <a:ext cx="9901555" cy="0"/>
          </a:xfrm>
          <a:custGeom>
            <a:avLst/>
            <a:gdLst/>
            <a:ahLst/>
            <a:cxnLst/>
            <a:rect l="l" t="t" r="r" b="b"/>
            <a:pathLst>
              <a:path w="9901555">
                <a:moveTo>
                  <a:pt x="0" y="0"/>
                </a:moveTo>
                <a:lnTo>
                  <a:pt x="990142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43183" y="6504003"/>
            <a:ext cx="1263015" cy="198755"/>
          </a:xfrm>
          <a:custGeom>
            <a:avLst/>
            <a:gdLst/>
            <a:ahLst/>
            <a:cxnLst/>
            <a:rect l="l" t="t" r="r" b="b"/>
            <a:pathLst>
              <a:path w="1263015" h="198754">
                <a:moveTo>
                  <a:pt x="964267" y="198614"/>
                </a:moveTo>
                <a:lnTo>
                  <a:pt x="925863" y="190955"/>
                </a:lnTo>
                <a:lnTo>
                  <a:pt x="895524" y="169661"/>
                </a:lnTo>
                <a:lnTo>
                  <a:pt x="875599" y="137255"/>
                </a:lnTo>
                <a:lnTo>
                  <a:pt x="868435" y="96260"/>
                </a:lnTo>
                <a:lnTo>
                  <a:pt x="876036" y="59216"/>
                </a:lnTo>
                <a:lnTo>
                  <a:pt x="896622" y="28571"/>
                </a:lnTo>
                <a:lnTo>
                  <a:pt x="926873" y="7706"/>
                </a:lnTo>
                <a:lnTo>
                  <a:pt x="963468" y="0"/>
                </a:lnTo>
                <a:lnTo>
                  <a:pt x="1000739" y="7573"/>
                </a:lnTo>
                <a:lnTo>
                  <a:pt x="1025423" y="24300"/>
                </a:lnTo>
                <a:lnTo>
                  <a:pt x="963468" y="24300"/>
                </a:lnTo>
                <a:lnTo>
                  <a:pt x="935839" y="31723"/>
                </a:lnTo>
                <a:lnTo>
                  <a:pt x="917385" y="50170"/>
                </a:lnTo>
                <a:lnTo>
                  <a:pt x="907072" y="73907"/>
                </a:lnTo>
                <a:lnTo>
                  <a:pt x="903864" y="97203"/>
                </a:lnTo>
                <a:lnTo>
                  <a:pt x="907074" y="122330"/>
                </a:lnTo>
                <a:lnTo>
                  <a:pt x="917458" y="147410"/>
                </a:lnTo>
                <a:lnTo>
                  <a:pt x="936146" y="166681"/>
                </a:lnTo>
                <a:lnTo>
                  <a:pt x="964267" y="174385"/>
                </a:lnTo>
                <a:lnTo>
                  <a:pt x="1023480" y="174385"/>
                </a:lnTo>
                <a:lnTo>
                  <a:pt x="1001229" y="190557"/>
                </a:lnTo>
                <a:lnTo>
                  <a:pt x="964267" y="198614"/>
                </a:lnTo>
                <a:close/>
              </a:path>
              <a:path w="1263015" h="198754">
                <a:moveTo>
                  <a:pt x="1023480" y="174385"/>
                </a:moveTo>
                <a:lnTo>
                  <a:pt x="964267" y="174385"/>
                </a:lnTo>
                <a:lnTo>
                  <a:pt x="990119" y="167636"/>
                </a:lnTo>
                <a:lnTo>
                  <a:pt x="1008770" y="149876"/>
                </a:lnTo>
                <a:lnTo>
                  <a:pt x="1020071" y="124839"/>
                </a:lnTo>
                <a:lnTo>
                  <a:pt x="1023745" y="97203"/>
                </a:lnTo>
                <a:lnTo>
                  <a:pt x="1023871" y="96260"/>
                </a:lnTo>
                <a:lnTo>
                  <a:pt x="1020293" y="72408"/>
                </a:lnTo>
                <a:lnTo>
                  <a:pt x="1009297" y="49073"/>
                </a:lnTo>
                <a:lnTo>
                  <a:pt x="990486" y="31341"/>
                </a:lnTo>
                <a:lnTo>
                  <a:pt x="963468" y="24300"/>
                </a:lnTo>
                <a:lnTo>
                  <a:pt x="1025423" y="24300"/>
                </a:lnTo>
                <a:lnTo>
                  <a:pt x="1031203" y="28218"/>
                </a:lnTo>
                <a:lnTo>
                  <a:pt x="1051758" y="58818"/>
                </a:lnTo>
                <a:lnTo>
                  <a:pt x="1059299" y="96260"/>
                </a:lnTo>
                <a:lnTo>
                  <a:pt x="1051822" y="136062"/>
                </a:lnTo>
                <a:lnTo>
                  <a:pt x="1031439" y="168600"/>
                </a:lnTo>
                <a:lnTo>
                  <a:pt x="1023480" y="174385"/>
                </a:lnTo>
                <a:close/>
              </a:path>
              <a:path w="1263015" h="198754">
                <a:moveTo>
                  <a:pt x="145" y="196510"/>
                </a:moveTo>
                <a:lnTo>
                  <a:pt x="2225" y="157961"/>
                </a:lnTo>
                <a:lnTo>
                  <a:pt x="3103" y="108011"/>
                </a:lnTo>
                <a:lnTo>
                  <a:pt x="3056" y="72620"/>
                </a:lnTo>
                <a:lnTo>
                  <a:pt x="2928" y="58612"/>
                </a:lnTo>
                <a:lnTo>
                  <a:pt x="2913" y="56871"/>
                </a:lnTo>
                <a:lnTo>
                  <a:pt x="2794" y="43894"/>
                </a:lnTo>
                <a:lnTo>
                  <a:pt x="2738" y="37692"/>
                </a:lnTo>
                <a:lnTo>
                  <a:pt x="55" y="761"/>
                </a:lnTo>
                <a:lnTo>
                  <a:pt x="0" y="0"/>
                </a:lnTo>
                <a:lnTo>
                  <a:pt x="22805" y="761"/>
                </a:lnTo>
                <a:lnTo>
                  <a:pt x="66920" y="761"/>
                </a:lnTo>
                <a:lnTo>
                  <a:pt x="85649" y="3000"/>
                </a:lnTo>
                <a:lnTo>
                  <a:pt x="108028" y="12739"/>
                </a:lnTo>
                <a:lnTo>
                  <a:pt x="116665" y="22197"/>
                </a:lnTo>
                <a:lnTo>
                  <a:pt x="34629" y="22197"/>
                </a:lnTo>
                <a:lnTo>
                  <a:pt x="34729" y="43894"/>
                </a:lnTo>
                <a:lnTo>
                  <a:pt x="34797" y="58612"/>
                </a:lnTo>
                <a:lnTo>
                  <a:pt x="34899" y="75433"/>
                </a:lnTo>
                <a:lnTo>
                  <a:pt x="35014" y="84058"/>
                </a:lnTo>
                <a:lnTo>
                  <a:pt x="35071" y="88290"/>
                </a:lnTo>
                <a:lnTo>
                  <a:pt x="35197" y="97683"/>
                </a:lnTo>
                <a:lnTo>
                  <a:pt x="35287" y="104412"/>
                </a:lnTo>
                <a:lnTo>
                  <a:pt x="35335" y="108011"/>
                </a:lnTo>
                <a:lnTo>
                  <a:pt x="35458" y="117189"/>
                </a:lnTo>
                <a:lnTo>
                  <a:pt x="35555" y="124396"/>
                </a:lnTo>
                <a:lnTo>
                  <a:pt x="36712" y="168651"/>
                </a:lnTo>
                <a:lnTo>
                  <a:pt x="38213" y="194470"/>
                </a:lnTo>
                <a:lnTo>
                  <a:pt x="19402" y="194470"/>
                </a:lnTo>
                <a:lnTo>
                  <a:pt x="10052" y="194970"/>
                </a:lnTo>
                <a:lnTo>
                  <a:pt x="145" y="196510"/>
                </a:lnTo>
                <a:close/>
              </a:path>
              <a:path w="1263015" h="198754">
                <a:moveTo>
                  <a:pt x="66920" y="761"/>
                </a:moveTo>
                <a:lnTo>
                  <a:pt x="32336" y="761"/>
                </a:lnTo>
                <a:lnTo>
                  <a:pt x="37291" y="397"/>
                </a:lnTo>
                <a:lnTo>
                  <a:pt x="49904" y="0"/>
                </a:lnTo>
                <a:lnTo>
                  <a:pt x="60548" y="0"/>
                </a:lnTo>
                <a:lnTo>
                  <a:pt x="66920" y="761"/>
                </a:lnTo>
                <a:close/>
              </a:path>
              <a:path w="1263015" h="198754">
                <a:moveTo>
                  <a:pt x="49585" y="121649"/>
                </a:moveTo>
                <a:lnTo>
                  <a:pt x="49295" y="108011"/>
                </a:lnTo>
                <a:lnTo>
                  <a:pt x="49222" y="101048"/>
                </a:lnTo>
                <a:lnTo>
                  <a:pt x="69837" y="96916"/>
                </a:lnTo>
                <a:lnTo>
                  <a:pt x="84823" y="88290"/>
                </a:lnTo>
                <a:lnTo>
                  <a:pt x="93969" y="75433"/>
                </a:lnTo>
                <a:lnTo>
                  <a:pt x="97065" y="58612"/>
                </a:lnTo>
                <a:lnTo>
                  <a:pt x="93953" y="43894"/>
                </a:lnTo>
                <a:lnTo>
                  <a:pt x="85240" y="32379"/>
                </a:lnTo>
                <a:lnTo>
                  <a:pt x="71858" y="24877"/>
                </a:lnTo>
                <a:lnTo>
                  <a:pt x="54740" y="22197"/>
                </a:lnTo>
                <a:lnTo>
                  <a:pt x="116665" y="22197"/>
                </a:lnTo>
                <a:lnTo>
                  <a:pt x="124090" y="30327"/>
                </a:lnTo>
                <a:lnTo>
                  <a:pt x="130243" y="56871"/>
                </a:lnTo>
                <a:lnTo>
                  <a:pt x="123419" y="84058"/>
                </a:lnTo>
                <a:lnTo>
                  <a:pt x="105323" y="104412"/>
                </a:lnTo>
                <a:lnTo>
                  <a:pt x="79523" y="117189"/>
                </a:lnTo>
                <a:lnTo>
                  <a:pt x="49585" y="121649"/>
                </a:lnTo>
                <a:close/>
              </a:path>
              <a:path w="1263015" h="198754">
                <a:moveTo>
                  <a:pt x="38332" y="196510"/>
                </a:moveTo>
                <a:lnTo>
                  <a:pt x="28540" y="194970"/>
                </a:lnTo>
                <a:lnTo>
                  <a:pt x="28306" y="194970"/>
                </a:lnTo>
                <a:lnTo>
                  <a:pt x="19402" y="194470"/>
                </a:lnTo>
                <a:lnTo>
                  <a:pt x="38213" y="194470"/>
                </a:lnTo>
                <a:lnTo>
                  <a:pt x="38332" y="196510"/>
                </a:lnTo>
                <a:close/>
              </a:path>
              <a:path w="1263015" h="198754">
                <a:moveTo>
                  <a:pt x="312831" y="196583"/>
                </a:moveTo>
                <a:lnTo>
                  <a:pt x="330722" y="151689"/>
                </a:lnTo>
                <a:lnTo>
                  <a:pt x="351635" y="95752"/>
                </a:lnTo>
                <a:lnTo>
                  <a:pt x="370697" y="41447"/>
                </a:lnTo>
                <a:lnTo>
                  <a:pt x="383035" y="1450"/>
                </a:lnTo>
                <a:lnTo>
                  <a:pt x="391321" y="2103"/>
                </a:lnTo>
                <a:lnTo>
                  <a:pt x="399887" y="2321"/>
                </a:lnTo>
                <a:lnTo>
                  <a:pt x="416424" y="2321"/>
                </a:lnTo>
                <a:lnTo>
                  <a:pt x="427708" y="36944"/>
                </a:lnTo>
                <a:lnTo>
                  <a:pt x="428831" y="40042"/>
                </a:lnTo>
                <a:lnTo>
                  <a:pt x="395086" y="40042"/>
                </a:lnTo>
                <a:lnTo>
                  <a:pt x="391143" y="51938"/>
                </a:lnTo>
                <a:lnTo>
                  <a:pt x="387227" y="63671"/>
                </a:lnTo>
                <a:lnTo>
                  <a:pt x="370112" y="114612"/>
                </a:lnTo>
                <a:lnTo>
                  <a:pt x="383612" y="115796"/>
                </a:lnTo>
                <a:lnTo>
                  <a:pt x="395404" y="116190"/>
                </a:lnTo>
                <a:lnTo>
                  <a:pt x="456841" y="116190"/>
                </a:lnTo>
                <a:lnTo>
                  <a:pt x="465788" y="139784"/>
                </a:lnTo>
                <a:lnTo>
                  <a:pt x="395159" y="139784"/>
                </a:lnTo>
                <a:lnTo>
                  <a:pt x="378198" y="140056"/>
                </a:lnTo>
                <a:lnTo>
                  <a:pt x="362271" y="140872"/>
                </a:lnTo>
                <a:lnTo>
                  <a:pt x="359264" y="150510"/>
                </a:lnTo>
                <a:lnTo>
                  <a:pt x="350500" y="180013"/>
                </a:lnTo>
                <a:lnTo>
                  <a:pt x="345857" y="195286"/>
                </a:lnTo>
                <a:lnTo>
                  <a:pt x="333449" y="195286"/>
                </a:lnTo>
                <a:lnTo>
                  <a:pt x="323903" y="195575"/>
                </a:lnTo>
                <a:lnTo>
                  <a:pt x="322911" y="195575"/>
                </a:lnTo>
                <a:lnTo>
                  <a:pt x="312831" y="196583"/>
                </a:lnTo>
                <a:close/>
              </a:path>
              <a:path w="1263015" h="198754">
                <a:moveTo>
                  <a:pt x="416424" y="2321"/>
                </a:moveTo>
                <a:lnTo>
                  <a:pt x="399887" y="2321"/>
                </a:lnTo>
                <a:lnTo>
                  <a:pt x="408303" y="2103"/>
                </a:lnTo>
                <a:lnTo>
                  <a:pt x="416140" y="1450"/>
                </a:lnTo>
                <a:lnTo>
                  <a:pt x="416353" y="2103"/>
                </a:lnTo>
                <a:lnTo>
                  <a:pt x="416424" y="2321"/>
                </a:lnTo>
                <a:close/>
              </a:path>
              <a:path w="1263015" h="198754">
                <a:moveTo>
                  <a:pt x="456841" y="116190"/>
                </a:moveTo>
                <a:lnTo>
                  <a:pt x="395404" y="116190"/>
                </a:lnTo>
                <a:lnTo>
                  <a:pt x="407345" y="115796"/>
                </a:lnTo>
                <a:lnTo>
                  <a:pt x="421295" y="114612"/>
                </a:lnTo>
                <a:lnTo>
                  <a:pt x="417046" y="102349"/>
                </a:lnTo>
                <a:lnTo>
                  <a:pt x="412900" y="90493"/>
                </a:lnTo>
                <a:lnTo>
                  <a:pt x="395086" y="40042"/>
                </a:lnTo>
                <a:lnTo>
                  <a:pt x="428831" y="40042"/>
                </a:lnTo>
                <a:lnTo>
                  <a:pt x="447539" y="91663"/>
                </a:lnTo>
                <a:lnTo>
                  <a:pt x="456841" y="116190"/>
                </a:lnTo>
                <a:close/>
              </a:path>
              <a:path w="1263015" h="198754">
                <a:moveTo>
                  <a:pt x="449173" y="196075"/>
                </a:moveTo>
                <a:lnTo>
                  <a:pt x="435901" y="154710"/>
                </a:lnTo>
                <a:lnTo>
                  <a:pt x="395159" y="139784"/>
                </a:lnTo>
                <a:lnTo>
                  <a:pt x="465788" y="139784"/>
                </a:lnTo>
                <a:lnTo>
                  <a:pt x="469657" y="149986"/>
                </a:lnTo>
                <a:lnTo>
                  <a:pt x="487686" y="195286"/>
                </a:lnTo>
                <a:lnTo>
                  <a:pt x="468248" y="195286"/>
                </a:lnTo>
                <a:lnTo>
                  <a:pt x="450876" y="195575"/>
                </a:lnTo>
                <a:lnTo>
                  <a:pt x="456697" y="195575"/>
                </a:lnTo>
                <a:lnTo>
                  <a:pt x="449173" y="196075"/>
                </a:lnTo>
                <a:close/>
              </a:path>
              <a:path w="1263015" h="198754">
                <a:moveTo>
                  <a:pt x="345573" y="196220"/>
                </a:moveTo>
                <a:lnTo>
                  <a:pt x="339427" y="195575"/>
                </a:lnTo>
                <a:lnTo>
                  <a:pt x="329942" y="195286"/>
                </a:lnTo>
                <a:lnTo>
                  <a:pt x="345857" y="195286"/>
                </a:lnTo>
                <a:lnTo>
                  <a:pt x="345617" y="196075"/>
                </a:lnTo>
                <a:lnTo>
                  <a:pt x="345573" y="196220"/>
                </a:lnTo>
                <a:close/>
              </a:path>
              <a:path w="1263015" h="198754">
                <a:moveTo>
                  <a:pt x="488057" y="196220"/>
                </a:moveTo>
                <a:lnTo>
                  <a:pt x="487071" y="196220"/>
                </a:lnTo>
                <a:lnTo>
                  <a:pt x="478045" y="195575"/>
                </a:lnTo>
                <a:lnTo>
                  <a:pt x="468248" y="195286"/>
                </a:lnTo>
                <a:lnTo>
                  <a:pt x="487686" y="195286"/>
                </a:lnTo>
                <a:lnTo>
                  <a:pt x="488000" y="196075"/>
                </a:lnTo>
                <a:lnTo>
                  <a:pt x="488057" y="196220"/>
                </a:lnTo>
                <a:close/>
              </a:path>
              <a:path w="1263015" h="198754">
                <a:moveTo>
                  <a:pt x="172641" y="197090"/>
                </a:moveTo>
                <a:lnTo>
                  <a:pt x="174932" y="153492"/>
                </a:lnTo>
                <a:lnTo>
                  <a:pt x="175375" y="107358"/>
                </a:lnTo>
                <a:lnTo>
                  <a:pt x="175445" y="100086"/>
                </a:lnTo>
                <a:lnTo>
                  <a:pt x="174696" y="51502"/>
                </a:lnTo>
                <a:lnTo>
                  <a:pt x="174612" y="46056"/>
                </a:lnTo>
                <a:lnTo>
                  <a:pt x="172920" y="2158"/>
                </a:lnTo>
                <a:lnTo>
                  <a:pt x="172859" y="580"/>
                </a:lnTo>
                <a:lnTo>
                  <a:pt x="194941" y="1702"/>
                </a:lnTo>
                <a:lnTo>
                  <a:pt x="186798" y="1702"/>
                </a:lnTo>
                <a:lnTo>
                  <a:pt x="226074" y="2158"/>
                </a:lnTo>
                <a:lnTo>
                  <a:pt x="275370" y="2158"/>
                </a:lnTo>
                <a:lnTo>
                  <a:pt x="275370" y="25002"/>
                </a:lnTo>
                <a:lnTo>
                  <a:pt x="208506" y="25002"/>
                </a:lnTo>
                <a:lnTo>
                  <a:pt x="208179" y="46056"/>
                </a:lnTo>
                <a:lnTo>
                  <a:pt x="208095" y="51502"/>
                </a:lnTo>
                <a:lnTo>
                  <a:pt x="208036" y="74694"/>
                </a:lnTo>
                <a:lnTo>
                  <a:pt x="208265" y="79938"/>
                </a:lnTo>
                <a:lnTo>
                  <a:pt x="208360" y="82115"/>
                </a:lnTo>
                <a:lnTo>
                  <a:pt x="229997" y="82825"/>
                </a:lnTo>
                <a:lnTo>
                  <a:pt x="271957" y="82825"/>
                </a:lnTo>
                <a:lnTo>
                  <a:pt x="271957" y="104520"/>
                </a:lnTo>
                <a:lnTo>
                  <a:pt x="237010" y="104520"/>
                </a:lnTo>
                <a:lnTo>
                  <a:pt x="224903" y="104778"/>
                </a:lnTo>
                <a:lnTo>
                  <a:pt x="208433" y="105980"/>
                </a:lnTo>
                <a:lnTo>
                  <a:pt x="207929" y="121106"/>
                </a:lnTo>
                <a:lnTo>
                  <a:pt x="207671" y="138088"/>
                </a:lnTo>
                <a:lnTo>
                  <a:pt x="207562" y="171774"/>
                </a:lnTo>
                <a:lnTo>
                  <a:pt x="277024" y="171774"/>
                </a:lnTo>
                <a:lnTo>
                  <a:pt x="276938" y="182891"/>
                </a:lnTo>
                <a:lnTo>
                  <a:pt x="276504" y="191305"/>
                </a:lnTo>
                <a:lnTo>
                  <a:pt x="276132" y="194805"/>
                </a:lnTo>
                <a:lnTo>
                  <a:pt x="228579" y="194805"/>
                </a:lnTo>
                <a:lnTo>
                  <a:pt x="198786" y="195213"/>
                </a:lnTo>
                <a:lnTo>
                  <a:pt x="172641" y="197090"/>
                </a:lnTo>
                <a:close/>
              </a:path>
              <a:path w="1263015" h="198754">
                <a:moveTo>
                  <a:pt x="275370" y="2158"/>
                </a:moveTo>
                <a:lnTo>
                  <a:pt x="226074" y="2158"/>
                </a:lnTo>
                <a:lnTo>
                  <a:pt x="253819" y="1702"/>
                </a:lnTo>
                <a:lnTo>
                  <a:pt x="275370" y="580"/>
                </a:lnTo>
                <a:lnTo>
                  <a:pt x="275370" y="2158"/>
                </a:lnTo>
                <a:close/>
              </a:path>
              <a:path w="1263015" h="198754">
                <a:moveTo>
                  <a:pt x="275370" y="28072"/>
                </a:moveTo>
                <a:lnTo>
                  <a:pt x="259307" y="26750"/>
                </a:lnTo>
                <a:lnTo>
                  <a:pt x="241284" y="25651"/>
                </a:lnTo>
                <a:lnTo>
                  <a:pt x="223588" y="25002"/>
                </a:lnTo>
                <a:lnTo>
                  <a:pt x="275370" y="25002"/>
                </a:lnTo>
                <a:lnTo>
                  <a:pt x="275370" y="28072"/>
                </a:lnTo>
                <a:close/>
              </a:path>
              <a:path w="1263015" h="198754">
                <a:moveTo>
                  <a:pt x="271957" y="82825"/>
                </a:moveTo>
                <a:lnTo>
                  <a:pt x="229997" y="82825"/>
                </a:lnTo>
                <a:lnTo>
                  <a:pt x="248829" y="82115"/>
                </a:lnTo>
                <a:lnTo>
                  <a:pt x="248418" y="82115"/>
                </a:lnTo>
                <a:lnTo>
                  <a:pt x="262245" y="80901"/>
                </a:lnTo>
                <a:lnTo>
                  <a:pt x="271957" y="79938"/>
                </a:lnTo>
                <a:lnTo>
                  <a:pt x="271957" y="82825"/>
                </a:lnTo>
                <a:close/>
              </a:path>
              <a:path w="1263015" h="198754">
                <a:moveTo>
                  <a:pt x="271957" y="107358"/>
                </a:moveTo>
                <a:lnTo>
                  <a:pt x="250710" y="105338"/>
                </a:lnTo>
                <a:lnTo>
                  <a:pt x="237010" y="104520"/>
                </a:lnTo>
                <a:lnTo>
                  <a:pt x="271957" y="104520"/>
                </a:lnTo>
                <a:lnTo>
                  <a:pt x="271957" y="107358"/>
                </a:lnTo>
                <a:close/>
              </a:path>
              <a:path w="1263015" h="198754">
                <a:moveTo>
                  <a:pt x="277024" y="171774"/>
                </a:moveTo>
                <a:lnTo>
                  <a:pt x="228602" y="171774"/>
                </a:lnTo>
                <a:lnTo>
                  <a:pt x="249978" y="171085"/>
                </a:lnTo>
                <a:lnTo>
                  <a:pt x="277039" y="169743"/>
                </a:lnTo>
                <a:lnTo>
                  <a:pt x="277024" y="171774"/>
                </a:lnTo>
                <a:close/>
              </a:path>
              <a:path w="1263015" h="198754">
                <a:moveTo>
                  <a:pt x="275805" y="197090"/>
                </a:moveTo>
                <a:lnTo>
                  <a:pt x="256194" y="195540"/>
                </a:lnTo>
                <a:lnTo>
                  <a:pt x="228579" y="194805"/>
                </a:lnTo>
                <a:lnTo>
                  <a:pt x="276132" y="194805"/>
                </a:lnTo>
                <a:lnTo>
                  <a:pt x="276029" y="195776"/>
                </a:lnTo>
                <a:lnTo>
                  <a:pt x="275805" y="197090"/>
                </a:lnTo>
                <a:close/>
              </a:path>
              <a:path w="1263015" h="198754">
                <a:moveTo>
                  <a:pt x="1258906" y="135649"/>
                </a:moveTo>
                <a:lnTo>
                  <a:pt x="1232014" y="135649"/>
                </a:lnTo>
                <a:lnTo>
                  <a:pt x="1232411" y="111471"/>
                </a:lnTo>
                <a:lnTo>
                  <a:pt x="1232492" y="100141"/>
                </a:lnTo>
                <a:lnTo>
                  <a:pt x="1232564" y="89924"/>
                </a:lnTo>
                <a:lnTo>
                  <a:pt x="1232685" y="72956"/>
                </a:lnTo>
                <a:lnTo>
                  <a:pt x="1232384" y="42635"/>
                </a:lnTo>
                <a:lnTo>
                  <a:pt x="1232279" y="32130"/>
                </a:lnTo>
                <a:lnTo>
                  <a:pt x="1230753" y="3264"/>
                </a:lnTo>
                <a:lnTo>
                  <a:pt x="1230634" y="1015"/>
                </a:lnTo>
                <a:lnTo>
                  <a:pt x="1235281" y="1668"/>
                </a:lnTo>
                <a:lnTo>
                  <a:pt x="1240697" y="3264"/>
                </a:lnTo>
                <a:lnTo>
                  <a:pt x="1262568" y="3264"/>
                </a:lnTo>
                <a:lnTo>
                  <a:pt x="1259856" y="42635"/>
                </a:lnTo>
                <a:lnTo>
                  <a:pt x="1258610" y="95991"/>
                </a:lnTo>
                <a:lnTo>
                  <a:pt x="1258638" y="111471"/>
                </a:lnTo>
                <a:lnTo>
                  <a:pt x="1258848" y="130426"/>
                </a:lnTo>
                <a:lnTo>
                  <a:pt x="1258906" y="135649"/>
                </a:lnTo>
                <a:close/>
              </a:path>
              <a:path w="1263015" h="198754">
                <a:moveTo>
                  <a:pt x="1262568" y="3264"/>
                </a:moveTo>
                <a:lnTo>
                  <a:pt x="1246679" y="3264"/>
                </a:lnTo>
                <a:lnTo>
                  <a:pt x="1251906" y="3119"/>
                </a:lnTo>
                <a:lnTo>
                  <a:pt x="1257569" y="1886"/>
                </a:lnTo>
                <a:lnTo>
                  <a:pt x="1262723" y="1015"/>
                </a:lnTo>
                <a:lnTo>
                  <a:pt x="1262648" y="2103"/>
                </a:lnTo>
                <a:lnTo>
                  <a:pt x="1262568" y="3264"/>
                </a:lnTo>
                <a:close/>
              </a:path>
              <a:path w="1263015" h="198754">
                <a:moveTo>
                  <a:pt x="1132314" y="2103"/>
                </a:moveTo>
                <a:lnTo>
                  <a:pt x="1124131" y="2103"/>
                </a:lnTo>
                <a:lnTo>
                  <a:pt x="1127253" y="1886"/>
                </a:lnTo>
                <a:lnTo>
                  <a:pt x="1131282" y="1668"/>
                </a:lnTo>
                <a:lnTo>
                  <a:pt x="1130411" y="1668"/>
                </a:lnTo>
                <a:lnTo>
                  <a:pt x="1131826" y="1450"/>
                </a:lnTo>
                <a:lnTo>
                  <a:pt x="1132314" y="2103"/>
                </a:lnTo>
                <a:close/>
              </a:path>
              <a:path w="1263015" h="198754">
                <a:moveTo>
                  <a:pt x="1102714" y="196292"/>
                </a:moveTo>
                <a:lnTo>
                  <a:pt x="1105093" y="159549"/>
                </a:lnTo>
                <a:lnTo>
                  <a:pt x="1105873" y="111471"/>
                </a:lnTo>
                <a:lnTo>
                  <a:pt x="1105947" y="89924"/>
                </a:lnTo>
                <a:lnTo>
                  <a:pt x="1105393" y="42635"/>
                </a:lnTo>
                <a:lnTo>
                  <a:pt x="1105358" y="39627"/>
                </a:lnTo>
                <a:lnTo>
                  <a:pt x="1102820" y="3264"/>
                </a:lnTo>
                <a:lnTo>
                  <a:pt x="1102709" y="1668"/>
                </a:lnTo>
                <a:lnTo>
                  <a:pt x="1098818" y="1668"/>
                </a:lnTo>
                <a:lnTo>
                  <a:pt x="1110506" y="1886"/>
                </a:lnTo>
                <a:lnTo>
                  <a:pt x="1109538" y="1886"/>
                </a:lnTo>
                <a:lnTo>
                  <a:pt x="1124131" y="2103"/>
                </a:lnTo>
                <a:lnTo>
                  <a:pt x="1132314" y="2103"/>
                </a:lnTo>
                <a:lnTo>
                  <a:pt x="1174393" y="58467"/>
                </a:lnTo>
                <a:lnTo>
                  <a:pt x="1132480" y="58467"/>
                </a:lnTo>
                <a:lnTo>
                  <a:pt x="1132019" y="89924"/>
                </a:lnTo>
                <a:lnTo>
                  <a:pt x="1131914" y="100141"/>
                </a:lnTo>
                <a:lnTo>
                  <a:pt x="1131801" y="130426"/>
                </a:lnTo>
                <a:lnTo>
                  <a:pt x="1131781" y="135649"/>
                </a:lnTo>
                <a:lnTo>
                  <a:pt x="1132297" y="169351"/>
                </a:lnTo>
                <a:lnTo>
                  <a:pt x="1132327" y="171258"/>
                </a:lnTo>
                <a:lnTo>
                  <a:pt x="1133814" y="195204"/>
                </a:lnTo>
                <a:lnTo>
                  <a:pt x="1110570" y="195204"/>
                </a:lnTo>
                <a:lnTo>
                  <a:pt x="1102714" y="196292"/>
                </a:lnTo>
                <a:close/>
              </a:path>
              <a:path w="1263015" h="198754">
                <a:moveTo>
                  <a:pt x="1234740" y="195930"/>
                </a:moveTo>
                <a:lnTo>
                  <a:pt x="1233218" y="195930"/>
                </a:lnTo>
                <a:lnTo>
                  <a:pt x="1214440" y="169351"/>
                </a:lnTo>
                <a:lnTo>
                  <a:pt x="1186167" y="130426"/>
                </a:lnTo>
                <a:lnTo>
                  <a:pt x="1156261" y="89924"/>
                </a:lnTo>
                <a:lnTo>
                  <a:pt x="1132480" y="58467"/>
                </a:lnTo>
                <a:lnTo>
                  <a:pt x="1174393" y="58467"/>
                </a:lnTo>
                <a:lnTo>
                  <a:pt x="1232014" y="135649"/>
                </a:lnTo>
                <a:lnTo>
                  <a:pt x="1258906" y="135649"/>
                </a:lnTo>
                <a:lnTo>
                  <a:pt x="1259130" y="155906"/>
                </a:lnTo>
                <a:lnTo>
                  <a:pt x="1262143" y="192303"/>
                </a:lnTo>
                <a:lnTo>
                  <a:pt x="1262288" y="192738"/>
                </a:lnTo>
                <a:lnTo>
                  <a:pt x="1262741" y="195204"/>
                </a:lnTo>
                <a:lnTo>
                  <a:pt x="1247958" y="195204"/>
                </a:lnTo>
                <a:lnTo>
                  <a:pt x="1233322" y="195524"/>
                </a:lnTo>
                <a:lnTo>
                  <a:pt x="1238710" y="195524"/>
                </a:lnTo>
                <a:lnTo>
                  <a:pt x="1234740" y="195930"/>
                </a:lnTo>
                <a:close/>
              </a:path>
              <a:path w="1263015" h="198754">
                <a:moveTo>
                  <a:pt x="1133859" y="195930"/>
                </a:moveTo>
                <a:lnTo>
                  <a:pt x="1128868" y="195930"/>
                </a:lnTo>
                <a:lnTo>
                  <a:pt x="1124784" y="195712"/>
                </a:lnTo>
                <a:lnTo>
                  <a:pt x="1113749" y="195712"/>
                </a:lnTo>
                <a:lnTo>
                  <a:pt x="1109429" y="195204"/>
                </a:lnTo>
                <a:lnTo>
                  <a:pt x="1133814" y="195204"/>
                </a:lnTo>
                <a:lnTo>
                  <a:pt x="1133859" y="195930"/>
                </a:lnTo>
                <a:close/>
              </a:path>
              <a:path w="1263015" h="198754">
                <a:moveTo>
                  <a:pt x="1262941" y="196292"/>
                </a:moveTo>
                <a:lnTo>
                  <a:pt x="1255812" y="195524"/>
                </a:lnTo>
                <a:lnTo>
                  <a:pt x="1247958" y="195204"/>
                </a:lnTo>
                <a:lnTo>
                  <a:pt x="1262741" y="195204"/>
                </a:lnTo>
                <a:lnTo>
                  <a:pt x="1262835" y="195712"/>
                </a:lnTo>
                <a:lnTo>
                  <a:pt x="1262941" y="196292"/>
                </a:lnTo>
                <a:close/>
              </a:path>
              <a:path w="1263015" h="198754">
                <a:moveTo>
                  <a:pt x="529395" y="196220"/>
                </a:moveTo>
                <a:lnTo>
                  <a:pt x="531594" y="158581"/>
                </a:lnTo>
                <a:lnTo>
                  <a:pt x="531711" y="156586"/>
                </a:lnTo>
                <a:lnTo>
                  <a:pt x="531830" y="150266"/>
                </a:lnTo>
                <a:lnTo>
                  <a:pt x="532209" y="114467"/>
                </a:lnTo>
                <a:lnTo>
                  <a:pt x="532275" y="108247"/>
                </a:lnTo>
                <a:lnTo>
                  <a:pt x="532342" y="89713"/>
                </a:lnTo>
                <a:lnTo>
                  <a:pt x="531644" y="42356"/>
                </a:lnTo>
                <a:lnTo>
                  <a:pt x="531550" y="35984"/>
                </a:lnTo>
                <a:lnTo>
                  <a:pt x="529501" y="2382"/>
                </a:lnTo>
                <a:lnTo>
                  <a:pt x="529395" y="652"/>
                </a:lnTo>
                <a:lnTo>
                  <a:pt x="541455" y="1567"/>
                </a:lnTo>
                <a:lnTo>
                  <a:pt x="548553" y="1985"/>
                </a:lnTo>
                <a:lnTo>
                  <a:pt x="598218" y="1985"/>
                </a:lnTo>
                <a:lnTo>
                  <a:pt x="603279" y="2382"/>
                </a:lnTo>
                <a:lnTo>
                  <a:pt x="625753" y="9212"/>
                </a:lnTo>
                <a:lnTo>
                  <a:pt x="643790" y="24300"/>
                </a:lnTo>
                <a:lnTo>
                  <a:pt x="564243" y="24300"/>
                </a:lnTo>
                <a:lnTo>
                  <a:pt x="564333" y="94845"/>
                </a:lnTo>
                <a:lnTo>
                  <a:pt x="564420" y="100902"/>
                </a:lnTo>
                <a:lnTo>
                  <a:pt x="564525" y="108247"/>
                </a:lnTo>
                <a:lnTo>
                  <a:pt x="565757" y="155502"/>
                </a:lnTo>
                <a:lnTo>
                  <a:pt x="567111" y="195159"/>
                </a:lnTo>
                <a:lnTo>
                  <a:pt x="542513" y="195159"/>
                </a:lnTo>
                <a:lnTo>
                  <a:pt x="529395" y="196220"/>
                </a:lnTo>
                <a:close/>
              </a:path>
              <a:path w="1263015" h="198754">
                <a:moveTo>
                  <a:pt x="598218" y="1985"/>
                </a:moveTo>
                <a:lnTo>
                  <a:pt x="553945" y="1985"/>
                </a:lnTo>
                <a:lnTo>
                  <a:pt x="558943" y="1740"/>
                </a:lnTo>
                <a:lnTo>
                  <a:pt x="566929" y="1233"/>
                </a:lnTo>
                <a:lnTo>
                  <a:pt x="574480" y="870"/>
                </a:lnTo>
                <a:lnTo>
                  <a:pt x="583990" y="870"/>
                </a:lnTo>
                <a:lnTo>
                  <a:pt x="598218" y="1985"/>
                </a:lnTo>
                <a:close/>
              </a:path>
              <a:path w="1263015" h="198754">
                <a:moveTo>
                  <a:pt x="635609" y="196075"/>
                </a:moveTo>
                <a:lnTo>
                  <a:pt x="621004" y="173918"/>
                </a:lnTo>
                <a:lnTo>
                  <a:pt x="604745" y="150266"/>
                </a:lnTo>
                <a:lnTo>
                  <a:pt x="589616" y="129116"/>
                </a:lnTo>
                <a:lnTo>
                  <a:pt x="578400" y="114467"/>
                </a:lnTo>
                <a:lnTo>
                  <a:pt x="578224" y="108247"/>
                </a:lnTo>
                <a:lnTo>
                  <a:pt x="578110" y="100902"/>
                </a:lnTo>
                <a:lnTo>
                  <a:pt x="577993" y="94845"/>
                </a:lnTo>
                <a:lnTo>
                  <a:pt x="577965" y="93358"/>
                </a:lnTo>
                <a:lnTo>
                  <a:pt x="598330" y="90033"/>
                </a:lnTo>
                <a:lnTo>
                  <a:pt x="610643" y="80900"/>
                </a:lnTo>
                <a:lnTo>
                  <a:pt x="616709" y="68692"/>
                </a:lnTo>
                <a:lnTo>
                  <a:pt x="618330" y="56145"/>
                </a:lnTo>
                <a:lnTo>
                  <a:pt x="615075" y="42356"/>
                </a:lnTo>
                <a:lnTo>
                  <a:pt x="606505" y="32389"/>
                </a:lnTo>
                <a:lnTo>
                  <a:pt x="594409" y="26338"/>
                </a:lnTo>
                <a:lnTo>
                  <a:pt x="580578" y="24300"/>
                </a:lnTo>
                <a:lnTo>
                  <a:pt x="643790" y="24300"/>
                </a:lnTo>
                <a:lnTo>
                  <a:pt x="644389" y="24801"/>
                </a:lnTo>
                <a:lnTo>
                  <a:pt x="652161" y="52591"/>
                </a:lnTo>
                <a:lnTo>
                  <a:pt x="648518" y="73689"/>
                </a:lnTo>
                <a:lnTo>
                  <a:pt x="638966" y="89713"/>
                </a:lnTo>
                <a:lnTo>
                  <a:pt x="625576" y="100596"/>
                </a:lnTo>
                <a:lnTo>
                  <a:pt x="610417" y="106270"/>
                </a:lnTo>
                <a:lnTo>
                  <a:pt x="627426" y="128430"/>
                </a:lnTo>
                <a:lnTo>
                  <a:pt x="678018" y="195159"/>
                </a:lnTo>
                <a:lnTo>
                  <a:pt x="647778" y="195159"/>
                </a:lnTo>
                <a:lnTo>
                  <a:pt x="635609" y="196075"/>
                </a:lnTo>
                <a:close/>
              </a:path>
              <a:path w="1263015" h="198754">
                <a:moveTo>
                  <a:pt x="567147" y="196220"/>
                </a:moveTo>
                <a:lnTo>
                  <a:pt x="553013" y="195159"/>
                </a:lnTo>
                <a:lnTo>
                  <a:pt x="567111" y="195159"/>
                </a:lnTo>
                <a:lnTo>
                  <a:pt x="567147" y="196220"/>
                </a:lnTo>
                <a:close/>
              </a:path>
              <a:path w="1263015" h="198754">
                <a:moveTo>
                  <a:pt x="679096" y="196583"/>
                </a:moveTo>
                <a:lnTo>
                  <a:pt x="664294" y="195159"/>
                </a:lnTo>
                <a:lnTo>
                  <a:pt x="678018" y="195159"/>
                </a:lnTo>
                <a:lnTo>
                  <a:pt x="679096" y="196583"/>
                </a:lnTo>
                <a:close/>
              </a:path>
              <a:path w="1263015" h="198754">
                <a:moveTo>
                  <a:pt x="819362" y="171629"/>
                </a:moveTo>
                <a:lnTo>
                  <a:pt x="765707" y="171629"/>
                </a:lnTo>
                <a:lnTo>
                  <a:pt x="777738" y="169844"/>
                </a:lnTo>
                <a:lnTo>
                  <a:pt x="777608" y="169844"/>
                </a:lnTo>
                <a:lnTo>
                  <a:pt x="786443" y="164792"/>
                </a:lnTo>
                <a:lnTo>
                  <a:pt x="792016" y="156695"/>
                </a:lnTo>
                <a:lnTo>
                  <a:pt x="793948" y="145877"/>
                </a:lnTo>
                <a:lnTo>
                  <a:pt x="792805" y="137393"/>
                </a:lnTo>
                <a:lnTo>
                  <a:pt x="757412" y="103305"/>
                </a:lnTo>
                <a:lnTo>
                  <a:pt x="748190" y="96957"/>
                </a:lnTo>
                <a:lnTo>
                  <a:pt x="742112" y="92560"/>
                </a:lnTo>
                <a:lnTo>
                  <a:pt x="731400" y="83084"/>
                </a:lnTo>
                <a:lnTo>
                  <a:pt x="723336" y="73274"/>
                </a:lnTo>
                <a:lnTo>
                  <a:pt x="718253" y="62009"/>
                </a:lnTo>
                <a:lnTo>
                  <a:pt x="716484" y="48166"/>
                </a:lnTo>
                <a:lnTo>
                  <a:pt x="720813" y="29072"/>
                </a:lnTo>
                <a:lnTo>
                  <a:pt x="732765" y="13800"/>
                </a:lnTo>
                <a:lnTo>
                  <a:pt x="750788" y="3670"/>
                </a:lnTo>
                <a:lnTo>
                  <a:pt x="773330" y="0"/>
                </a:lnTo>
                <a:lnTo>
                  <a:pt x="785665" y="969"/>
                </a:lnTo>
                <a:lnTo>
                  <a:pt x="798014" y="4053"/>
                </a:lnTo>
                <a:lnTo>
                  <a:pt x="810798" y="9517"/>
                </a:lnTo>
                <a:lnTo>
                  <a:pt x="824440" y="17627"/>
                </a:lnTo>
                <a:lnTo>
                  <a:pt x="820681" y="23540"/>
                </a:lnTo>
                <a:lnTo>
                  <a:pt x="820241" y="24300"/>
                </a:lnTo>
                <a:lnTo>
                  <a:pt x="774346" y="24300"/>
                </a:lnTo>
                <a:lnTo>
                  <a:pt x="763962" y="25917"/>
                </a:lnTo>
                <a:lnTo>
                  <a:pt x="756293" y="30439"/>
                </a:lnTo>
                <a:lnTo>
                  <a:pt x="755791" y="31028"/>
                </a:lnTo>
                <a:lnTo>
                  <a:pt x="751171" y="37827"/>
                </a:lnTo>
                <a:lnTo>
                  <a:pt x="749445" y="47441"/>
                </a:lnTo>
                <a:lnTo>
                  <a:pt x="749445" y="52156"/>
                </a:lnTo>
                <a:lnTo>
                  <a:pt x="780724" y="78879"/>
                </a:lnTo>
                <a:lnTo>
                  <a:pt x="790681" y="85089"/>
                </a:lnTo>
                <a:lnTo>
                  <a:pt x="805657" y="95464"/>
                </a:lnTo>
                <a:lnTo>
                  <a:pt x="817652" y="107105"/>
                </a:lnTo>
                <a:lnTo>
                  <a:pt x="825617" y="121628"/>
                </a:lnTo>
                <a:lnTo>
                  <a:pt x="828505" y="140654"/>
                </a:lnTo>
                <a:lnTo>
                  <a:pt x="822926" y="167271"/>
                </a:lnTo>
                <a:lnTo>
                  <a:pt x="819362" y="171629"/>
                </a:lnTo>
                <a:close/>
              </a:path>
              <a:path w="1263015" h="198754">
                <a:moveTo>
                  <a:pt x="809920" y="45482"/>
                </a:moveTo>
                <a:lnTo>
                  <a:pt x="803422" y="37827"/>
                </a:lnTo>
                <a:lnTo>
                  <a:pt x="795346" y="31028"/>
                </a:lnTo>
                <a:lnTo>
                  <a:pt x="785663" y="26161"/>
                </a:lnTo>
                <a:lnTo>
                  <a:pt x="774346" y="24300"/>
                </a:lnTo>
                <a:lnTo>
                  <a:pt x="820241" y="24300"/>
                </a:lnTo>
                <a:lnTo>
                  <a:pt x="816690" y="30439"/>
                </a:lnTo>
                <a:lnTo>
                  <a:pt x="812979" y="37827"/>
                </a:lnTo>
                <a:lnTo>
                  <a:pt x="809920" y="45482"/>
                </a:lnTo>
                <a:close/>
              </a:path>
              <a:path w="1263015" h="198754">
                <a:moveTo>
                  <a:pt x="767377" y="197598"/>
                </a:moveTo>
                <a:lnTo>
                  <a:pt x="749922" y="195545"/>
                </a:lnTo>
                <a:lnTo>
                  <a:pt x="733318" y="190371"/>
                </a:lnTo>
                <a:lnTo>
                  <a:pt x="718934" y="183551"/>
                </a:lnTo>
                <a:lnTo>
                  <a:pt x="708136" y="176562"/>
                </a:lnTo>
                <a:lnTo>
                  <a:pt x="711356" y="170150"/>
                </a:lnTo>
                <a:lnTo>
                  <a:pt x="714515" y="163350"/>
                </a:lnTo>
                <a:lnTo>
                  <a:pt x="717497" y="155884"/>
                </a:lnTo>
                <a:lnTo>
                  <a:pt x="720187" y="147473"/>
                </a:lnTo>
                <a:lnTo>
                  <a:pt x="730740" y="157215"/>
                </a:lnTo>
                <a:lnTo>
                  <a:pt x="742549" y="164792"/>
                </a:lnTo>
                <a:lnTo>
                  <a:pt x="754705" y="169844"/>
                </a:lnTo>
                <a:lnTo>
                  <a:pt x="765707" y="171629"/>
                </a:lnTo>
                <a:lnTo>
                  <a:pt x="819362" y="171629"/>
                </a:lnTo>
                <a:lnTo>
                  <a:pt x="808532" y="184876"/>
                </a:lnTo>
                <a:lnTo>
                  <a:pt x="788842" y="194607"/>
                </a:lnTo>
                <a:lnTo>
                  <a:pt x="767377" y="197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2587" y="381063"/>
            <a:ext cx="856742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CAPITOLO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Controllo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statistico</a:t>
            </a:r>
            <a:r>
              <a:rPr sz="24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della</a:t>
            </a:r>
            <a:r>
              <a:rPr sz="24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qualità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Verdana"/>
                <a:cs typeface="Verdana"/>
              </a:rPr>
              <a:t>dei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prodotti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dei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processi</a:t>
            </a:r>
            <a:r>
              <a:rPr sz="2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produttivi</a:t>
            </a:r>
            <a:endParaRPr sz="2400">
              <a:latin typeface="Verdana"/>
              <a:cs typeface="Verdana"/>
            </a:endParaRPr>
          </a:p>
          <a:p>
            <a:pPr marL="12700" marR="18097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Paragrafo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4.4</a:t>
            </a:r>
            <a:r>
              <a:rPr sz="2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2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stima</a:t>
            </a:r>
            <a:r>
              <a:rPr sz="2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dei</a:t>
            </a:r>
            <a:r>
              <a:rPr sz="24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parametri</a:t>
            </a:r>
            <a:r>
              <a:rPr sz="2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di</a:t>
            </a:r>
            <a:r>
              <a:rPr sz="24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processo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mediante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trial</a:t>
            </a:r>
            <a:r>
              <a:rPr sz="2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24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chart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(ed.</a:t>
            </a:r>
            <a:r>
              <a:rPr sz="2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Verdana"/>
                <a:cs typeface="Verdana"/>
              </a:rPr>
              <a:t>2023)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Paragrafo</a:t>
            </a:r>
            <a:r>
              <a:rPr sz="2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4.3.6</a:t>
            </a:r>
            <a:r>
              <a:rPr sz="2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Edizioni</a:t>
            </a:r>
            <a:r>
              <a:rPr sz="2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2012</a:t>
            </a:r>
            <a:r>
              <a:rPr sz="2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Verdana"/>
                <a:cs typeface="Verdana"/>
              </a:rPr>
              <a:t>2017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35694" y="3036242"/>
            <a:ext cx="2199640" cy="2908935"/>
          </a:xfrm>
          <a:custGeom>
            <a:avLst/>
            <a:gdLst/>
            <a:ahLst/>
            <a:cxnLst/>
            <a:rect l="l" t="t" r="r" b="b"/>
            <a:pathLst>
              <a:path w="2199640" h="2908935">
                <a:moveTo>
                  <a:pt x="1767789" y="2090102"/>
                </a:moveTo>
                <a:lnTo>
                  <a:pt x="1392745" y="2090102"/>
                </a:lnTo>
                <a:lnTo>
                  <a:pt x="1392745" y="2908566"/>
                </a:lnTo>
                <a:lnTo>
                  <a:pt x="1767789" y="2908566"/>
                </a:lnTo>
                <a:lnTo>
                  <a:pt x="1767789" y="2090102"/>
                </a:lnTo>
                <a:close/>
              </a:path>
              <a:path w="2199640" h="2908935">
                <a:moveTo>
                  <a:pt x="1767789" y="0"/>
                </a:moveTo>
                <a:lnTo>
                  <a:pt x="1408379" y="0"/>
                </a:lnTo>
                <a:lnTo>
                  <a:pt x="0" y="1640827"/>
                </a:lnTo>
                <a:lnTo>
                  <a:pt x="0" y="2090102"/>
                </a:lnTo>
                <a:lnTo>
                  <a:pt x="2199487" y="2090102"/>
                </a:lnTo>
                <a:lnTo>
                  <a:pt x="2199487" y="1777568"/>
                </a:lnTo>
                <a:lnTo>
                  <a:pt x="265645" y="1777568"/>
                </a:lnTo>
                <a:lnTo>
                  <a:pt x="1392745" y="464896"/>
                </a:lnTo>
                <a:lnTo>
                  <a:pt x="1767789" y="464896"/>
                </a:lnTo>
                <a:lnTo>
                  <a:pt x="1767789" y="0"/>
                </a:lnTo>
                <a:close/>
              </a:path>
              <a:path w="2199640" h="2908935">
                <a:moveTo>
                  <a:pt x="1767789" y="464896"/>
                </a:moveTo>
                <a:lnTo>
                  <a:pt x="1392745" y="464896"/>
                </a:lnTo>
                <a:lnTo>
                  <a:pt x="1392745" y="1777568"/>
                </a:lnTo>
                <a:lnTo>
                  <a:pt x="1767789" y="1777568"/>
                </a:lnTo>
                <a:lnTo>
                  <a:pt x="1767789" y="464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5609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6175" algn="l"/>
              </a:tabLst>
            </a:pPr>
            <a:r>
              <a:rPr b="0" dirty="0"/>
              <a:t>Come</a:t>
            </a:r>
            <a:r>
              <a:rPr b="0" spc="-35" dirty="0"/>
              <a:t> </a:t>
            </a:r>
            <a:r>
              <a:rPr b="0" dirty="0"/>
              <a:t>si</a:t>
            </a:r>
            <a:r>
              <a:rPr b="0" spc="-40" dirty="0"/>
              <a:t> </a:t>
            </a:r>
            <a:r>
              <a:rPr b="0" dirty="0"/>
              <a:t>vede</a:t>
            </a:r>
            <a:r>
              <a:rPr b="0" spc="-35" dirty="0"/>
              <a:t> </a:t>
            </a:r>
            <a:r>
              <a:rPr b="0" dirty="0"/>
              <a:t>dal</a:t>
            </a:r>
            <a:r>
              <a:rPr b="0" spc="-40" dirty="0"/>
              <a:t> </a:t>
            </a:r>
            <a:r>
              <a:rPr b="0" dirty="0"/>
              <a:t>flow</a:t>
            </a:r>
            <a:r>
              <a:rPr b="0" spc="-15" dirty="0"/>
              <a:t> </a:t>
            </a:r>
            <a:r>
              <a:rPr b="0" spc="-10" dirty="0"/>
              <a:t>chart</a:t>
            </a:r>
            <a:r>
              <a:rPr b="0" dirty="0"/>
              <a:t>	</a:t>
            </a:r>
            <a:r>
              <a:rPr b="0" spc="-25" dirty="0"/>
              <a:t>……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5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5002" y="1622196"/>
            <a:ext cx="8712200" cy="3770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90"/>
              </a:spcBef>
            </a:pPr>
            <a:r>
              <a:rPr sz="2400" dirty="0">
                <a:latin typeface="Verdana"/>
                <a:cs typeface="Verdana"/>
              </a:rPr>
              <a:t>La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stima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ottenuta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un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trial</a:t>
            </a:r>
            <a:r>
              <a:rPr sz="2400" i="1" spc="-3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control</a:t>
            </a:r>
            <a:r>
              <a:rPr sz="2400" i="1" spc="-2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chart</a:t>
            </a:r>
            <a:r>
              <a:rPr sz="2400" i="1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è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ritenuta </a:t>
            </a:r>
            <a:r>
              <a:rPr sz="2400" dirty="0">
                <a:latin typeface="Verdana"/>
                <a:cs typeface="Verdana"/>
              </a:rPr>
              <a:t>valida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il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control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chart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non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presenta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né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punti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fuori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dai </a:t>
            </a:r>
            <a:r>
              <a:rPr sz="2400" dirty="0">
                <a:latin typeface="Verdana"/>
                <a:cs typeface="Verdana"/>
              </a:rPr>
              <a:t>limiti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né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andamenti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sospetti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che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fanno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ritenere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il </a:t>
            </a:r>
            <a:r>
              <a:rPr sz="2400" dirty="0">
                <a:latin typeface="Verdana"/>
                <a:cs typeface="Verdana"/>
              </a:rPr>
              <a:t>processo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sia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andato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fuori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controllo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nel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periodo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cui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gli 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i="1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Verdana"/>
                <a:cs typeface="Verdana"/>
              </a:rPr>
              <a:t>campioni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sono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stati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estratti.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400" dirty="0">
              <a:latin typeface="Verdana"/>
              <a:cs typeface="Verdana"/>
            </a:endParaRPr>
          </a:p>
          <a:p>
            <a:pPr marL="12700" marR="457200">
              <a:lnSpc>
                <a:spcPct val="112100"/>
              </a:lnSpc>
            </a:pPr>
            <a:r>
              <a:rPr sz="2400" dirty="0">
                <a:latin typeface="Verdana"/>
                <a:cs typeface="Verdana"/>
              </a:rPr>
              <a:t>In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altre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parole: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le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stime</a:t>
            </a: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di</a:t>
            </a:r>
            <a:r>
              <a:rPr sz="24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 Light"/>
                <a:cs typeface="Calibri Light"/>
              </a:rPr>
              <a:t>µ</a:t>
            </a:r>
            <a:r>
              <a:rPr sz="2400" spc="2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σ</a:t>
            </a:r>
            <a:r>
              <a:rPr sz="2400" spc="-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sono</a:t>
            </a:r>
            <a:r>
              <a:rPr sz="2400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valide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Verdana"/>
                <a:cs typeface="Verdana"/>
              </a:rPr>
              <a:t>se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ottenute</a:t>
            </a:r>
            <a:r>
              <a:rPr sz="24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da</a:t>
            </a: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dati</a:t>
            </a:r>
            <a:r>
              <a:rPr sz="2400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di</a:t>
            </a: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sz="2400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processo</a:t>
            </a:r>
            <a:r>
              <a:rPr sz="2400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che</a:t>
            </a:r>
            <a:r>
              <a:rPr sz="240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risulta</a:t>
            </a:r>
            <a:r>
              <a:rPr sz="240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sotto </a:t>
            </a:r>
            <a:r>
              <a:rPr sz="2400" i="1" dirty="0">
                <a:latin typeface="Verdana"/>
                <a:cs typeface="Verdana"/>
              </a:rPr>
              <a:t>controllo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i="1" spc="-10" dirty="0">
                <a:latin typeface="Verdana"/>
                <a:cs typeface="Verdana"/>
              </a:rPr>
              <a:t>statistico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987" y="533463"/>
            <a:ext cx="8074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Numero</a:t>
            </a:r>
            <a:r>
              <a:rPr spc="-65" dirty="0"/>
              <a:t> </a:t>
            </a:r>
            <a:r>
              <a:rPr dirty="0"/>
              <a:t>di</a:t>
            </a:r>
            <a:r>
              <a:rPr spc="-60" dirty="0"/>
              <a:t> </a:t>
            </a:r>
            <a:r>
              <a:rPr dirty="0"/>
              <a:t>campioni</a:t>
            </a:r>
            <a:r>
              <a:rPr spc="-75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dimensione</a:t>
            </a:r>
            <a:r>
              <a:rPr spc="-35" dirty="0"/>
              <a:t> </a:t>
            </a:r>
            <a:r>
              <a:rPr spc="-10" dirty="0"/>
              <a:t>campionaria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6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7869" y="1471302"/>
            <a:ext cx="8848725" cy="295973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15875">
              <a:lnSpc>
                <a:spcPct val="102200"/>
              </a:lnSpc>
              <a:spcBef>
                <a:spcPts val="35"/>
              </a:spcBef>
            </a:pPr>
            <a:r>
              <a:rPr sz="2000" dirty="0">
                <a:latin typeface="Verdana"/>
                <a:cs typeface="Verdana"/>
              </a:rPr>
              <a:t>Il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numero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EC6B06"/>
                </a:solidFill>
                <a:latin typeface="Times New Roman"/>
                <a:cs typeface="Times New Roman"/>
              </a:rPr>
              <a:t>m</a:t>
            </a:r>
            <a:r>
              <a:rPr sz="2400" b="1" i="1" spc="65" dirty="0">
                <a:solidFill>
                  <a:srgbClr val="EC6B0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campioni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analizzare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aggira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generale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intorno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 </a:t>
            </a:r>
            <a:r>
              <a:rPr sz="2000" dirty="0">
                <a:latin typeface="Verdana"/>
                <a:cs typeface="Verdana"/>
              </a:rPr>
              <a:t>30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40.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95"/>
              </a:spcBef>
            </a:pP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98900"/>
              </a:lnSpc>
            </a:pPr>
            <a:r>
              <a:rPr sz="2000" dirty="0">
                <a:latin typeface="Verdana"/>
                <a:cs typeface="Verdana"/>
              </a:rPr>
              <a:t>Il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trial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chart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una</a:t>
            </a:r>
            <a:r>
              <a:rPr sz="2000" i="1" spc="-5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tantum</a:t>
            </a:r>
            <a:r>
              <a:rPr sz="2000" i="1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stima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parametri</a:t>
            </a:r>
            <a:r>
              <a:rPr sz="2000" spc="-25" dirty="0">
                <a:latin typeface="Verdana"/>
                <a:cs typeface="Verdana"/>
              </a:rPr>
              <a:t> di </a:t>
            </a:r>
            <a:r>
              <a:rPr sz="2000" dirty="0">
                <a:latin typeface="Verdana"/>
                <a:cs typeface="Verdana"/>
              </a:rPr>
              <a:t>processo.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Quindi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usiamo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dimensione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campionaria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400" b="1" i="1" dirty="0">
                <a:solidFill>
                  <a:srgbClr val="EC6B06"/>
                </a:solidFill>
                <a:latin typeface="Times New Roman"/>
                <a:cs typeface="Times New Roman"/>
              </a:rPr>
              <a:t>h</a:t>
            </a:r>
            <a:r>
              <a:rPr sz="2000" i="1" dirty="0">
                <a:latin typeface="Verdana"/>
                <a:cs typeface="Verdana"/>
              </a:rPr>
              <a:t>)</a:t>
            </a:r>
            <a:r>
              <a:rPr sz="2000" i="1" spc="-4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più</a:t>
            </a:r>
            <a:r>
              <a:rPr sz="2000" i="1" spc="-55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grande </a:t>
            </a:r>
            <a:r>
              <a:rPr sz="2000" i="1" dirty="0">
                <a:latin typeface="Verdana"/>
                <a:cs typeface="Verdana"/>
              </a:rPr>
              <a:t>di</a:t>
            </a:r>
            <a:r>
              <a:rPr sz="2000" i="1" spc="-4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quella</a:t>
            </a:r>
            <a:r>
              <a:rPr sz="2000" i="1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400" b="1" i="1" dirty="0">
                <a:solidFill>
                  <a:srgbClr val="EC6B06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latin typeface="Verdana"/>
                <a:cs typeface="Verdana"/>
              </a:rPr>
              <a:t>)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che</a:t>
            </a:r>
            <a:r>
              <a:rPr sz="2000" i="1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usiamo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monitoraggi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continuo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processo.</a:t>
            </a:r>
            <a:endParaRPr sz="2000">
              <a:latin typeface="Verdana"/>
              <a:cs typeface="Verdana"/>
            </a:endParaRPr>
          </a:p>
          <a:p>
            <a:pPr marL="12700" marR="909319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latin typeface="Verdana"/>
                <a:cs typeface="Verdana"/>
              </a:rPr>
              <a:t>Per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sottolineare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questo,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abbiamo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usato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simbolo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h</a:t>
            </a:r>
            <a:r>
              <a:rPr sz="2000" i="1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invece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del </a:t>
            </a:r>
            <a:r>
              <a:rPr sz="2000" dirty="0">
                <a:latin typeface="Verdana"/>
                <a:cs typeface="Verdana"/>
              </a:rPr>
              <a:t>consueto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simbolo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i="1" spc="-25" dirty="0">
                <a:latin typeface="Verdana"/>
                <a:cs typeface="Verdana"/>
              </a:rPr>
              <a:t>n.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58729"/>
          </a:xfrm>
          <a:prstGeom prst="rect">
            <a:avLst/>
          </a:prstGeom>
        </p:spPr>
        <p:txBody>
          <a:bodyPr vert="horz" wrap="square" lIns="0" tIns="88533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Fase</a:t>
            </a:r>
            <a:r>
              <a:rPr b="0" spc="-65" dirty="0"/>
              <a:t> </a:t>
            </a:r>
            <a:r>
              <a:rPr b="0" dirty="0"/>
              <a:t>di</a:t>
            </a:r>
            <a:r>
              <a:rPr b="0" spc="-55" dirty="0"/>
              <a:t> </a:t>
            </a:r>
            <a:r>
              <a:rPr b="0" dirty="0"/>
              <a:t>estrazione</a:t>
            </a:r>
            <a:r>
              <a:rPr b="0" spc="-30" dirty="0"/>
              <a:t> </a:t>
            </a:r>
            <a:r>
              <a:rPr b="0" dirty="0"/>
              <a:t>dei</a:t>
            </a:r>
            <a:r>
              <a:rPr b="0" spc="-45" dirty="0"/>
              <a:t> </a:t>
            </a:r>
            <a:r>
              <a:rPr b="0" spc="-10" dirty="0"/>
              <a:t>campioni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9493" y="1956743"/>
            <a:ext cx="8777605" cy="292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In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questa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operazione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delicata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stima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parametri,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dobbiamo </a:t>
            </a:r>
            <a:r>
              <a:rPr sz="2000" dirty="0">
                <a:latin typeface="Verdana"/>
                <a:cs typeface="Verdana"/>
              </a:rPr>
              <a:t>avere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lavora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situazione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riteniamo </a:t>
            </a:r>
            <a:r>
              <a:rPr sz="2000" dirty="0">
                <a:latin typeface="Verdana"/>
                <a:cs typeface="Verdana"/>
              </a:rPr>
              <a:t>rappresentativa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consueto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funzionamento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in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situazione,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esempio,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stress.</a:t>
            </a:r>
            <a:endParaRPr sz="2000" dirty="0">
              <a:latin typeface="Verdana"/>
              <a:cs typeface="Verdana"/>
            </a:endParaRPr>
          </a:p>
          <a:p>
            <a:pPr marL="12700" marR="889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Verdana"/>
                <a:cs typeface="Verdana"/>
              </a:rPr>
              <a:t>Ovviamente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avremo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fissato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tutti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fattori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produttivi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tecnici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coinvolti </a:t>
            </a:r>
            <a:r>
              <a:rPr sz="2000" dirty="0">
                <a:latin typeface="Verdana"/>
                <a:cs typeface="Verdana"/>
              </a:rPr>
              <a:t>(macchinari,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metodi,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materiali,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ecc.)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livelli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ottimali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stabiliti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dai </a:t>
            </a:r>
            <a:r>
              <a:rPr sz="2000" spc="-10" dirty="0">
                <a:latin typeface="Verdana"/>
                <a:cs typeface="Verdana"/>
              </a:rPr>
              <a:t>tecnici.</a:t>
            </a:r>
            <a:endParaRPr sz="2000" dirty="0">
              <a:latin typeface="Verdana"/>
              <a:cs typeface="Verdana"/>
            </a:endParaRPr>
          </a:p>
          <a:p>
            <a:pPr marL="12700" marR="806450" indent="-63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Verdana"/>
                <a:cs typeface="Verdana"/>
              </a:rPr>
              <a:t>Occorre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effettuare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cura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l’operazione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misurazione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della </a:t>
            </a:r>
            <a:r>
              <a:rPr sz="2000" dirty="0">
                <a:latin typeface="Verdana"/>
                <a:cs typeface="Verdana"/>
              </a:rPr>
              <a:t>caratteristica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qualità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i="1" spc="-50" dirty="0">
                <a:latin typeface="Verdana"/>
                <a:cs typeface="Verdana"/>
              </a:rPr>
              <a:t>X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4224" y="539496"/>
            <a:ext cx="668713" cy="7162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7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2587" y="381063"/>
            <a:ext cx="721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Trial</a:t>
            </a:r>
            <a:r>
              <a:rPr sz="24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i="1" spc="-10" dirty="0">
                <a:solidFill>
                  <a:srgbClr val="EC6B06"/>
                </a:solidFill>
                <a:latin typeface="Verdana"/>
                <a:cs typeface="Verdana"/>
              </a:rPr>
              <a:t>S-</a:t>
            </a:r>
            <a:r>
              <a:rPr sz="2400" b="1" i="1" dirty="0">
                <a:solidFill>
                  <a:srgbClr val="EC6B06"/>
                </a:solidFill>
                <a:latin typeface="Verdana"/>
                <a:cs typeface="Verdana"/>
              </a:rPr>
              <a:t>chart.</a:t>
            </a:r>
            <a:r>
              <a:rPr sz="2400" b="1" i="1" spc="-6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EC6B06"/>
                </a:solidFill>
                <a:latin typeface="Verdana"/>
                <a:cs typeface="Verdana"/>
              </a:rPr>
              <a:t>N.B.</a:t>
            </a:r>
            <a:r>
              <a:rPr sz="2400" b="1" i="1" spc="-2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EC6B06"/>
                </a:solidFill>
                <a:latin typeface="Verdana"/>
                <a:cs typeface="Verdana"/>
              </a:rPr>
              <a:t>non</a:t>
            </a:r>
            <a:r>
              <a:rPr sz="2400" b="1" i="1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EC6B06"/>
                </a:solidFill>
                <a:latin typeface="Verdana"/>
                <a:cs typeface="Verdana"/>
              </a:rPr>
              <a:t>abbiamo</a:t>
            </a:r>
            <a:r>
              <a:rPr sz="2400" b="1" i="1" spc="-6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EC6B06"/>
                </a:solidFill>
                <a:latin typeface="Verdana"/>
                <a:cs typeface="Verdana"/>
              </a:rPr>
              <a:t>il</a:t>
            </a:r>
            <a:r>
              <a:rPr sz="2400" b="1" i="1" spc="-2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EC6B06"/>
                </a:solidFill>
                <a:latin typeface="Verdana"/>
                <a:cs typeface="Verdana"/>
              </a:rPr>
              <a:t>valore</a:t>
            </a:r>
            <a:r>
              <a:rPr sz="2400" b="1" i="1" spc="-2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i="1" spc="-50" dirty="0">
                <a:solidFill>
                  <a:srgbClr val="EC6B06"/>
                </a:solidFill>
                <a:latin typeface="Verdana"/>
                <a:cs typeface="Verdana"/>
              </a:rPr>
              <a:t>σ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995" y="882396"/>
            <a:ext cx="9356090" cy="784860"/>
          </a:xfrm>
          <a:custGeom>
            <a:avLst/>
            <a:gdLst/>
            <a:ahLst/>
            <a:cxnLst/>
            <a:rect l="l" t="t" r="r" b="b"/>
            <a:pathLst>
              <a:path w="9356090" h="784860">
                <a:moveTo>
                  <a:pt x="9355836" y="0"/>
                </a:moveTo>
                <a:lnTo>
                  <a:pt x="0" y="0"/>
                </a:lnTo>
                <a:lnTo>
                  <a:pt x="0" y="784860"/>
                </a:lnTo>
                <a:lnTo>
                  <a:pt x="9355836" y="784860"/>
                </a:lnTo>
                <a:lnTo>
                  <a:pt x="9355836" y="0"/>
                </a:lnTo>
                <a:close/>
              </a:path>
            </a:pathLst>
          </a:custGeom>
          <a:solidFill>
            <a:srgbClr val="FAF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8053" y="1320076"/>
            <a:ext cx="8079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2375" algn="l"/>
              </a:tabLst>
            </a:pPr>
            <a:r>
              <a:rPr sz="1800" i="1" spc="-10" dirty="0">
                <a:latin typeface="Times New Roman"/>
                <a:cs typeface="Times New Roman"/>
              </a:rPr>
              <a:t>j</a:t>
            </a:r>
            <a:r>
              <a:rPr sz="1800" i="1" spc="-1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1</a:t>
            </a:r>
            <a:r>
              <a:rPr sz="1800" i="1" spc="-10" dirty="0">
                <a:latin typeface="Verdana"/>
                <a:cs typeface="Verdana"/>
              </a:rPr>
              <a:t>,…,</a:t>
            </a:r>
            <a:r>
              <a:rPr sz="1800" i="1" spc="-10" dirty="0">
                <a:latin typeface="Times New Roman"/>
                <a:cs typeface="Times New Roman"/>
              </a:rPr>
              <a:t>h</a:t>
            </a:r>
            <a:r>
              <a:rPr sz="1800" i="1" spc="-10" dirty="0">
                <a:latin typeface="Verdana"/>
                <a:cs typeface="Verdana"/>
              </a:rPr>
              <a:t>;</a:t>
            </a:r>
            <a:r>
              <a:rPr sz="1800" i="1" dirty="0">
                <a:latin typeface="Verdana"/>
                <a:cs typeface="Verdana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dirty="0">
                <a:latin typeface="Verdana"/>
                <a:cs typeface="Verdana"/>
              </a:rPr>
              <a:t>=</a:t>
            </a:r>
            <a:r>
              <a:rPr sz="1800" dirty="0">
                <a:latin typeface="Verdana"/>
                <a:cs typeface="Verdana"/>
              </a:rPr>
              <a:t>1</a:t>
            </a:r>
            <a:r>
              <a:rPr sz="1800" i="1" dirty="0">
                <a:latin typeface="Verdana"/>
                <a:cs typeface="Verdana"/>
              </a:rPr>
              <a:t>,…,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dirty="0">
                <a:latin typeface="Verdana"/>
                <a:cs typeface="Verdana"/>
              </a:rPr>
              <a:t>:</a:t>
            </a:r>
            <a:r>
              <a:rPr sz="1800" i="1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numero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campioni;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i="1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dimensione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campione)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4562" y="773361"/>
            <a:ext cx="5541010" cy="4622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</a:pPr>
            <a:r>
              <a:rPr sz="2850" b="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475" b="0" i="1" baseline="-21885" dirty="0">
                <a:solidFill>
                  <a:srgbClr val="000000"/>
                </a:solidFill>
                <a:latin typeface="Times New Roman"/>
                <a:cs typeface="Times New Roman"/>
              </a:rPr>
              <a:t>ij</a:t>
            </a:r>
            <a:r>
              <a:rPr sz="2475" b="0" i="1" spc="284" baseline="-218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:</a:t>
            </a:r>
            <a:r>
              <a:rPr sz="18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peso</a:t>
            </a:r>
            <a:r>
              <a:rPr sz="1800" b="0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osservato</a:t>
            </a:r>
            <a:r>
              <a:rPr sz="1800" b="0" spc="-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del</a:t>
            </a:r>
            <a:r>
              <a:rPr sz="1800" b="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pallone</a:t>
            </a:r>
            <a:r>
              <a:rPr sz="1800" b="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sz="1800" b="0" i="1" spc="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del</a:t>
            </a:r>
            <a:r>
              <a:rPr sz="1800" b="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dirty="0">
                <a:solidFill>
                  <a:srgbClr val="000000"/>
                </a:solidFill>
                <a:latin typeface="Verdana"/>
                <a:cs typeface="Verdana"/>
              </a:rPr>
              <a:t>campione</a:t>
            </a:r>
            <a:r>
              <a:rPr sz="1800" b="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800" b="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1165" y="2206491"/>
            <a:ext cx="123189" cy="0"/>
          </a:xfrm>
          <a:custGeom>
            <a:avLst/>
            <a:gdLst/>
            <a:ahLst/>
            <a:cxnLst/>
            <a:rect l="l" t="t" r="r" b="b"/>
            <a:pathLst>
              <a:path w="123189">
                <a:moveTo>
                  <a:pt x="0" y="0"/>
                </a:moveTo>
                <a:lnTo>
                  <a:pt x="122823" y="0"/>
                </a:lnTo>
              </a:path>
            </a:pathLst>
          </a:custGeom>
          <a:ln w="116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499695" y="1855689"/>
            <a:ext cx="1576705" cy="1181100"/>
            <a:chOff x="3499695" y="1855689"/>
            <a:chExt cx="1576705" cy="1181100"/>
          </a:xfrm>
        </p:grpSpPr>
        <p:sp>
          <p:nvSpPr>
            <p:cNvPr id="12" name="object 12"/>
            <p:cNvSpPr/>
            <p:nvPr/>
          </p:nvSpPr>
          <p:spPr>
            <a:xfrm>
              <a:off x="3689778" y="2719531"/>
              <a:ext cx="1363345" cy="0"/>
            </a:xfrm>
            <a:custGeom>
              <a:avLst/>
              <a:gdLst/>
              <a:ahLst/>
              <a:cxnLst/>
              <a:rect l="l" t="t" r="r" b="b"/>
              <a:pathLst>
                <a:path w="1363345">
                  <a:moveTo>
                    <a:pt x="0" y="0"/>
                  </a:moveTo>
                  <a:lnTo>
                    <a:pt x="1362760" y="0"/>
                  </a:lnTo>
                </a:path>
              </a:pathLst>
            </a:custGeom>
            <a:ln w="11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542" y="2576289"/>
              <a:ext cx="36195" cy="20955"/>
            </a:xfrm>
            <a:custGeom>
              <a:avLst/>
              <a:gdLst/>
              <a:ahLst/>
              <a:cxnLst/>
              <a:rect l="l" t="t" r="r" b="b"/>
              <a:pathLst>
                <a:path w="36195" h="20955">
                  <a:moveTo>
                    <a:pt x="0" y="20463"/>
                  </a:moveTo>
                  <a:lnTo>
                    <a:pt x="35823" y="0"/>
                  </a:lnTo>
                </a:path>
              </a:pathLst>
            </a:custGeom>
            <a:ln w="11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41366" y="2582135"/>
              <a:ext cx="52069" cy="443230"/>
            </a:xfrm>
            <a:custGeom>
              <a:avLst/>
              <a:gdLst/>
              <a:ahLst/>
              <a:cxnLst/>
              <a:rect l="l" t="t" r="r" b="b"/>
              <a:pathLst>
                <a:path w="52070" h="443230">
                  <a:moveTo>
                    <a:pt x="0" y="0"/>
                  </a:moveTo>
                  <a:lnTo>
                    <a:pt x="51907" y="442881"/>
                  </a:lnTo>
                </a:path>
              </a:pathLst>
            </a:custGeom>
            <a:ln w="23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9122" y="1861538"/>
              <a:ext cx="69215" cy="1163955"/>
            </a:xfrm>
            <a:custGeom>
              <a:avLst/>
              <a:gdLst/>
              <a:ahLst/>
              <a:cxnLst/>
              <a:rect l="l" t="t" r="r" b="b"/>
              <a:pathLst>
                <a:path w="69214" h="1163955">
                  <a:moveTo>
                    <a:pt x="0" y="1163477"/>
                  </a:moveTo>
                  <a:lnTo>
                    <a:pt x="68722" y="0"/>
                  </a:lnTo>
                </a:path>
              </a:pathLst>
            </a:custGeom>
            <a:ln w="11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7845" y="1861538"/>
              <a:ext cx="1408430" cy="0"/>
            </a:xfrm>
            <a:custGeom>
              <a:avLst/>
              <a:gdLst/>
              <a:ahLst/>
              <a:cxnLst/>
              <a:rect l="l" t="t" r="r" b="b"/>
              <a:pathLst>
                <a:path w="1408429">
                  <a:moveTo>
                    <a:pt x="0" y="0"/>
                  </a:moveTo>
                  <a:lnTo>
                    <a:pt x="1408088" y="0"/>
                  </a:lnTo>
                </a:path>
              </a:pathLst>
            </a:custGeom>
            <a:ln w="11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23776" y="2715597"/>
            <a:ext cx="52578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i="1" dirty="0">
                <a:latin typeface="Times New Roman"/>
                <a:cs typeface="Times New Roman"/>
              </a:rPr>
              <a:t>h</a:t>
            </a:r>
            <a:r>
              <a:rPr sz="2200" i="1" spc="-17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Symbol"/>
                <a:cs typeface="Symbol"/>
              </a:rPr>
              <a:t></a:t>
            </a:r>
            <a:r>
              <a:rPr sz="2200" spc="4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8492" y="1862726"/>
            <a:ext cx="1380490" cy="831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46050">
              <a:lnSpc>
                <a:spcPts val="994"/>
              </a:lnSpc>
              <a:spcBef>
                <a:spcPts val="140"/>
              </a:spcBef>
              <a:tabLst>
                <a:tab pos="1259840" algn="l"/>
              </a:tabLst>
            </a:pPr>
            <a:r>
              <a:rPr sz="1875" i="1" spc="-75" baseline="-20000" dirty="0">
                <a:latin typeface="Times New Roman"/>
                <a:cs typeface="Times New Roman"/>
              </a:rPr>
              <a:t>h</a:t>
            </a:r>
            <a:r>
              <a:rPr sz="1875" i="1" baseline="-20000" dirty="0">
                <a:latin typeface="Times New Roman"/>
                <a:cs typeface="Times New Roman"/>
              </a:rPr>
              <a:t>	</a:t>
            </a:r>
            <a:r>
              <a:rPr sz="1250" spc="-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ts val="3635"/>
              </a:lnSpc>
            </a:pPr>
            <a:r>
              <a:rPr sz="4950" baseline="-8417" dirty="0">
                <a:latin typeface="Symbol"/>
                <a:cs typeface="Symbol"/>
              </a:rPr>
              <a:t></a:t>
            </a:r>
            <a:r>
              <a:rPr sz="3450" dirty="0">
                <a:latin typeface="Symbol"/>
                <a:cs typeface="Symbol"/>
              </a:rPr>
              <a:t>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1875" i="1" baseline="-24444" dirty="0">
                <a:latin typeface="Times New Roman"/>
                <a:cs typeface="Times New Roman"/>
              </a:rPr>
              <a:t>ij</a:t>
            </a:r>
            <a:r>
              <a:rPr sz="1875" i="1" spc="359" baseline="-2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1875" i="1" baseline="-24444" dirty="0">
                <a:latin typeface="Times New Roman"/>
                <a:cs typeface="Times New Roman"/>
              </a:rPr>
              <a:t>i</a:t>
            </a:r>
            <a:r>
              <a:rPr sz="1875" i="1" spc="-7" baseline="-24444" dirty="0">
                <a:latin typeface="Times New Roman"/>
                <a:cs typeface="Times New Roman"/>
              </a:rPr>
              <a:t> </a:t>
            </a:r>
            <a:r>
              <a:rPr sz="3450" spc="-625" dirty="0"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  <a:p>
            <a:pPr marL="97790">
              <a:lnSpc>
                <a:spcPct val="100000"/>
              </a:lnSpc>
              <a:spcBef>
                <a:spcPts val="170"/>
              </a:spcBef>
            </a:pPr>
            <a:r>
              <a:rPr sz="1250" i="1" dirty="0">
                <a:latin typeface="Times New Roman"/>
                <a:cs typeface="Times New Roman"/>
              </a:rPr>
              <a:t>j</a:t>
            </a:r>
            <a:r>
              <a:rPr sz="1250" i="1" spc="-18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Symbol"/>
                <a:cs typeface="Symbol"/>
              </a:rPr>
              <a:t></a:t>
            </a:r>
            <a:r>
              <a:rPr sz="1250" spc="-3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45377" y="2496351"/>
            <a:ext cx="52324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1875" i="1" baseline="-24444" dirty="0">
                <a:latin typeface="Times New Roman"/>
                <a:cs typeface="Times New Roman"/>
              </a:rPr>
              <a:t>i</a:t>
            </a:r>
            <a:r>
              <a:rPr sz="1875" i="1" spc="157" baseline="-24444" dirty="0">
                <a:latin typeface="Times New Roman"/>
                <a:cs typeface="Times New Roman"/>
              </a:rPr>
              <a:t>  </a:t>
            </a:r>
            <a:r>
              <a:rPr sz="2200" spc="-5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65136" y="3514483"/>
            <a:ext cx="890269" cy="20320"/>
          </a:xfrm>
          <a:custGeom>
            <a:avLst/>
            <a:gdLst/>
            <a:ahLst/>
            <a:cxnLst/>
            <a:rect l="l" t="t" r="r" b="b"/>
            <a:pathLst>
              <a:path w="890270" h="20320">
                <a:moveTo>
                  <a:pt x="890016" y="0"/>
                </a:moveTo>
                <a:lnTo>
                  <a:pt x="0" y="0"/>
                </a:lnTo>
                <a:lnTo>
                  <a:pt x="0" y="19812"/>
                </a:lnTo>
                <a:lnTo>
                  <a:pt x="890016" y="19812"/>
                </a:lnTo>
                <a:lnTo>
                  <a:pt x="890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68844" y="3221367"/>
            <a:ext cx="401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𝑖=1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7036" y="2939485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89" baseline="-20833" dirty="0">
                <a:latin typeface="Cambria Math"/>
                <a:cs typeface="Cambria Math"/>
              </a:rPr>
              <a:t>∑</a:t>
            </a:r>
            <a:r>
              <a:rPr sz="1750" spc="60" dirty="0">
                <a:latin typeface="Cambria Math"/>
                <a:cs typeface="Cambria Math"/>
              </a:rPr>
              <a:t>𝑚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68641" y="3062871"/>
            <a:ext cx="30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𝑆</a:t>
            </a:r>
            <a:r>
              <a:rPr sz="2625" spc="-37" baseline="-15873" dirty="0">
                <a:latin typeface="Cambria Math"/>
                <a:cs typeface="Cambria Math"/>
              </a:rPr>
              <a:t>𝑖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66381" y="3497210"/>
            <a:ext cx="281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556" y="3292995"/>
            <a:ext cx="6655434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42485" algn="l"/>
              </a:tabLst>
            </a:pPr>
            <a:r>
              <a:rPr sz="3000" baseline="1388" dirty="0">
                <a:latin typeface="Verdana"/>
                <a:cs typeface="Verdana"/>
              </a:rPr>
              <a:t>2)</a:t>
            </a:r>
            <a:r>
              <a:rPr sz="3000" spc="-60" baseline="1388" dirty="0">
                <a:latin typeface="Verdana"/>
                <a:cs typeface="Verdana"/>
              </a:rPr>
              <a:t> </a:t>
            </a:r>
            <a:r>
              <a:rPr sz="3000" baseline="1388" dirty="0">
                <a:latin typeface="Verdana"/>
                <a:cs typeface="Verdana"/>
              </a:rPr>
              <a:t>Calcolo</a:t>
            </a:r>
            <a:r>
              <a:rPr sz="3000" spc="-67" baseline="1388" dirty="0">
                <a:latin typeface="Verdana"/>
                <a:cs typeface="Verdana"/>
              </a:rPr>
              <a:t> </a:t>
            </a:r>
            <a:r>
              <a:rPr sz="3000" baseline="1388" dirty="0">
                <a:latin typeface="Verdana"/>
                <a:cs typeface="Verdana"/>
              </a:rPr>
              <a:t>della</a:t>
            </a:r>
            <a:r>
              <a:rPr sz="3000" spc="-44" baseline="1388" dirty="0">
                <a:latin typeface="Verdana"/>
                <a:cs typeface="Verdana"/>
              </a:rPr>
              <a:t> </a:t>
            </a:r>
            <a:r>
              <a:rPr sz="3000" baseline="1388" dirty="0">
                <a:latin typeface="Verdana"/>
                <a:cs typeface="Verdana"/>
              </a:rPr>
              <a:t>linea</a:t>
            </a:r>
            <a:r>
              <a:rPr sz="3000" spc="-67" baseline="1388" dirty="0">
                <a:latin typeface="Verdana"/>
                <a:cs typeface="Verdana"/>
              </a:rPr>
              <a:t> </a:t>
            </a:r>
            <a:r>
              <a:rPr sz="3000" baseline="1388" dirty="0">
                <a:latin typeface="Verdana"/>
                <a:cs typeface="Verdana"/>
              </a:rPr>
              <a:t>centrale</a:t>
            </a:r>
            <a:r>
              <a:rPr sz="3000" spc="-104" baseline="1388" dirty="0">
                <a:latin typeface="Verdana"/>
                <a:cs typeface="Verdana"/>
              </a:rPr>
              <a:t> </a:t>
            </a:r>
            <a:r>
              <a:rPr sz="3000" b="1" spc="-15" baseline="1388" dirty="0">
                <a:latin typeface="Verdana"/>
                <a:cs typeface="Verdana"/>
              </a:rPr>
              <a:t>trial</a:t>
            </a:r>
            <a:r>
              <a:rPr sz="3000" b="1" baseline="1388" dirty="0">
                <a:latin typeface="Verdana"/>
                <a:cs typeface="Verdana"/>
              </a:rPr>
              <a:t>	</a:t>
            </a:r>
            <a:r>
              <a:rPr sz="2400" dirty="0">
                <a:latin typeface="Cambria Math"/>
                <a:cs typeface="Cambria Math"/>
              </a:rPr>
              <a:t>𝑡𝑟𝑖𝑎𝑙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𝐿𝐶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-745" dirty="0">
                <a:latin typeface="Cambria Math"/>
                <a:cs typeface="Cambria Math"/>
              </a:rPr>
              <a:t>𝑆</a:t>
            </a:r>
            <a:r>
              <a:rPr sz="3600" baseline="11574" dirty="0">
                <a:latin typeface="Cambria Math"/>
                <a:cs typeface="Cambria Math"/>
              </a:rPr>
              <a:t>̄</a:t>
            </a:r>
            <a:r>
              <a:rPr sz="3600" spc="359" baseline="1157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320"/>
              </a:spcBef>
            </a:pPr>
            <a:r>
              <a:rPr sz="2000" b="1" dirty="0">
                <a:latin typeface="Verdana"/>
                <a:cs typeface="Verdana"/>
              </a:rPr>
              <a:t>N.B.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trial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LC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ricava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stima</a:t>
            </a:r>
            <a:r>
              <a:rPr sz="2000" b="1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corretta</a:t>
            </a:r>
            <a:r>
              <a:rPr sz="2000" b="1" spc="-3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400" spc="-35" dirty="0">
                <a:latin typeface="Symbol"/>
                <a:cs typeface="Symbol"/>
              </a:rPr>
              <a:t></a:t>
            </a:r>
            <a:r>
              <a:rPr sz="2400" spc="-35" dirty="0">
                <a:latin typeface="Verdana"/>
                <a:cs typeface="Verdana"/>
              </a:rPr>
              <a:t>:</a:t>
            </a:r>
            <a:endParaRPr sz="2400" dirty="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92306" y="3863346"/>
            <a:ext cx="1009650" cy="359410"/>
            <a:chOff x="8292306" y="3863346"/>
            <a:chExt cx="1009650" cy="359410"/>
          </a:xfrm>
        </p:grpSpPr>
        <p:sp>
          <p:nvSpPr>
            <p:cNvPr id="27" name="object 27"/>
            <p:cNvSpPr/>
            <p:nvPr/>
          </p:nvSpPr>
          <p:spPr>
            <a:xfrm>
              <a:off x="8298338" y="4216144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20">
                  <a:moveTo>
                    <a:pt x="0" y="0"/>
                  </a:moveTo>
                  <a:lnTo>
                    <a:pt x="400995" y="0"/>
                  </a:lnTo>
                </a:path>
              </a:pathLst>
            </a:custGeom>
            <a:ln w="11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00329" y="3869379"/>
              <a:ext cx="140335" cy="0"/>
            </a:xfrm>
            <a:custGeom>
              <a:avLst/>
              <a:gdLst/>
              <a:ahLst/>
              <a:cxnLst/>
              <a:rect l="l" t="t" r="r" b="b"/>
              <a:pathLst>
                <a:path w="140334">
                  <a:moveTo>
                    <a:pt x="0" y="0"/>
                  </a:moveTo>
                  <a:lnTo>
                    <a:pt x="139983" y="0"/>
                  </a:lnTo>
                </a:path>
              </a:pathLst>
            </a:custGeom>
            <a:ln w="11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14298" y="4216145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0" y="0"/>
                  </a:moveTo>
                  <a:lnTo>
                    <a:pt x="281425" y="0"/>
                  </a:lnTo>
                </a:path>
              </a:pathLst>
            </a:custGeom>
            <a:ln w="117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44037" y="3977661"/>
            <a:ext cx="1565275" cy="597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2295"/>
              </a:lnSpc>
              <a:spcBef>
                <a:spcPts val="130"/>
              </a:spcBef>
              <a:tabLst>
                <a:tab pos="1325245" algn="l"/>
              </a:tabLst>
            </a:pPr>
            <a:r>
              <a:rPr sz="2300" spc="-355" dirty="0">
                <a:latin typeface="Symbol"/>
                <a:cs typeface="Symbol"/>
              </a:rPr>
              <a:t></a:t>
            </a:r>
            <a:r>
              <a:rPr sz="3300" spc="-532" baseline="2525" dirty="0">
                <a:latin typeface="Times New Roman"/>
                <a:cs typeface="Times New Roman"/>
              </a:rPr>
              <a:t>ˆ</a:t>
            </a:r>
            <a:r>
              <a:rPr sz="3300" spc="367" baseline="25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3300" i="1" baseline="35353" dirty="0">
                <a:latin typeface="Times New Roman"/>
                <a:cs typeface="Times New Roman"/>
              </a:rPr>
              <a:t>LC</a:t>
            </a:r>
            <a:r>
              <a:rPr sz="3300" i="1" spc="517" baseline="35353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3300" i="1" spc="-75" baseline="35353" dirty="0">
                <a:latin typeface="Times New Roman"/>
                <a:cs typeface="Times New Roman"/>
              </a:rPr>
              <a:t>S</a:t>
            </a:r>
            <a:endParaRPr sz="3300" baseline="35353">
              <a:latin typeface="Times New Roman"/>
              <a:cs typeface="Times New Roman"/>
            </a:endParaRPr>
          </a:p>
          <a:p>
            <a:pPr marL="628650">
              <a:lnSpc>
                <a:spcPts val="2175"/>
              </a:lnSpc>
              <a:tabLst>
                <a:tab pos="1284605" algn="l"/>
              </a:tabLst>
            </a:pPr>
            <a:r>
              <a:rPr sz="2200" i="1" spc="-25" dirty="0">
                <a:latin typeface="Times New Roman"/>
                <a:cs typeface="Times New Roman"/>
              </a:rPr>
              <a:t>c</a:t>
            </a:r>
            <a:r>
              <a:rPr sz="1950" spc="-37" baseline="-23504" dirty="0">
                <a:latin typeface="Times New Roman"/>
                <a:cs typeface="Times New Roman"/>
              </a:rPr>
              <a:t>4</a:t>
            </a:r>
            <a:r>
              <a:rPr sz="1950" baseline="-23504" dirty="0">
                <a:latin typeface="Times New Roman"/>
                <a:cs typeface="Times New Roman"/>
              </a:rPr>
              <a:t>	</a:t>
            </a:r>
            <a:r>
              <a:rPr sz="2200" i="1" spc="-25" dirty="0">
                <a:latin typeface="Times New Roman"/>
                <a:cs typeface="Times New Roman"/>
              </a:rPr>
              <a:t>c</a:t>
            </a:r>
            <a:r>
              <a:rPr sz="1950" spc="-37" baseline="-23504" dirty="0">
                <a:latin typeface="Times New Roman"/>
                <a:cs typeface="Times New Roman"/>
              </a:rPr>
              <a:t>4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5033" y="5801925"/>
            <a:ext cx="113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trial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LCL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62869" y="5445310"/>
            <a:ext cx="265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trial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UCL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3600" baseline="-28935" dirty="0">
                <a:latin typeface="Cambria Math"/>
                <a:cs typeface="Cambria Math"/>
              </a:rPr>
              <a:t>=</a:t>
            </a:r>
            <a:r>
              <a:rPr sz="3600" spc="172" baseline="-28935" dirty="0">
                <a:latin typeface="Cambria Math"/>
                <a:cs typeface="Cambria Math"/>
              </a:rPr>
              <a:t> </a:t>
            </a:r>
            <a:r>
              <a:rPr sz="3600" baseline="-28935" dirty="0">
                <a:latin typeface="Cambria Math"/>
                <a:cs typeface="Cambria Math"/>
              </a:rPr>
              <a:t>LC ± </a:t>
            </a:r>
            <a:r>
              <a:rPr sz="3600" spc="-757" baseline="-28935" dirty="0">
                <a:latin typeface="Cambria Math"/>
                <a:cs typeface="Cambria Math"/>
              </a:rPr>
              <a:t>3</a:t>
            </a:r>
            <a:r>
              <a:rPr sz="3600" spc="-2272" baseline="-28935" dirty="0">
                <a:latin typeface="Cambria Math"/>
                <a:cs typeface="Cambria Math"/>
              </a:rPr>
              <a:t>𝜎</a:t>
            </a:r>
            <a:endParaRPr sz="3600" baseline="-28935" dirty="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98505" y="5474125"/>
            <a:ext cx="1304290" cy="680085"/>
          </a:xfrm>
          <a:custGeom>
            <a:avLst/>
            <a:gdLst/>
            <a:ahLst/>
            <a:cxnLst/>
            <a:rect l="l" t="t" r="r" b="b"/>
            <a:pathLst>
              <a:path w="1304289" h="680085">
                <a:moveTo>
                  <a:pt x="234696" y="0"/>
                </a:moveTo>
                <a:lnTo>
                  <a:pt x="188264" y="0"/>
                </a:lnTo>
                <a:lnTo>
                  <a:pt x="126352" y="625817"/>
                </a:lnTo>
                <a:lnTo>
                  <a:pt x="51638" y="487565"/>
                </a:lnTo>
                <a:lnTo>
                  <a:pt x="0" y="514794"/>
                </a:lnTo>
                <a:lnTo>
                  <a:pt x="5803" y="525360"/>
                </a:lnTo>
                <a:lnTo>
                  <a:pt x="33032" y="511073"/>
                </a:lnTo>
                <a:lnTo>
                  <a:pt x="124866" y="679843"/>
                </a:lnTo>
                <a:lnTo>
                  <a:pt x="138709" y="679843"/>
                </a:lnTo>
                <a:lnTo>
                  <a:pt x="204927" y="19799"/>
                </a:lnTo>
                <a:lnTo>
                  <a:pt x="223393" y="19799"/>
                </a:lnTo>
                <a:lnTo>
                  <a:pt x="223393" y="20459"/>
                </a:lnTo>
                <a:lnTo>
                  <a:pt x="1303909" y="20459"/>
                </a:lnTo>
                <a:lnTo>
                  <a:pt x="1303909" y="647"/>
                </a:lnTo>
                <a:lnTo>
                  <a:pt x="234696" y="647"/>
                </a:lnTo>
                <a:lnTo>
                  <a:pt x="234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397101" y="5765350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4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46938" y="5826823"/>
            <a:ext cx="273050" cy="20320"/>
          </a:xfrm>
          <a:custGeom>
            <a:avLst/>
            <a:gdLst/>
            <a:ahLst/>
            <a:cxnLst/>
            <a:rect l="l" t="t" r="r" b="b"/>
            <a:pathLst>
              <a:path w="273050" h="20320">
                <a:moveTo>
                  <a:pt x="272796" y="0"/>
                </a:moveTo>
                <a:lnTo>
                  <a:pt x="0" y="0"/>
                </a:lnTo>
                <a:lnTo>
                  <a:pt x="0" y="19812"/>
                </a:lnTo>
                <a:lnTo>
                  <a:pt x="272796" y="19812"/>
                </a:lnTo>
                <a:lnTo>
                  <a:pt x="272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583793" y="5605330"/>
            <a:ext cx="2505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(1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𝑐</a:t>
            </a:r>
            <a:r>
              <a:rPr sz="2625" spc="104" baseline="28571" dirty="0">
                <a:latin typeface="Cambria Math"/>
                <a:cs typeface="Cambria Math"/>
              </a:rPr>
              <a:t>2</a:t>
            </a:r>
            <a:r>
              <a:rPr sz="2400" spc="70" dirty="0">
                <a:latin typeface="Cambria Math"/>
                <a:cs typeface="Cambria Math"/>
              </a:rPr>
              <a:t>)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755" dirty="0">
                <a:latin typeface="Cambria Math"/>
                <a:cs typeface="Cambria Math"/>
              </a:rPr>
              <a:t>𝑆</a:t>
            </a:r>
            <a:r>
              <a:rPr sz="3600" spc="-15" baseline="11574" dirty="0">
                <a:latin typeface="Cambria Math"/>
                <a:cs typeface="Cambria Math"/>
              </a:rPr>
              <a:t>̄</a:t>
            </a:r>
            <a:r>
              <a:rPr sz="3600" spc="187" baseline="1157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±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275" dirty="0">
                <a:latin typeface="Cambria Math"/>
                <a:cs typeface="Cambria Math"/>
              </a:rPr>
              <a:t> </a:t>
            </a:r>
            <a:r>
              <a:rPr sz="3600" spc="-1200" baseline="41666" dirty="0">
                <a:latin typeface="Cambria Math"/>
                <a:cs typeface="Cambria Math"/>
              </a:rPr>
              <a:t>𝑆</a:t>
            </a:r>
            <a:r>
              <a:rPr sz="3600" spc="-82" baseline="53240" dirty="0">
                <a:latin typeface="Cambria Math"/>
                <a:cs typeface="Cambria Math"/>
              </a:rPr>
              <a:t>̄</a:t>
            </a:r>
            <a:endParaRPr sz="3600" baseline="5324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08833" y="580954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625" spc="-37" baseline="-15873" dirty="0">
                <a:latin typeface="Cambria Math"/>
                <a:cs typeface="Cambria Math"/>
              </a:rPr>
              <a:t>4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75231" y="5474125"/>
            <a:ext cx="1304290" cy="680085"/>
          </a:xfrm>
          <a:custGeom>
            <a:avLst/>
            <a:gdLst/>
            <a:ahLst/>
            <a:cxnLst/>
            <a:rect l="l" t="t" r="r" b="b"/>
            <a:pathLst>
              <a:path w="1304290" h="680085">
                <a:moveTo>
                  <a:pt x="234695" y="0"/>
                </a:moveTo>
                <a:lnTo>
                  <a:pt x="188264" y="0"/>
                </a:lnTo>
                <a:lnTo>
                  <a:pt x="126352" y="625817"/>
                </a:lnTo>
                <a:lnTo>
                  <a:pt x="51638" y="487565"/>
                </a:lnTo>
                <a:lnTo>
                  <a:pt x="0" y="514794"/>
                </a:lnTo>
                <a:lnTo>
                  <a:pt x="5803" y="525360"/>
                </a:lnTo>
                <a:lnTo>
                  <a:pt x="33032" y="511073"/>
                </a:lnTo>
                <a:lnTo>
                  <a:pt x="124866" y="679843"/>
                </a:lnTo>
                <a:lnTo>
                  <a:pt x="138709" y="679843"/>
                </a:lnTo>
                <a:lnTo>
                  <a:pt x="204927" y="19799"/>
                </a:lnTo>
                <a:lnTo>
                  <a:pt x="223392" y="19799"/>
                </a:lnTo>
                <a:lnTo>
                  <a:pt x="223392" y="20459"/>
                </a:lnTo>
                <a:lnTo>
                  <a:pt x="1303908" y="20459"/>
                </a:lnTo>
                <a:lnTo>
                  <a:pt x="1303908" y="647"/>
                </a:lnTo>
                <a:lnTo>
                  <a:pt x="234695" y="647"/>
                </a:lnTo>
                <a:lnTo>
                  <a:pt x="234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76876" y="5765350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4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62045" y="5605330"/>
            <a:ext cx="115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(1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𝑐</a:t>
            </a:r>
            <a:r>
              <a:rPr sz="2625" spc="67" baseline="28571" dirty="0">
                <a:latin typeface="Cambria Math"/>
                <a:cs typeface="Cambria Math"/>
              </a:rPr>
              <a:t>2</a:t>
            </a:r>
            <a:r>
              <a:rPr sz="2400" spc="45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8556" y="2081814"/>
            <a:ext cx="2243455" cy="8290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10385" algn="l"/>
              </a:tabLst>
            </a:pPr>
            <a:r>
              <a:rPr sz="2000" dirty="0">
                <a:latin typeface="Verdana"/>
                <a:cs typeface="Verdana"/>
              </a:rPr>
              <a:t>1)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Calcolo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di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i="1" dirty="0">
                <a:latin typeface="Verdana"/>
                <a:cs typeface="Verdana"/>
              </a:rPr>
              <a:t>S</a:t>
            </a:r>
            <a:r>
              <a:rPr sz="1950" i="1" baseline="-21367" dirty="0">
                <a:latin typeface="Verdana"/>
                <a:cs typeface="Verdana"/>
              </a:rPr>
              <a:t>i </a:t>
            </a:r>
            <a:r>
              <a:rPr lang="it-IT" sz="1950" i="1" baseline="-21367" dirty="0">
                <a:latin typeface="Verdana"/>
                <a:cs typeface="Verdana"/>
              </a:rPr>
              <a:t>(VARIANZA DI OGNI CAMPIONE)</a:t>
            </a:r>
            <a:r>
              <a:rPr sz="2000" spc="-50" dirty="0"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3986" y="4911370"/>
            <a:ext cx="4671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3)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Calcolo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EC6B06"/>
                </a:solidFill>
                <a:latin typeface="Verdana"/>
                <a:cs typeface="Verdana"/>
              </a:rPr>
              <a:t>trial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00009" y="3725417"/>
            <a:ext cx="1783080" cy="913130"/>
          </a:xfrm>
          <a:custGeom>
            <a:avLst/>
            <a:gdLst/>
            <a:ahLst/>
            <a:cxnLst/>
            <a:rect l="l" t="t" r="r" b="b"/>
            <a:pathLst>
              <a:path w="1783079" h="913129">
                <a:moveTo>
                  <a:pt x="0" y="0"/>
                </a:moveTo>
                <a:lnTo>
                  <a:pt x="1783079" y="0"/>
                </a:lnTo>
                <a:lnTo>
                  <a:pt x="1783079" y="912875"/>
                </a:lnTo>
                <a:lnTo>
                  <a:pt x="0" y="9128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C6B0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8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64236" y="925067"/>
            <a:ext cx="9139555" cy="784860"/>
          </a:xfrm>
          <a:custGeom>
            <a:avLst/>
            <a:gdLst/>
            <a:ahLst/>
            <a:cxnLst/>
            <a:rect l="l" t="t" r="r" b="b"/>
            <a:pathLst>
              <a:path w="9139555" h="784860">
                <a:moveTo>
                  <a:pt x="9139428" y="0"/>
                </a:moveTo>
                <a:lnTo>
                  <a:pt x="0" y="0"/>
                </a:lnTo>
                <a:lnTo>
                  <a:pt x="0" y="784860"/>
                </a:lnTo>
                <a:lnTo>
                  <a:pt x="9139428" y="784860"/>
                </a:lnTo>
                <a:lnTo>
                  <a:pt x="9139428" y="0"/>
                </a:lnTo>
                <a:close/>
              </a:path>
            </a:pathLst>
          </a:custGeom>
          <a:solidFill>
            <a:srgbClr val="FAF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4487" y="322612"/>
            <a:ext cx="8040370" cy="13404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2400" b="1" dirty="0">
                <a:solidFill>
                  <a:srgbClr val="EC6B06"/>
                </a:solidFill>
                <a:latin typeface="Verdana"/>
                <a:cs typeface="Verdana"/>
              </a:rPr>
              <a:t>Trial </a:t>
            </a:r>
            <a:r>
              <a:rPr sz="2400" b="1" i="1" dirty="0">
                <a:solidFill>
                  <a:srgbClr val="EC6B06"/>
                </a:solidFill>
                <a:latin typeface="Verdana"/>
                <a:cs typeface="Verdana"/>
              </a:rPr>
              <a:t>x-bar</a:t>
            </a:r>
            <a:r>
              <a:rPr sz="2400" b="1" i="1" spc="-3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b="1" i="1" spc="-20" dirty="0">
                <a:solidFill>
                  <a:srgbClr val="EC6B06"/>
                </a:solidFill>
                <a:latin typeface="Verdana"/>
                <a:cs typeface="Verdana"/>
              </a:rPr>
              <a:t>chart</a:t>
            </a:r>
            <a:endParaRPr sz="2400">
              <a:latin typeface="Verdana"/>
              <a:cs typeface="Verdana"/>
            </a:endParaRPr>
          </a:p>
          <a:p>
            <a:pPr marL="225425">
              <a:lnSpc>
                <a:spcPct val="100000"/>
              </a:lnSpc>
              <a:spcBef>
                <a:spcPts val="565"/>
              </a:spcBef>
            </a:pPr>
            <a:r>
              <a:rPr sz="4275" i="1" baseline="1949" dirty="0">
                <a:latin typeface="Times New Roman"/>
                <a:cs typeface="Times New Roman"/>
              </a:rPr>
              <a:t>x</a:t>
            </a:r>
            <a:r>
              <a:rPr sz="2475" i="1" baseline="-21885" dirty="0">
                <a:latin typeface="Times New Roman"/>
                <a:cs typeface="Times New Roman"/>
              </a:rPr>
              <a:t>ij</a:t>
            </a:r>
            <a:r>
              <a:rPr sz="2475" i="1" spc="465" baseline="-218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peso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osservato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del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pallone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del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campione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i="1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  <a:spcBef>
                <a:spcPts val="87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dirty="0">
                <a:latin typeface="Verdana"/>
                <a:cs typeface="Verdana"/>
              </a:rPr>
              <a:t>=</a:t>
            </a:r>
            <a:r>
              <a:rPr sz="1800" dirty="0">
                <a:latin typeface="Verdana"/>
                <a:cs typeface="Verdana"/>
              </a:rPr>
              <a:t>1</a:t>
            </a:r>
            <a:r>
              <a:rPr sz="1800" i="1" dirty="0">
                <a:latin typeface="Verdana"/>
                <a:cs typeface="Verdana"/>
              </a:rPr>
              <a:t>,…,</a:t>
            </a: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i="1" spc="39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</a:t>
            </a:r>
            <a:r>
              <a:rPr sz="1800" i="1" dirty="0">
                <a:latin typeface="Verdana"/>
                <a:cs typeface="Verdana"/>
              </a:rPr>
              <a:t>=</a:t>
            </a:r>
            <a:r>
              <a:rPr sz="1800" dirty="0">
                <a:latin typeface="Verdana"/>
                <a:cs typeface="Verdana"/>
              </a:rPr>
              <a:t>1</a:t>
            </a:r>
            <a:r>
              <a:rPr sz="1800" i="1" dirty="0">
                <a:latin typeface="Verdana"/>
                <a:cs typeface="Verdana"/>
              </a:rPr>
              <a:t>,…,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m</a:t>
            </a:r>
            <a:r>
              <a:rPr sz="1800" i="1" dirty="0">
                <a:latin typeface="Verdana"/>
                <a:cs typeface="Verdana"/>
              </a:rPr>
              <a:t>:</a:t>
            </a:r>
            <a:r>
              <a:rPr sz="1800" i="1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numero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dei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campioni;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h</a:t>
            </a:r>
            <a:r>
              <a:rPr sz="1800" i="1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Verdana"/>
                <a:cs typeface="Verdana"/>
              </a:rPr>
              <a:t>dimensione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campione)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583" y="2390408"/>
            <a:ext cx="466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67" baseline="-20202" dirty="0">
                <a:latin typeface="Cambria Math"/>
                <a:cs typeface="Cambria Math"/>
              </a:rPr>
              <a:t>∑</a:t>
            </a:r>
            <a:r>
              <a:rPr sz="1600" spc="45" dirty="0">
                <a:latin typeface="Cambria Math"/>
                <a:cs typeface="Cambria Math"/>
              </a:rPr>
              <a:t>𝑚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4381" y="2504805"/>
            <a:ext cx="161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latin typeface="Cambria Math"/>
                <a:cs typeface="Cambria Math"/>
              </a:rPr>
              <a:t>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1303" y="2716641"/>
            <a:ext cx="2740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094864" algn="l"/>
                <a:tab pos="2630170" algn="l"/>
              </a:tabLst>
            </a:pPr>
            <a:r>
              <a:rPr sz="2200" dirty="0">
                <a:latin typeface="Cambria Math"/>
                <a:cs typeface="Cambria Math"/>
              </a:rPr>
              <a:t>𝑡𝑟𝑖𝑎𝑙</a:t>
            </a:r>
            <a:r>
              <a:rPr sz="2200" spc="1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𝐿𝐶</a:t>
            </a:r>
            <a:r>
              <a:rPr sz="2200" spc="28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</a:t>
            </a:r>
            <a:r>
              <a:rPr sz="2200" spc="15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𝑥̿</a:t>
            </a:r>
            <a:r>
              <a:rPr sz="2200" spc="3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</a:t>
            </a:r>
            <a:r>
              <a:rPr sz="2200" spc="114" dirty="0">
                <a:latin typeface="Cambria Math"/>
                <a:cs typeface="Cambria Math"/>
              </a:rPr>
              <a:t> </a:t>
            </a:r>
            <a:r>
              <a:rPr sz="2400" u="heavy" baseline="3993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sz="2400" spc="-37" baseline="39930" dirty="0">
                <a:latin typeface="Cambria Math"/>
                <a:cs typeface="Cambria Math"/>
              </a:rPr>
              <a:t>𝑖</a:t>
            </a:r>
            <a:r>
              <a:rPr sz="2400" u="heavy" spc="-37" baseline="3993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=1</a:t>
            </a:r>
            <a:r>
              <a:rPr sz="2400" u="heavy" baseline="39930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	</a:t>
            </a:r>
            <a:r>
              <a:rPr sz="2400" u="heavy" spc="-75" baseline="41666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</a:t>
            </a:r>
            <a:endParaRPr sz="2400" baseline="41666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15912" y="2834780"/>
            <a:ext cx="2218055" cy="86804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R="144780" algn="ctr">
              <a:lnSpc>
                <a:spcPct val="100000"/>
              </a:lnSpc>
              <a:spcBef>
                <a:spcPts val="630"/>
              </a:spcBef>
            </a:pPr>
            <a:r>
              <a:rPr sz="2200" spc="-50" dirty="0">
                <a:latin typeface="Cambria Math"/>
                <a:cs typeface="Cambria Math"/>
              </a:rPr>
              <a:t>𝑚</a:t>
            </a:r>
            <a:endParaRPr sz="22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𝜇̂</a:t>
            </a:r>
            <a:r>
              <a:rPr sz="2400" spc="2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𝑡𝑟𝑖𝑎𝑙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𝐿𝐶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spc="-55" dirty="0">
                <a:latin typeface="Cambria Math"/>
                <a:cs typeface="Cambria Math"/>
              </a:rPr>
              <a:t>𝑥̿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02485" y="4508381"/>
            <a:ext cx="340995" cy="303530"/>
            <a:chOff x="7202485" y="4508381"/>
            <a:chExt cx="340995" cy="303530"/>
          </a:xfrm>
        </p:grpSpPr>
        <p:sp>
          <p:nvSpPr>
            <p:cNvPr id="13" name="object 13"/>
            <p:cNvSpPr/>
            <p:nvPr/>
          </p:nvSpPr>
          <p:spPr>
            <a:xfrm>
              <a:off x="7208364" y="4698335"/>
              <a:ext cx="36195" cy="20955"/>
            </a:xfrm>
            <a:custGeom>
              <a:avLst/>
              <a:gdLst/>
              <a:ahLst/>
              <a:cxnLst/>
              <a:rect l="l" t="t" r="r" b="b"/>
              <a:pathLst>
                <a:path w="36195" h="20954">
                  <a:moveTo>
                    <a:pt x="0" y="20615"/>
                  </a:moveTo>
                  <a:lnTo>
                    <a:pt x="35816" y="0"/>
                  </a:lnTo>
                </a:path>
              </a:pathLst>
            </a:custGeom>
            <a:ln w="11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44180" y="4704225"/>
              <a:ext cx="52069" cy="95885"/>
            </a:xfrm>
            <a:custGeom>
              <a:avLst/>
              <a:gdLst/>
              <a:ahLst/>
              <a:cxnLst/>
              <a:rect l="l" t="t" r="r" b="b"/>
              <a:pathLst>
                <a:path w="52070" h="95885">
                  <a:moveTo>
                    <a:pt x="0" y="0"/>
                  </a:moveTo>
                  <a:lnTo>
                    <a:pt x="51896" y="95713"/>
                  </a:lnTo>
                </a:path>
              </a:pathLst>
            </a:custGeom>
            <a:ln w="2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01925" y="4514271"/>
              <a:ext cx="69215" cy="285750"/>
            </a:xfrm>
            <a:custGeom>
              <a:avLst/>
              <a:gdLst/>
              <a:ahLst/>
              <a:cxnLst/>
              <a:rect l="l" t="t" r="r" b="b"/>
              <a:pathLst>
                <a:path w="69215" h="285750">
                  <a:moveTo>
                    <a:pt x="0" y="285667"/>
                  </a:moveTo>
                  <a:lnTo>
                    <a:pt x="68708" y="0"/>
                  </a:lnTo>
                </a:path>
              </a:pathLst>
            </a:custGeom>
            <a:ln w="11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70632" y="4514271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20">
                  <a:moveTo>
                    <a:pt x="0" y="0"/>
                  </a:moveTo>
                  <a:lnTo>
                    <a:pt x="172501" y="0"/>
                  </a:lnTo>
                </a:path>
              </a:pathLst>
            </a:custGeom>
            <a:ln w="11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882290" y="4212405"/>
            <a:ext cx="127635" cy="47625"/>
            <a:chOff x="7882290" y="4212405"/>
            <a:chExt cx="127635" cy="47625"/>
          </a:xfrm>
        </p:grpSpPr>
        <p:sp>
          <p:nvSpPr>
            <p:cNvPr id="18" name="object 18"/>
            <p:cNvSpPr/>
            <p:nvPr/>
          </p:nvSpPr>
          <p:spPr>
            <a:xfrm>
              <a:off x="7882290" y="4218295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0" y="0"/>
                  </a:moveTo>
                  <a:lnTo>
                    <a:pt x="127183" y="0"/>
                  </a:lnTo>
                </a:path>
              </a:pathLst>
            </a:custGeom>
            <a:ln w="11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82290" y="4253635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0" y="0"/>
                  </a:moveTo>
                  <a:lnTo>
                    <a:pt x="127183" y="0"/>
                  </a:lnTo>
                </a:path>
              </a:pathLst>
            </a:custGeom>
            <a:ln w="11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8735296" y="4115218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340" y="0"/>
                </a:lnTo>
              </a:path>
            </a:pathLst>
          </a:custGeom>
          <a:ln w="11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8452420" y="4458313"/>
            <a:ext cx="675640" cy="353695"/>
            <a:chOff x="8452420" y="4458313"/>
            <a:chExt cx="675640" cy="353695"/>
          </a:xfrm>
        </p:grpSpPr>
        <p:sp>
          <p:nvSpPr>
            <p:cNvPr id="22" name="object 22"/>
            <p:cNvSpPr/>
            <p:nvPr/>
          </p:nvSpPr>
          <p:spPr>
            <a:xfrm>
              <a:off x="8769649" y="4698334"/>
              <a:ext cx="36195" cy="20955"/>
            </a:xfrm>
            <a:custGeom>
              <a:avLst/>
              <a:gdLst/>
              <a:ahLst/>
              <a:cxnLst/>
              <a:rect l="l" t="t" r="r" b="b"/>
              <a:pathLst>
                <a:path w="36195" h="20954">
                  <a:moveTo>
                    <a:pt x="0" y="20615"/>
                  </a:moveTo>
                  <a:lnTo>
                    <a:pt x="35816" y="0"/>
                  </a:lnTo>
                </a:path>
              </a:pathLst>
            </a:custGeom>
            <a:ln w="117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05465" y="4704224"/>
              <a:ext cx="52069" cy="95885"/>
            </a:xfrm>
            <a:custGeom>
              <a:avLst/>
              <a:gdLst/>
              <a:ahLst/>
              <a:cxnLst/>
              <a:rect l="l" t="t" r="r" b="b"/>
              <a:pathLst>
                <a:path w="52070" h="95885">
                  <a:moveTo>
                    <a:pt x="0" y="0"/>
                  </a:moveTo>
                  <a:lnTo>
                    <a:pt x="51896" y="95713"/>
                  </a:lnTo>
                </a:path>
              </a:pathLst>
            </a:custGeom>
            <a:ln w="23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63209" y="4514269"/>
              <a:ext cx="69215" cy="285750"/>
            </a:xfrm>
            <a:custGeom>
              <a:avLst/>
              <a:gdLst/>
              <a:ahLst/>
              <a:cxnLst/>
              <a:rect l="l" t="t" r="r" b="b"/>
              <a:pathLst>
                <a:path w="69215" h="285750">
                  <a:moveTo>
                    <a:pt x="0" y="285667"/>
                  </a:moveTo>
                  <a:lnTo>
                    <a:pt x="68708" y="0"/>
                  </a:lnTo>
                </a:path>
              </a:pathLst>
            </a:custGeom>
            <a:ln w="11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31917" y="4514269"/>
              <a:ext cx="172720" cy="0"/>
            </a:xfrm>
            <a:custGeom>
              <a:avLst/>
              <a:gdLst/>
              <a:ahLst/>
              <a:cxnLst/>
              <a:rect l="l" t="t" r="r" b="b"/>
              <a:pathLst>
                <a:path w="172720">
                  <a:moveTo>
                    <a:pt x="0" y="0"/>
                  </a:moveTo>
                  <a:lnTo>
                    <a:pt x="172501" y="0"/>
                  </a:lnTo>
                </a:path>
              </a:pathLst>
            </a:custGeom>
            <a:ln w="11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452420" y="4464203"/>
              <a:ext cx="675640" cy="0"/>
            </a:xfrm>
            <a:custGeom>
              <a:avLst/>
              <a:gdLst/>
              <a:ahLst/>
              <a:cxnLst/>
              <a:rect l="l" t="t" r="r" b="b"/>
              <a:pathLst>
                <a:path w="675640">
                  <a:moveTo>
                    <a:pt x="0" y="0"/>
                  </a:moveTo>
                  <a:lnTo>
                    <a:pt x="675388" y="0"/>
                  </a:lnTo>
                </a:path>
              </a:pathLst>
            </a:custGeom>
            <a:ln w="11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91895" y="4061288"/>
            <a:ext cx="1657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i="1" spc="-50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75470" y="4488317"/>
            <a:ext cx="1657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i="1" spc="-50" dirty="0">
                <a:latin typeface="Times New Roman"/>
                <a:cs typeface="Times New Roman"/>
              </a:rPr>
              <a:t>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16240" y="4488318"/>
            <a:ext cx="7118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32765" algn="l"/>
              </a:tabLst>
            </a:pPr>
            <a:r>
              <a:rPr sz="2200" i="1" spc="-25" dirty="0">
                <a:latin typeface="Times New Roman"/>
                <a:cs typeface="Times New Roman"/>
              </a:rPr>
              <a:t>c</a:t>
            </a:r>
            <a:r>
              <a:rPr sz="1950" spc="-37" baseline="-23504" dirty="0">
                <a:latin typeface="Times New Roman"/>
                <a:cs typeface="Times New Roman"/>
              </a:rPr>
              <a:t>4</a:t>
            </a:r>
            <a:r>
              <a:rPr sz="1950" baseline="-23504" dirty="0">
                <a:latin typeface="Times New Roman"/>
                <a:cs typeface="Times New Roman"/>
              </a:rPr>
              <a:t>	</a:t>
            </a:r>
            <a:r>
              <a:rPr sz="2200" i="1" spc="-50" dirty="0">
                <a:latin typeface="Times New Roman"/>
                <a:cs typeface="Times New Roman"/>
              </a:rPr>
              <a:t>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32596" y="4456028"/>
            <a:ext cx="5562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25" dirty="0">
                <a:latin typeface="Times New Roman"/>
                <a:cs typeface="Times New Roman"/>
              </a:rPr>
              <a:t>LCL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91758" y="4224384"/>
            <a:ext cx="296862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aseline="41666" dirty="0">
                <a:latin typeface="Times New Roman"/>
                <a:cs typeface="Times New Roman"/>
              </a:rPr>
              <a:t>UCL</a:t>
            </a:r>
            <a:r>
              <a:rPr sz="3300" spc="44" baseline="41666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LC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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3525" i="1" u="sng" spc="52" baseline="3309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25" u="sng" spc="-547" baseline="3309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</a:t>
            </a:r>
            <a:r>
              <a:rPr sz="3300" u="sng" spc="-547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ˆ</a:t>
            </a:r>
            <a:r>
              <a:rPr sz="3300" u="sng" spc="644" baseline="3787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spc="150" baseline="3787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i="1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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3943" y="2093700"/>
            <a:ext cx="1619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1)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Calcolo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di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12313" y="2136490"/>
            <a:ext cx="178435" cy="0"/>
          </a:xfrm>
          <a:custGeom>
            <a:avLst/>
            <a:gdLst/>
            <a:ahLst/>
            <a:cxnLst/>
            <a:rect l="l" t="t" r="r" b="b"/>
            <a:pathLst>
              <a:path w="178435">
                <a:moveTo>
                  <a:pt x="0" y="0"/>
                </a:moveTo>
                <a:lnTo>
                  <a:pt x="178022" y="0"/>
                </a:lnTo>
              </a:path>
            </a:pathLst>
          </a:custGeom>
          <a:ln w="17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574456" y="2240789"/>
            <a:ext cx="9144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i="1" spc="-50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85837" y="1968501"/>
            <a:ext cx="20637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i="1" spc="-50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94934" y="2200578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015" y="0"/>
                </a:lnTo>
              </a:path>
            </a:pathLst>
          </a:custGeom>
          <a:ln w="11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12146" y="2007627"/>
            <a:ext cx="31115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1535" dirty="0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9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019635" y="1915691"/>
            <a:ext cx="107314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-50" dirty="0">
                <a:latin typeface="Times New Roman"/>
                <a:cs typeface="Times New Roman"/>
              </a:rPr>
              <a:t>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71642" y="2463608"/>
            <a:ext cx="24892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dirty="0">
                <a:latin typeface="Times New Roman"/>
                <a:cs typeface="Times New Roman"/>
              </a:rPr>
              <a:t>j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Symbol"/>
                <a:cs typeface="Symbol"/>
              </a:rPr>
              <a:t></a:t>
            </a:r>
            <a:r>
              <a:rPr sz="1250" spc="-3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65117" y="2049561"/>
            <a:ext cx="30226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75" i="1" spc="-37" baseline="2564" dirty="0">
                <a:latin typeface="Times New Roman"/>
                <a:cs typeface="Times New Roman"/>
              </a:rPr>
              <a:t>x</a:t>
            </a:r>
            <a:r>
              <a:rPr sz="1250" i="1" spc="-25" dirty="0">
                <a:latin typeface="Times New Roman"/>
                <a:cs typeface="Times New Roman"/>
              </a:rPr>
              <a:t>ij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02022" y="2267403"/>
            <a:ext cx="7112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-50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72760" y="2082257"/>
            <a:ext cx="46863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2260" algn="l"/>
              </a:tabLst>
            </a:pPr>
            <a:r>
              <a:rPr sz="2150" i="1" spc="-50" dirty="0">
                <a:latin typeface="Times New Roman"/>
                <a:cs typeface="Times New Roman"/>
              </a:rPr>
              <a:t>x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-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93536" y="1848223"/>
            <a:ext cx="184150" cy="8102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50" u="sng" spc="-4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509"/>
              </a:spcBef>
            </a:pPr>
            <a:r>
              <a:rPr sz="2150" i="1" spc="-50" dirty="0">
                <a:latin typeface="Times New Roman"/>
                <a:cs typeface="Times New Roman"/>
              </a:rPr>
              <a:t>h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7215" y="2808407"/>
            <a:ext cx="4468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2)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Calcolo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linea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centrale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EC6B06"/>
                </a:solidFill>
                <a:latin typeface="Verdana"/>
                <a:cs typeface="Verdana"/>
              </a:rPr>
              <a:t>trial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7215" y="3350864"/>
            <a:ext cx="5798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Verdana"/>
                <a:cs typeface="Verdana"/>
              </a:rPr>
              <a:t>N.B.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LC</a:t>
            </a:r>
            <a:r>
              <a:rPr sz="2400" i="1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ricava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stima</a:t>
            </a:r>
            <a:r>
              <a:rPr sz="2000" b="1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corretta</a:t>
            </a:r>
            <a:r>
              <a:rPr sz="20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400" spc="-25" dirty="0">
                <a:latin typeface="Symbol"/>
                <a:cs typeface="Symbol"/>
              </a:rPr>
              <a:t></a:t>
            </a:r>
            <a:r>
              <a:rPr sz="2400" spc="-25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8015" y="4214902"/>
            <a:ext cx="4670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3)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Calcolo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trial</a:t>
            </a:r>
            <a:r>
              <a:rPr sz="2000" b="1" spc="-2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controllo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7367" y="5435268"/>
            <a:ext cx="7950834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b="1" dirty="0">
                <a:latin typeface="Verdana"/>
                <a:cs typeface="Verdana"/>
              </a:rPr>
              <a:t>N.B.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trial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entra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stima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Symbol"/>
                <a:cs typeface="Symbol"/>
              </a:rPr>
              <a:t>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validata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con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trial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S-</a:t>
            </a:r>
            <a:r>
              <a:rPr sz="2000" spc="-20" dirty="0">
                <a:latin typeface="Verdana"/>
                <a:cs typeface="Verdana"/>
              </a:rPr>
              <a:t>chart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643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82340" algn="l"/>
                <a:tab pos="5771515" algn="l"/>
              </a:tabLst>
            </a:pPr>
            <a:r>
              <a:rPr dirty="0"/>
              <a:t>Esempio</a:t>
            </a:r>
            <a:r>
              <a:rPr spc="-60" dirty="0"/>
              <a:t> </a:t>
            </a:r>
            <a:r>
              <a:rPr spc="-10" dirty="0"/>
              <a:t>numerico.</a:t>
            </a:r>
            <a:r>
              <a:rPr dirty="0"/>
              <a:t>	Peso</a:t>
            </a:r>
            <a:r>
              <a:rPr spc="-60" dirty="0"/>
              <a:t> </a:t>
            </a:r>
            <a:r>
              <a:rPr spc="-10" dirty="0"/>
              <a:t>palloni</a:t>
            </a:r>
            <a:r>
              <a:rPr dirty="0"/>
              <a:t>	</a:t>
            </a:r>
            <a:r>
              <a:rPr spc="-20" dirty="0"/>
              <a:t>(g.)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9489" y="1303337"/>
            <a:ext cx="857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Times New Roman"/>
                <a:cs typeface="Times New Roman"/>
              </a:rPr>
              <a:t>m</a:t>
            </a:r>
            <a:r>
              <a:rPr sz="2000" i="1" spc="-10" dirty="0">
                <a:latin typeface="Verdana"/>
                <a:cs typeface="Verdana"/>
              </a:rPr>
              <a:t>=</a:t>
            </a:r>
            <a:r>
              <a:rPr sz="2000" spc="-10" dirty="0">
                <a:latin typeface="Verdana"/>
                <a:cs typeface="Verdana"/>
              </a:rPr>
              <a:t>12</a:t>
            </a:r>
            <a:r>
              <a:rPr sz="2000" i="1" spc="-10" dirty="0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4486" y="1303337"/>
            <a:ext cx="2074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02640" algn="l"/>
              </a:tabLst>
            </a:pPr>
            <a:r>
              <a:rPr sz="2000" i="1" spc="-20" dirty="0">
                <a:latin typeface="Times New Roman"/>
                <a:cs typeface="Times New Roman"/>
              </a:rPr>
              <a:t>h</a:t>
            </a:r>
            <a:r>
              <a:rPr sz="2000" spc="-20" dirty="0">
                <a:latin typeface="Verdana"/>
                <a:cs typeface="Verdana"/>
              </a:rPr>
              <a:t>=7;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c</a:t>
            </a:r>
            <a:r>
              <a:rPr sz="1950" i="1" baseline="-21367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Verdana"/>
                <a:cs typeface="Verdana"/>
              </a:rPr>
              <a:t>=</a:t>
            </a:r>
            <a:r>
              <a:rPr sz="2000" spc="-10" dirty="0">
                <a:latin typeface="Verdana"/>
                <a:cs typeface="Verdana"/>
              </a:rPr>
              <a:t> 0.959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32301" y="3569048"/>
            <a:ext cx="154940" cy="57150"/>
            <a:chOff x="7832301" y="3569048"/>
            <a:chExt cx="154940" cy="57150"/>
          </a:xfrm>
        </p:grpSpPr>
        <p:sp>
          <p:nvSpPr>
            <p:cNvPr id="10" name="object 10"/>
            <p:cNvSpPr/>
            <p:nvPr/>
          </p:nvSpPr>
          <p:spPr>
            <a:xfrm>
              <a:off x="7832301" y="3576157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40">
                  <a:moveTo>
                    <a:pt x="0" y="0"/>
                  </a:moveTo>
                  <a:lnTo>
                    <a:pt x="154585" y="0"/>
                  </a:lnTo>
                </a:path>
              </a:pathLst>
            </a:custGeom>
            <a:ln w="14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32301" y="3618809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40">
                  <a:moveTo>
                    <a:pt x="0" y="0"/>
                  </a:moveTo>
                  <a:lnTo>
                    <a:pt x="154585" y="0"/>
                  </a:lnTo>
                </a:path>
              </a:pathLst>
            </a:custGeom>
            <a:ln w="14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869615" y="4215936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>
                <a:moveTo>
                  <a:pt x="0" y="0"/>
                </a:moveTo>
                <a:lnTo>
                  <a:pt x="170577" y="0"/>
                </a:lnTo>
              </a:path>
            </a:pathLst>
          </a:custGeom>
          <a:ln w="142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19608" y="3464901"/>
            <a:ext cx="1304925" cy="112395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23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-30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430.3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311150" algn="l"/>
              </a:tabLst>
            </a:pPr>
            <a:r>
              <a:rPr sz="2650" i="1" spc="-50" dirty="0">
                <a:latin typeface="Times New Roman"/>
                <a:cs typeface="Times New Roman"/>
              </a:rPr>
              <a:t>S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dirty="0">
                <a:latin typeface="Symbol"/>
                <a:cs typeface="Symbol"/>
              </a:rPr>
              <a:t></a:t>
            </a:r>
            <a:r>
              <a:rPr sz="2650" spc="-114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3.66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10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13237" y="1845561"/>
          <a:ext cx="6527158" cy="3724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6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60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550" b="1" spc="-10" dirty="0">
                          <a:latin typeface="Calibri"/>
                          <a:cs typeface="Calibri"/>
                        </a:rPr>
                        <a:t>Campione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dirty="0">
                          <a:latin typeface="Calibri"/>
                          <a:cs typeface="Calibri"/>
                        </a:rPr>
                        <a:t>Unità</a:t>
                      </a:r>
                      <a:r>
                        <a:rPr sz="1550" b="1" spc="-10" dirty="0">
                          <a:latin typeface="Calibri"/>
                          <a:cs typeface="Calibri"/>
                        </a:rPr>
                        <a:t> campionaria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</a:pPr>
                      <a:r>
                        <a:rPr sz="1550" b="1" spc="-10" dirty="0">
                          <a:latin typeface="Calibri"/>
                          <a:cs typeface="Calibri"/>
                        </a:rPr>
                        <a:t>Media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6510" algn="ctr">
                        <a:lnSpc>
                          <a:spcPct val="100000"/>
                        </a:lnSpc>
                      </a:pPr>
                      <a:r>
                        <a:rPr sz="1550" b="1" spc="-2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575" b="1" i="1" spc="-37" baseline="-15873" dirty="0">
                          <a:latin typeface="Calibri"/>
                          <a:cs typeface="Calibri"/>
                        </a:rPr>
                        <a:t>i</a:t>
                      </a:r>
                      <a:endParaRPr sz="1575" baseline="-15873">
                        <a:latin typeface="Calibri"/>
                        <a:cs typeface="Calibri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436.6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425.5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435.0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3.754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427.4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433.2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422.7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438.5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4.885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438.4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433.3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422.8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428.7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428.0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435.4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5.185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427.4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425.2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426.2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425.8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428.4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2.867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435.5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428.3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426.1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2.939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425.5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437.5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437.8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427.6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4.678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434.1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433.0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428.2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438.2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3.205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426.1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426.4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2.400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50" dirty="0">
                          <a:latin typeface="Calibri"/>
                          <a:cs typeface="Calibri"/>
                        </a:rPr>
                        <a:t>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433.7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427.8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433.7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426.3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2.942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25" dirty="0"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435.7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428.1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426.3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423.6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425.4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428.6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4.041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428.1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426.3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431.7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434.5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2.970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432.9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423.8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430.1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434.1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431.1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427.6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424.4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429.1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4.018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587" y="381063"/>
            <a:ext cx="8934450" cy="464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69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Qualità</a:t>
            </a:r>
            <a:r>
              <a:rPr sz="2400" spc="-3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(conformità)</a:t>
            </a:r>
            <a:r>
              <a:rPr sz="2400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di</a:t>
            </a:r>
            <a:r>
              <a:rPr sz="2400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prodotto</a:t>
            </a:r>
            <a:r>
              <a:rPr sz="2400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qualità</a:t>
            </a:r>
            <a:r>
              <a:rPr sz="2400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C6B06"/>
                </a:solidFill>
                <a:latin typeface="Verdana"/>
                <a:cs typeface="Verdana"/>
              </a:rPr>
              <a:t>di </a:t>
            </a:r>
            <a:r>
              <a:rPr sz="2400" dirty="0">
                <a:solidFill>
                  <a:srgbClr val="EC6B06"/>
                </a:solidFill>
                <a:latin typeface="Verdana"/>
                <a:cs typeface="Verdana"/>
              </a:rPr>
              <a:t>processo</a:t>
            </a:r>
            <a:r>
              <a:rPr sz="2400" spc="-10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EC6B06"/>
                </a:solidFill>
                <a:latin typeface="Verdana"/>
                <a:cs typeface="Verdana"/>
              </a:rPr>
              <a:t>1/2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20000"/>
              </a:lnSpc>
            </a:pPr>
            <a:r>
              <a:rPr sz="2400" dirty="0">
                <a:latin typeface="Verdana"/>
                <a:cs typeface="Verdana"/>
              </a:rPr>
              <a:t>Abbiamo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visto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che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il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termine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«prodotto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qualità»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per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noi </a:t>
            </a:r>
            <a:r>
              <a:rPr sz="2400" dirty="0">
                <a:latin typeface="Verdana"/>
                <a:cs typeface="Verdana"/>
              </a:rPr>
              <a:t>è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sinonimo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di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«prodotto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conforme».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Ora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è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necessario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spostare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la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prospettiva</a:t>
            </a: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dal</a:t>
            </a:r>
            <a:r>
              <a:rPr sz="2400" b="1" spc="-5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prodotto</a:t>
            </a:r>
            <a:r>
              <a:rPr sz="2400" b="1" spc="-30" dirty="0">
                <a:latin typeface="Verdana"/>
                <a:cs typeface="Verdana"/>
              </a:rPr>
              <a:t> </a:t>
            </a:r>
            <a:r>
              <a:rPr sz="2400" b="1" spc="-25" dirty="0">
                <a:latin typeface="Verdana"/>
                <a:cs typeface="Verdana"/>
              </a:rPr>
              <a:t>al</a:t>
            </a:r>
            <a:endParaRPr sz="2400" b="1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Verdana"/>
                <a:cs typeface="Verdana"/>
              </a:rPr>
              <a:t>processo</a:t>
            </a:r>
            <a:r>
              <a:rPr sz="2400" b="1" spc="-7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produttivo.</a:t>
            </a:r>
            <a:endParaRPr sz="2400" b="1" dirty="0">
              <a:latin typeface="Verdana"/>
              <a:cs typeface="Verdana"/>
            </a:endParaRPr>
          </a:p>
          <a:p>
            <a:pPr marL="12700" marR="572770">
              <a:lnSpc>
                <a:spcPct val="120000"/>
              </a:lnSpc>
            </a:pPr>
            <a:r>
              <a:rPr sz="2400" dirty="0">
                <a:latin typeface="Verdana"/>
                <a:cs typeface="Verdana"/>
              </a:rPr>
              <a:t>Per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capire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è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un</a:t>
            </a:r>
            <a:r>
              <a:rPr sz="2400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processo lavora</a:t>
            </a:r>
            <a:r>
              <a:rPr sz="2400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sz="2400" i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FF0000"/>
                </a:solidFill>
                <a:latin typeface="Verdana"/>
                <a:cs typeface="Verdana"/>
              </a:rPr>
              <a:t>qualità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occorre </a:t>
            </a:r>
            <a:r>
              <a:rPr sz="2400" dirty="0">
                <a:latin typeface="Verdana"/>
                <a:cs typeface="Verdana"/>
              </a:rPr>
              <a:t>capire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che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misura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il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processo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è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grado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di </a:t>
            </a:r>
            <a:r>
              <a:rPr sz="2400" dirty="0">
                <a:latin typeface="Verdana"/>
                <a:cs typeface="Verdana"/>
              </a:rPr>
              <a:t>produrre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prodotti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conformi.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8778" y="5085588"/>
            <a:ext cx="1200004" cy="12123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Trial</a:t>
            </a:r>
            <a:r>
              <a:rPr spc="5" dirty="0"/>
              <a:t> </a:t>
            </a:r>
            <a:r>
              <a:rPr i="1" spc="-10" dirty="0">
                <a:latin typeface="Verdana"/>
                <a:cs typeface="Verdana"/>
              </a:rPr>
              <a:t>S</a:t>
            </a:r>
            <a:r>
              <a:rPr spc="-10" dirty="0"/>
              <a:t>-chart</a:t>
            </a:r>
          </a:p>
        </p:txBody>
      </p:sp>
      <p:sp>
        <p:nvSpPr>
          <p:cNvPr id="7" name="object 7"/>
          <p:cNvSpPr/>
          <p:nvPr/>
        </p:nvSpPr>
        <p:spPr>
          <a:xfrm>
            <a:off x="4857901" y="1540763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0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791537" y="1291575"/>
            <a:ext cx="1338580" cy="351790"/>
            <a:chOff x="5791537" y="1291575"/>
            <a:chExt cx="1338580" cy="351790"/>
          </a:xfrm>
        </p:grpSpPr>
        <p:sp>
          <p:nvSpPr>
            <p:cNvPr id="9" name="object 9"/>
            <p:cNvSpPr/>
            <p:nvPr/>
          </p:nvSpPr>
          <p:spPr>
            <a:xfrm>
              <a:off x="5797637" y="1510284"/>
              <a:ext cx="37465" cy="21590"/>
            </a:xfrm>
            <a:custGeom>
              <a:avLst/>
              <a:gdLst/>
              <a:ahLst/>
              <a:cxnLst/>
              <a:rect l="l" t="t" r="r" b="b"/>
              <a:pathLst>
                <a:path w="37464" h="21590">
                  <a:moveTo>
                    <a:pt x="0" y="21335"/>
                  </a:moveTo>
                  <a:lnTo>
                    <a:pt x="37436" y="0"/>
                  </a:lnTo>
                </a:path>
              </a:pathLst>
            </a:custGeom>
            <a:ln w="12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35074" y="1516380"/>
              <a:ext cx="54610" cy="114300"/>
            </a:xfrm>
            <a:custGeom>
              <a:avLst/>
              <a:gdLst/>
              <a:ahLst/>
              <a:cxnLst/>
              <a:rect l="l" t="t" r="r" b="b"/>
              <a:pathLst>
                <a:path w="54610" h="114300">
                  <a:moveTo>
                    <a:pt x="0" y="0"/>
                  </a:moveTo>
                  <a:lnTo>
                    <a:pt x="54244" y="114299"/>
                  </a:lnTo>
                </a:path>
              </a:pathLst>
            </a:custGeom>
            <a:ln w="244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5431" y="1297687"/>
              <a:ext cx="72390" cy="333375"/>
            </a:xfrm>
            <a:custGeom>
              <a:avLst/>
              <a:gdLst/>
              <a:ahLst/>
              <a:cxnLst/>
              <a:rect l="l" t="t" r="r" b="b"/>
              <a:pathLst>
                <a:path w="72389" h="333375">
                  <a:moveTo>
                    <a:pt x="0" y="332993"/>
                  </a:moveTo>
                  <a:lnTo>
                    <a:pt x="71817" y="0"/>
                  </a:lnTo>
                </a:path>
              </a:pathLst>
            </a:custGeom>
            <a:ln w="122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67248" y="1297687"/>
              <a:ext cx="1163320" cy="0"/>
            </a:xfrm>
            <a:custGeom>
              <a:avLst/>
              <a:gdLst/>
              <a:ahLst/>
              <a:cxnLst/>
              <a:rect l="l" t="t" r="r" b="b"/>
              <a:pathLst>
                <a:path w="1163320">
                  <a:moveTo>
                    <a:pt x="0" y="0"/>
                  </a:moveTo>
                  <a:lnTo>
                    <a:pt x="1162827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31379" y="1532638"/>
            <a:ext cx="53911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0" dirty="0">
                <a:latin typeface="Times New Roman"/>
                <a:cs typeface="Times New Roman"/>
              </a:rPr>
              <a:t>0.41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9900" y="1093726"/>
            <a:ext cx="81470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450" baseline="-41062" dirty="0">
                <a:latin typeface="Symbol"/>
                <a:cs typeface="Symbol"/>
              </a:rPr>
              <a:t></a:t>
            </a:r>
            <a:r>
              <a:rPr sz="3450" spc="-112" baseline="-41062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6.90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5608" y="1308500"/>
            <a:ext cx="120904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00" spc="85" dirty="0">
                <a:latin typeface="Times New Roman"/>
                <a:cs typeface="Times New Roman"/>
              </a:rPr>
              <a:t>1</a:t>
            </a:r>
            <a:r>
              <a:rPr sz="2300" spc="85" dirty="0">
                <a:latin typeface="Symbol"/>
                <a:cs typeface="Symbol"/>
              </a:rPr>
              <a:t></a:t>
            </a:r>
            <a:r>
              <a:rPr sz="2300" spc="-21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0.959</a:t>
            </a:r>
            <a:r>
              <a:rPr sz="2025" spc="-15" baseline="43209" dirty="0">
                <a:latin typeface="Times New Roman"/>
                <a:cs typeface="Times New Roman"/>
              </a:rPr>
              <a:t>2</a:t>
            </a:r>
            <a:endParaRPr sz="2025" baseline="4320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4838" y="1308601"/>
            <a:ext cx="30029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2280"/>
              </a:lnSpc>
              <a:spcBef>
                <a:spcPts val="105"/>
              </a:spcBef>
              <a:tabLst>
                <a:tab pos="2149475" algn="l"/>
                <a:tab pos="2790190" algn="l"/>
              </a:tabLst>
            </a:pPr>
            <a:r>
              <a:rPr sz="3450" baseline="41062" dirty="0">
                <a:latin typeface="Times New Roman"/>
                <a:cs typeface="Times New Roman"/>
              </a:rPr>
              <a:t>UCL</a:t>
            </a:r>
            <a:r>
              <a:rPr sz="3450" spc="-82" baseline="41062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3.66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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3</a:t>
            </a:r>
            <a:r>
              <a:rPr sz="2300" spc="45" dirty="0">
                <a:latin typeface="Symbol"/>
                <a:cs typeface="Symbol"/>
              </a:rPr>
              <a:t>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3450" spc="-30" baseline="35024" dirty="0">
                <a:latin typeface="Times New Roman"/>
                <a:cs typeface="Times New Roman"/>
              </a:rPr>
              <a:t>3.66</a:t>
            </a:r>
            <a:r>
              <a:rPr sz="3450" baseline="35024" dirty="0">
                <a:latin typeface="Times New Roman"/>
                <a:cs typeface="Times New Roman"/>
              </a:rPr>
              <a:t>	</a:t>
            </a:r>
            <a:r>
              <a:rPr sz="2300" spc="-50" dirty="0">
                <a:latin typeface="Symbol"/>
                <a:cs typeface="Symbol"/>
              </a:rPr>
              <a:t></a:t>
            </a:r>
            <a:endParaRPr sz="2300">
              <a:latin typeface="Symbol"/>
              <a:cs typeface="Symbol"/>
            </a:endParaRPr>
          </a:p>
          <a:p>
            <a:pPr marL="66675">
              <a:lnSpc>
                <a:spcPts val="2280"/>
              </a:lnSpc>
              <a:tabLst>
                <a:tab pos="2078355" algn="l"/>
              </a:tabLst>
            </a:pPr>
            <a:r>
              <a:rPr sz="3450" spc="-37" baseline="1207" dirty="0">
                <a:latin typeface="Times New Roman"/>
                <a:cs typeface="Times New Roman"/>
              </a:rPr>
              <a:t>LCL</a:t>
            </a:r>
            <a:r>
              <a:rPr sz="3450" baseline="1207" dirty="0">
                <a:latin typeface="Times New Roman"/>
                <a:cs typeface="Times New Roman"/>
              </a:rPr>
              <a:t>	</a:t>
            </a:r>
            <a:r>
              <a:rPr sz="2300" spc="-10" dirty="0">
                <a:latin typeface="Times New Roman"/>
                <a:cs typeface="Times New Roman"/>
              </a:rPr>
              <a:t>0.959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2657" y="1308500"/>
            <a:ext cx="119443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LC</a:t>
            </a:r>
            <a:r>
              <a:rPr sz="2300" spc="-10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3.66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83" y="2104644"/>
            <a:ext cx="5245076" cy="390706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824471" y="3749040"/>
            <a:ext cx="361315" cy="2546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050" spc="-25" dirty="0">
                <a:latin typeface="Verdana"/>
                <a:cs typeface="Verdana"/>
              </a:rPr>
              <a:t>LC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11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dirty="0"/>
              <a:t>Trial </a:t>
            </a:r>
            <a:r>
              <a:rPr i="1" dirty="0">
                <a:latin typeface="Verdana"/>
                <a:cs typeface="Verdana"/>
              </a:rPr>
              <a:t>x-bar</a:t>
            </a:r>
            <a:r>
              <a:rPr i="1" spc="-35" dirty="0">
                <a:latin typeface="Verdana"/>
                <a:cs typeface="Verdana"/>
              </a:rPr>
              <a:t> </a:t>
            </a:r>
            <a:r>
              <a:rPr spc="-20" dirty="0"/>
              <a:t>chart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499519" y="1534671"/>
            <a:ext cx="1060450" cy="356870"/>
            <a:chOff x="5499519" y="1534671"/>
            <a:chExt cx="1060450" cy="356870"/>
          </a:xfrm>
        </p:grpSpPr>
        <p:sp>
          <p:nvSpPr>
            <p:cNvPr id="8" name="object 8"/>
            <p:cNvSpPr/>
            <p:nvPr/>
          </p:nvSpPr>
          <p:spPr>
            <a:xfrm>
              <a:off x="6190082" y="1773936"/>
              <a:ext cx="37465" cy="21590"/>
            </a:xfrm>
            <a:custGeom>
              <a:avLst/>
              <a:gdLst/>
              <a:ahLst/>
              <a:cxnLst/>
              <a:rect l="l" t="t" r="r" b="b"/>
              <a:pathLst>
                <a:path w="37464" h="21589">
                  <a:moveTo>
                    <a:pt x="0" y="21335"/>
                  </a:moveTo>
                  <a:lnTo>
                    <a:pt x="37430" y="0"/>
                  </a:lnTo>
                </a:path>
              </a:pathLst>
            </a:custGeom>
            <a:ln w="12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27513" y="1780033"/>
              <a:ext cx="54610" cy="99060"/>
            </a:xfrm>
            <a:custGeom>
              <a:avLst/>
              <a:gdLst/>
              <a:ahLst/>
              <a:cxnLst/>
              <a:rect l="l" t="t" r="r" b="b"/>
              <a:pathLst>
                <a:path w="54610" h="99060">
                  <a:moveTo>
                    <a:pt x="0" y="0"/>
                  </a:moveTo>
                  <a:lnTo>
                    <a:pt x="54236" y="99059"/>
                  </a:lnTo>
                </a:path>
              </a:pathLst>
            </a:custGeom>
            <a:ln w="244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7861" y="1583437"/>
              <a:ext cx="72390" cy="295910"/>
            </a:xfrm>
            <a:custGeom>
              <a:avLst/>
              <a:gdLst/>
              <a:ahLst/>
              <a:cxnLst/>
              <a:rect l="l" t="t" r="r" b="b"/>
              <a:pathLst>
                <a:path w="72389" h="295910">
                  <a:moveTo>
                    <a:pt x="0" y="295655"/>
                  </a:moveTo>
                  <a:lnTo>
                    <a:pt x="71806" y="0"/>
                  </a:lnTo>
                </a:path>
              </a:pathLst>
            </a:custGeom>
            <a:ln w="12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59668" y="1583438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696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99519" y="1540767"/>
              <a:ext cx="1060450" cy="0"/>
            </a:xfrm>
            <a:custGeom>
              <a:avLst/>
              <a:gdLst/>
              <a:ahLst/>
              <a:cxnLst/>
              <a:rect l="l" t="t" r="r" b="b"/>
              <a:pathLst>
                <a:path w="1060450">
                  <a:moveTo>
                    <a:pt x="0" y="0"/>
                  </a:moveTo>
                  <a:lnTo>
                    <a:pt x="1060289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854194" y="1532642"/>
            <a:ext cx="68580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latin typeface="Times New Roman"/>
                <a:cs typeface="Times New Roman"/>
              </a:rPr>
              <a:t>426.0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9378" y="1093731"/>
            <a:ext cx="96583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450" baseline="-41062" dirty="0">
                <a:latin typeface="Symbol"/>
                <a:cs typeface="Symbol"/>
              </a:rPr>
              <a:t></a:t>
            </a:r>
            <a:r>
              <a:rPr sz="3450" spc="-60" baseline="-41062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434.6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2098" y="1557028"/>
            <a:ext cx="103124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1219" algn="l"/>
              </a:tabLst>
            </a:pPr>
            <a:r>
              <a:rPr sz="2300" spc="-10" dirty="0">
                <a:latin typeface="Times New Roman"/>
                <a:cs typeface="Times New Roman"/>
              </a:rPr>
              <a:t>0.959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50" dirty="0">
                <a:latin typeface="Times New Roman"/>
                <a:cs typeface="Times New Roman"/>
              </a:rPr>
              <a:t>7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0295" y="1124212"/>
            <a:ext cx="53911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0" dirty="0">
                <a:latin typeface="Times New Roman"/>
                <a:cs typeface="Times New Roman"/>
              </a:rPr>
              <a:t>3.66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4112" y="1532754"/>
            <a:ext cx="5803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5" dirty="0">
                <a:latin typeface="Times New Roman"/>
                <a:cs typeface="Times New Roman"/>
              </a:rPr>
              <a:t>LCL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02578" y="1308616"/>
            <a:ext cx="219011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450" baseline="41062" dirty="0">
                <a:latin typeface="Times New Roman"/>
                <a:cs typeface="Times New Roman"/>
              </a:rPr>
              <a:t>UCL</a:t>
            </a:r>
            <a:r>
              <a:rPr sz="3450" spc="-82" baseline="41062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430.3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</a:t>
            </a:r>
            <a:r>
              <a:rPr sz="2300" spc="-220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3</a:t>
            </a:r>
            <a:r>
              <a:rPr sz="2300" spc="45" dirty="0">
                <a:latin typeface="Symbol"/>
                <a:cs typeface="Symbol"/>
              </a:rPr>
              <a:t>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6150" y="1308616"/>
            <a:ext cx="135064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LC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430.3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1283" y="2339352"/>
            <a:ext cx="5177282" cy="372287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14743" y="3749040"/>
            <a:ext cx="361315" cy="2546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050" spc="-25" dirty="0">
                <a:latin typeface="Verdana"/>
                <a:cs typeface="Verdana"/>
              </a:rPr>
              <a:t>LC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12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13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4487" y="1493018"/>
            <a:ext cx="8861425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due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trial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mostrano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né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punti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fuori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limiti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di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nemmeno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andamenti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sospetti.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Possiamo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concludere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i </a:t>
            </a:r>
            <a:r>
              <a:rPr sz="2000" dirty="0">
                <a:latin typeface="Verdana"/>
                <a:cs typeface="Verdana"/>
              </a:rPr>
              <a:t>valori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media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deviazione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standard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sono: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000">
              <a:latin typeface="Verdana"/>
              <a:cs typeface="Verdana"/>
            </a:endParaRPr>
          </a:p>
          <a:p>
            <a:pPr marL="672465">
              <a:lnSpc>
                <a:spcPct val="100000"/>
              </a:lnSpc>
              <a:tabLst>
                <a:tab pos="4337685" algn="l"/>
              </a:tabLst>
            </a:pPr>
            <a:r>
              <a:rPr sz="2000" spc="-10" dirty="0">
                <a:latin typeface="Symbol"/>
                <a:cs typeface="Symbol"/>
              </a:rPr>
              <a:t></a:t>
            </a:r>
            <a:r>
              <a:rPr sz="1950" spc="-15" baseline="-21367" dirty="0">
                <a:latin typeface="Verdana"/>
                <a:cs typeface="Verdana"/>
              </a:rPr>
              <a:t>0</a:t>
            </a:r>
            <a:r>
              <a:rPr sz="2000" spc="-10" dirty="0">
                <a:latin typeface="Verdana"/>
                <a:cs typeface="Verdana"/>
              </a:rPr>
              <a:t>=430.3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Symbol"/>
                <a:cs typeface="Symbol"/>
              </a:rPr>
              <a:t></a:t>
            </a:r>
            <a:r>
              <a:rPr sz="1950" spc="-15" baseline="-21367" dirty="0">
                <a:latin typeface="Verdana"/>
                <a:cs typeface="Verdana"/>
              </a:rPr>
              <a:t>0</a:t>
            </a:r>
            <a:r>
              <a:rPr sz="2000" spc="-10" dirty="0">
                <a:latin typeface="Verdana"/>
                <a:cs typeface="Verdana"/>
              </a:rPr>
              <a:t>=3.66/0.959=3.82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0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Questi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valori:</a:t>
            </a:r>
            <a:endParaRPr sz="2000">
              <a:latin typeface="Verdana"/>
              <a:cs typeface="Verdana"/>
            </a:endParaRPr>
          </a:p>
          <a:p>
            <a:pPr marL="164465" marR="89535" indent="-114300">
              <a:lnSpc>
                <a:spcPct val="120000"/>
              </a:lnSpc>
              <a:buSzPct val="80000"/>
              <a:buAutoNum type="arabicParenR"/>
              <a:tabLst>
                <a:tab pos="164465" algn="l"/>
                <a:tab pos="507365" algn="l"/>
              </a:tabLst>
            </a:pPr>
            <a:r>
              <a:rPr sz="2000" dirty="0">
                <a:latin typeface="Verdana"/>
                <a:cs typeface="Verdana"/>
              </a:rPr>
              <a:t>	verranno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usati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impostare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on-</a:t>
            </a:r>
            <a:r>
              <a:rPr sz="2000" dirty="0">
                <a:latin typeface="Verdana"/>
                <a:cs typeface="Verdana"/>
              </a:rPr>
              <a:t>line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sarà </a:t>
            </a:r>
            <a:r>
              <a:rPr sz="2000" dirty="0">
                <a:latin typeface="Verdana"/>
                <a:cs typeface="Verdana"/>
              </a:rPr>
              <a:t>stabilita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nuova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numerosità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campionaria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i="1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)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verranno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quindi </a:t>
            </a:r>
            <a:r>
              <a:rPr sz="2000" dirty="0">
                <a:latin typeface="Verdana"/>
                <a:cs typeface="Verdana"/>
              </a:rPr>
              <a:t>calcolati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LC,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UCL,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LCL;</a:t>
            </a:r>
            <a:endParaRPr sz="2000">
              <a:latin typeface="Verdana"/>
              <a:cs typeface="Verdana"/>
            </a:endParaRPr>
          </a:p>
          <a:p>
            <a:pPr marL="507365" indent="-456565">
              <a:lnSpc>
                <a:spcPct val="100000"/>
              </a:lnSpc>
              <a:spcBef>
                <a:spcPts val="480"/>
              </a:spcBef>
              <a:buSzPct val="80000"/>
              <a:buAutoNum type="arabicParenR"/>
              <a:tabLst>
                <a:tab pos="507365" algn="l"/>
              </a:tabLst>
            </a:pPr>
            <a:r>
              <a:rPr sz="2000" dirty="0">
                <a:latin typeface="Verdana"/>
                <a:cs typeface="Verdana"/>
              </a:rPr>
              <a:t>verranno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usati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calcolo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degli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indici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capacità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processo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147" y="157227"/>
            <a:ext cx="678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Confronto</a:t>
            </a:r>
            <a:r>
              <a:rPr spc="-10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chart</a:t>
            </a:r>
            <a:r>
              <a:rPr spc="-40" dirty="0"/>
              <a:t> 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trial</a:t>
            </a:r>
            <a:r>
              <a:rPr spc="-30" dirty="0"/>
              <a:t> </a:t>
            </a:r>
            <a:r>
              <a:rPr dirty="0"/>
              <a:t>S</a:t>
            </a:r>
            <a:r>
              <a:rPr spc="-40" dirty="0"/>
              <a:t> </a:t>
            </a:r>
            <a:r>
              <a:rPr spc="-10" dirty="0"/>
              <a:t>chart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9626" y="780971"/>
            <a:ext cx="6271895" cy="7048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50"/>
              </a:spcBef>
              <a:tabLst>
                <a:tab pos="3772535" algn="l"/>
              </a:tabLst>
            </a:pPr>
            <a:r>
              <a:rPr sz="1850" b="1" dirty="0">
                <a:latin typeface="Calibri"/>
                <a:cs typeface="Calibri"/>
              </a:rPr>
              <a:t>S</a:t>
            </a:r>
            <a:r>
              <a:rPr sz="1850" b="1" spc="3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chart</a:t>
            </a:r>
            <a:r>
              <a:rPr sz="1850" b="1" dirty="0">
                <a:latin typeface="Calibri"/>
                <a:cs typeface="Calibri"/>
              </a:rPr>
              <a:t>	trial</a:t>
            </a:r>
            <a:r>
              <a:rPr sz="1850" b="1" spc="-4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S</a:t>
            </a:r>
            <a:r>
              <a:rPr sz="1850" b="1" spc="-2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chart</a:t>
            </a:r>
            <a:endParaRPr sz="18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450"/>
              </a:spcBef>
              <a:tabLst>
                <a:tab pos="3772535" algn="l"/>
                <a:tab pos="6003925" algn="l"/>
              </a:tabLst>
            </a:pPr>
            <a:r>
              <a:rPr sz="1850" dirty="0">
                <a:latin typeface="Calibri"/>
                <a:cs typeface="Calibri"/>
              </a:rPr>
              <a:t>Conosco</a:t>
            </a:r>
            <a:r>
              <a:rPr sz="1850" spc="-1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il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valore</a:t>
            </a:r>
            <a:r>
              <a:rPr sz="1850" spc="36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σ</a:t>
            </a:r>
            <a:r>
              <a:rPr sz="1875" spc="-37" baseline="-15555" dirty="0">
                <a:latin typeface="Calibri Light"/>
                <a:cs typeface="Calibri Light"/>
              </a:rPr>
              <a:t>0</a:t>
            </a:r>
            <a:r>
              <a:rPr sz="1875" baseline="-15555" dirty="0">
                <a:latin typeface="Calibri Light"/>
                <a:cs typeface="Calibri Light"/>
              </a:rPr>
              <a:t>	</a:t>
            </a:r>
            <a:r>
              <a:rPr sz="1850" dirty="0">
                <a:latin typeface="Calibri"/>
                <a:cs typeface="Calibri"/>
              </a:rPr>
              <a:t>Non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conosco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il</a:t>
            </a:r>
            <a:r>
              <a:rPr sz="1850" spc="5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valore</a:t>
            </a:r>
            <a:r>
              <a:rPr sz="1850" dirty="0">
                <a:latin typeface="Calibri"/>
                <a:cs typeface="Calibri"/>
              </a:rPr>
              <a:t>	</a:t>
            </a:r>
            <a:r>
              <a:rPr sz="1850" spc="-25" dirty="0">
                <a:latin typeface="Calibri"/>
                <a:cs typeface="Calibri"/>
              </a:rPr>
              <a:t>σ</a:t>
            </a:r>
            <a:r>
              <a:rPr sz="1875" spc="-37" baseline="-15555" dirty="0">
                <a:latin typeface="Calibri"/>
                <a:cs typeface="Calibri"/>
              </a:rPr>
              <a:t>0</a:t>
            </a:r>
            <a:endParaRPr sz="1875" baseline="-15555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726" y="1459881"/>
            <a:ext cx="3406140" cy="7048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</a:pPr>
            <a:r>
              <a:rPr sz="1850" b="1" dirty="0">
                <a:latin typeface="Calibri"/>
                <a:cs typeface="Calibri"/>
              </a:rPr>
              <a:t>Obiettivo:</a:t>
            </a:r>
            <a:r>
              <a:rPr sz="1850" b="1" spc="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monitorare</a:t>
            </a:r>
            <a:r>
              <a:rPr sz="1850" spc="-4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che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il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valore</a:t>
            </a:r>
            <a:endParaRPr sz="18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sz="1850" dirty="0">
                <a:latin typeface="Calibri"/>
                <a:cs typeface="Calibri"/>
              </a:rPr>
              <a:t>σ</a:t>
            </a:r>
            <a:r>
              <a:rPr sz="1875" baseline="-15555" dirty="0">
                <a:latin typeface="Calibri"/>
                <a:cs typeface="Calibri"/>
              </a:rPr>
              <a:t>0</a:t>
            </a:r>
            <a:r>
              <a:rPr sz="1875" spc="-60" baseline="-1555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sia </a:t>
            </a:r>
            <a:r>
              <a:rPr sz="1850" spc="-10" dirty="0">
                <a:latin typeface="Calibri"/>
                <a:cs typeface="Calibri"/>
              </a:rPr>
              <a:t>stabile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9592" y="1831176"/>
            <a:ext cx="30143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dirty="0">
                <a:latin typeface="Calibri"/>
                <a:cs typeface="Calibri"/>
              </a:rPr>
              <a:t>Obiettivo:</a:t>
            </a:r>
            <a:r>
              <a:rPr sz="1850" b="1" spc="-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stimare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il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valore</a:t>
            </a:r>
            <a:r>
              <a:rPr sz="1850" spc="-5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di</a:t>
            </a:r>
            <a:r>
              <a:rPr sz="1850" spc="-5" dirty="0">
                <a:latin typeface="Calibri"/>
                <a:cs typeface="Calibri"/>
              </a:rPr>
              <a:t> </a:t>
            </a:r>
            <a:r>
              <a:rPr sz="1850" spc="-50" dirty="0">
                <a:latin typeface="Calibri"/>
                <a:cs typeface="Calibri"/>
              </a:rPr>
              <a:t>σ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126" y="2161707"/>
            <a:ext cx="3186430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5"/>
              </a:spcBef>
            </a:pPr>
            <a:r>
              <a:rPr sz="1850" dirty="0">
                <a:latin typeface="Calibri"/>
                <a:cs typeface="Calibri"/>
              </a:rPr>
              <a:t>Si</a:t>
            </a:r>
            <a:r>
              <a:rPr sz="1850" spc="3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usano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campioni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di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dimensione </a:t>
            </a:r>
            <a:r>
              <a:rPr sz="1850" dirty="0">
                <a:latin typeface="Calibri"/>
                <a:cs typeface="Calibri"/>
              </a:rPr>
              <a:t>piccola</a:t>
            </a:r>
            <a:r>
              <a:rPr sz="1850" spc="50" dirty="0">
                <a:latin typeface="Calibri"/>
                <a:cs typeface="Calibri"/>
              </a:rPr>
              <a:t> </a:t>
            </a:r>
            <a:r>
              <a:rPr sz="1850" i="1" spc="-50" dirty="0">
                <a:latin typeface="Calibri"/>
                <a:cs typeface="Calibri"/>
              </a:rPr>
              <a:t>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9592" y="2161707"/>
            <a:ext cx="3186430" cy="6591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50" dirty="0">
                <a:latin typeface="Calibri"/>
                <a:cs typeface="Calibri"/>
              </a:rPr>
              <a:t>Si</a:t>
            </a:r>
            <a:r>
              <a:rPr sz="1850" spc="3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usano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campioni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di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dimensione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50" i="1" spc="-25" dirty="0">
                <a:latin typeface="Calibri"/>
                <a:cs typeface="Calibri"/>
              </a:rPr>
              <a:t>h&gt;n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1362" y="2849694"/>
            <a:ext cx="9677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libri"/>
                <a:cs typeface="Calibri"/>
              </a:rPr>
              <a:t>LC=</a:t>
            </a:r>
            <a:r>
              <a:rPr sz="1850" spc="41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c</a:t>
            </a:r>
            <a:r>
              <a:rPr sz="1875" baseline="-15555" dirty="0">
                <a:latin typeface="Calibri"/>
                <a:cs typeface="Calibri"/>
              </a:rPr>
              <a:t>4</a:t>
            </a:r>
            <a:r>
              <a:rPr sz="1875" spc="225" baseline="-1555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σ</a:t>
            </a:r>
            <a:r>
              <a:rPr sz="1875" spc="-37" baseline="-15555" dirty="0">
                <a:latin typeface="Calibri"/>
                <a:cs typeface="Calibri"/>
              </a:rPr>
              <a:t>0</a:t>
            </a:r>
            <a:endParaRPr sz="1875" baseline="-15555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126" y="4456689"/>
            <a:ext cx="306895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libri"/>
                <a:cs typeface="Calibri"/>
              </a:rPr>
              <a:t>Esamino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un</a:t>
            </a:r>
            <a:r>
              <a:rPr sz="1850" spc="2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campione</a:t>
            </a:r>
            <a:r>
              <a:rPr sz="1850" spc="-10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alla</a:t>
            </a:r>
            <a:r>
              <a:rPr sz="1850" spc="1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volta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9589" y="4456689"/>
            <a:ext cx="204343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libri"/>
                <a:cs typeface="Calibri"/>
              </a:rPr>
              <a:t>Esamino</a:t>
            </a:r>
            <a:r>
              <a:rPr sz="1850" spc="5" dirty="0">
                <a:latin typeface="Calibri"/>
                <a:cs typeface="Calibri"/>
              </a:rPr>
              <a:t> </a:t>
            </a:r>
            <a:r>
              <a:rPr sz="1850" i="1" dirty="0">
                <a:latin typeface="Calibri"/>
                <a:cs typeface="Calibri"/>
              </a:rPr>
              <a:t>m</a:t>
            </a:r>
            <a:r>
              <a:rPr sz="1850" i="1" spc="45" dirty="0">
                <a:latin typeface="Calibri"/>
                <a:cs typeface="Calibri"/>
              </a:rPr>
              <a:t> </a:t>
            </a:r>
            <a:r>
              <a:rPr sz="1850" i="1" spc="-10" dirty="0">
                <a:latin typeface="Calibri"/>
                <a:cs typeface="Calibri"/>
              </a:rPr>
              <a:t>campioni</a:t>
            </a:r>
            <a:endParaRPr sz="18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0747" y="836672"/>
            <a:ext cx="7325359" cy="3949700"/>
            <a:chOff x="650747" y="836672"/>
            <a:chExt cx="7325359" cy="3949700"/>
          </a:xfrm>
        </p:grpSpPr>
        <p:sp>
          <p:nvSpPr>
            <p:cNvPr id="16" name="object 16"/>
            <p:cNvSpPr/>
            <p:nvPr/>
          </p:nvSpPr>
          <p:spPr>
            <a:xfrm>
              <a:off x="662018" y="836675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0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016" y="836672"/>
              <a:ext cx="7314565" cy="11430"/>
            </a:xfrm>
            <a:custGeom>
              <a:avLst/>
              <a:gdLst/>
              <a:ahLst/>
              <a:cxnLst/>
              <a:rect l="l" t="t" r="r" b="b"/>
              <a:pathLst>
                <a:path w="7314565" h="11430">
                  <a:moveTo>
                    <a:pt x="7314044" y="11316"/>
                  </a:moveTo>
                  <a:lnTo>
                    <a:pt x="0" y="11316"/>
                  </a:lnTo>
                  <a:lnTo>
                    <a:pt x="0" y="0"/>
                  </a:lnTo>
                  <a:lnTo>
                    <a:pt x="7314044" y="0"/>
                  </a:lnTo>
                  <a:lnTo>
                    <a:pt x="7314044" y="11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64792" y="836678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11269" y="0"/>
                  </a:moveTo>
                  <a:lnTo>
                    <a:pt x="0" y="0"/>
                  </a:lnTo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018" y="1153547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0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016" y="1153544"/>
              <a:ext cx="7314565" cy="11430"/>
            </a:xfrm>
            <a:custGeom>
              <a:avLst/>
              <a:gdLst/>
              <a:ahLst/>
              <a:cxnLst/>
              <a:rect l="l" t="t" r="r" b="b"/>
              <a:pathLst>
                <a:path w="7314565" h="11430">
                  <a:moveTo>
                    <a:pt x="7314044" y="11316"/>
                  </a:moveTo>
                  <a:lnTo>
                    <a:pt x="0" y="11316"/>
                  </a:lnTo>
                  <a:lnTo>
                    <a:pt x="0" y="0"/>
                  </a:lnTo>
                  <a:lnTo>
                    <a:pt x="7314044" y="0"/>
                  </a:lnTo>
                  <a:lnTo>
                    <a:pt x="7314044" y="11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2018" y="1515687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0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2016" y="1515695"/>
              <a:ext cx="7314565" cy="11430"/>
            </a:xfrm>
            <a:custGeom>
              <a:avLst/>
              <a:gdLst/>
              <a:ahLst/>
              <a:cxnLst/>
              <a:rect l="l" t="t" r="r" b="b"/>
              <a:pathLst>
                <a:path w="7314565" h="11430">
                  <a:moveTo>
                    <a:pt x="7314044" y="11316"/>
                  </a:moveTo>
                  <a:lnTo>
                    <a:pt x="0" y="11316"/>
                  </a:lnTo>
                  <a:lnTo>
                    <a:pt x="0" y="0"/>
                  </a:lnTo>
                  <a:lnTo>
                    <a:pt x="7314044" y="0"/>
                  </a:lnTo>
                  <a:lnTo>
                    <a:pt x="7314044" y="11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018" y="2194698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0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2016" y="2194695"/>
              <a:ext cx="7314565" cy="11430"/>
            </a:xfrm>
            <a:custGeom>
              <a:avLst/>
              <a:gdLst/>
              <a:ahLst/>
              <a:cxnLst/>
              <a:rect l="l" t="t" r="r" b="b"/>
              <a:pathLst>
                <a:path w="7314565" h="11430">
                  <a:moveTo>
                    <a:pt x="7314044" y="11316"/>
                  </a:moveTo>
                  <a:lnTo>
                    <a:pt x="0" y="11316"/>
                  </a:lnTo>
                  <a:lnTo>
                    <a:pt x="0" y="0"/>
                  </a:lnTo>
                  <a:lnTo>
                    <a:pt x="7314044" y="0"/>
                  </a:lnTo>
                  <a:lnTo>
                    <a:pt x="7314044" y="11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018" y="2828443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0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2016" y="2828439"/>
              <a:ext cx="7314565" cy="11430"/>
            </a:xfrm>
            <a:custGeom>
              <a:avLst/>
              <a:gdLst/>
              <a:ahLst/>
              <a:cxnLst/>
              <a:rect l="l" t="t" r="r" b="b"/>
              <a:pathLst>
                <a:path w="7314565" h="11430">
                  <a:moveTo>
                    <a:pt x="7314044" y="11328"/>
                  </a:moveTo>
                  <a:lnTo>
                    <a:pt x="0" y="11328"/>
                  </a:lnTo>
                  <a:lnTo>
                    <a:pt x="0" y="0"/>
                  </a:lnTo>
                  <a:lnTo>
                    <a:pt x="7314044" y="0"/>
                  </a:lnTo>
                  <a:lnTo>
                    <a:pt x="7314044" y="113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2018" y="3190582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0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2016" y="3190579"/>
              <a:ext cx="7314565" cy="11430"/>
            </a:xfrm>
            <a:custGeom>
              <a:avLst/>
              <a:gdLst/>
              <a:ahLst/>
              <a:cxnLst/>
              <a:rect l="l" t="t" r="r" b="b"/>
              <a:pathLst>
                <a:path w="7314565" h="11430">
                  <a:moveTo>
                    <a:pt x="7314044" y="11316"/>
                  </a:moveTo>
                  <a:lnTo>
                    <a:pt x="0" y="11316"/>
                  </a:lnTo>
                  <a:lnTo>
                    <a:pt x="0" y="0"/>
                  </a:lnTo>
                  <a:lnTo>
                    <a:pt x="7314044" y="0"/>
                  </a:lnTo>
                  <a:lnTo>
                    <a:pt x="7314044" y="11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2018" y="3507454"/>
              <a:ext cx="3685540" cy="0"/>
            </a:xfrm>
            <a:custGeom>
              <a:avLst/>
              <a:gdLst/>
              <a:ahLst/>
              <a:cxnLst/>
              <a:rect l="l" t="t" r="r" b="b"/>
              <a:pathLst>
                <a:path w="3685540">
                  <a:moveTo>
                    <a:pt x="0" y="0"/>
                  </a:moveTo>
                  <a:lnTo>
                    <a:pt x="3685196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2016" y="3507451"/>
              <a:ext cx="3685540" cy="11430"/>
            </a:xfrm>
            <a:custGeom>
              <a:avLst/>
              <a:gdLst/>
              <a:ahLst/>
              <a:cxnLst/>
              <a:rect l="l" t="t" r="r" b="b"/>
              <a:pathLst>
                <a:path w="3685540" h="11429">
                  <a:moveTo>
                    <a:pt x="3685196" y="11316"/>
                  </a:moveTo>
                  <a:lnTo>
                    <a:pt x="0" y="11316"/>
                  </a:lnTo>
                  <a:lnTo>
                    <a:pt x="0" y="0"/>
                  </a:lnTo>
                  <a:lnTo>
                    <a:pt x="3685196" y="0"/>
                  </a:lnTo>
                  <a:lnTo>
                    <a:pt x="3685196" y="1131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58484" y="3507454"/>
              <a:ext cx="3606800" cy="0"/>
            </a:xfrm>
            <a:custGeom>
              <a:avLst/>
              <a:gdLst/>
              <a:ahLst/>
              <a:cxnLst/>
              <a:rect l="l" t="t" r="r" b="b"/>
              <a:pathLst>
                <a:path w="3606800">
                  <a:moveTo>
                    <a:pt x="0" y="0"/>
                  </a:moveTo>
                  <a:lnTo>
                    <a:pt x="452021" y="0"/>
                  </a:lnTo>
                </a:path>
                <a:path w="3606800">
                  <a:moveTo>
                    <a:pt x="3115973" y="0"/>
                  </a:moveTo>
                  <a:lnTo>
                    <a:pt x="360630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58475" y="3507460"/>
              <a:ext cx="3606800" cy="11430"/>
            </a:xfrm>
            <a:custGeom>
              <a:avLst/>
              <a:gdLst/>
              <a:ahLst/>
              <a:cxnLst/>
              <a:rect l="l" t="t" r="r" b="b"/>
              <a:pathLst>
                <a:path w="3606800" h="11429">
                  <a:moveTo>
                    <a:pt x="452031" y="0"/>
                  </a:moveTo>
                  <a:lnTo>
                    <a:pt x="0" y="0"/>
                  </a:lnTo>
                  <a:lnTo>
                    <a:pt x="0" y="11315"/>
                  </a:lnTo>
                  <a:lnTo>
                    <a:pt x="452031" y="11315"/>
                  </a:lnTo>
                  <a:lnTo>
                    <a:pt x="452031" y="0"/>
                  </a:lnTo>
                  <a:close/>
                </a:path>
                <a:path w="3606800" h="11429">
                  <a:moveTo>
                    <a:pt x="3606304" y="0"/>
                  </a:moveTo>
                  <a:lnTo>
                    <a:pt x="3115983" y="0"/>
                  </a:lnTo>
                  <a:lnTo>
                    <a:pt x="3115983" y="11315"/>
                  </a:lnTo>
                  <a:lnTo>
                    <a:pt x="3606304" y="11315"/>
                  </a:lnTo>
                  <a:lnTo>
                    <a:pt x="360630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2018" y="3824326"/>
              <a:ext cx="3685540" cy="0"/>
            </a:xfrm>
            <a:custGeom>
              <a:avLst/>
              <a:gdLst/>
              <a:ahLst/>
              <a:cxnLst/>
              <a:rect l="l" t="t" r="r" b="b"/>
              <a:pathLst>
                <a:path w="3685540">
                  <a:moveTo>
                    <a:pt x="0" y="0"/>
                  </a:moveTo>
                  <a:lnTo>
                    <a:pt x="3685196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2016" y="3824323"/>
              <a:ext cx="3685540" cy="11430"/>
            </a:xfrm>
            <a:custGeom>
              <a:avLst/>
              <a:gdLst/>
              <a:ahLst/>
              <a:cxnLst/>
              <a:rect l="l" t="t" r="r" b="b"/>
              <a:pathLst>
                <a:path w="3685540" h="11429">
                  <a:moveTo>
                    <a:pt x="3685196" y="11316"/>
                  </a:moveTo>
                  <a:lnTo>
                    <a:pt x="0" y="11316"/>
                  </a:lnTo>
                  <a:lnTo>
                    <a:pt x="0" y="0"/>
                  </a:lnTo>
                  <a:lnTo>
                    <a:pt x="3685196" y="0"/>
                  </a:lnTo>
                  <a:lnTo>
                    <a:pt x="3685196" y="1131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58484" y="3824326"/>
              <a:ext cx="3606800" cy="0"/>
            </a:xfrm>
            <a:custGeom>
              <a:avLst/>
              <a:gdLst/>
              <a:ahLst/>
              <a:cxnLst/>
              <a:rect l="l" t="t" r="r" b="b"/>
              <a:pathLst>
                <a:path w="3606800">
                  <a:moveTo>
                    <a:pt x="0" y="0"/>
                  </a:moveTo>
                  <a:lnTo>
                    <a:pt x="452021" y="0"/>
                  </a:lnTo>
                </a:path>
                <a:path w="3606800">
                  <a:moveTo>
                    <a:pt x="3115973" y="0"/>
                  </a:moveTo>
                  <a:lnTo>
                    <a:pt x="360630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58475" y="3824325"/>
              <a:ext cx="3606800" cy="11430"/>
            </a:xfrm>
            <a:custGeom>
              <a:avLst/>
              <a:gdLst/>
              <a:ahLst/>
              <a:cxnLst/>
              <a:rect l="l" t="t" r="r" b="b"/>
              <a:pathLst>
                <a:path w="3606800" h="11429">
                  <a:moveTo>
                    <a:pt x="452031" y="0"/>
                  </a:moveTo>
                  <a:lnTo>
                    <a:pt x="0" y="0"/>
                  </a:lnTo>
                  <a:lnTo>
                    <a:pt x="0" y="11315"/>
                  </a:lnTo>
                  <a:lnTo>
                    <a:pt x="452031" y="11315"/>
                  </a:lnTo>
                  <a:lnTo>
                    <a:pt x="452031" y="0"/>
                  </a:lnTo>
                  <a:close/>
                </a:path>
                <a:path w="3606800" h="11429">
                  <a:moveTo>
                    <a:pt x="3606304" y="0"/>
                  </a:moveTo>
                  <a:lnTo>
                    <a:pt x="3115983" y="0"/>
                  </a:lnTo>
                  <a:lnTo>
                    <a:pt x="3115983" y="11315"/>
                  </a:lnTo>
                  <a:lnTo>
                    <a:pt x="3606304" y="11315"/>
                  </a:lnTo>
                  <a:lnTo>
                    <a:pt x="360630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2018" y="4141198"/>
              <a:ext cx="3685540" cy="0"/>
            </a:xfrm>
            <a:custGeom>
              <a:avLst/>
              <a:gdLst/>
              <a:ahLst/>
              <a:cxnLst/>
              <a:rect l="l" t="t" r="r" b="b"/>
              <a:pathLst>
                <a:path w="3685540">
                  <a:moveTo>
                    <a:pt x="0" y="0"/>
                  </a:moveTo>
                  <a:lnTo>
                    <a:pt x="3685196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2016" y="4141195"/>
              <a:ext cx="3685540" cy="11430"/>
            </a:xfrm>
            <a:custGeom>
              <a:avLst/>
              <a:gdLst/>
              <a:ahLst/>
              <a:cxnLst/>
              <a:rect l="l" t="t" r="r" b="b"/>
              <a:pathLst>
                <a:path w="3685540" h="11429">
                  <a:moveTo>
                    <a:pt x="3685196" y="11316"/>
                  </a:moveTo>
                  <a:lnTo>
                    <a:pt x="0" y="11316"/>
                  </a:lnTo>
                  <a:lnTo>
                    <a:pt x="0" y="0"/>
                  </a:lnTo>
                  <a:lnTo>
                    <a:pt x="3685196" y="0"/>
                  </a:lnTo>
                  <a:lnTo>
                    <a:pt x="3685196" y="11316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58484" y="4141198"/>
              <a:ext cx="3606800" cy="0"/>
            </a:xfrm>
            <a:custGeom>
              <a:avLst/>
              <a:gdLst/>
              <a:ahLst/>
              <a:cxnLst/>
              <a:rect l="l" t="t" r="r" b="b"/>
              <a:pathLst>
                <a:path w="3606800">
                  <a:moveTo>
                    <a:pt x="0" y="0"/>
                  </a:moveTo>
                  <a:lnTo>
                    <a:pt x="452021" y="0"/>
                  </a:lnTo>
                </a:path>
                <a:path w="3606800">
                  <a:moveTo>
                    <a:pt x="3115973" y="0"/>
                  </a:moveTo>
                  <a:lnTo>
                    <a:pt x="3606308" y="0"/>
                  </a:lnTo>
                </a:path>
              </a:pathLst>
            </a:custGeom>
            <a:ln w="317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58475" y="4141203"/>
              <a:ext cx="3606800" cy="11430"/>
            </a:xfrm>
            <a:custGeom>
              <a:avLst/>
              <a:gdLst/>
              <a:ahLst/>
              <a:cxnLst/>
              <a:rect l="l" t="t" r="r" b="b"/>
              <a:pathLst>
                <a:path w="3606800" h="11429">
                  <a:moveTo>
                    <a:pt x="452031" y="0"/>
                  </a:moveTo>
                  <a:lnTo>
                    <a:pt x="0" y="0"/>
                  </a:lnTo>
                  <a:lnTo>
                    <a:pt x="0" y="11315"/>
                  </a:lnTo>
                  <a:lnTo>
                    <a:pt x="452031" y="11315"/>
                  </a:lnTo>
                  <a:lnTo>
                    <a:pt x="452031" y="0"/>
                  </a:lnTo>
                  <a:close/>
                </a:path>
                <a:path w="3606800" h="11429">
                  <a:moveTo>
                    <a:pt x="3606304" y="0"/>
                  </a:moveTo>
                  <a:lnTo>
                    <a:pt x="3115983" y="0"/>
                  </a:lnTo>
                  <a:lnTo>
                    <a:pt x="3115983" y="11315"/>
                  </a:lnTo>
                  <a:lnTo>
                    <a:pt x="3606304" y="11315"/>
                  </a:lnTo>
                  <a:lnTo>
                    <a:pt x="3606304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2018" y="4458070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0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2016" y="4458067"/>
              <a:ext cx="7314565" cy="11430"/>
            </a:xfrm>
            <a:custGeom>
              <a:avLst/>
              <a:gdLst/>
              <a:ahLst/>
              <a:cxnLst/>
              <a:rect l="l" t="t" r="r" b="b"/>
              <a:pathLst>
                <a:path w="7314565" h="11429">
                  <a:moveTo>
                    <a:pt x="7314044" y="11328"/>
                  </a:moveTo>
                  <a:lnTo>
                    <a:pt x="0" y="11328"/>
                  </a:lnTo>
                  <a:lnTo>
                    <a:pt x="0" y="0"/>
                  </a:lnTo>
                  <a:lnTo>
                    <a:pt x="7314044" y="0"/>
                  </a:lnTo>
                  <a:lnTo>
                    <a:pt x="7314044" y="113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0748" y="836675"/>
              <a:ext cx="0" cy="3949700"/>
            </a:xfrm>
            <a:custGeom>
              <a:avLst/>
              <a:gdLst/>
              <a:ahLst/>
              <a:cxnLst/>
              <a:rect l="l" t="t" r="r" b="b"/>
              <a:pathLst>
                <a:path h="3949700">
                  <a:moveTo>
                    <a:pt x="0" y="0"/>
                  </a:moveTo>
                  <a:lnTo>
                    <a:pt x="0" y="394958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0747" y="836672"/>
              <a:ext cx="11430" cy="3949700"/>
            </a:xfrm>
            <a:custGeom>
              <a:avLst/>
              <a:gdLst/>
              <a:ahLst/>
              <a:cxnLst/>
              <a:rect l="l" t="t" r="r" b="b"/>
              <a:pathLst>
                <a:path w="11429" h="3949700">
                  <a:moveTo>
                    <a:pt x="11269" y="3949572"/>
                  </a:moveTo>
                  <a:lnTo>
                    <a:pt x="0" y="3949572"/>
                  </a:lnTo>
                  <a:lnTo>
                    <a:pt x="0" y="0"/>
                  </a:lnTo>
                  <a:lnTo>
                    <a:pt x="11269" y="0"/>
                  </a:lnTo>
                  <a:lnTo>
                    <a:pt x="11269" y="3949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47214" y="847992"/>
              <a:ext cx="0" cy="3938270"/>
            </a:xfrm>
            <a:custGeom>
              <a:avLst/>
              <a:gdLst/>
              <a:ahLst/>
              <a:cxnLst/>
              <a:rect l="l" t="t" r="r" b="b"/>
              <a:pathLst>
                <a:path h="3938270">
                  <a:moveTo>
                    <a:pt x="0" y="0"/>
                  </a:moveTo>
                  <a:lnTo>
                    <a:pt x="0" y="3938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47213" y="847989"/>
              <a:ext cx="11430" cy="3938270"/>
            </a:xfrm>
            <a:custGeom>
              <a:avLst/>
              <a:gdLst/>
              <a:ahLst/>
              <a:cxnLst/>
              <a:rect l="l" t="t" r="r" b="b"/>
              <a:pathLst>
                <a:path w="11429" h="3938270">
                  <a:moveTo>
                    <a:pt x="11280" y="3938255"/>
                  </a:moveTo>
                  <a:lnTo>
                    <a:pt x="0" y="3938255"/>
                  </a:lnTo>
                  <a:lnTo>
                    <a:pt x="0" y="0"/>
                  </a:lnTo>
                  <a:lnTo>
                    <a:pt x="11280" y="0"/>
                  </a:lnTo>
                  <a:lnTo>
                    <a:pt x="11280" y="3938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2018" y="4774943"/>
              <a:ext cx="7314565" cy="0"/>
            </a:xfrm>
            <a:custGeom>
              <a:avLst/>
              <a:gdLst/>
              <a:ahLst/>
              <a:cxnLst/>
              <a:rect l="l" t="t" r="r" b="b"/>
              <a:pathLst>
                <a:path w="7314565">
                  <a:moveTo>
                    <a:pt x="0" y="0"/>
                  </a:moveTo>
                  <a:lnTo>
                    <a:pt x="731404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2016" y="4774950"/>
              <a:ext cx="7314565" cy="11430"/>
            </a:xfrm>
            <a:custGeom>
              <a:avLst/>
              <a:gdLst/>
              <a:ahLst/>
              <a:cxnLst/>
              <a:rect l="l" t="t" r="r" b="b"/>
              <a:pathLst>
                <a:path w="7314565" h="11429">
                  <a:moveTo>
                    <a:pt x="7314044" y="11305"/>
                  </a:moveTo>
                  <a:lnTo>
                    <a:pt x="0" y="11305"/>
                  </a:lnTo>
                  <a:lnTo>
                    <a:pt x="0" y="0"/>
                  </a:lnTo>
                  <a:lnTo>
                    <a:pt x="7314044" y="0"/>
                  </a:lnTo>
                  <a:lnTo>
                    <a:pt x="7314044" y="11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64793" y="847992"/>
              <a:ext cx="0" cy="3938270"/>
            </a:xfrm>
            <a:custGeom>
              <a:avLst/>
              <a:gdLst/>
              <a:ahLst/>
              <a:cxnLst/>
              <a:rect l="l" t="t" r="r" b="b"/>
              <a:pathLst>
                <a:path h="3938270">
                  <a:moveTo>
                    <a:pt x="0" y="0"/>
                  </a:moveTo>
                  <a:lnTo>
                    <a:pt x="0" y="3938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64792" y="847989"/>
              <a:ext cx="11430" cy="3938270"/>
            </a:xfrm>
            <a:custGeom>
              <a:avLst/>
              <a:gdLst/>
              <a:ahLst/>
              <a:cxnLst/>
              <a:rect l="l" t="t" r="r" b="b"/>
              <a:pathLst>
                <a:path w="11429" h="3938270">
                  <a:moveTo>
                    <a:pt x="11269" y="3938255"/>
                  </a:moveTo>
                  <a:lnTo>
                    <a:pt x="0" y="3938255"/>
                  </a:lnTo>
                  <a:lnTo>
                    <a:pt x="0" y="0"/>
                  </a:lnTo>
                  <a:lnTo>
                    <a:pt x="11269" y="0"/>
                  </a:lnTo>
                  <a:lnTo>
                    <a:pt x="11269" y="3938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724406" y="2859689"/>
            <a:ext cx="62420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libri"/>
                <a:cs typeface="Calibri"/>
              </a:rPr>
              <a:t>LC</a:t>
            </a:r>
            <a:r>
              <a:rPr sz="1850" dirty="0">
                <a:latin typeface="Cambria Math"/>
                <a:cs typeface="Cambria Math"/>
              </a:rPr>
              <a:t>=</a:t>
            </a:r>
            <a:r>
              <a:rPr sz="1850" spc="150" dirty="0">
                <a:latin typeface="Cambria Math"/>
                <a:cs typeface="Cambria Math"/>
              </a:rPr>
              <a:t> </a:t>
            </a:r>
            <a:r>
              <a:rPr sz="1850" spc="-50" dirty="0">
                <a:latin typeface="Cambria Math"/>
                <a:cs typeface="Cambria Math"/>
              </a:rPr>
              <a:t>𝑆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49312" y="3291051"/>
            <a:ext cx="1977389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mbria Math"/>
                <a:cs typeface="Cambria Math"/>
              </a:rPr>
              <a:t>𝐿𝐶𝐿</a:t>
            </a:r>
            <a:r>
              <a:rPr sz="1850" spc="20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=</a:t>
            </a:r>
            <a:r>
              <a:rPr sz="1850" spc="15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𝑐</a:t>
            </a:r>
            <a:r>
              <a:rPr sz="1875" baseline="-15555" dirty="0">
                <a:latin typeface="Cambria Math"/>
                <a:cs typeface="Cambria Math"/>
              </a:rPr>
              <a:t>4</a:t>
            </a:r>
            <a:r>
              <a:rPr sz="1875" spc="292" baseline="-1555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𝜎</a:t>
            </a:r>
            <a:r>
              <a:rPr sz="1875" baseline="-15555" dirty="0">
                <a:latin typeface="Cambria Math"/>
                <a:cs typeface="Cambria Math"/>
              </a:rPr>
              <a:t>0</a:t>
            </a:r>
            <a:r>
              <a:rPr sz="1875" spc="157" baseline="-1555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−</a:t>
            </a:r>
            <a:r>
              <a:rPr sz="1850" spc="6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3</a:t>
            </a:r>
            <a:r>
              <a:rPr sz="1850" spc="70" dirty="0">
                <a:latin typeface="Cambria Math"/>
                <a:cs typeface="Cambria Math"/>
              </a:rPr>
              <a:t> </a:t>
            </a:r>
            <a:r>
              <a:rPr sz="1850" spc="-25" dirty="0">
                <a:latin typeface="Cambria Math"/>
                <a:cs typeface="Cambria Math"/>
              </a:rPr>
              <a:t>𝜎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807314" y="3301130"/>
            <a:ext cx="829944" cy="295275"/>
          </a:xfrm>
          <a:custGeom>
            <a:avLst/>
            <a:gdLst/>
            <a:ahLst/>
            <a:cxnLst/>
            <a:rect l="l" t="t" r="r" b="b"/>
            <a:pathLst>
              <a:path w="829945" h="295275">
                <a:moveTo>
                  <a:pt x="82156" y="295098"/>
                </a:moveTo>
                <a:lnTo>
                  <a:pt x="70942" y="295098"/>
                </a:lnTo>
                <a:lnTo>
                  <a:pt x="23114" y="191820"/>
                </a:lnTo>
                <a:lnTo>
                  <a:pt x="3572" y="200523"/>
                </a:lnTo>
                <a:lnTo>
                  <a:pt x="0" y="191820"/>
                </a:lnTo>
                <a:lnTo>
                  <a:pt x="37900" y="174415"/>
                </a:lnTo>
                <a:lnTo>
                  <a:pt x="77884" y="263999"/>
                </a:lnTo>
                <a:lnTo>
                  <a:pt x="148027" y="0"/>
                </a:lnTo>
                <a:lnTo>
                  <a:pt x="180383" y="0"/>
                </a:lnTo>
                <a:lnTo>
                  <a:pt x="180383" y="2625"/>
                </a:lnTo>
                <a:lnTo>
                  <a:pt x="829901" y="2625"/>
                </a:lnTo>
                <a:lnTo>
                  <a:pt x="829901" y="13931"/>
                </a:lnTo>
                <a:lnTo>
                  <a:pt x="180383" y="13931"/>
                </a:lnTo>
                <a:lnTo>
                  <a:pt x="180383" y="15447"/>
                </a:lnTo>
                <a:lnTo>
                  <a:pt x="157268" y="15447"/>
                </a:lnTo>
                <a:lnTo>
                  <a:pt x="82156" y="295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478015" y="3426853"/>
            <a:ext cx="1238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45477" y="3291051"/>
            <a:ext cx="7042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mbria Math"/>
                <a:cs typeface="Cambria Math"/>
              </a:rPr>
              <a:t>1</a:t>
            </a:r>
            <a:r>
              <a:rPr sz="1850" spc="-2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−</a:t>
            </a:r>
            <a:r>
              <a:rPr sz="1850" spc="-25" dirty="0">
                <a:latin typeface="Cambria Math"/>
                <a:cs typeface="Cambria Math"/>
              </a:rPr>
              <a:t> </a:t>
            </a:r>
            <a:r>
              <a:rPr sz="1850" spc="50" dirty="0">
                <a:latin typeface="Cambria Math"/>
                <a:cs typeface="Cambria Math"/>
              </a:rPr>
              <a:t>𝑐</a:t>
            </a:r>
            <a:r>
              <a:rPr sz="1950" spc="75" baseline="29914" dirty="0">
                <a:latin typeface="Cambria Math"/>
                <a:cs typeface="Cambria Math"/>
              </a:rPr>
              <a:t>2</a:t>
            </a:r>
            <a:endParaRPr sz="1950" baseline="29914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3121" y="3822943"/>
            <a:ext cx="1894839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mbria Math"/>
                <a:cs typeface="Cambria Math"/>
              </a:rPr>
              <a:t>𝑈𝐶𝐿</a:t>
            </a:r>
            <a:r>
              <a:rPr sz="1850" spc="29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=</a:t>
            </a:r>
            <a:r>
              <a:rPr sz="1850" spc="7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𝑐</a:t>
            </a:r>
            <a:r>
              <a:rPr sz="1875" baseline="-15555" dirty="0">
                <a:latin typeface="Cambria Math"/>
                <a:cs typeface="Cambria Math"/>
              </a:rPr>
              <a:t>4</a:t>
            </a:r>
            <a:r>
              <a:rPr sz="1875" spc="300" baseline="-1555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𝜎</a:t>
            </a:r>
            <a:r>
              <a:rPr sz="1875" baseline="-15555" dirty="0">
                <a:latin typeface="Cambria Math"/>
                <a:cs typeface="Cambria Math"/>
              </a:rPr>
              <a:t>0</a:t>
            </a:r>
            <a:r>
              <a:rPr sz="1875" spc="292" baseline="-1555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+</a:t>
            </a:r>
            <a:r>
              <a:rPr sz="1850" spc="7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3</a:t>
            </a:r>
            <a:r>
              <a:rPr sz="1300" spc="-45" dirty="0">
                <a:latin typeface="Cambria Math"/>
                <a:cs typeface="Cambria Math"/>
              </a:rPr>
              <a:t> </a:t>
            </a:r>
            <a:r>
              <a:rPr sz="1300" spc="-25" dirty="0">
                <a:latin typeface="Cambria Math"/>
                <a:cs typeface="Cambria Math"/>
              </a:rPr>
              <a:t>𝜎</a:t>
            </a:r>
            <a:r>
              <a:rPr sz="1425" spc="-37" baseline="-20467" dirty="0">
                <a:latin typeface="Cambria Math"/>
                <a:cs typeface="Cambria Math"/>
              </a:rPr>
              <a:t>0</a:t>
            </a:r>
            <a:endParaRPr sz="1425" baseline="-20467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49802" y="3864490"/>
            <a:ext cx="572135" cy="210820"/>
          </a:xfrm>
          <a:custGeom>
            <a:avLst/>
            <a:gdLst/>
            <a:ahLst/>
            <a:cxnLst/>
            <a:rect l="l" t="t" r="r" b="b"/>
            <a:pathLst>
              <a:path w="572135" h="210820">
                <a:moveTo>
                  <a:pt x="58692" y="210787"/>
                </a:moveTo>
                <a:lnTo>
                  <a:pt x="50679" y="210787"/>
                </a:lnTo>
                <a:lnTo>
                  <a:pt x="16510" y="137013"/>
                </a:lnTo>
                <a:lnTo>
                  <a:pt x="2558" y="143226"/>
                </a:lnTo>
                <a:lnTo>
                  <a:pt x="0" y="137013"/>
                </a:lnTo>
                <a:lnTo>
                  <a:pt x="27081" y="124575"/>
                </a:lnTo>
                <a:lnTo>
                  <a:pt x="55627" y="188572"/>
                </a:lnTo>
                <a:lnTo>
                  <a:pt x="105732" y="0"/>
                </a:lnTo>
                <a:lnTo>
                  <a:pt x="128846" y="0"/>
                </a:lnTo>
                <a:lnTo>
                  <a:pt x="128846" y="5103"/>
                </a:lnTo>
                <a:lnTo>
                  <a:pt x="571870" y="5103"/>
                </a:lnTo>
                <a:lnTo>
                  <a:pt x="571870" y="16420"/>
                </a:lnTo>
                <a:lnTo>
                  <a:pt x="121081" y="16420"/>
                </a:lnTo>
                <a:lnTo>
                  <a:pt x="121081" y="11022"/>
                </a:lnTo>
                <a:lnTo>
                  <a:pt x="112336" y="11022"/>
                </a:lnTo>
                <a:lnTo>
                  <a:pt x="58692" y="210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832781" y="3890844"/>
            <a:ext cx="49784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300" dirty="0">
                <a:latin typeface="Cambria Math"/>
                <a:cs typeface="Cambria Math"/>
              </a:rPr>
              <a:t>1</a:t>
            </a:r>
            <a:r>
              <a:rPr sz="1300" spc="-13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−</a:t>
            </a:r>
            <a:r>
              <a:rPr sz="1300" spc="60" dirty="0">
                <a:latin typeface="Cambria Math"/>
                <a:cs typeface="Cambria Math"/>
              </a:rPr>
              <a:t> </a:t>
            </a:r>
            <a:r>
              <a:rPr sz="1300" spc="-25" dirty="0">
                <a:latin typeface="Cambria Math"/>
                <a:cs typeface="Cambria Math"/>
              </a:rPr>
              <a:t>𝑐</a:t>
            </a:r>
            <a:r>
              <a:rPr sz="1425" spc="-37" baseline="-26315" dirty="0">
                <a:latin typeface="Cambria Math"/>
                <a:cs typeface="Cambria Math"/>
              </a:rPr>
              <a:t>4</a:t>
            </a:r>
            <a:endParaRPr sz="1425" baseline="-26315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30082" y="3856894"/>
            <a:ext cx="9715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50" dirty="0">
                <a:latin typeface="Cambria Math"/>
                <a:cs typeface="Cambria Math"/>
              </a:rPr>
              <a:t>2</a:t>
            </a:r>
            <a:endParaRPr sz="95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68475" y="3273563"/>
            <a:ext cx="2190750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5740">
              <a:lnSpc>
                <a:spcPts val="960"/>
              </a:lnSpc>
            </a:pPr>
            <a:r>
              <a:rPr sz="1300" spc="10" dirty="0">
                <a:latin typeface="Cambria Math"/>
                <a:cs typeface="Cambria Math"/>
              </a:rPr>
              <a:t>𝑆</a:t>
            </a:r>
            <a:r>
              <a:rPr sz="1300" spc="7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̅̅</a:t>
            </a:r>
            <a:endParaRPr sz="1300">
              <a:latin typeface="Cambria Math"/>
              <a:cs typeface="Cambria Math"/>
            </a:endParaRPr>
          </a:p>
          <a:p>
            <a:pPr marL="67310">
              <a:lnSpc>
                <a:spcPts val="1440"/>
              </a:lnSpc>
              <a:tabLst>
                <a:tab pos="1746250" algn="l"/>
              </a:tabLst>
            </a:pPr>
            <a:r>
              <a:rPr sz="1850" dirty="0">
                <a:latin typeface="Cambria Math"/>
                <a:cs typeface="Cambria Math"/>
              </a:rPr>
              <a:t>𝐿𝐶𝐿</a:t>
            </a:r>
            <a:r>
              <a:rPr sz="1850" spc="13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=</a:t>
            </a:r>
            <a:r>
              <a:rPr sz="1850" spc="185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𝑆</a:t>
            </a:r>
            <a:r>
              <a:rPr sz="2775" baseline="10510" dirty="0">
                <a:latin typeface="Cambria Math"/>
                <a:cs typeface="Cambria Math"/>
              </a:rPr>
              <a:t>̅</a:t>
            </a:r>
            <a:r>
              <a:rPr sz="2775" spc="89" baseline="10510" dirty="0">
                <a:latin typeface="Cambria Math"/>
                <a:cs typeface="Cambria Math"/>
              </a:rPr>
              <a:t> </a:t>
            </a:r>
            <a:r>
              <a:rPr sz="1850" dirty="0">
                <a:latin typeface="Cambria Math"/>
                <a:cs typeface="Cambria Math"/>
              </a:rPr>
              <a:t>−</a:t>
            </a:r>
            <a:r>
              <a:rPr sz="1850" spc="-5" dirty="0">
                <a:latin typeface="Cambria Math"/>
                <a:cs typeface="Cambria Math"/>
              </a:rPr>
              <a:t> </a:t>
            </a:r>
            <a:r>
              <a:rPr sz="1850" spc="-50" dirty="0">
                <a:latin typeface="Cambria Math"/>
                <a:cs typeface="Cambria Math"/>
              </a:rPr>
              <a:t>3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300" dirty="0">
                <a:latin typeface="Cambria Math"/>
                <a:cs typeface="Cambria Math"/>
              </a:rPr>
              <a:t>1</a:t>
            </a:r>
            <a:r>
              <a:rPr sz="1300" spc="-4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−</a:t>
            </a:r>
            <a:r>
              <a:rPr sz="1300" spc="-30" dirty="0">
                <a:latin typeface="Cambria Math"/>
                <a:cs typeface="Cambria Math"/>
              </a:rPr>
              <a:t> </a:t>
            </a:r>
            <a:r>
              <a:rPr sz="1300" spc="45" dirty="0">
                <a:latin typeface="Cambria Math"/>
                <a:cs typeface="Cambria Math"/>
              </a:rPr>
              <a:t>𝑐</a:t>
            </a:r>
            <a:r>
              <a:rPr sz="1425" spc="67" baseline="35087" dirty="0">
                <a:latin typeface="Cambria Math"/>
                <a:cs typeface="Cambria Math"/>
              </a:rPr>
              <a:t>2</a:t>
            </a:r>
            <a:endParaRPr sz="1425" baseline="35087">
              <a:latin typeface="Cambria Math"/>
              <a:cs typeface="Cambria Math"/>
            </a:endParaRPr>
          </a:p>
          <a:p>
            <a:pPr marR="14604" algn="r">
              <a:lnSpc>
                <a:spcPts val="360"/>
              </a:lnSpc>
            </a:pPr>
            <a:r>
              <a:rPr sz="950" spc="-50" dirty="0">
                <a:latin typeface="Cambria Math"/>
                <a:cs typeface="Cambria Math"/>
              </a:rPr>
              <a:t>4</a:t>
            </a:r>
            <a:endParaRPr sz="950">
              <a:latin typeface="Cambria Math"/>
              <a:cs typeface="Cambria Math"/>
            </a:endParaRPr>
          </a:p>
          <a:p>
            <a:pPr marL="1442085">
              <a:lnSpc>
                <a:spcPts val="1215"/>
              </a:lnSpc>
            </a:pPr>
            <a:r>
              <a:rPr sz="1300" spc="-25" dirty="0">
                <a:latin typeface="Cambria Math"/>
                <a:cs typeface="Cambria Math"/>
              </a:rPr>
              <a:t>𝑐</a:t>
            </a:r>
            <a:r>
              <a:rPr sz="1425" spc="-37" baseline="-20467" dirty="0">
                <a:latin typeface="Cambria Math"/>
                <a:cs typeface="Cambria Math"/>
              </a:rPr>
              <a:t>4</a:t>
            </a:r>
            <a:endParaRPr sz="1425" baseline="-20467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300">
              <a:latin typeface="Cambria Math"/>
              <a:cs typeface="Cambria Math"/>
            </a:endParaRPr>
          </a:p>
          <a:p>
            <a:pPr>
              <a:lnSpc>
                <a:spcPts val="1135"/>
              </a:lnSpc>
              <a:tabLst>
                <a:tab pos="1261745" algn="l"/>
              </a:tabLst>
            </a:pPr>
            <a:r>
              <a:rPr sz="1300" dirty="0">
                <a:latin typeface="Calibri"/>
                <a:cs typeface="Calibri"/>
              </a:rPr>
              <a:t>U</a:t>
            </a:r>
            <a:r>
              <a:rPr sz="1300" dirty="0">
                <a:latin typeface="Cambria Math"/>
                <a:cs typeface="Cambria Math"/>
              </a:rPr>
              <a:t>𝐶𝐿</a:t>
            </a:r>
            <a:r>
              <a:rPr sz="1300" spc="7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=</a:t>
            </a:r>
            <a:r>
              <a:rPr sz="1300" spc="5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𝑆</a:t>
            </a:r>
            <a:r>
              <a:rPr sz="1950" baseline="10683" dirty="0">
                <a:latin typeface="Cambria Math"/>
                <a:cs typeface="Cambria Math"/>
              </a:rPr>
              <a:t>̅</a:t>
            </a:r>
            <a:r>
              <a:rPr sz="1950" spc="104" baseline="10683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+</a:t>
            </a:r>
            <a:r>
              <a:rPr sz="1300" spc="-40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3</a:t>
            </a:r>
            <a:r>
              <a:rPr sz="1300" spc="195" dirty="0">
                <a:latin typeface="Cambria Math"/>
                <a:cs typeface="Cambria Math"/>
              </a:rPr>
              <a:t>  </a:t>
            </a:r>
            <a:r>
              <a:rPr sz="1425" spc="-82" baseline="46783" dirty="0">
                <a:latin typeface="Cambria Math"/>
                <a:cs typeface="Cambria Math"/>
              </a:rPr>
              <a:t>𝑆</a:t>
            </a:r>
            <a:r>
              <a:rPr sz="1425" spc="-82" baseline="58479" dirty="0">
                <a:latin typeface="Cambria Math"/>
                <a:cs typeface="Cambria Math"/>
              </a:rPr>
              <a:t>̅</a:t>
            </a:r>
            <a:r>
              <a:rPr sz="1425" spc="-82" baseline="67251" dirty="0">
                <a:latin typeface="Cambria Math"/>
                <a:cs typeface="Cambria Math"/>
              </a:rPr>
              <a:t>̅</a:t>
            </a:r>
            <a:r>
              <a:rPr sz="1425" baseline="67251" dirty="0">
                <a:latin typeface="Cambria Math"/>
                <a:cs typeface="Cambria Math"/>
              </a:rPr>
              <a:t>	</a:t>
            </a:r>
            <a:r>
              <a:rPr sz="1300" dirty="0">
                <a:latin typeface="Cambria Math"/>
                <a:cs typeface="Cambria Math"/>
              </a:rPr>
              <a:t>1</a:t>
            </a:r>
            <a:r>
              <a:rPr sz="1300" spc="-45" dirty="0">
                <a:latin typeface="Cambria Math"/>
                <a:cs typeface="Cambria Math"/>
              </a:rPr>
              <a:t> </a:t>
            </a:r>
            <a:r>
              <a:rPr sz="1300" dirty="0">
                <a:latin typeface="Cambria Math"/>
                <a:cs typeface="Cambria Math"/>
              </a:rPr>
              <a:t>−</a:t>
            </a:r>
            <a:r>
              <a:rPr sz="1300" spc="-30" dirty="0">
                <a:latin typeface="Cambria Math"/>
                <a:cs typeface="Cambria Math"/>
              </a:rPr>
              <a:t> </a:t>
            </a:r>
            <a:r>
              <a:rPr sz="1300" spc="30" dirty="0">
                <a:latin typeface="Cambria Math"/>
                <a:cs typeface="Cambria Math"/>
              </a:rPr>
              <a:t>𝑐</a:t>
            </a:r>
            <a:r>
              <a:rPr sz="1425" spc="44" baseline="32163" dirty="0">
                <a:latin typeface="Cambria Math"/>
                <a:cs typeface="Cambria Math"/>
              </a:rPr>
              <a:t>2</a:t>
            </a:r>
            <a:endParaRPr sz="1425" baseline="32163">
              <a:latin typeface="Cambria Math"/>
              <a:cs typeface="Cambria Math"/>
            </a:endParaRPr>
          </a:p>
          <a:p>
            <a:pPr marL="991235">
              <a:lnSpc>
                <a:spcPts val="715"/>
              </a:lnSpc>
              <a:tabLst>
                <a:tab pos="1622425" algn="l"/>
              </a:tabLst>
            </a:pPr>
            <a:r>
              <a:rPr sz="1425" spc="-37" baseline="-20467" dirty="0">
                <a:latin typeface="Cambria Math"/>
                <a:cs typeface="Cambria Math"/>
              </a:rPr>
              <a:t>𝑐</a:t>
            </a:r>
            <a:r>
              <a:rPr sz="1200" spc="-37" baseline="-38194" dirty="0">
                <a:latin typeface="Cambria Math"/>
                <a:cs typeface="Cambria Math"/>
              </a:rPr>
              <a:t>4</a:t>
            </a:r>
            <a:r>
              <a:rPr sz="1200" baseline="-38194" dirty="0">
                <a:latin typeface="Cambria Math"/>
                <a:cs typeface="Cambria Math"/>
              </a:rPr>
              <a:t>	</a:t>
            </a:r>
            <a:r>
              <a:rPr sz="950" spc="-50" dirty="0">
                <a:latin typeface="Cambria Math"/>
                <a:cs typeface="Cambria Math"/>
              </a:rPr>
              <a:t>4</a:t>
            </a:r>
            <a:endParaRPr sz="950">
              <a:latin typeface="Cambria Math"/>
              <a:cs typeface="Cambria Math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797805" y="3200654"/>
            <a:ext cx="2689860" cy="1177925"/>
            <a:chOff x="4797805" y="3200654"/>
            <a:chExt cx="2689860" cy="1177925"/>
          </a:xfrm>
        </p:grpSpPr>
        <p:sp>
          <p:nvSpPr>
            <p:cNvPr id="62" name="object 62"/>
            <p:cNvSpPr/>
            <p:nvPr/>
          </p:nvSpPr>
          <p:spPr>
            <a:xfrm>
              <a:off x="4810505" y="3213354"/>
              <a:ext cx="2664460" cy="1152525"/>
            </a:xfrm>
            <a:custGeom>
              <a:avLst/>
              <a:gdLst/>
              <a:ahLst/>
              <a:cxnLst/>
              <a:rect l="l" t="t" r="r" b="b"/>
              <a:pathLst>
                <a:path w="2664459" h="1152525">
                  <a:moveTo>
                    <a:pt x="2663952" y="0"/>
                  </a:moveTo>
                  <a:lnTo>
                    <a:pt x="0" y="0"/>
                  </a:lnTo>
                  <a:lnTo>
                    <a:pt x="0" y="1152144"/>
                  </a:lnTo>
                  <a:lnTo>
                    <a:pt x="2663952" y="1152144"/>
                  </a:lnTo>
                  <a:lnTo>
                    <a:pt x="2663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10505" y="3213354"/>
              <a:ext cx="2664460" cy="1152525"/>
            </a:xfrm>
            <a:custGeom>
              <a:avLst/>
              <a:gdLst/>
              <a:ahLst/>
              <a:cxnLst/>
              <a:rect l="l" t="t" r="r" b="b"/>
              <a:pathLst>
                <a:path w="2664459" h="1152525">
                  <a:moveTo>
                    <a:pt x="0" y="0"/>
                  </a:moveTo>
                  <a:lnTo>
                    <a:pt x="2663952" y="0"/>
                  </a:lnTo>
                  <a:lnTo>
                    <a:pt x="2663952" y="1152144"/>
                  </a:lnTo>
                  <a:lnTo>
                    <a:pt x="0" y="11521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CF8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50736" y="3530193"/>
              <a:ext cx="205740" cy="15240"/>
            </a:xfrm>
            <a:custGeom>
              <a:avLst/>
              <a:gdLst/>
              <a:ahLst/>
              <a:cxnLst/>
              <a:rect l="l" t="t" r="r" b="b"/>
              <a:pathLst>
                <a:path w="205739" h="15239">
                  <a:moveTo>
                    <a:pt x="2057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05739" y="15239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177739" y="3188305"/>
            <a:ext cx="14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𝑆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12791" y="3514518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𝑐</a:t>
            </a:r>
            <a:r>
              <a:rPr sz="1950" spc="-37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448783" y="3266537"/>
            <a:ext cx="981075" cy="510540"/>
          </a:xfrm>
          <a:custGeom>
            <a:avLst/>
            <a:gdLst/>
            <a:ahLst/>
            <a:cxnLst/>
            <a:rect l="l" t="t" r="r" b="b"/>
            <a:pathLst>
              <a:path w="981075" h="510539">
                <a:moveTo>
                  <a:pt x="980592" y="0"/>
                </a:moveTo>
                <a:lnTo>
                  <a:pt x="168300" y="0"/>
                </a:lnTo>
                <a:lnTo>
                  <a:pt x="168300" y="279"/>
                </a:lnTo>
                <a:lnTo>
                  <a:pt x="141198" y="279"/>
                </a:lnTo>
                <a:lnTo>
                  <a:pt x="94767" y="469645"/>
                </a:lnTo>
                <a:lnTo>
                  <a:pt x="38722" y="365950"/>
                </a:lnTo>
                <a:lnTo>
                  <a:pt x="0" y="386372"/>
                </a:lnTo>
                <a:lnTo>
                  <a:pt x="4343" y="394296"/>
                </a:lnTo>
                <a:lnTo>
                  <a:pt x="24777" y="383578"/>
                </a:lnTo>
                <a:lnTo>
                  <a:pt x="93649" y="510159"/>
                </a:lnTo>
                <a:lnTo>
                  <a:pt x="104025" y="510159"/>
                </a:lnTo>
                <a:lnTo>
                  <a:pt x="153695" y="15125"/>
                </a:lnTo>
                <a:lnTo>
                  <a:pt x="980592" y="15240"/>
                </a:lnTo>
                <a:lnTo>
                  <a:pt x="980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197219" y="3482437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01491" y="3362041"/>
            <a:ext cx="267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815464" algn="l"/>
              </a:tabLst>
            </a:pPr>
            <a:r>
              <a:rPr sz="1800" dirty="0">
                <a:latin typeface="Cambria Math"/>
                <a:cs typeface="Cambria Math"/>
              </a:rPr>
              <a:t>𝐿𝐶𝐿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𝑆</a:t>
            </a:r>
            <a:r>
              <a:rPr sz="2700" baseline="10802" dirty="0">
                <a:latin typeface="Cambria Math"/>
                <a:cs typeface="Cambria Math"/>
              </a:rPr>
              <a:t>̅</a:t>
            </a:r>
            <a:r>
              <a:rPr sz="2700" spc="15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 </a:t>
            </a:r>
            <a:r>
              <a:rPr sz="1800" spc="-50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	(1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25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𝑐</a:t>
            </a:r>
            <a:r>
              <a:rPr sz="1950" spc="60" baseline="27777" dirty="0">
                <a:latin typeface="Cambria Math"/>
                <a:cs typeface="Cambria Math"/>
              </a:rPr>
              <a:t>2</a:t>
            </a:r>
            <a:r>
              <a:rPr sz="1800" spc="4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082017" y="4159377"/>
            <a:ext cx="205740" cy="15240"/>
          </a:xfrm>
          <a:custGeom>
            <a:avLst/>
            <a:gdLst/>
            <a:ahLst/>
            <a:cxnLst/>
            <a:rect l="l" t="t" r="r" b="b"/>
            <a:pathLst>
              <a:path w="205739" h="15239">
                <a:moveTo>
                  <a:pt x="205739" y="0"/>
                </a:moveTo>
                <a:lnTo>
                  <a:pt x="0" y="0"/>
                </a:lnTo>
                <a:lnTo>
                  <a:pt x="0" y="15239"/>
                </a:lnTo>
                <a:lnTo>
                  <a:pt x="205739" y="15239"/>
                </a:lnTo>
                <a:lnTo>
                  <a:pt x="20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043992" y="4143700"/>
            <a:ext cx="27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𝑐</a:t>
            </a:r>
            <a:r>
              <a:rPr sz="1950" spc="-37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80059" y="3895719"/>
            <a:ext cx="981075" cy="510540"/>
          </a:xfrm>
          <a:custGeom>
            <a:avLst/>
            <a:gdLst/>
            <a:ahLst/>
            <a:cxnLst/>
            <a:rect l="l" t="t" r="r" b="b"/>
            <a:pathLst>
              <a:path w="981075" h="510539">
                <a:moveTo>
                  <a:pt x="980592" y="0"/>
                </a:moveTo>
                <a:lnTo>
                  <a:pt x="168300" y="0"/>
                </a:lnTo>
                <a:lnTo>
                  <a:pt x="168300" y="279"/>
                </a:lnTo>
                <a:lnTo>
                  <a:pt x="141198" y="279"/>
                </a:lnTo>
                <a:lnTo>
                  <a:pt x="94767" y="469645"/>
                </a:lnTo>
                <a:lnTo>
                  <a:pt x="38722" y="365950"/>
                </a:lnTo>
                <a:lnTo>
                  <a:pt x="0" y="386372"/>
                </a:lnTo>
                <a:lnTo>
                  <a:pt x="4343" y="394296"/>
                </a:lnTo>
                <a:lnTo>
                  <a:pt x="24777" y="383578"/>
                </a:lnTo>
                <a:lnTo>
                  <a:pt x="93649" y="510159"/>
                </a:lnTo>
                <a:lnTo>
                  <a:pt x="104025" y="510159"/>
                </a:lnTo>
                <a:lnTo>
                  <a:pt x="153695" y="15125"/>
                </a:lnTo>
                <a:lnTo>
                  <a:pt x="980592" y="15240"/>
                </a:lnTo>
                <a:lnTo>
                  <a:pt x="980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130019" y="411161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14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4710415" y="3991223"/>
            <a:ext cx="269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12240" algn="l"/>
                <a:tab pos="1837689" algn="l"/>
              </a:tabLst>
            </a:pPr>
            <a:r>
              <a:rPr sz="1800" dirty="0">
                <a:latin typeface="Cambria Math"/>
                <a:cs typeface="Cambria Math"/>
              </a:rPr>
              <a:t>𝑈𝐶𝐿</a:t>
            </a:r>
            <a:r>
              <a:rPr sz="1800" spc="13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𝑆</a:t>
            </a:r>
            <a:r>
              <a:rPr sz="2700" baseline="10802" dirty="0">
                <a:latin typeface="Cambria Math"/>
                <a:cs typeface="Cambria Math"/>
              </a:rPr>
              <a:t>̅</a:t>
            </a:r>
            <a:r>
              <a:rPr sz="2700" spc="37" baseline="10802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2700" spc="-82" baseline="41666" dirty="0">
                <a:latin typeface="Cambria Math"/>
                <a:cs typeface="Cambria Math"/>
              </a:rPr>
              <a:t>𝑆</a:t>
            </a:r>
            <a:r>
              <a:rPr sz="2700" spc="-82" baseline="54012" dirty="0">
                <a:latin typeface="Cambria Math"/>
                <a:cs typeface="Cambria Math"/>
              </a:rPr>
              <a:t>̅</a:t>
            </a:r>
            <a:r>
              <a:rPr sz="2700" baseline="54012" dirty="0">
                <a:latin typeface="Cambria Math"/>
                <a:cs typeface="Cambria Math"/>
              </a:rPr>
              <a:t>	</a:t>
            </a:r>
            <a:r>
              <a:rPr sz="1800" dirty="0">
                <a:latin typeface="Cambria Math"/>
                <a:cs typeface="Cambria Math"/>
              </a:rPr>
              <a:t>(1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40" dirty="0">
                <a:latin typeface="Cambria Math"/>
                <a:cs typeface="Cambria Math"/>
              </a:rPr>
              <a:t>𝑐</a:t>
            </a:r>
            <a:r>
              <a:rPr sz="1950" spc="60" baseline="27777" dirty="0">
                <a:latin typeface="Cambria Math"/>
                <a:cs typeface="Cambria Math"/>
              </a:rPr>
              <a:t>2</a:t>
            </a:r>
            <a:r>
              <a:rPr sz="1800" spc="4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00"/>
              </a:spcBef>
            </a:pPr>
            <a:r>
              <a:rPr dirty="0"/>
              <a:t>Confronto</a:t>
            </a:r>
            <a:r>
              <a:rPr spc="-5" dirty="0"/>
              <a:t> </a:t>
            </a:r>
            <a:r>
              <a:rPr dirty="0"/>
              <a:t>control</a:t>
            </a:r>
            <a:r>
              <a:rPr spc="-5" dirty="0"/>
              <a:t> </a:t>
            </a:r>
            <a:r>
              <a:rPr spc="-10" dirty="0"/>
              <a:t>x-</a:t>
            </a:r>
            <a:r>
              <a:rPr dirty="0"/>
              <a:t>bar</a:t>
            </a:r>
            <a:r>
              <a:rPr spc="-55" dirty="0"/>
              <a:t> </a:t>
            </a:r>
            <a:r>
              <a:rPr dirty="0"/>
              <a:t>chart</a:t>
            </a:r>
            <a:r>
              <a:rPr spc="-35" dirty="0"/>
              <a:t> </a:t>
            </a:r>
            <a:r>
              <a:rPr dirty="0"/>
              <a:t>e</a:t>
            </a:r>
            <a:r>
              <a:rPr spc="-25" dirty="0"/>
              <a:t> </a:t>
            </a:r>
            <a:r>
              <a:rPr dirty="0"/>
              <a:t>trial</a:t>
            </a:r>
            <a:r>
              <a:rPr spc="-30" dirty="0"/>
              <a:t> </a:t>
            </a:r>
            <a:r>
              <a:rPr dirty="0"/>
              <a:t>x-bar</a:t>
            </a:r>
            <a:r>
              <a:rPr spc="-50" dirty="0"/>
              <a:t> </a:t>
            </a:r>
            <a:r>
              <a:rPr spc="-10" dirty="0"/>
              <a:t>chart</a:t>
            </a:r>
          </a:p>
        </p:txBody>
      </p:sp>
      <p:sp>
        <p:nvSpPr>
          <p:cNvPr id="7" name="object 7"/>
          <p:cNvSpPr/>
          <p:nvPr/>
        </p:nvSpPr>
        <p:spPr>
          <a:xfrm>
            <a:off x="2959875" y="4899467"/>
            <a:ext cx="297815" cy="219075"/>
          </a:xfrm>
          <a:custGeom>
            <a:avLst/>
            <a:gdLst/>
            <a:ahLst/>
            <a:cxnLst/>
            <a:rect l="l" t="t" r="r" b="b"/>
            <a:pathLst>
              <a:path w="297814" h="219075">
                <a:moveTo>
                  <a:pt x="81439" y="218587"/>
                </a:moveTo>
                <a:lnTo>
                  <a:pt x="70335" y="218587"/>
                </a:lnTo>
                <a:lnTo>
                  <a:pt x="22912" y="119882"/>
                </a:lnTo>
                <a:lnTo>
                  <a:pt x="3552" y="128199"/>
                </a:lnTo>
                <a:lnTo>
                  <a:pt x="0" y="119882"/>
                </a:lnTo>
                <a:lnTo>
                  <a:pt x="37580" y="103247"/>
                </a:lnTo>
                <a:lnTo>
                  <a:pt x="78009" y="189309"/>
                </a:lnTo>
                <a:lnTo>
                  <a:pt x="134604" y="0"/>
                </a:lnTo>
                <a:lnTo>
                  <a:pt x="163806" y="0"/>
                </a:lnTo>
                <a:lnTo>
                  <a:pt x="163806" y="3655"/>
                </a:lnTo>
                <a:lnTo>
                  <a:pt x="297617" y="3655"/>
                </a:lnTo>
                <a:lnTo>
                  <a:pt x="297617" y="14471"/>
                </a:lnTo>
                <a:lnTo>
                  <a:pt x="163806" y="14471"/>
                </a:lnTo>
                <a:lnTo>
                  <a:pt x="163806" y="14741"/>
                </a:lnTo>
                <a:lnTo>
                  <a:pt x="143072" y="14741"/>
                </a:lnTo>
                <a:lnTo>
                  <a:pt x="81439" y="21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15737" y="5570039"/>
            <a:ext cx="297815" cy="219075"/>
          </a:xfrm>
          <a:custGeom>
            <a:avLst/>
            <a:gdLst/>
            <a:ahLst/>
            <a:cxnLst/>
            <a:rect l="l" t="t" r="r" b="b"/>
            <a:pathLst>
              <a:path w="297814" h="219075">
                <a:moveTo>
                  <a:pt x="81439" y="218587"/>
                </a:moveTo>
                <a:lnTo>
                  <a:pt x="70335" y="218587"/>
                </a:lnTo>
                <a:lnTo>
                  <a:pt x="22912" y="119893"/>
                </a:lnTo>
                <a:lnTo>
                  <a:pt x="3541" y="128210"/>
                </a:lnTo>
                <a:lnTo>
                  <a:pt x="0" y="119893"/>
                </a:lnTo>
                <a:lnTo>
                  <a:pt x="37569" y="103258"/>
                </a:lnTo>
                <a:lnTo>
                  <a:pt x="78009" y="189319"/>
                </a:lnTo>
                <a:lnTo>
                  <a:pt x="134592" y="0"/>
                </a:lnTo>
                <a:lnTo>
                  <a:pt x="163806" y="0"/>
                </a:lnTo>
                <a:lnTo>
                  <a:pt x="163806" y="3666"/>
                </a:lnTo>
                <a:lnTo>
                  <a:pt x="297605" y="3666"/>
                </a:lnTo>
                <a:lnTo>
                  <a:pt x="297605" y="14482"/>
                </a:lnTo>
                <a:lnTo>
                  <a:pt x="163806" y="14482"/>
                </a:lnTo>
                <a:lnTo>
                  <a:pt x="163806" y="14752"/>
                </a:lnTo>
                <a:lnTo>
                  <a:pt x="143072" y="14752"/>
                </a:lnTo>
                <a:lnTo>
                  <a:pt x="81439" y="21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49150" y="4985985"/>
            <a:ext cx="287020" cy="219075"/>
          </a:xfrm>
          <a:custGeom>
            <a:avLst/>
            <a:gdLst/>
            <a:ahLst/>
            <a:cxnLst/>
            <a:rect l="l" t="t" r="r" b="b"/>
            <a:pathLst>
              <a:path w="287020" h="219075">
                <a:moveTo>
                  <a:pt x="81450" y="218587"/>
                </a:moveTo>
                <a:lnTo>
                  <a:pt x="70335" y="218587"/>
                </a:lnTo>
                <a:lnTo>
                  <a:pt x="22912" y="119882"/>
                </a:lnTo>
                <a:lnTo>
                  <a:pt x="3541" y="128199"/>
                </a:lnTo>
                <a:lnTo>
                  <a:pt x="0" y="119882"/>
                </a:lnTo>
                <a:lnTo>
                  <a:pt x="37569" y="103247"/>
                </a:lnTo>
                <a:lnTo>
                  <a:pt x="78009" y="189319"/>
                </a:lnTo>
                <a:lnTo>
                  <a:pt x="134592" y="0"/>
                </a:lnTo>
                <a:lnTo>
                  <a:pt x="163806" y="0"/>
                </a:lnTo>
                <a:lnTo>
                  <a:pt x="163806" y="3666"/>
                </a:lnTo>
                <a:lnTo>
                  <a:pt x="286445" y="3666"/>
                </a:lnTo>
                <a:lnTo>
                  <a:pt x="286445" y="14482"/>
                </a:lnTo>
                <a:lnTo>
                  <a:pt x="163806" y="14482"/>
                </a:lnTo>
                <a:lnTo>
                  <a:pt x="163806" y="14752"/>
                </a:lnTo>
                <a:lnTo>
                  <a:pt x="143072" y="14752"/>
                </a:lnTo>
                <a:lnTo>
                  <a:pt x="81450" y="21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0321" y="5753909"/>
            <a:ext cx="287020" cy="219075"/>
          </a:xfrm>
          <a:custGeom>
            <a:avLst/>
            <a:gdLst/>
            <a:ahLst/>
            <a:cxnLst/>
            <a:rect l="l" t="t" r="r" b="b"/>
            <a:pathLst>
              <a:path w="287020" h="219075">
                <a:moveTo>
                  <a:pt x="81450" y="218587"/>
                </a:moveTo>
                <a:lnTo>
                  <a:pt x="70335" y="218587"/>
                </a:lnTo>
                <a:lnTo>
                  <a:pt x="22912" y="119882"/>
                </a:lnTo>
                <a:lnTo>
                  <a:pt x="3552" y="128199"/>
                </a:lnTo>
                <a:lnTo>
                  <a:pt x="0" y="119882"/>
                </a:lnTo>
                <a:lnTo>
                  <a:pt x="37569" y="103247"/>
                </a:lnTo>
                <a:lnTo>
                  <a:pt x="78009" y="189319"/>
                </a:lnTo>
                <a:lnTo>
                  <a:pt x="134592" y="0"/>
                </a:lnTo>
                <a:lnTo>
                  <a:pt x="163806" y="0"/>
                </a:lnTo>
                <a:lnTo>
                  <a:pt x="163806" y="3666"/>
                </a:lnTo>
                <a:lnTo>
                  <a:pt x="286445" y="3666"/>
                </a:lnTo>
                <a:lnTo>
                  <a:pt x="286445" y="14482"/>
                </a:lnTo>
                <a:lnTo>
                  <a:pt x="163806" y="14482"/>
                </a:lnTo>
                <a:lnTo>
                  <a:pt x="163806" y="14752"/>
                </a:lnTo>
                <a:lnTo>
                  <a:pt x="143083" y="14752"/>
                </a:lnTo>
                <a:lnTo>
                  <a:pt x="81450" y="2185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80152" y="858015"/>
          <a:ext cx="7249795" cy="5522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26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dirty="0">
                          <a:latin typeface="Calibri"/>
                          <a:cs typeface="Calibri"/>
                        </a:rPr>
                        <a:t>x-bar</a:t>
                      </a:r>
                      <a:r>
                        <a:rPr sz="1750" b="1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b="1" spc="-10" dirty="0">
                          <a:latin typeface="Calibri"/>
                          <a:cs typeface="Calibri"/>
                        </a:rPr>
                        <a:t>chart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dirty="0">
                          <a:latin typeface="Calibri"/>
                          <a:cs typeface="Calibri"/>
                        </a:rPr>
                        <a:t>trial</a:t>
                      </a:r>
                      <a:r>
                        <a:rPr sz="1750" b="1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b="1" dirty="0">
                          <a:latin typeface="Calibri"/>
                          <a:cs typeface="Calibri"/>
                        </a:rPr>
                        <a:t>x-bar</a:t>
                      </a:r>
                      <a:r>
                        <a:rPr sz="175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b="1" spc="-20" dirty="0">
                          <a:latin typeface="Calibri"/>
                          <a:cs typeface="Calibri"/>
                        </a:rPr>
                        <a:t>chart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Conosco</a:t>
                      </a:r>
                      <a:r>
                        <a:rPr sz="17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7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valore</a:t>
                      </a:r>
                      <a:r>
                        <a:rPr sz="1750" spc="13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750" spc="-25" dirty="0">
                          <a:latin typeface="Calibri Light"/>
                          <a:cs typeface="Calibri Light"/>
                        </a:rPr>
                        <a:t>µ</a:t>
                      </a:r>
                      <a:r>
                        <a:rPr sz="1800" spc="-37" baseline="-16203" dirty="0">
                          <a:latin typeface="Calibri Light"/>
                          <a:cs typeface="Calibri Light"/>
                        </a:rPr>
                        <a:t>0</a:t>
                      </a:r>
                      <a:endParaRPr sz="1800" baseline="-16203">
                        <a:latin typeface="Calibri Light"/>
                        <a:cs typeface="Calibri Light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tabLst>
                          <a:tab pos="2251075" algn="l"/>
                        </a:tabLst>
                      </a:pPr>
                      <a:r>
                        <a:rPr sz="1750" spc="55" dirty="0">
                          <a:latin typeface="Calibri"/>
                          <a:cs typeface="Calibri"/>
                        </a:rPr>
                        <a:t>Non</a:t>
                      </a:r>
                      <a:r>
                        <a:rPr sz="17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conosco</a:t>
                      </a:r>
                      <a:r>
                        <a:rPr sz="17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7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valore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750" spc="-25" dirty="0">
                          <a:latin typeface="Calibri"/>
                          <a:cs typeface="Calibri"/>
                        </a:rPr>
                        <a:t>µ</a:t>
                      </a:r>
                      <a:r>
                        <a:rPr sz="1800" spc="-37" baseline="-16203" dirty="0">
                          <a:latin typeface="Calibri"/>
                          <a:cs typeface="Calibri"/>
                        </a:rPr>
                        <a:t>0</a:t>
                      </a:r>
                      <a:endParaRPr sz="1800" baseline="-16203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8735" marR="93345">
                        <a:lnSpc>
                          <a:spcPct val="121700"/>
                        </a:lnSpc>
                        <a:spcBef>
                          <a:spcPts val="5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Conosco</a:t>
                      </a:r>
                      <a:r>
                        <a:rPr sz="175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σ</a:t>
                      </a:r>
                      <a:r>
                        <a:rPr sz="1800" baseline="-16203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800" spc="390" baseline="-16203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7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75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che</a:t>
                      </a:r>
                      <a:r>
                        <a:rPr sz="17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è</a:t>
                      </a:r>
                      <a:r>
                        <a:rPr sz="17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stabile</a:t>
                      </a:r>
                      <a:r>
                        <a:rPr sz="17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75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base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all'S-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chart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2095"/>
                        </a:lnSpc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Conosco</a:t>
                      </a:r>
                      <a:r>
                        <a:rPr sz="17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750" spc="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valore</a:t>
                      </a:r>
                      <a:r>
                        <a:rPr sz="17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σ</a:t>
                      </a:r>
                      <a:r>
                        <a:rPr sz="1800" baseline="-16203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800" spc="412" baseline="-1620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che</a:t>
                      </a:r>
                      <a:r>
                        <a:rPr sz="17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è</a:t>
                      </a:r>
                      <a:r>
                        <a:rPr sz="17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stato</a:t>
                      </a:r>
                      <a:endParaRPr sz="1750">
                        <a:latin typeface="Calibri"/>
                        <a:cs typeface="Calibri"/>
                      </a:endParaRPr>
                    </a:p>
                    <a:p>
                      <a:pPr marL="38735" marR="556260">
                        <a:lnSpc>
                          <a:spcPts val="2380"/>
                        </a:lnSpc>
                        <a:spcBef>
                          <a:spcPts val="300"/>
                        </a:spcBef>
                        <a:tabLst>
                          <a:tab pos="1580515" algn="l"/>
                        </a:tabLst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appena</a:t>
                      </a:r>
                      <a:r>
                        <a:rPr sz="175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stimato</a:t>
                      </a:r>
                      <a:r>
                        <a:rPr sz="175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col</a:t>
                      </a:r>
                      <a:r>
                        <a:rPr sz="175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trial</a:t>
                      </a:r>
                      <a:r>
                        <a:rPr sz="175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S-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chart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come: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3075" spc="-30" baseline="-1626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3075" spc="-30" baseline="-4065" dirty="0">
                          <a:latin typeface="Cambria Math"/>
                          <a:cs typeface="Cambria Math"/>
                        </a:rPr>
                        <a:t>̅</a:t>
                      </a:r>
                      <a:r>
                        <a:rPr sz="3075" spc="-30" baseline="-16260" dirty="0">
                          <a:latin typeface="Cambria Math"/>
                          <a:cs typeface="Cambria Math"/>
                        </a:rPr>
                        <a:t>/𝑐</a:t>
                      </a:r>
                      <a:r>
                        <a:rPr sz="2250" spc="-30" baseline="-37037" dirty="0">
                          <a:latin typeface="Cambria Math"/>
                          <a:cs typeface="Cambria Math"/>
                        </a:rPr>
                        <a:t>4</a:t>
                      </a:r>
                      <a:endParaRPr sz="2250" baseline="-37037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dirty="0">
                          <a:latin typeface="Calibri"/>
                          <a:cs typeface="Calibri"/>
                        </a:rPr>
                        <a:t>Obiettivo:</a:t>
                      </a:r>
                      <a:r>
                        <a:rPr sz="1750" b="1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monitorare</a:t>
                      </a:r>
                      <a:r>
                        <a:rPr sz="175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75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valore</a:t>
                      </a:r>
                      <a:r>
                        <a:rPr sz="175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della</a:t>
                      </a:r>
                      <a:endParaRPr sz="1750">
                        <a:latin typeface="Calibri"/>
                        <a:cs typeface="Calibri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media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b="1" dirty="0">
                          <a:latin typeface="Calibri"/>
                          <a:cs typeface="Calibri"/>
                        </a:rPr>
                        <a:t>Obiettivo:</a:t>
                      </a:r>
                      <a:r>
                        <a:rPr sz="1750" b="1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stimare</a:t>
                      </a:r>
                      <a:r>
                        <a:rPr sz="17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il</a:t>
                      </a:r>
                      <a:r>
                        <a:rPr sz="175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valore</a:t>
                      </a:r>
                      <a:r>
                        <a:rPr sz="17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della</a:t>
                      </a:r>
                      <a:endParaRPr sz="1750">
                        <a:latin typeface="Calibri"/>
                        <a:cs typeface="Calibri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media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75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usano</a:t>
                      </a:r>
                      <a:r>
                        <a:rPr sz="175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campioni</a:t>
                      </a:r>
                      <a:r>
                        <a:rPr sz="17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7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dimensione</a:t>
                      </a:r>
                      <a:endParaRPr sz="1750">
                        <a:latin typeface="Calibri"/>
                        <a:cs typeface="Calibri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piccola</a:t>
                      </a:r>
                      <a:r>
                        <a:rPr sz="1750" spc="3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i="1" spc="-50" dirty="0">
                          <a:latin typeface="Calibri"/>
                          <a:cs typeface="Calibri"/>
                        </a:rPr>
                        <a:t>n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Si</a:t>
                      </a:r>
                      <a:r>
                        <a:rPr sz="175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usano</a:t>
                      </a:r>
                      <a:r>
                        <a:rPr sz="175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campioni</a:t>
                      </a:r>
                      <a:r>
                        <a:rPr sz="17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di</a:t>
                      </a:r>
                      <a:r>
                        <a:rPr sz="17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10" dirty="0">
                          <a:latin typeface="Calibri"/>
                          <a:cs typeface="Calibri"/>
                        </a:rPr>
                        <a:t>dimensione</a:t>
                      </a:r>
                      <a:endParaRPr sz="1750">
                        <a:latin typeface="Calibri"/>
                        <a:cs typeface="Calibri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50" i="1" spc="-25" dirty="0">
                          <a:latin typeface="Calibri"/>
                          <a:cs typeface="Calibri"/>
                        </a:rPr>
                        <a:t>h&gt;n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750" spc="-10" dirty="0">
                          <a:latin typeface="Calibri"/>
                          <a:cs typeface="Calibri"/>
                        </a:rPr>
                        <a:t>LC=µ</a:t>
                      </a:r>
                      <a:r>
                        <a:rPr sz="1800" spc="-15" baseline="-16203" dirty="0">
                          <a:latin typeface="Calibri"/>
                          <a:cs typeface="Calibri"/>
                        </a:rPr>
                        <a:t>0</a:t>
                      </a:r>
                      <a:endParaRPr sz="1800" baseline="-1620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93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LC</a:t>
                      </a:r>
                      <a:r>
                        <a:rPr sz="175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750" spc="3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-55" dirty="0">
                          <a:latin typeface="Cambria Math"/>
                          <a:cs typeface="Cambria Math"/>
                        </a:rPr>
                        <a:t>𝑥̿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230">
                <a:tc>
                  <a:txBody>
                    <a:bodyPr/>
                    <a:lstStyle/>
                    <a:p>
                      <a:pPr marR="29209" algn="ctr">
                        <a:lnSpc>
                          <a:spcPts val="1555"/>
                        </a:lnSpc>
                      </a:pPr>
                      <a:r>
                        <a:rPr sz="1750" spc="-25" dirty="0">
                          <a:latin typeface="Cambria Math"/>
                          <a:cs typeface="Cambria Math"/>
                        </a:rPr>
                        <a:t>𝜎</a:t>
                      </a:r>
                      <a:r>
                        <a:rPr sz="1875" spc="-37" baseline="-15555" dirty="0">
                          <a:latin typeface="Cambria Math"/>
                          <a:cs typeface="Cambria Math"/>
                        </a:rPr>
                        <a:t>0</a:t>
                      </a:r>
                      <a:endParaRPr sz="1875" baseline="-15555">
                        <a:latin typeface="Cambria Math"/>
                        <a:cs typeface="Cambria Math"/>
                      </a:endParaRPr>
                    </a:p>
                    <a:p>
                      <a:pPr marR="1761489" algn="ctr">
                        <a:lnSpc>
                          <a:spcPts val="1365"/>
                        </a:lnSpc>
                      </a:pPr>
                      <a:r>
                        <a:rPr sz="1750" spc="55" dirty="0">
                          <a:latin typeface="Cambria Math"/>
                          <a:cs typeface="Cambria Math"/>
                        </a:rPr>
                        <a:t>𝐿𝐶𝐿</a:t>
                      </a:r>
                      <a:r>
                        <a:rPr sz="1750" spc="2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65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75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80" dirty="0">
                          <a:latin typeface="Cambria Math"/>
                          <a:cs typeface="Cambria Math"/>
                        </a:rPr>
                        <a:t>𝜇</a:t>
                      </a:r>
                      <a:r>
                        <a:rPr sz="1875" spc="120" baseline="-15555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875" spc="284" baseline="-155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6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750" spc="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-50" dirty="0">
                          <a:latin typeface="Cambria Math"/>
                          <a:cs typeface="Cambria Math"/>
                        </a:rPr>
                        <a:t>3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  <a:p>
                      <a:pPr marL="123189" algn="ctr">
                        <a:lnSpc>
                          <a:spcPts val="470"/>
                        </a:lnSpc>
                      </a:pPr>
                      <a:r>
                        <a:rPr sz="1750" dirty="0">
                          <a:latin typeface="Cambria Math"/>
                          <a:cs typeface="Cambria Math"/>
                        </a:rPr>
                        <a:t>𝑛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6455">
                        <a:lnSpc>
                          <a:spcPts val="1730"/>
                        </a:lnSpc>
                        <a:spcBef>
                          <a:spcPts val="505"/>
                        </a:spcBef>
                      </a:pPr>
                      <a:r>
                        <a:rPr sz="1750" spc="-2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625" spc="-30" baseline="11111" dirty="0">
                          <a:latin typeface="Cambria Math"/>
                          <a:cs typeface="Cambria Math"/>
                        </a:rPr>
                        <a:t>̅</a:t>
                      </a:r>
                      <a:r>
                        <a:rPr sz="1750" spc="-20" dirty="0">
                          <a:latin typeface="Cambria Math"/>
                          <a:cs typeface="Cambria Math"/>
                        </a:rPr>
                        <a:t>/𝑐</a:t>
                      </a:r>
                      <a:r>
                        <a:rPr sz="1875" spc="-30" baseline="-15555" dirty="0">
                          <a:latin typeface="Cambria Math"/>
                          <a:cs typeface="Cambria Math"/>
                        </a:rPr>
                        <a:t>4</a:t>
                      </a:r>
                      <a:endParaRPr sz="1875" baseline="-15555">
                        <a:latin typeface="Cambria Math"/>
                        <a:cs typeface="Cambria Math"/>
                      </a:endParaRPr>
                    </a:p>
                    <a:p>
                      <a:pPr marL="809625">
                        <a:lnSpc>
                          <a:spcPts val="1155"/>
                        </a:lnSpc>
                      </a:pPr>
                      <a:r>
                        <a:rPr sz="1750" spc="55" dirty="0">
                          <a:latin typeface="Cambria Math"/>
                          <a:cs typeface="Cambria Math"/>
                        </a:rPr>
                        <a:t>𝐿𝐶𝐿</a:t>
                      </a:r>
                      <a:r>
                        <a:rPr sz="1750" spc="2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65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75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dirty="0">
                          <a:latin typeface="Cambria Math"/>
                          <a:cs typeface="Cambria Math"/>
                        </a:rPr>
                        <a:t>𝑥̿</a:t>
                      </a:r>
                      <a:r>
                        <a:rPr sz="175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65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75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-50" dirty="0">
                          <a:latin typeface="Cambria Math"/>
                          <a:cs typeface="Cambria Math"/>
                        </a:rPr>
                        <a:t>3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1405">
                        <a:lnSpc>
                          <a:spcPts val="2010"/>
                        </a:lnSpc>
                      </a:pPr>
                      <a:r>
                        <a:rPr sz="1750" spc="-50" dirty="0">
                          <a:latin typeface="Cambria Math"/>
                          <a:cs typeface="Cambria Math"/>
                        </a:rPr>
                        <a:t>ℎ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74295" algn="ctr">
                        <a:lnSpc>
                          <a:spcPts val="960"/>
                        </a:lnSpc>
                      </a:pPr>
                      <a:r>
                        <a:rPr sz="1750" spc="-25" dirty="0">
                          <a:latin typeface="Cambria Math"/>
                          <a:cs typeface="Cambria Math"/>
                        </a:rPr>
                        <a:t>𝜎</a:t>
                      </a:r>
                      <a:r>
                        <a:rPr sz="1875" spc="-37" baseline="-15555" dirty="0">
                          <a:latin typeface="Cambria Math"/>
                          <a:cs typeface="Cambria Math"/>
                        </a:rPr>
                        <a:t>0</a:t>
                      </a:r>
                      <a:endParaRPr sz="1875" baseline="-15555">
                        <a:latin typeface="Cambria Math"/>
                        <a:cs typeface="Cambria Math"/>
                      </a:endParaRPr>
                    </a:p>
                    <a:p>
                      <a:pPr marR="1705610" algn="ctr">
                        <a:lnSpc>
                          <a:spcPts val="1325"/>
                        </a:lnSpc>
                      </a:pPr>
                      <a:r>
                        <a:rPr sz="1750" spc="55" dirty="0">
                          <a:latin typeface="Cambria Math"/>
                          <a:cs typeface="Cambria Math"/>
                        </a:rPr>
                        <a:t>𝑈𝐶𝐿</a:t>
                      </a:r>
                      <a:r>
                        <a:rPr sz="1750" spc="2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65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75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80" dirty="0">
                          <a:latin typeface="Cambria Math"/>
                          <a:cs typeface="Cambria Math"/>
                        </a:rPr>
                        <a:t>𝜇</a:t>
                      </a:r>
                      <a:r>
                        <a:rPr sz="1875" spc="120" baseline="-15555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875" spc="419" baseline="-155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6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75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-50" dirty="0">
                          <a:latin typeface="Cambria Math"/>
                          <a:cs typeface="Cambria Math"/>
                        </a:rPr>
                        <a:t>3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6455">
                        <a:lnSpc>
                          <a:spcPts val="1730"/>
                        </a:lnSpc>
                        <a:spcBef>
                          <a:spcPts val="550"/>
                        </a:spcBef>
                      </a:pPr>
                      <a:r>
                        <a:rPr sz="1750" spc="-20" dirty="0">
                          <a:latin typeface="Cambria Math"/>
                          <a:cs typeface="Cambria Math"/>
                        </a:rPr>
                        <a:t>𝑆</a:t>
                      </a:r>
                      <a:r>
                        <a:rPr sz="2625" spc="-30" baseline="11111" dirty="0">
                          <a:latin typeface="Cambria Math"/>
                          <a:cs typeface="Cambria Math"/>
                        </a:rPr>
                        <a:t>̅</a:t>
                      </a:r>
                      <a:r>
                        <a:rPr sz="1750" spc="-20" dirty="0">
                          <a:latin typeface="Cambria Math"/>
                          <a:cs typeface="Cambria Math"/>
                        </a:rPr>
                        <a:t>/𝑐</a:t>
                      </a:r>
                      <a:r>
                        <a:rPr sz="1875" spc="-30" baseline="-15555" dirty="0">
                          <a:latin typeface="Cambria Math"/>
                          <a:cs typeface="Cambria Math"/>
                        </a:rPr>
                        <a:t>4</a:t>
                      </a:r>
                      <a:endParaRPr sz="1875" baseline="-15555">
                        <a:latin typeface="Cambria Math"/>
                        <a:cs typeface="Cambria Math"/>
                      </a:endParaRPr>
                    </a:p>
                    <a:p>
                      <a:pPr marR="282575" algn="ctr">
                        <a:lnSpc>
                          <a:spcPts val="125"/>
                        </a:lnSpc>
                      </a:pPr>
                      <a:r>
                        <a:rPr sz="1750" dirty="0">
                          <a:latin typeface="Cambria Math"/>
                          <a:cs typeface="Cambria Math"/>
                        </a:rPr>
                        <a:t>̿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234950" algn="ctr">
                        <a:lnSpc>
                          <a:spcPts val="1670"/>
                        </a:lnSpc>
                      </a:pPr>
                      <a:r>
                        <a:rPr sz="1750" dirty="0">
                          <a:latin typeface="Cambria Math"/>
                          <a:cs typeface="Cambria Math"/>
                        </a:rPr>
                        <a:t>𝑛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5970">
                        <a:lnSpc>
                          <a:spcPts val="1470"/>
                        </a:lnSpc>
                      </a:pPr>
                      <a:r>
                        <a:rPr sz="1750" spc="55" dirty="0">
                          <a:latin typeface="Cambria Math"/>
                          <a:cs typeface="Cambria Math"/>
                        </a:rPr>
                        <a:t>𝑈𝐶𝐿</a:t>
                      </a:r>
                      <a:r>
                        <a:rPr sz="1750" spc="2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65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75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75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65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75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750" spc="-50" dirty="0">
                          <a:latin typeface="Cambria Math"/>
                          <a:cs typeface="Cambria Math"/>
                        </a:rPr>
                        <a:t>3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  <a:p>
                      <a:pPr marL="2362200">
                        <a:lnSpc>
                          <a:spcPts val="1664"/>
                        </a:lnSpc>
                      </a:pPr>
                      <a:r>
                        <a:rPr sz="1750" spc="-50" dirty="0">
                          <a:latin typeface="Cambria Math"/>
                          <a:cs typeface="Cambria Math"/>
                        </a:rPr>
                        <a:t>ℎ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Esamino</a:t>
                      </a:r>
                      <a:r>
                        <a:rPr sz="175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un</a:t>
                      </a:r>
                      <a:r>
                        <a:rPr sz="175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campione</a:t>
                      </a:r>
                      <a:r>
                        <a:rPr sz="175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dirty="0">
                          <a:latin typeface="Calibri"/>
                          <a:cs typeface="Calibri"/>
                        </a:rPr>
                        <a:t>alla</a:t>
                      </a:r>
                      <a:r>
                        <a:rPr sz="175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spc="-20" dirty="0">
                          <a:latin typeface="Calibri"/>
                          <a:cs typeface="Calibri"/>
                        </a:rPr>
                        <a:t>volta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50" dirty="0">
                          <a:latin typeface="Calibri"/>
                          <a:cs typeface="Calibri"/>
                        </a:rPr>
                        <a:t>Esamino</a:t>
                      </a:r>
                      <a:r>
                        <a:rPr sz="17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i="1" spc="6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750" i="1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50" i="1" spc="45" dirty="0">
                          <a:latin typeface="Calibri"/>
                          <a:cs typeface="Calibri"/>
                        </a:rPr>
                        <a:t>campioni</a:t>
                      </a:r>
                      <a:endParaRPr sz="17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955871" y="4838223"/>
            <a:ext cx="301625" cy="11430"/>
          </a:xfrm>
          <a:custGeom>
            <a:avLst/>
            <a:gdLst/>
            <a:ahLst/>
            <a:cxnLst/>
            <a:rect l="l" t="t" r="r" b="b"/>
            <a:pathLst>
              <a:path w="301625" h="11429">
                <a:moveTo>
                  <a:pt x="301627" y="10815"/>
                </a:moveTo>
                <a:lnTo>
                  <a:pt x="0" y="10815"/>
                </a:lnTo>
                <a:lnTo>
                  <a:pt x="0" y="0"/>
                </a:lnTo>
                <a:lnTo>
                  <a:pt x="301627" y="0"/>
                </a:lnTo>
                <a:lnTo>
                  <a:pt x="301627" y="10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11717" y="5508803"/>
            <a:ext cx="301625" cy="11430"/>
          </a:xfrm>
          <a:custGeom>
            <a:avLst/>
            <a:gdLst/>
            <a:ahLst/>
            <a:cxnLst/>
            <a:rect l="l" t="t" r="r" b="b"/>
            <a:pathLst>
              <a:path w="301625" h="11429">
                <a:moveTo>
                  <a:pt x="301627" y="10815"/>
                </a:moveTo>
                <a:lnTo>
                  <a:pt x="0" y="10815"/>
                </a:lnTo>
                <a:lnTo>
                  <a:pt x="0" y="0"/>
                </a:lnTo>
                <a:lnTo>
                  <a:pt x="301627" y="0"/>
                </a:lnTo>
                <a:lnTo>
                  <a:pt x="301627" y="10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6943" y="4924750"/>
            <a:ext cx="458470" cy="11430"/>
          </a:xfrm>
          <a:custGeom>
            <a:avLst/>
            <a:gdLst/>
            <a:ahLst/>
            <a:cxnLst/>
            <a:rect l="l" t="t" r="r" b="b"/>
            <a:pathLst>
              <a:path w="458470" h="11429">
                <a:moveTo>
                  <a:pt x="458027" y="10815"/>
                </a:moveTo>
                <a:lnTo>
                  <a:pt x="0" y="10815"/>
                </a:lnTo>
                <a:lnTo>
                  <a:pt x="0" y="0"/>
                </a:lnTo>
                <a:lnTo>
                  <a:pt x="458027" y="0"/>
                </a:lnTo>
                <a:lnTo>
                  <a:pt x="458027" y="10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66943" y="5692672"/>
            <a:ext cx="458470" cy="11430"/>
          </a:xfrm>
          <a:custGeom>
            <a:avLst/>
            <a:gdLst/>
            <a:ahLst/>
            <a:cxnLst/>
            <a:rect l="l" t="t" r="r" b="b"/>
            <a:pathLst>
              <a:path w="458470" h="11429">
                <a:moveTo>
                  <a:pt x="458027" y="10815"/>
                </a:moveTo>
                <a:lnTo>
                  <a:pt x="0" y="10815"/>
                </a:lnTo>
                <a:lnTo>
                  <a:pt x="0" y="0"/>
                </a:lnTo>
                <a:lnTo>
                  <a:pt x="458027" y="0"/>
                </a:lnTo>
                <a:lnTo>
                  <a:pt x="458027" y="108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15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6461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7190" algn="l"/>
              </a:tabLst>
            </a:pPr>
            <a:r>
              <a:rPr dirty="0"/>
              <a:t>Normal</a:t>
            </a:r>
            <a:r>
              <a:rPr spc="-45" dirty="0"/>
              <a:t> </a:t>
            </a:r>
            <a:r>
              <a:rPr dirty="0"/>
              <a:t>q-q</a:t>
            </a:r>
            <a:r>
              <a:rPr spc="-70" dirty="0"/>
              <a:t> </a:t>
            </a:r>
            <a:r>
              <a:rPr spc="-20" dirty="0"/>
              <a:t>plot</a:t>
            </a:r>
            <a:r>
              <a:rPr dirty="0"/>
              <a:t>	sui</a:t>
            </a:r>
            <a:r>
              <a:rPr spc="-15" dirty="0"/>
              <a:t> </a:t>
            </a:r>
            <a:r>
              <a:rPr dirty="0"/>
              <a:t>dati</a:t>
            </a:r>
            <a:r>
              <a:rPr spc="-40" dirty="0"/>
              <a:t> </a:t>
            </a:r>
            <a:r>
              <a:rPr spc="-10" dirty="0"/>
              <a:t>dell’esempio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552" y="1047277"/>
            <a:ext cx="3798741" cy="37383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70927" y="4974970"/>
            <a:ext cx="781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punti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sono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approssimativamente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allineati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quindi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valori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possono </a:t>
            </a:r>
            <a:r>
              <a:rPr sz="1800" dirty="0">
                <a:latin typeface="Verdana"/>
                <a:cs typeface="Verdana"/>
              </a:rPr>
              <a:t>ritenersi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approssimativamente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distribuiti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normale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17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4577"/>
            <a:ext cx="9906000" cy="460375"/>
            <a:chOff x="0" y="6394577"/>
            <a:chExt cx="9906000" cy="460375"/>
          </a:xfrm>
        </p:grpSpPr>
        <p:sp>
          <p:nvSpPr>
            <p:cNvPr id="3" name="object 3"/>
            <p:cNvSpPr/>
            <p:nvPr/>
          </p:nvSpPr>
          <p:spPr>
            <a:xfrm>
              <a:off x="0" y="6397752"/>
              <a:ext cx="9906000" cy="457200"/>
            </a:xfrm>
            <a:custGeom>
              <a:avLst/>
              <a:gdLst/>
              <a:ahLst/>
              <a:cxnLst/>
              <a:rect l="l" t="t" r="r" b="b"/>
              <a:pathLst>
                <a:path w="9906000" h="457200">
                  <a:moveTo>
                    <a:pt x="9906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906000" y="457200"/>
                  </a:lnTo>
                  <a:lnTo>
                    <a:pt x="9906000" y="0"/>
                  </a:lnTo>
                  <a:close/>
                </a:path>
              </a:pathLst>
            </a:custGeom>
            <a:solidFill>
              <a:srgbClr val="EC6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97752"/>
              <a:ext cx="9901555" cy="0"/>
            </a:xfrm>
            <a:custGeom>
              <a:avLst/>
              <a:gdLst/>
              <a:ahLst/>
              <a:cxnLst/>
              <a:rect l="l" t="t" r="r" b="b"/>
              <a:pathLst>
                <a:path w="9901555">
                  <a:moveTo>
                    <a:pt x="0" y="0"/>
                  </a:moveTo>
                  <a:lnTo>
                    <a:pt x="9901428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43183" y="6504002"/>
              <a:ext cx="1263015" cy="198755"/>
            </a:xfrm>
            <a:custGeom>
              <a:avLst/>
              <a:gdLst/>
              <a:ahLst/>
              <a:cxnLst/>
              <a:rect l="l" t="t" r="r" b="b"/>
              <a:pathLst>
                <a:path w="1263015" h="198754">
                  <a:moveTo>
                    <a:pt x="964267" y="198614"/>
                  </a:moveTo>
                  <a:lnTo>
                    <a:pt x="925863" y="190955"/>
                  </a:lnTo>
                  <a:lnTo>
                    <a:pt x="895524" y="169661"/>
                  </a:lnTo>
                  <a:lnTo>
                    <a:pt x="875599" y="137255"/>
                  </a:lnTo>
                  <a:lnTo>
                    <a:pt x="868435" y="96260"/>
                  </a:lnTo>
                  <a:lnTo>
                    <a:pt x="876036" y="59216"/>
                  </a:lnTo>
                  <a:lnTo>
                    <a:pt x="896622" y="28571"/>
                  </a:lnTo>
                  <a:lnTo>
                    <a:pt x="926873" y="7706"/>
                  </a:lnTo>
                  <a:lnTo>
                    <a:pt x="963468" y="0"/>
                  </a:lnTo>
                  <a:lnTo>
                    <a:pt x="1000739" y="7573"/>
                  </a:lnTo>
                  <a:lnTo>
                    <a:pt x="1025423" y="24300"/>
                  </a:lnTo>
                  <a:lnTo>
                    <a:pt x="963468" y="24300"/>
                  </a:lnTo>
                  <a:lnTo>
                    <a:pt x="935839" y="31723"/>
                  </a:lnTo>
                  <a:lnTo>
                    <a:pt x="917385" y="50170"/>
                  </a:lnTo>
                  <a:lnTo>
                    <a:pt x="907072" y="73907"/>
                  </a:lnTo>
                  <a:lnTo>
                    <a:pt x="903864" y="97203"/>
                  </a:lnTo>
                  <a:lnTo>
                    <a:pt x="907074" y="122330"/>
                  </a:lnTo>
                  <a:lnTo>
                    <a:pt x="917458" y="147410"/>
                  </a:lnTo>
                  <a:lnTo>
                    <a:pt x="936146" y="166681"/>
                  </a:lnTo>
                  <a:lnTo>
                    <a:pt x="964267" y="174385"/>
                  </a:lnTo>
                  <a:lnTo>
                    <a:pt x="1023480" y="174385"/>
                  </a:lnTo>
                  <a:lnTo>
                    <a:pt x="1001229" y="190557"/>
                  </a:lnTo>
                  <a:lnTo>
                    <a:pt x="964267" y="198614"/>
                  </a:lnTo>
                  <a:close/>
                </a:path>
                <a:path w="1263015" h="198754">
                  <a:moveTo>
                    <a:pt x="1023480" y="174385"/>
                  </a:moveTo>
                  <a:lnTo>
                    <a:pt x="964267" y="174385"/>
                  </a:lnTo>
                  <a:lnTo>
                    <a:pt x="990119" y="167636"/>
                  </a:lnTo>
                  <a:lnTo>
                    <a:pt x="1008770" y="149876"/>
                  </a:lnTo>
                  <a:lnTo>
                    <a:pt x="1020071" y="124839"/>
                  </a:lnTo>
                  <a:lnTo>
                    <a:pt x="1023745" y="97203"/>
                  </a:lnTo>
                  <a:lnTo>
                    <a:pt x="1023871" y="96260"/>
                  </a:lnTo>
                  <a:lnTo>
                    <a:pt x="1020293" y="72408"/>
                  </a:lnTo>
                  <a:lnTo>
                    <a:pt x="1009297" y="49073"/>
                  </a:lnTo>
                  <a:lnTo>
                    <a:pt x="990486" y="31341"/>
                  </a:lnTo>
                  <a:lnTo>
                    <a:pt x="963468" y="24300"/>
                  </a:lnTo>
                  <a:lnTo>
                    <a:pt x="1025423" y="24300"/>
                  </a:lnTo>
                  <a:lnTo>
                    <a:pt x="1031203" y="28218"/>
                  </a:lnTo>
                  <a:lnTo>
                    <a:pt x="1051758" y="58818"/>
                  </a:lnTo>
                  <a:lnTo>
                    <a:pt x="1059299" y="96260"/>
                  </a:lnTo>
                  <a:lnTo>
                    <a:pt x="1051822" y="136062"/>
                  </a:lnTo>
                  <a:lnTo>
                    <a:pt x="1031439" y="168600"/>
                  </a:lnTo>
                  <a:lnTo>
                    <a:pt x="1023480" y="174385"/>
                  </a:lnTo>
                  <a:close/>
                </a:path>
                <a:path w="1263015" h="198754">
                  <a:moveTo>
                    <a:pt x="145" y="196510"/>
                  </a:moveTo>
                  <a:lnTo>
                    <a:pt x="2225" y="157961"/>
                  </a:lnTo>
                  <a:lnTo>
                    <a:pt x="3103" y="108011"/>
                  </a:lnTo>
                  <a:lnTo>
                    <a:pt x="3056" y="72620"/>
                  </a:lnTo>
                  <a:lnTo>
                    <a:pt x="2928" y="58612"/>
                  </a:lnTo>
                  <a:lnTo>
                    <a:pt x="2913" y="56871"/>
                  </a:lnTo>
                  <a:lnTo>
                    <a:pt x="2794" y="43894"/>
                  </a:lnTo>
                  <a:lnTo>
                    <a:pt x="2738" y="37692"/>
                  </a:lnTo>
                  <a:lnTo>
                    <a:pt x="55" y="761"/>
                  </a:lnTo>
                  <a:lnTo>
                    <a:pt x="0" y="0"/>
                  </a:lnTo>
                  <a:lnTo>
                    <a:pt x="22805" y="761"/>
                  </a:lnTo>
                  <a:lnTo>
                    <a:pt x="66920" y="761"/>
                  </a:lnTo>
                  <a:lnTo>
                    <a:pt x="85649" y="3000"/>
                  </a:lnTo>
                  <a:lnTo>
                    <a:pt x="108028" y="12739"/>
                  </a:lnTo>
                  <a:lnTo>
                    <a:pt x="116665" y="22197"/>
                  </a:lnTo>
                  <a:lnTo>
                    <a:pt x="34629" y="22197"/>
                  </a:lnTo>
                  <a:lnTo>
                    <a:pt x="34729" y="43894"/>
                  </a:lnTo>
                  <a:lnTo>
                    <a:pt x="34797" y="58612"/>
                  </a:lnTo>
                  <a:lnTo>
                    <a:pt x="34899" y="75433"/>
                  </a:lnTo>
                  <a:lnTo>
                    <a:pt x="35014" y="84058"/>
                  </a:lnTo>
                  <a:lnTo>
                    <a:pt x="35071" y="88290"/>
                  </a:lnTo>
                  <a:lnTo>
                    <a:pt x="35197" y="97683"/>
                  </a:lnTo>
                  <a:lnTo>
                    <a:pt x="35287" y="104412"/>
                  </a:lnTo>
                  <a:lnTo>
                    <a:pt x="35335" y="108011"/>
                  </a:lnTo>
                  <a:lnTo>
                    <a:pt x="35458" y="117189"/>
                  </a:lnTo>
                  <a:lnTo>
                    <a:pt x="35555" y="124396"/>
                  </a:lnTo>
                  <a:lnTo>
                    <a:pt x="36712" y="168651"/>
                  </a:lnTo>
                  <a:lnTo>
                    <a:pt x="38213" y="194470"/>
                  </a:lnTo>
                  <a:lnTo>
                    <a:pt x="19402" y="194470"/>
                  </a:lnTo>
                  <a:lnTo>
                    <a:pt x="10052" y="194970"/>
                  </a:lnTo>
                  <a:lnTo>
                    <a:pt x="145" y="196510"/>
                  </a:lnTo>
                  <a:close/>
                </a:path>
                <a:path w="1263015" h="198754">
                  <a:moveTo>
                    <a:pt x="66920" y="761"/>
                  </a:moveTo>
                  <a:lnTo>
                    <a:pt x="32336" y="761"/>
                  </a:lnTo>
                  <a:lnTo>
                    <a:pt x="37291" y="397"/>
                  </a:lnTo>
                  <a:lnTo>
                    <a:pt x="49904" y="0"/>
                  </a:lnTo>
                  <a:lnTo>
                    <a:pt x="60548" y="0"/>
                  </a:lnTo>
                  <a:lnTo>
                    <a:pt x="66920" y="761"/>
                  </a:lnTo>
                  <a:close/>
                </a:path>
                <a:path w="1263015" h="198754">
                  <a:moveTo>
                    <a:pt x="49585" y="121649"/>
                  </a:moveTo>
                  <a:lnTo>
                    <a:pt x="49295" y="108011"/>
                  </a:lnTo>
                  <a:lnTo>
                    <a:pt x="49222" y="101048"/>
                  </a:lnTo>
                  <a:lnTo>
                    <a:pt x="69837" y="96916"/>
                  </a:lnTo>
                  <a:lnTo>
                    <a:pt x="84823" y="88290"/>
                  </a:lnTo>
                  <a:lnTo>
                    <a:pt x="93969" y="75433"/>
                  </a:lnTo>
                  <a:lnTo>
                    <a:pt x="97065" y="58612"/>
                  </a:lnTo>
                  <a:lnTo>
                    <a:pt x="93953" y="43894"/>
                  </a:lnTo>
                  <a:lnTo>
                    <a:pt x="85240" y="32379"/>
                  </a:lnTo>
                  <a:lnTo>
                    <a:pt x="71858" y="24877"/>
                  </a:lnTo>
                  <a:lnTo>
                    <a:pt x="54740" y="22197"/>
                  </a:lnTo>
                  <a:lnTo>
                    <a:pt x="116665" y="22197"/>
                  </a:lnTo>
                  <a:lnTo>
                    <a:pt x="124090" y="30327"/>
                  </a:lnTo>
                  <a:lnTo>
                    <a:pt x="130243" y="56871"/>
                  </a:lnTo>
                  <a:lnTo>
                    <a:pt x="123419" y="84058"/>
                  </a:lnTo>
                  <a:lnTo>
                    <a:pt x="105323" y="104412"/>
                  </a:lnTo>
                  <a:lnTo>
                    <a:pt x="79523" y="117189"/>
                  </a:lnTo>
                  <a:lnTo>
                    <a:pt x="49585" y="121649"/>
                  </a:lnTo>
                  <a:close/>
                </a:path>
                <a:path w="1263015" h="198754">
                  <a:moveTo>
                    <a:pt x="38332" y="196510"/>
                  </a:moveTo>
                  <a:lnTo>
                    <a:pt x="28540" y="194970"/>
                  </a:lnTo>
                  <a:lnTo>
                    <a:pt x="28306" y="194970"/>
                  </a:lnTo>
                  <a:lnTo>
                    <a:pt x="19402" y="194470"/>
                  </a:lnTo>
                  <a:lnTo>
                    <a:pt x="38213" y="194470"/>
                  </a:lnTo>
                  <a:lnTo>
                    <a:pt x="38332" y="196510"/>
                  </a:lnTo>
                  <a:close/>
                </a:path>
                <a:path w="1263015" h="198754">
                  <a:moveTo>
                    <a:pt x="312831" y="196583"/>
                  </a:moveTo>
                  <a:lnTo>
                    <a:pt x="330722" y="151689"/>
                  </a:lnTo>
                  <a:lnTo>
                    <a:pt x="351635" y="95752"/>
                  </a:lnTo>
                  <a:lnTo>
                    <a:pt x="370697" y="41447"/>
                  </a:lnTo>
                  <a:lnTo>
                    <a:pt x="383035" y="1450"/>
                  </a:lnTo>
                  <a:lnTo>
                    <a:pt x="391321" y="2103"/>
                  </a:lnTo>
                  <a:lnTo>
                    <a:pt x="399887" y="2321"/>
                  </a:lnTo>
                  <a:lnTo>
                    <a:pt x="416424" y="2321"/>
                  </a:lnTo>
                  <a:lnTo>
                    <a:pt x="427708" y="36944"/>
                  </a:lnTo>
                  <a:lnTo>
                    <a:pt x="428831" y="40042"/>
                  </a:lnTo>
                  <a:lnTo>
                    <a:pt x="395086" y="40042"/>
                  </a:lnTo>
                  <a:lnTo>
                    <a:pt x="391143" y="51938"/>
                  </a:lnTo>
                  <a:lnTo>
                    <a:pt x="387227" y="63671"/>
                  </a:lnTo>
                  <a:lnTo>
                    <a:pt x="370112" y="114612"/>
                  </a:lnTo>
                  <a:lnTo>
                    <a:pt x="383612" y="115796"/>
                  </a:lnTo>
                  <a:lnTo>
                    <a:pt x="395404" y="116190"/>
                  </a:lnTo>
                  <a:lnTo>
                    <a:pt x="456841" y="116190"/>
                  </a:lnTo>
                  <a:lnTo>
                    <a:pt x="465788" y="139784"/>
                  </a:lnTo>
                  <a:lnTo>
                    <a:pt x="395159" y="139784"/>
                  </a:lnTo>
                  <a:lnTo>
                    <a:pt x="378198" y="140056"/>
                  </a:lnTo>
                  <a:lnTo>
                    <a:pt x="362271" y="140872"/>
                  </a:lnTo>
                  <a:lnTo>
                    <a:pt x="359264" y="150510"/>
                  </a:lnTo>
                  <a:lnTo>
                    <a:pt x="350500" y="180013"/>
                  </a:lnTo>
                  <a:lnTo>
                    <a:pt x="345857" y="195286"/>
                  </a:lnTo>
                  <a:lnTo>
                    <a:pt x="333449" y="195286"/>
                  </a:lnTo>
                  <a:lnTo>
                    <a:pt x="323903" y="195575"/>
                  </a:lnTo>
                  <a:lnTo>
                    <a:pt x="322911" y="195575"/>
                  </a:lnTo>
                  <a:lnTo>
                    <a:pt x="312831" y="196583"/>
                  </a:lnTo>
                  <a:close/>
                </a:path>
                <a:path w="1263015" h="198754">
                  <a:moveTo>
                    <a:pt x="416424" y="2321"/>
                  </a:moveTo>
                  <a:lnTo>
                    <a:pt x="399887" y="2321"/>
                  </a:lnTo>
                  <a:lnTo>
                    <a:pt x="408303" y="2103"/>
                  </a:lnTo>
                  <a:lnTo>
                    <a:pt x="416140" y="1450"/>
                  </a:lnTo>
                  <a:lnTo>
                    <a:pt x="416353" y="2103"/>
                  </a:lnTo>
                  <a:lnTo>
                    <a:pt x="416424" y="2321"/>
                  </a:lnTo>
                  <a:close/>
                </a:path>
                <a:path w="1263015" h="198754">
                  <a:moveTo>
                    <a:pt x="456841" y="116190"/>
                  </a:moveTo>
                  <a:lnTo>
                    <a:pt x="395404" y="116190"/>
                  </a:lnTo>
                  <a:lnTo>
                    <a:pt x="407345" y="115796"/>
                  </a:lnTo>
                  <a:lnTo>
                    <a:pt x="421295" y="114612"/>
                  </a:lnTo>
                  <a:lnTo>
                    <a:pt x="417046" y="102349"/>
                  </a:lnTo>
                  <a:lnTo>
                    <a:pt x="412900" y="90493"/>
                  </a:lnTo>
                  <a:lnTo>
                    <a:pt x="395086" y="40042"/>
                  </a:lnTo>
                  <a:lnTo>
                    <a:pt x="428831" y="40042"/>
                  </a:lnTo>
                  <a:lnTo>
                    <a:pt x="447539" y="91663"/>
                  </a:lnTo>
                  <a:lnTo>
                    <a:pt x="456841" y="116190"/>
                  </a:lnTo>
                  <a:close/>
                </a:path>
                <a:path w="1263015" h="198754">
                  <a:moveTo>
                    <a:pt x="449173" y="196075"/>
                  </a:moveTo>
                  <a:lnTo>
                    <a:pt x="435901" y="154710"/>
                  </a:lnTo>
                  <a:lnTo>
                    <a:pt x="395159" y="139784"/>
                  </a:lnTo>
                  <a:lnTo>
                    <a:pt x="465788" y="139784"/>
                  </a:lnTo>
                  <a:lnTo>
                    <a:pt x="469657" y="149986"/>
                  </a:lnTo>
                  <a:lnTo>
                    <a:pt x="487686" y="195286"/>
                  </a:lnTo>
                  <a:lnTo>
                    <a:pt x="468248" y="195286"/>
                  </a:lnTo>
                  <a:lnTo>
                    <a:pt x="450876" y="195575"/>
                  </a:lnTo>
                  <a:lnTo>
                    <a:pt x="456697" y="195575"/>
                  </a:lnTo>
                  <a:lnTo>
                    <a:pt x="449173" y="196075"/>
                  </a:lnTo>
                  <a:close/>
                </a:path>
                <a:path w="1263015" h="198754">
                  <a:moveTo>
                    <a:pt x="345573" y="196220"/>
                  </a:moveTo>
                  <a:lnTo>
                    <a:pt x="339427" y="195575"/>
                  </a:lnTo>
                  <a:lnTo>
                    <a:pt x="329942" y="195286"/>
                  </a:lnTo>
                  <a:lnTo>
                    <a:pt x="345857" y="195286"/>
                  </a:lnTo>
                  <a:lnTo>
                    <a:pt x="345617" y="196075"/>
                  </a:lnTo>
                  <a:lnTo>
                    <a:pt x="345573" y="196220"/>
                  </a:lnTo>
                  <a:close/>
                </a:path>
                <a:path w="1263015" h="198754">
                  <a:moveTo>
                    <a:pt x="488057" y="196220"/>
                  </a:moveTo>
                  <a:lnTo>
                    <a:pt x="487071" y="196220"/>
                  </a:lnTo>
                  <a:lnTo>
                    <a:pt x="478045" y="195575"/>
                  </a:lnTo>
                  <a:lnTo>
                    <a:pt x="468248" y="195286"/>
                  </a:lnTo>
                  <a:lnTo>
                    <a:pt x="487686" y="195286"/>
                  </a:lnTo>
                  <a:lnTo>
                    <a:pt x="488000" y="196075"/>
                  </a:lnTo>
                  <a:lnTo>
                    <a:pt x="488057" y="196220"/>
                  </a:lnTo>
                  <a:close/>
                </a:path>
                <a:path w="1263015" h="198754">
                  <a:moveTo>
                    <a:pt x="172641" y="197090"/>
                  </a:moveTo>
                  <a:lnTo>
                    <a:pt x="174932" y="153492"/>
                  </a:lnTo>
                  <a:lnTo>
                    <a:pt x="175375" y="107358"/>
                  </a:lnTo>
                  <a:lnTo>
                    <a:pt x="175445" y="100086"/>
                  </a:lnTo>
                  <a:lnTo>
                    <a:pt x="174696" y="51502"/>
                  </a:lnTo>
                  <a:lnTo>
                    <a:pt x="174612" y="46056"/>
                  </a:lnTo>
                  <a:lnTo>
                    <a:pt x="172920" y="2158"/>
                  </a:lnTo>
                  <a:lnTo>
                    <a:pt x="172859" y="580"/>
                  </a:lnTo>
                  <a:lnTo>
                    <a:pt x="194941" y="1702"/>
                  </a:lnTo>
                  <a:lnTo>
                    <a:pt x="186798" y="1702"/>
                  </a:lnTo>
                  <a:lnTo>
                    <a:pt x="226074" y="2158"/>
                  </a:lnTo>
                  <a:lnTo>
                    <a:pt x="275370" y="2158"/>
                  </a:lnTo>
                  <a:lnTo>
                    <a:pt x="275370" y="25002"/>
                  </a:lnTo>
                  <a:lnTo>
                    <a:pt x="208506" y="25002"/>
                  </a:lnTo>
                  <a:lnTo>
                    <a:pt x="208179" y="46056"/>
                  </a:lnTo>
                  <a:lnTo>
                    <a:pt x="208095" y="51502"/>
                  </a:lnTo>
                  <a:lnTo>
                    <a:pt x="208036" y="74694"/>
                  </a:lnTo>
                  <a:lnTo>
                    <a:pt x="208265" y="79938"/>
                  </a:lnTo>
                  <a:lnTo>
                    <a:pt x="208360" y="82115"/>
                  </a:lnTo>
                  <a:lnTo>
                    <a:pt x="229997" y="82825"/>
                  </a:lnTo>
                  <a:lnTo>
                    <a:pt x="271957" y="82825"/>
                  </a:lnTo>
                  <a:lnTo>
                    <a:pt x="271957" y="104520"/>
                  </a:lnTo>
                  <a:lnTo>
                    <a:pt x="237010" y="104520"/>
                  </a:lnTo>
                  <a:lnTo>
                    <a:pt x="224903" y="104778"/>
                  </a:lnTo>
                  <a:lnTo>
                    <a:pt x="208433" y="105980"/>
                  </a:lnTo>
                  <a:lnTo>
                    <a:pt x="207929" y="121106"/>
                  </a:lnTo>
                  <a:lnTo>
                    <a:pt x="207671" y="138088"/>
                  </a:lnTo>
                  <a:lnTo>
                    <a:pt x="207562" y="171774"/>
                  </a:lnTo>
                  <a:lnTo>
                    <a:pt x="277024" y="171774"/>
                  </a:lnTo>
                  <a:lnTo>
                    <a:pt x="276938" y="182891"/>
                  </a:lnTo>
                  <a:lnTo>
                    <a:pt x="276504" y="191305"/>
                  </a:lnTo>
                  <a:lnTo>
                    <a:pt x="276132" y="194805"/>
                  </a:lnTo>
                  <a:lnTo>
                    <a:pt x="228579" y="194805"/>
                  </a:lnTo>
                  <a:lnTo>
                    <a:pt x="198786" y="195213"/>
                  </a:lnTo>
                  <a:lnTo>
                    <a:pt x="172641" y="197090"/>
                  </a:lnTo>
                  <a:close/>
                </a:path>
                <a:path w="1263015" h="198754">
                  <a:moveTo>
                    <a:pt x="275370" y="2158"/>
                  </a:moveTo>
                  <a:lnTo>
                    <a:pt x="226074" y="2158"/>
                  </a:lnTo>
                  <a:lnTo>
                    <a:pt x="253819" y="1702"/>
                  </a:lnTo>
                  <a:lnTo>
                    <a:pt x="275370" y="580"/>
                  </a:lnTo>
                  <a:lnTo>
                    <a:pt x="275370" y="2158"/>
                  </a:lnTo>
                  <a:close/>
                </a:path>
                <a:path w="1263015" h="198754">
                  <a:moveTo>
                    <a:pt x="275370" y="28072"/>
                  </a:moveTo>
                  <a:lnTo>
                    <a:pt x="259307" y="26750"/>
                  </a:lnTo>
                  <a:lnTo>
                    <a:pt x="241284" y="25651"/>
                  </a:lnTo>
                  <a:lnTo>
                    <a:pt x="223588" y="25002"/>
                  </a:lnTo>
                  <a:lnTo>
                    <a:pt x="275370" y="25002"/>
                  </a:lnTo>
                  <a:lnTo>
                    <a:pt x="275370" y="28072"/>
                  </a:lnTo>
                  <a:close/>
                </a:path>
                <a:path w="1263015" h="198754">
                  <a:moveTo>
                    <a:pt x="271957" y="82825"/>
                  </a:moveTo>
                  <a:lnTo>
                    <a:pt x="229997" y="82825"/>
                  </a:lnTo>
                  <a:lnTo>
                    <a:pt x="248829" y="82115"/>
                  </a:lnTo>
                  <a:lnTo>
                    <a:pt x="248418" y="82115"/>
                  </a:lnTo>
                  <a:lnTo>
                    <a:pt x="262245" y="80901"/>
                  </a:lnTo>
                  <a:lnTo>
                    <a:pt x="271957" y="79938"/>
                  </a:lnTo>
                  <a:lnTo>
                    <a:pt x="271957" y="82825"/>
                  </a:lnTo>
                  <a:close/>
                </a:path>
                <a:path w="1263015" h="198754">
                  <a:moveTo>
                    <a:pt x="271957" y="107358"/>
                  </a:moveTo>
                  <a:lnTo>
                    <a:pt x="250710" y="105338"/>
                  </a:lnTo>
                  <a:lnTo>
                    <a:pt x="237010" y="104520"/>
                  </a:lnTo>
                  <a:lnTo>
                    <a:pt x="271957" y="104520"/>
                  </a:lnTo>
                  <a:lnTo>
                    <a:pt x="271957" y="107358"/>
                  </a:lnTo>
                  <a:close/>
                </a:path>
                <a:path w="1263015" h="198754">
                  <a:moveTo>
                    <a:pt x="277024" y="171774"/>
                  </a:moveTo>
                  <a:lnTo>
                    <a:pt x="228602" y="171774"/>
                  </a:lnTo>
                  <a:lnTo>
                    <a:pt x="249978" y="171085"/>
                  </a:lnTo>
                  <a:lnTo>
                    <a:pt x="277039" y="169743"/>
                  </a:lnTo>
                  <a:lnTo>
                    <a:pt x="277024" y="171774"/>
                  </a:lnTo>
                  <a:close/>
                </a:path>
                <a:path w="1263015" h="198754">
                  <a:moveTo>
                    <a:pt x="275805" y="197090"/>
                  </a:moveTo>
                  <a:lnTo>
                    <a:pt x="256194" y="195540"/>
                  </a:lnTo>
                  <a:lnTo>
                    <a:pt x="228579" y="194805"/>
                  </a:lnTo>
                  <a:lnTo>
                    <a:pt x="276132" y="194805"/>
                  </a:lnTo>
                  <a:lnTo>
                    <a:pt x="276029" y="195776"/>
                  </a:lnTo>
                  <a:lnTo>
                    <a:pt x="275805" y="197090"/>
                  </a:lnTo>
                  <a:close/>
                </a:path>
                <a:path w="1263015" h="198754">
                  <a:moveTo>
                    <a:pt x="1258906" y="135649"/>
                  </a:moveTo>
                  <a:lnTo>
                    <a:pt x="1232014" y="135649"/>
                  </a:lnTo>
                  <a:lnTo>
                    <a:pt x="1232411" y="111471"/>
                  </a:lnTo>
                  <a:lnTo>
                    <a:pt x="1232492" y="100141"/>
                  </a:lnTo>
                  <a:lnTo>
                    <a:pt x="1232564" y="89924"/>
                  </a:lnTo>
                  <a:lnTo>
                    <a:pt x="1232685" y="72956"/>
                  </a:lnTo>
                  <a:lnTo>
                    <a:pt x="1232384" y="42635"/>
                  </a:lnTo>
                  <a:lnTo>
                    <a:pt x="1232279" y="32130"/>
                  </a:lnTo>
                  <a:lnTo>
                    <a:pt x="1230753" y="3264"/>
                  </a:lnTo>
                  <a:lnTo>
                    <a:pt x="1230634" y="1015"/>
                  </a:lnTo>
                  <a:lnTo>
                    <a:pt x="1235281" y="1668"/>
                  </a:lnTo>
                  <a:lnTo>
                    <a:pt x="1240697" y="3264"/>
                  </a:lnTo>
                  <a:lnTo>
                    <a:pt x="1262568" y="3264"/>
                  </a:lnTo>
                  <a:lnTo>
                    <a:pt x="1259856" y="42635"/>
                  </a:lnTo>
                  <a:lnTo>
                    <a:pt x="1258610" y="95991"/>
                  </a:lnTo>
                  <a:lnTo>
                    <a:pt x="1258638" y="111471"/>
                  </a:lnTo>
                  <a:lnTo>
                    <a:pt x="1258848" y="130426"/>
                  </a:lnTo>
                  <a:lnTo>
                    <a:pt x="1258906" y="135649"/>
                  </a:lnTo>
                  <a:close/>
                </a:path>
                <a:path w="1263015" h="198754">
                  <a:moveTo>
                    <a:pt x="1262568" y="3264"/>
                  </a:moveTo>
                  <a:lnTo>
                    <a:pt x="1246679" y="3264"/>
                  </a:lnTo>
                  <a:lnTo>
                    <a:pt x="1251906" y="3119"/>
                  </a:lnTo>
                  <a:lnTo>
                    <a:pt x="1257569" y="1886"/>
                  </a:lnTo>
                  <a:lnTo>
                    <a:pt x="1262723" y="1015"/>
                  </a:lnTo>
                  <a:lnTo>
                    <a:pt x="1262648" y="2103"/>
                  </a:lnTo>
                  <a:lnTo>
                    <a:pt x="1262568" y="3264"/>
                  </a:lnTo>
                  <a:close/>
                </a:path>
                <a:path w="1263015" h="198754">
                  <a:moveTo>
                    <a:pt x="1132314" y="2103"/>
                  </a:moveTo>
                  <a:lnTo>
                    <a:pt x="1124131" y="2103"/>
                  </a:lnTo>
                  <a:lnTo>
                    <a:pt x="1127253" y="1886"/>
                  </a:lnTo>
                  <a:lnTo>
                    <a:pt x="1131282" y="1668"/>
                  </a:lnTo>
                  <a:lnTo>
                    <a:pt x="1130411" y="1668"/>
                  </a:lnTo>
                  <a:lnTo>
                    <a:pt x="1131826" y="1450"/>
                  </a:lnTo>
                  <a:lnTo>
                    <a:pt x="1132314" y="2103"/>
                  </a:lnTo>
                  <a:close/>
                </a:path>
                <a:path w="1263015" h="198754">
                  <a:moveTo>
                    <a:pt x="1102714" y="196292"/>
                  </a:moveTo>
                  <a:lnTo>
                    <a:pt x="1105093" y="159549"/>
                  </a:lnTo>
                  <a:lnTo>
                    <a:pt x="1105873" y="111471"/>
                  </a:lnTo>
                  <a:lnTo>
                    <a:pt x="1105947" y="89924"/>
                  </a:lnTo>
                  <a:lnTo>
                    <a:pt x="1105393" y="42635"/>
                  </a:lnTo>
                  <a:lnTo>
                    <a:pt x="1105358" y="39627"/>
                  </a:lnTo>
                  <a:lnTo>
                    <a:pt x="1102820" y="3264"/>
                  </a:lnTo>
                  <a:lnTo>
                    <a:pt x="1102709" y="1668"/>
                  </a:lnTo>
                  <a:lnTo>
                    <a:pt x="1098818" y="1668"/>
                  </a:lnTo>
                  <a:lnTo>
                    <a:pt x="1110506" y="1886"/>
                  </a:lnTo>
                  <a:lnTo>
                    <a:pt x="1109538" y="1886"/>
                  </a:lnTo>
                  <a:lnTo>
                    <a:pt x="1124131" y="2103"/>
                  </a:lnTo>
                  <a:lnTo>
                    <a:pt x="1132314" y="2103"/>
                  </a:lnTo>
                  <a:lnTo>
                    <a:pt x="1174393" y="58467"/>
                  </a:lnTo>
                  <a:lnTo>
                    <a:pt x="1132480" y="58467"/>
                  </a:lnTo>
                  <a:lnTo>
                    <a:pt x="1132019" y="89924"/>
                  </a:lnTo>
                  <a:lnTo>
                    <a:pt x="1131914" y="100141"/>
                  </a:lnTo>
                  <a:lnTo>
                    <a:pt x="1131801" y="130426"/>
                  </a:lnTo>
                  <a:lnTo>
                    <a:pt x="1131781" y="135649"/>
                  </a:lnTo>
                  <a:lnTo>
                    <a:pt x="1132297" y="169351"/>
                  </a:lnTo>
                  <a:lnTo>
                    <a:pt x="1132327" y="171258"/>
                  </a:lnTo>
                  <a:lnTo>
                    <a:pt x="1133814" y="195204"/>
                  </a:lnTo>
                  <a:lnTo>
                    <a:pt x="1110570" y="195204"/>
                  </a:lnTo>
                  <a:lnTo>
                    <a:pt x="1102714" y="196292"/>
                  </a:lnTo>
                  <a:close/>
                </a:path>
                <a:path w="1263015" h="198754">
                  <a:moveTo>
                    <a:pt x="1234740" y="195930"/>
                  </a:moveTo>
                  <a:lnTo>
                    <a:pt x="1233218" y="195930"/>
                  </a:lnTo>
                  <a:lnTo>
                    <a:pt x="1214440" y="169351"/>
                  </a:lnTo>
                  <a:lnTo>
                    <a:pt x="1186167" y="130426"/>
                  </a:lnTo>
                  <a:lnTo>
                    <a:pt x="1156261" y="89924"/>
                  </a:lnTo>
                  <a:lnTo>
                    <a:pt x="1132480" y="58467"/>
                  </a:lnTo>
                  <a:lnTo>
                    <a:pt x="1174393" y="58467"/>
                  </a:lnTo>
                  <a:lnTo>
                    <a:pt x="1232014" y="135649"/>
                  </a:lnTo>
                  <a:lnTo>
                    <a:pt x="1258906" y="135649"/>
                  </a:lnTo>
                  <a:lnTo>
                    <a:pt x="1259130" y="155906"/>
                  </a:lnTo>
                  <a:lnTo>
                    <a:pt x="1262143" y="192303"/>
                  </a:lnTo>
                  <a:lnTo>
                    <a:pt x="1262288" y="192738"/>
                  </a:lnTo>
                  <a:lnTo>
                    <a:pt x="1262741" y="195204"/>
                  </a:lnTo>
                  <a:lnTo>
                    <a:pt x="1247958" y="195204"/>
                  </a:lnTo>
                  <a:lnTo>
                    <a:pt x="1233322" y="195524"/>
                  </a:lnTo>
                  <a:lnTo>
                    <a:pt x="1238710" y="195524"/>
                  </a:lnTo>
                  <a:lnTo>
                    <a:pt x="1234740" y="195930"/>
                  </a:lnTo>
                  <a:close/>
                </a:path>
                <a:path w="1263015" h="198754">
                  <a:moveTo>
                    <a:pt x="1133859" y="195930"/>
                  </a:moveTo>
                  <a:lnTo>
                    <a:pt x="1128868" y="195930"/>
                  </a:lnTo>
                  <a:lnTo>
                    <a:pt x="1124784" y="195712"/>
                  </a:lnTo>
                  <a:lnTo>
                    <a:pt x="1113749" y="195712"/>
                  </a:lnTo>
                  <a:lnTo>
                    <a:pt x="1109429" y="195204"/>
                  </a:lnTo>
                  <a:lnTo>
                    <a:pt x="1133814" y="195204"/>
                  </a:lnTo>
                  <a:lnTo>
                    <a:pt x="1133859" y="195930"/>
                  </a:lnTo>
                  <a:close/>
                </a:path>
                <a:path w="1263015" h="198754">
                  <a:moveTo>
                    <a:pt x="1262941" y="196292"/>
                  </a:moveTo>
                  <a:lnTo>
                    <a:pt x="1255812" y="195524"/>
                  </a:lnTo>
                  <a:lnTo>
                    <a:pt x="1247958" y="195204"/>
                  </a:lnTo>
                  <a:lnTo>
                    <a:pt x="1262741" y="195204"/>
                  </a:lnTo>
                  <a:lnTo>
                    <a:pt x="1262835" y="195712"/>
                  </a:lnTo>
                  <a:lnTo>
                    <a:pt x="1262941" y="196292"/>
                  </a:lnTo>
                  <a:close/>
                </a:path>
                <a:path w="1263015" h="198754">
                  <a:moveTo>
                    <a:pt x="529395" y="196220"/>
                  </a:moveTo>
                  <a:lnTo>
                    <a:pt x="531594" y="158581"/>
                  </a:lnTo>
                  <a:lnTo>
                    <a:pt x="531711" y="156586"/>
                  </a:lnTo>
                  <a:lnTo>
                    <a:pt x="531830" y="150266"/>
                  </a:lnTo>
                  <a:lnTo>
                    <a:pt x="532209" y="114467"/>
                  </a:lnTo>
                  <a:lnTo>
                    <a:pt x="532275" y="108247"/>
                  </a:lnTo>
                  <a:lnTo>
                    <a:pt x="532342" y="89713"/>
                  </a:lnTo>
                  <a:lnTo>
                    <a:pt x="531644" y="42356"/>
                  </a:lnTo>
                  <a:lnTo>
                    <a:pt x="531550" y="35984"/>
                  </a:lnTo>
                  <a:lnTo>
                    <a:pt x="529501" y="2382"/>
                  </a:lnTo>
                  <a:lnTo>
                    <a:pt x="529395" y="652"/>
                  </a:lnTo>
                  <a:lnTo>
                    <a:pt x="541455" y="1567"/>
                  </a:lnTo>
                  <a:lnTo>
                    <a:pt x="548553" y="1985"/>
                  </a:lnTo>
                  <a:lnTo>
                    <a:pt x="598218" y="1985"/>
                  </a:lnTo>
                  <a:lnTo>
                    <a:pt x="603279" y="2382"/>
                  </a:lnTo>
                  <a:lnTo>
                    <a:pt x="625753" y="9212"/>
                  </a:lnTo>
                  <a:lnTo>
                    <a:pt x="643790" y="24300"/>
                  </a:lnTo>
                  <a:lnTo>
                    <a:pt x="564243" y="24300"/>
                  </a:lnTo>
                  <a:lnTo>
                    <a:pt x="564333" y="94845"/>
                  </a:lnTo>
                  <a:lnTo>
                    <a:pt x="564420" y="100902"/>
                  </a:lnTo>
                  <a:lnTo>
                    <a:pt x="564525" y="108247"/>
                  </a:lnTo>
                  <a:lnTo>
                    <a:pt x="565757" y="155502"/>
                  </a:lnTo>
                  <a:lnTo>
                    <a:pt x="567111" y="195159"/>
                  </a:lnTo>
                  <a:lnTo>
                    <a:pt x="542513" y="195159"/>
                  </a:lnTo>
                  <a:lnTo>
                    <a:pt x="529395" y="196220"/>
                  </a:lnTo>
                  <a:close/>
                </a:path>
                <a:path w="1263015" h="198754">
                  <a:moveTo>
                    <a:pt x="598218" y="1985"/>
                  </a:moveTo>
                  <a:lnTo>
                    <a:pt x="553945" y="1985"/>
                  </a:lnTo>
                  <a:lnTo>
                    <a:pt x="558943" y="1740"/>
                  </a:lnTo>
                  <a:lnTo>
                    <a:pt x="566929" y="1233"/>
                  </a:lnTo>
                  <a:lnTo>
                    <a:pt x="574480" y="870"/>
                  </a:lnTo>
                  <a:lnTo>
                    <a:pt x="583990" y="870"/>
                  </a:lnTo>
                  <a:lnTo>
                    <a:pt x="598218" y="1985"/>
                  </a:lnTo>
                  <a:close/>
                </a:path>
                <a:path w="1263015" h="198754">
                  <a:moveTo>
                    <a:pt x="635609" y="196075"/>
                  </a:moveTo>
                  <a:lnTo>
                    <a:pt x="621004" y="173918"/>
                  </a:lnTo>
                  <a:lnTo>
                    <a:pt x="604745" y="150266"/>
                  </a:lnTo>
                  <a:lnTo>
                    <a:pt x="589616" y="129116"/>
                  </a:lnTo>
                  <a:lnTo>
                    <a:pt x="578400" y="114467"/>
                  </a:lnTo>
                  <a:lnTo>
                    <a:pt x="578224" y="108247"/>
                  </a:lnTo>
                  <a:lnTo>
                    <a:pt x="578110" y="100902"/>
                  </a:lnTo>
                  <a:lnTo>
                    <a:pt x="577993" y="94845"/>
                  </a:lnTo>
                  <a:lnTo>
                    <a:pt x="577965" y="93358"/>
                  </a:lnTo>
                  <a:lnTo>
                    <a:pt x="598330" y="90033"/>
                  </a:lnTo>
                  <a:lnTo>
                    <a:pt x="610643" y="80900"/>
                  </a:lnTo>
                  <a:lnTo>
                    <a:pt x="616709" y="68692"/>
                  </a:lnTo>
                  <a:lnTo>
                    <a:pt x="618330" y="56145"/>
                  </a:lnTo>
                  <a:lnTo>
                    <a:pt x="615075" y="42356"/>
                  </a:lnTo>
                  <a:lnTo>
                    <a:pt x="606505" y="32389"/>
                  </a:lnTo>
                  <a:lnTo>
                    <a:pt x="594409" y="26338"/>
                  </a:lnTo>
                  <a:lnTo>
                    <a:pt x="580578" y="24300"/>
                  </a:lnTo>
                  <a:lnTo>
                    <a:pt x="643790" y="24300"/>
                  </a:lnTo>
                  <a:lnTo>
                    <a:pt x="644389" y="24801"/>
                  </a:lnTo>
                  <a:lnTo>
                    <a:pt x="652161" y="52591"/>
                  </a:lnTo>
                  <a:lnTo>
                    <a:pt x="648518" y="73689"/>
                  </a:lnTo>
                  <a:lnTo>
                    <a:pt x="638966" y="89713"/>
                  </a:lnTo>
                  <a:lnTo>
                    <a:pt x="625576" y="100596"/>
                  </a:lnTo>
                  <a:lnTo>
                    <a:pt x="610417" y="106270"/>
                  </a:lnTo>
                  <a:lnTo>
                    <a:pt x="627426" y="128430"/>
                  </a:lnTo>
                  <a:lnTo>
                    <a:pt x="678018" y="195159"/>
                  </a:lnTo>
                  <a:lnTo>
                    <a:pt x="647778" y="195159"/>
                  </a:lnTo>
                  <a:lnTo>
                    <a:pt x="635609" y="196075"/>
                  </a:lnTo>
                  <a:close/>
                </a:path>
                <a:path w="1263015" h="198754">
                  <a:moveTo>
                    <a:pt x="567147" y="196220"/>
                  </a:moveTo>
                  <a:lnTo>
                    <a:pt x="553013" y="195159"/>
                  </a:lnTo>
                  <a:lnTo>
                    <a:pt x="567111" y="195159"/>
                  </a:lnTo>
                  <a:lnTo>
                    <a:pt x="567147" y="196220"/>
                  </a:lnTo>
                  <a:close/>
                </a:path>
                <a:path w="1263015" h="198754">
                  <a:moveTo>
                    <a:pt x="679096" y="196583"/>
                  </a:moveTo>
                  <a:lnTo>
                    <a:pt x="664294" y="195159"/>
                  </a:lnTo>
                  <a:lnTo>
                    <a:pt x="678018" y="195159"/>
                  </a:lnTo>
                  <a:lnTo>
                    <a:pt x="679096" y="196583"/>
                  </a:lnTo>
                  <a:close/>
                </a:path>
                <a:path w="1263015" h="198754">
                  <a:moveTo>
                    <a:pt x="819362" y="171629"/>
                  </a:moveTo>
                  <a:lnTo>
                    <a:pt x="765707" y="171629"/>
                  </a:lnTo>
                  <a:lnTo>
                    <a:pt x="777738" y="169844"/>
                  </a:lnTo>
                  <a:lnTo>
                    <a:pt x="777608" y="169844"/>
                  </a:lnTo>
                  <a:lnTo>
                    <a:pt x="786443" y="164792"/>
                  </a:lnTo>
                  <a:lnTo>
                    <a:pt x="792016" y="156695"/>
                  </a:lnTo>
                  <a:lnTo>
                    <a:pt x="793948" y="145877"/>
                  </a:lnTo>
                  <a:lnTo>
                    <a:pt x="792805" y="137393"/>
                  </a:lnTo>
                  <a:lnTo>
                    <a:pt x="757412" y="103305"/>
                  </a:lnTo>
                  <a:lnTo>
                    <a:pt x="748190" y="96957"/>
                  </a:lnTo>
                  <a:lnTo>
                    <a:pt x="742112" y="92560"/>
                  </a:lnTo>
                  <a:lnTo>
                    <a:pt x="731400" y="83084"/>
                  </a:lnTo>
                  <a:lnTo>
                    <a:pt x="723336" y="73274"/>
                  </a:lnTo>
                  <a:lnTo>
                    <a:pt x="718253" y="62009"/>
                  </a:lnTo>
                  <a:lnTo>
                    <a:pt x="716484" y="48166"/>
                  </a:lnTo>
                  <a:lnTo>
                    <a:pt x="720813" y="29072"/>
                  </a:lnTo>
                  <a:lnTo>
                    <a:pt x="732765" y="13800"/>
                  </a:lnTo>
                  <a:lnTo>
                    <a:pt x="750788" y="3670"/>
                  </a:lnTo>
                  <a:lnTo>
                    <a:pt x="773330" y="0"/>
                  </a:lnTo>
                  <a:lnTo>
                    <a:pt x="785665" y="969"/>
                  </a:lnTo>
                  <a:lnTo>
                    <a:pt x="798014" y="4053"/>
                  </a:lnTo>
                  <a:lnTo>
                    <a:pt x="810798" y="9517"/>
                  </a:lnTo>
                  <a:lnTo>
                    <a:pt x="824440" y="17627"/>
                  </a:lnTo>
                  <a:lnTo>
                    <a:pt x="820681" y="23540"/>
                  </a:lnTo>
                  <a:lnTo>
                    <a:pt x="820241" y="24300"/>
                  </a:lnTo>
                  <a:lnTo>
                    <a:pt x="774346" y="24300"/>
                  </a:lnTo>
                  <a:lnTo>
                    <a:pt x="763962" y="25917"/>
                  </a:lnTo>
                  <a:lnTo>
                    <a:pt x="756293" y="30439"/>
                  </a:lnTo>
                  <a:lnTo>
                    <a:pt x="755791" y="31028"/>
                  </a:lnTo>
                  <a:lnTo>
                    <a:pt x="751171" y="37827"/>
                  </a:lnTo>
                  <a:lnTo>
                    <a:pt x="749445" y="47441"/>
                  </a:lnTo>
                  <a:lnTo>
                    <a:pt x="749445" y="52156"/>
                  </a:lnTo>
                  <a:lnTo>
                    <a:pt x="780724" y="78879"/>
                  </a:lnTo>
                  <a:lnTo>
                    <a:pt x="790681" y="85089"/>
                  </a:lnTo>
                  <a:lnTo>
                    <a:pt x="805657" y="95464"/>
                  </a:lnTo>
                  <a:lnTo>
                    <a:pt x="817652" y="107105"/>
                  </a:lnTo>
                  <a:lnTo>
                    <a:pt x="825617" y="121628"/>
                  </a:lnTo>
                  <a:lnTo>
                    <a:pt x="828505" y="140654"/>
                  </a:lnTo>
                  <a:lnTo>
                    <a:pt x="822926" y="167271"/>
                  </a:lnTo>
                  <a:lnTo>
                    <a:pt x="819362" y="171629"/>
                  </a:lnTo>
                  <a:close/>
                </a:path>
                <a:path w="1263015" h="198754">
                  <a:moveTo>
                    <a:pt x="809920" y="45482"/>
                  </a:moveTo>
                  <a:lnTo>
                    <a:pt x="803422" y="37827"/>
                  </a:lnTo>
                  <a:lnTo>
                    <a:pt x="795346" y="31028"/>
                  </a:lnTo>
                  <a:lnTo>
                    <a:pt x="785663" y="26161"/>
                  </a:lnTo>
                  <a:lnTo>
                    <a:pt x="774346" y="24300"/>
                  </a:lnTo>
                  <a:lnTo>
                    <a:pt x="820241" y="24300"/>
                  </a:lnTo>
                  <a:lnTo>
                    <a:pt x="816690" y="30439"/>
                  </a:lnTo>
                  <a:lnTo>
                    <a:pt x="812979" y="37827"/>
                  </a:lnTo>
                  <a:lnTo>
                    <a:pt x="809920" y="45482"/>
                  </a:lnTo>
                  <a:close/>
                </a:path>
                <a:path w="1263015" h="198754">
                  <a:moveTo>
                    <a:pt x="767377" y="197598"/>
                  </a:moveTo>
                  <a:lnTo>
                    <a:pt x="749922" y="195545"/>
                  </a:lnTo>
                  <a:lnTo>
                    <a:pt x="733318" y="190371"/>
                  </a:lnTo>
                  <a:lnTo>
                    <a:pt x="718934" y="183551"/>
                  </a:lnTo>
                  <a:lnTo>
                    <a:pt x="708136" y="176562"/>
                  </a:lnTo>
                  <a:lnTo>
                    <a:pt x="711356" y="170150"/>
                  </a:lnTo>
                  <a:lnTo>
                    <a:pt x="714515" y="163350"/>
                  </a:lnTo>
                  <a:lnTo>
                    <a:pt x="717497" y="155884"/>
                  </a:lnTo>
                  <a:lnTo>
                    <a:pt x="720187" y="147473"/>
                  </a:lnTo>
                  <a:lnTo>
                    <a:pt x="730740" y="157215"/>
                  </a:lnTo>
                  <a:lnTo>
                    <a:pt x="742549" y="164792"/>
                  </a:lnTo>
                  <a:lnTo>
                    <a:pt x="754705" y="169844"/>
                  </a:lnTo>
                  <a:lnTo>
                    <a:pt x="765707" y="171629"/>
                  </a:lnTo>
                  <a:lnTo>
                    <a:pt x="819362" y="171629"/>
                  </a:lnTo>
                  <a:lnTo>
                    <a:pt x="808532" y="184876"/>
                  </a:lnTo>
                  <a:lnTo>
                    <a:pt x="788842" y="194607"/>
                  </a:lnTo>
                  <a:lnTo>
                    <a:pt x="767377" y="197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QQ-</a:t>
            </a:r>
            <a:r>
              <a:rPr dirty="0"/>
              <a:t>plot</a:t>
            </a:r>
            <a:r>
              <a:rPr spc="-40" dirty="0"/>
              <a:t> </a:t>
            </a:r>
            <a:r>
              <a:rPr dirty="0"/>
              <a:t>per</a:t>
            </a:r>
            <a:r>
              <a:rPr spc="-50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dirty="0"/>
              <a:t>normalità:</a:t>
            </a:r>
            <a:r>
              <a:rPr spc="-45" dirty="0"/>
              <a:t> </a:t>
            </a:r>
            <a:r>
              <a:rPr dirty="0"/>
              <a:t>come</a:t>
            </a:r>
            <a:r>
              <a:rPr spc="-35" dirty="0"/>
              <a:t> </a:t>
            </a:r>
            <a:r>
              <a:rPr dirty="0"/>
              <a:t>si</a:t>
            </a:r>
            <a:r>
              <a:rPr spc="-40" dirty="0"/>
              <a:t> </a:t>
            </a:r>
            <a:r>
              <a:rPr spc="-25" dirty="0"/>
              <a:t>fa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61924" y="868207"/>
            <a:ext cx="518477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 indent="-342265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431165" algn="l"/>
              </a:tabLst>
            </a:pPr>
            <a:r>
              <a:rPr sz="1400" dirty="0">
                <a:latin typeface="Verdana"/>
                <a:cs typeface="Verdana"/>
              </a:rPr>
              <a:t>Si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ordinano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gli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valori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x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senso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crescente</a:t>
            </a:r>
            <a:endParaRPr sz="1400">
              <a:latin typeface="Verdana"/>
              <a:cs typeface="Verdana"/>
            </a:endParaRPr>
          </a:p>
          <a:p>
            <a:pPr marL="431800" marR="93980" indent="-343535">
              <a:lnSpc>
                <a:spcPct val="100000"/>
              </a:lnSpc>
              <a:spcBef>
                <a:spcPts val="1675"/>
              </a:spcBef>
              <a:buAutoNum type="arabicParenR"/>
              <a:tabLst>
                <a:tab pos="431800" algn="l"/>
              </a:tabLst>
            </a:pPr>
            <a:r>
              <a:rPr sz="1400" dirty="0">
                <a:latin typeface="Verdana"/>
                <a:cs typeface="Verdana"/>
              </a:rPr>
              <a:t>Si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calcola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cumulata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x</a:t>
            </a:r>
            <a:r>
              <a:rPr sz="1350" baseline="-21604" dirty="0">
                <a:latin typeface="Verdana"/>
                <a:cs typeface="Verdana"/>
              </a:rPr>
              <a:t>i</a:t>
            </a:r>
            <a:r>
              <a:rPr sz="1350" spc="232" baseline="-21604" dirty="0">
                <a:latin typeface="Verdana"/>
                <a:cs typeface="Verdana"/>
              </a:rPr>
              <a:t>  </a:t>
            </a:r>
            <a:r>
              <a:rPr sz="1400" dirty="0">
                <a:latin typeface="Verdana"/>
                <a:cs typeface="Verdana"/>
              </a:rPr>
              <a:t>che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è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i/(N+1)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(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divide </a:t>
            </a:r>
            <a:r>
              <a:rPr sz="1400" dirty="0">
                <a:latin typeface="Verdana"/>
                <a:cs typeface="Verdana"/>
              </a:rPr>
              <a:t>per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N+1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per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evitare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il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valore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1=N/N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finale)</a:t>
            </a:r>
            <a:endParaRPr sz="1400">
              <a:latin typeface="Verdana"/>
              <a:cs typeface="Verdana"/>
            </a:endParaRPr>
          </a:p>
          <a:p>
            <a:pPr marL="429895" marR="294005" indent="-340995" algn="just">
              <a:lnSpc>
                <a:spcPct val="100000"/>
              </a:lnSpc>
              <a:spcBef>
                <a:spcPts val="1685"/>
              </a:spcBef>
              <a:buAutoNum type="arabicParenR"/>
              <a:tabLst>
                <a:tab pos="431800" algn="l"/>
              </a:tabLst>
            </a:pPr>
            <a:r>
              <a:rPr sz="1400" dirty="0">
                <a:latin typeface="Verdana"/>
                <a:cs typeface="Verdana"/>
              </a:rPr>
              <a:t>Si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calcola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il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quantile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corrispondente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della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normale 	</a:t>
            </a:r>
            <a:r>
              <a:rPr sz="1400" dirty="0">
                <a:latin typeface="Verdana"/>
                <a:cs typeface="Verdana"/>
              </a:rPr>
              <a:t>standardizzata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(Quantile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z):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valore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della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normale 	</a:t>
            </a:r>
            <a:r>
              <a:rPr sz="1400" dirty="0">
                <a:latin typeface="Verdana"/>
                <a:cs typeface="Verdana"/>
              </a:rPr>
              <a:t>che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lascia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alla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sua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sinistra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probabilità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i/(N+1)</a:t>
            </a:r>
            <a:endParaRPr sz="1400">
              <a:latin typeface="Verdana"/>
              <a:cs typeface="Verdana"/>
            </a:endParaRPr>
          </a:p>
          <a:p>
            <a:pPr marL="429895" marR="290195" indent="-340995" algn="just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431800" algn="l"/>
              </a:tabLst>
            </a:pPr>
            <a:r>
              <a:rPr sz="1400" dirty="0">
                <a:latin typeface="Verdana"/>
                <a:cs typeface="Verdana"/>
              </a:rPr>
              <a:t>Si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plottano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valori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di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Quantile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z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(in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ascissa)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x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 	</a:t>
            </a:r>
            <a:r>
              <a:rPr sz="1400" spc="-10" dirty="0">
                <a:latin typeface="Verdana"/>
                <a:cs typeface="Verdana"/>
              </a:rPr>
              <a:t>ordinata</a:t>
            </a:r>
            <a:endParaRPr sz="1400">
              <a:latin typeface="Verdana"/>
              <a:cs typeface="Verdana"/>
            </a:endParaRPr>
          </a:p>
          <a:p>
            <a:pPr marL="429895" marR="224790" indent="-340995" algn="just">
              <a:lnSpc>
                <a:spcPct val="100000"/>
              </a:lnSpc>
              <a:spcBef>
                <a:spcPts val="1680"/>
              </a:spcBef>
              <a:buAutoNum type="arabicParenR"/>
              <a:tabLst>
                <a:tab pos="431800" algn="l"/>
              </a:tabLst>
            </a:pPr>
            <a:r>
              <a:rPr sz="1400" dirty="0">
                <a:latin typeface="Verdana"/>
                <a:cs typeface="Verdana"/>
              </a:rPr>
              <a:t>Se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punti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si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trovano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all’incirca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allineati,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si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possono 	</a:t>
            </a:r>
            <a:r>
              <a:rPr sz="1400" dirty="0">
                <a:latin typeface="Verdana"/>
                <a:cs typeface="Verdana"/>
              </a:rPr>
              <a:t>ritenere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approssimativamente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normali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3335" y="4151376"/>
            <a:ext cx="3110471" cy="2156459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0060" y="908303"/>
          <a:ext cx="3166109" cy="5277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25" spc="-37" baseline="-17543" dirty="0">
                          <a:latin typeface="Calibri"/>
                          <a:cs typeface="Calibri"/>
                        </a:rPr>
                        <a:t>i</a:t>
                      </a:r>
                      <a:endParaRPr sz="1425" baseline="-17543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i/(N+1)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Quantile</a:t>
                      </a:r>
                      <a:r>
                        <a:rPr sz="14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25" spc="-37" baseline="-17543" dirty="0">
                          <a:latin typeface="Calibri"/>
                          <a:cs typeface="Calibri"/>
                        </a:rPr>
                        <a:t>i</a:t>
                      </a:r>
                      <a:endParaRPr sz="1425" baseline="-17543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16.97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0.048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1.668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13.65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0.095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1.309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10.57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0.143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1.068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8.55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0.190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0.876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6.95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0.238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0.712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4.05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0.286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0.566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3.77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0.333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0.431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0.84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0.381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0.303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0.93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0.429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0.180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2.24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0.476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0.060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2.26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0.524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0.060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3.36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0.571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0.180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4.03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0.619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0.303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5.5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0.667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0.431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7.26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0.714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0.566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9.59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0.762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0.712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10.73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0.810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0.876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10.84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0.857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1.068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19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11.25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0.905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1.309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20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12.16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0.952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1.668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2700">
                      <a:solidFill>
                        <a:srgbClr val="D3D3D3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18</a:t>
            </a:r>
            <a:r>
              <a:rPr spc="105" dirty="0"/>
              <a:t>  </a:t>
            </a:r>
            <a:r>
              <a:rPr dirty="0"/>
              <a:t>Capitolo</a:t>
            </a:r>
            <a:r>
              <a:rPr spc="-3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Paragrafo</a:t>
            </a:r>
            <a:r>
              <a:rPr spc="-25" dirty="0"/>
              <a:t> </a:t>
            </a:r>
            <a:r>
              <a:rPr dirty="0"/>
              <a:t>4.4</a:t>
            </a:r>
            <a:r>
              <a:rPr spc="-2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Stima</a:t>
            </a:r>
            <a:r>
              <a:rPr spc="-40" dirty="0"/>
              <a:t> </a:t>
            </a:r>
            <a:r>
              <a:rPr dirty="0"/>
              <a:t>parametri</a:t>
            </a:r>
            <a:r>
              <a:rPr spc="-30" dirty="0"/>
              <a:t> </a:t>
            </a:r>
            <a:r>
              <a:rPr dirty="0"/>
              <a:t>di</a:t>
            </a:r>
            <a:r>
              <a:rPr spc="-15" dirty="0"/>
              <a:t> </a:t>
            </a:r>
            <a:r>
              <a:rPr spc="-10" dirty="0"/>
              <a:t>processo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Processo</a:t>
            </a:r>
            <a:r>
              <a:rPr b="0" spc="-80" dirty="0"/>
              <a:t> </a:t>
            </a:r>
            <a:r>
              <a:rPr b="0" dirty="0"/>
              <a:t>sotto</a:t>
            </a:r>
            <a:r>
              <a:rPr b="0" spc="-80" dirty="0"/>
              <a:t> </a:t>
            </a:r>
            <a:r>
              <a:rPr b="0" dirty="0"/>
              <a:t>controllo</a:t>
            </a:r>
            <a:r>
              <a:rPr b="0" spc="-45" dirty="0"/>
              <a:t> </a:t>
            </a:r>
            <a:r>
              <a:rPr b="0" dirty="0"/>
              <a:t>e</a:t>
            </a:r>
            <a:r>
              <a:rPr b="0" spc="-75" dirty="0"/>
              <a:t> </a:t>
            </a:r>
            <a:r>
              <a:rPr b="0" dirty="0"/>
              <a:t>processo</a:t>
            </a:r>
            <a:r>
              <a:rPr b="0" spc="-80" dirty="0"/>
              <a:t> </a:t>
            </a:r>
            <a:r>
              <a:rPr b="0" dirty="0"/>
              <a:t>fuori</a:t>
            </a:r>
            <a:r>
              <a:rPr b="0" spc="-60" dirty="0"/>
              <a:t> </a:t>
            </a:r>
            <a:r>
              <a:rPr b="0" spc="-10" dirty="0"/>
              <a:t>controllo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224" y="1101693"/>
            <a:ext cx="35814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La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caratteristica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qualità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9457" y="985096"/>
            <a:ext cx="4485005" cy="889986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latin typeface="Verdana"/>
                <a:cs typeface="Verdana"/>
              </a:rPr>
              <a:t>è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misura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fisica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assume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che:</a:t>
            </a:r>
            <a:endParaRPr sz="200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980"/>
              </a:spcBef>
            </a:pP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100" dirty="0">
                <a:latin typeface="Symbol"/>
                <a:cs typeface="Symbol"/>
              </a:rPr>
              <a:t>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Verdana"/>
                <a:cs typeface="Verdana"/>
              </a:rPr>
              <a:t>N(</a:t>
            </a:r>
            <a:r>
              <a:rPr sz="2000" dirty="0">
                <a:latin typeface="Symbol"/>
                <a:cs typeface="Symbol"/>
              </a:rPr>
              <a:t></a:t>
            </a:r>
            <a:r>
              <a:rPr sz="2000" dirty="0">
                <a:latin typeface="Verdana"/>
                <a:cs typeface="Verdana"/>
              </a:rPr>
              <a:t>;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25" dirty="0">
                <a:latin typeface="Symbol"/>
                <a:cs typeface="Symbol"/>
              </a:rPr>
              <a:t></a:t>
            </a:r>
            <a:r>
              <a:rPr sz="1950" spc="-37" baseline="25641" dirty="0">
                <a:latin typeface="Verdana"/>
                <a:cs typeface="Verdana"/>
              </a:rPr>
              <a:t>2</a:t>
            </a:r>
            <a:r>
              <a:rPr sz="2000" spc="-25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108" y="2061831"/>
            <a:ext cx="9011491" cy="13728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Attenzione: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lavora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nel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tempo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dirty="0">
                <a:latin typeface="Verdana"/>
                <a:cs typeface="Verdana"/>
              </a:rPr>
              <a:t>Se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i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parametri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sono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costanti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Verdana"/>
                <a:cs typeface="Verdana"/>
              </a:rPr>
              <a:t>processo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sotto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controllo</a:t>
            </a:r>
            <a:endParaRPr sz="2000" b="1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dirty="0">
                <a:latin typeface="Verdana"/>
                <a:cs typeface="Verdana"/>
              </a:rPr>
              <a:t>Se</a:t>
            </a:r>
            <a:r>
              <a:rPr sz="2000" b="1" spc="-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uno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o</a:t>
            </a:r>
            <a:r>
              <a:rPr sz="2000" b="1" spc="-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i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due</a:t>
            </a:r>
            <a:r>
              <a:rPr sz="2000" b="1" spc="-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parametri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variano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spc="1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Verdana"/>
                <a:cs typeface="Verdana"/>
              </a:rPr>
              <a:t>processo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fuori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controllo</a:t>
            </a:r>
            <a:endParaRPr sz="200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512" y="6544712"/>
            <a:ext cx="5457190" cy="1390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15</a:t>
            </a:r>
            <a:r>
              <a:rPr sz="900" spc="105" dirty="0">
                <a:solidFill>
                  <a:srgbClr val="FAF5EA"/>
                </a:solidFill>
                <a:latin typeface="Verdana"/>
                <a:cs typeface="Verdana"/>
              </a:rPr>
              <a:t> 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Capitolo</a:t>
            </a:r>
            <a:r>
              <a:rPr sz="900" spc="-4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4</a:t>
            </a:r>
            <a:r>
              <a:rPr sz="900" spc="-2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-</a:t>
            </a:r>
            <a:r>
              <a:rPr sz="900" spc="28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Paragrafo</a:t>
            </a:r>
            <a:r>
              <a:rPr sz="900" spc="-25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4.1</a:t>
            </a:r>
            <a:r>
              <a:rPr sz="900" spc="-2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-</a:t>
            </a:r>
            <a:r>
              <a:rPr sz="900" spc="-1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Qualità</a:t>
            </a:r>
            <a:r>
              <a:rPr sz="900" spc="-35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di</a:t>
            </a:r>
            <a:r>
              <a:rPr sz="900" spc="-15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prodotto,</a:t>
            </a:r>
            <a:r>
              <a:rPr sz="900" spc="-5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di</a:t>
            </a:r>
            <a:r>
              <a:rPr sz="900" spc="-15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processo</a:t>
            </a:r>
            <a:r>
              <a:rPr sz="900" spc="-5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e</a:t>
            </a:r>
            <a:r>
              <a:rPr sz="900" spc="-2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miglioramento</a:t>
            </a:r>
            <a:r>
              <a:rPr sz="900" spc="-30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FAF5EA"/>
                </a:solidFill>
                <a:latin typeface="Verdana"/>
                <a:cs typeface="Verdana"/>
              </a:rPr>
              <a:t>della</a:t>
            </a:r>
            <a:r>
              <a:rPr sz="900" spc="-35" dirty="0">
                <a:solidFill>
                  <a:srgbClr val="FAF5EA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FAF5EA"/>
                </a:solidFill>
                <a:latin typeface="Verdana"/>
                <a:cs typeface="Verdana"/>
              </a:rPr>
              <a:t>qualità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84" y="3781484"/>
            <a:ext cx="8250843" cy="28373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4067" y="3850227"/>
            <a:ext cx="1725295" cy="84209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 marR="30480" indent="-1270" algn="ctr">
              <a:lnSpc>
                <a:spcPct val="96900"/>
              </a:lnSpc>
              <a:spcBef>
                <a:spcPts val="165"/>
              </a:spcBef>
            </a:pPr>
            <a:r>
              <a:rPr sz="1800" i="1" spc="-10" dirty="0">
                <a:latin typeface="Verdana"/>
                <a:cs typeface="Verdana"/>
              </a:rPr>
              <a:t>Processo</a:t>
            </a:r>
            <a:r>
              <a:rPr sz="1800" i="1" spc="50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sotto</a:t>
            </a:r>
            <a:r>
              <a:rPr sz="1800" i="1" spc="-50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controllo </a:t>
            </a: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900" dirty="0">
                <a:latin typeface="Symbol"/>
                <a:cs typeface="Symbol"/>
              </a:rPr>
              <a:t></a:t>
            </a:r>
            <a:r>
              <a:rPr sz="1900" spc="11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Verdana"/>
                <a:cs typeface="Verdana"/>
              </a:rPr>
              <a:t>N(</a:t>
            </a:r>
            <a:r>
              <a:rPr sz="1800" dirty="0">
                <a:latin typeface="Symbol"/>
                <a:cs typeface="Symbol"/>
              </a:rPr>
              <a:t></a:t>
            </a:r>
            <a:r>
              <a:rPr sz="1800" dirty="0">
                <a:latin typeface="Verdana"/>
                <a:cs typeface="Verdana"/>
              </a:rPr>
              <a:t>;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5" dirty="0">
                <a:latin typeface="Symbol"/>
                <a:cs typeface="Symbol"/>
              </a:rPr>
              <a:t></a:t>
            </a:r>
            <a:r>
              <a:rPr sz="1800" spc="-37" baseline="25462" dirty="0">
                <a:latin typeface="Verdana"/>
                <a:cs typeface="Verdana"/>
              </a:rPr>
              <a:t>2</a:t>
            </a:r>
            <a:r>
              <a:rPr sz="1800" spc="-25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6963" y="4036536"/>
            <a:ext cx="1622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275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Verdana"/>
                <a:cs typeface="Verdana"/>
              </a:rPr>
              <a:t>Processo </a:t>
            </a:r>
            <a:r>
              <a:rPr sz="1800" i="1" dirty="0">
                <a:latin typeface="Verdana"/>
                <a:cs typeface="Verdana"/>
              </a:rPr>
              <a:t>fuori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controllo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1399" y="4713216"/>
            <a:ext cx="85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2147" y="4568238"/>
            <a:ext cx="1471295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r>
              <a:rPr sz="1900" dirty="0">
                <a:latin typeface="Symbol"/>
                <a:cs typeface="Symbol"/>
              </a:rPr>
              <a:t></a:t>
            </a:r>
            <a:r>
              <a:rPr sz="1900" spc="114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Verdana"/>
                <a:cs typeface="Verdana"/>
              </a:rPr>
              <a:t>N(</a:t>
            </a:r>
            <a:r>
              <a:rPr sz="1800" dirty="0">
                <a:latin typeface="Symbol"/>
                <a:cs typeface="Symbol"/>
              </a:rPr>
              <a:t></a:t>
            </a:r>
            <a:r>
              <a:rPr sz="1800" baseline="-20833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;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Symbol"/>
                <a:cs typeface="Symbol"/>
              </a:rPr>
              <a:t>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37" baseline="25462" dirty="0">
                <a:latin typeface="Verdana"/>
                <a:cs typeface="Verdana"/>
              </a:rPr>
              <a:t>2</a:t>
            </a:r>
            <a:r>
              <a:rPr sz="1800" spc="-25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9167" y="5315711"/>
            <a:ext cx="1670303" cy="10256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82715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0" dirty="0"/>
              <a:t>Processo</a:t>
            </a:r>
            <a:r>
              <a:rPr b="0" spc="-85" dirty="0"/>
              <a:t> </a:t>
            </a:r>
            <a:r>
              <a:rPr b="0" dirty="0"/>
              <a:t>sotto</a:t>
            </a:r>
            <a:r>
              <a:rPr b="0" spc="-80" dirty="0"/>
              <a:t> </a:t>
            </a:r>
            <a:r>
              <a:rPr b="0" dirty="0"/>
              <a:t>e</a:t>
            </a:r>
            <a:r>
              <a:rPr b="0" spc="-80" dirty="0"/>
              <a:t> </a:t>
            </a:r>
            <a:r>
              <a:rPr b="0" dirty="0"/>
              <a:t>fuori</a:t>
            </a:r>
            <a:r>
              <a:rPr b="0" spc="-55" dirty="0"/>
              <a:t> </a:t>
            </a:r>
            <a:r>
              <a:rPr b="0" dirty="0"/>
              <a:t>controllo:</a:t>
            </a:r>
            <a:r>
              <a:rPr b="0" spc="-50" dirty="0"/>
              <a:t> </a:t>
            </a:r>
            <a:r>
              <a:rPr b="0" dirty="0"/>
              <a:t>cause</a:t>
            </a:r>
            <a:r>
              <a:rPr b="0" spc="-80" dirty="0"/>
              <a:t> </a:t>
            </a:r>
            <a:r>
              <a:rPr b="0" dirty="0"/>
              <a:t>comuni</a:t>
            </a:r>
            <a:r>
              <a:rPr b="0" spc="-65" dirty="0"/>
              <a:t> </a:t>
            </a:r>
            <a:r>
              <a:rPr b="0" spc="-50" dirty="0"/>
              <a:t>e </a:t>
            </a:r>
            <a:r>
              <a:rPr b="0" dirty="0"/>
              <a:t>cause</a:t>
            </a:r>
            <a:r>
              <a:rPr b="0" spc="-55" dirty="0"/>
              <a:t> </a:t>
            </a:r>
            <a:r>
              <a:rPr b="0" dirty="0"/>
              <a:t>speciali</a:t>
            </a:r>
            <a:r>
              <a:rPr b="0" spc="-60" dirty="0"/>
              <a:t> </a:t>
            </a:r>
            <a:r>
              <a:rPr b="0" dirty="0"/>
              <a:t>di</a:t>
            </a:r>
            <a:r>
              <a:rPr b="0" spc="-55" dirty="0"/>
              <a:t> </a:t>
            </a:r>
            <a:r>
              <a:rPr b="0" spc="-10" dirty="0"/>
              <a:t>variabilità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1785" y="1492986"/>
            <a:ext cx="9115425" cy="48533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Verdana"/>
                <a:cs typeface="Verdana"/>
              </a:rPr>
              <a:t>Cause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comuni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variazione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accidentali)</a:t>
            </a:r>
            <a:endParaRPr sz="2000">
              <a:latin typeface="Verdana"/>
              <a:cs typeface="Verdana"/>
            </a:endParaRPr>
          </a:p>
          <a:p>
            <a:pPr marL="63500" marR="30480">
              <a:lnSpc>
                <a:spcPct val="120000"/>
              </a:lnSpc>
            </a:pPr>
            <a:r>
              <a:rPr sz="2000" dirty="0">
                <a:latin typeface="Verdana"/>
                <a:cs typeface="Verdana"/>
              </a:rPr>
              <a:t>Quando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rimane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sotto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controllo,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popolazione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prodotti </a:t>
            </a:r>
            <a:r>
              <a:rPr sz="2000" dirty="0">
                <a:latin typeface="Verdana"/>
                <a:cs typeface="Verdana"/>
              </a:rPr>
              <a:t>rimane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stessa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tempo.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Allora,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differenze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osservano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nella</a:t>
            </a:r>
            <a:endParaRPr sz="2000">
              <a:latin typeface="Verdana"/>
              <a:cs typeface="Verdana"/>
            </a:endParaRPr>
          </a:p>
          <a:p>
            <a:pPr marL="63500" marR="171450">
              <a:lnSpc>
                <a:spcPts val="3020"/>
              </a:lnSpc>
              <a:spcBef>
                <a:spcPts val="495"/>
              </a:spcBef>
              <a:tabLst>
                <a:tab pos="445770" algn="l"/>
              </a:tabLst>
            </a:pPr>
            <a:r>
              <a:rPr sz="2400" i="1" spc="-5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Verdana"/>
                <a:cs typeface="Verdana"/>
              </a:rPr>
              <a:t>(es.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peso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palloni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prodotti)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sono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dovute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soltanto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fattori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di </a:t>
            </a:r>
            <a:r>
              <a:rPr sz="2000" dirty="0">
                <a:latin typeface="Verdana"/>
                <a:cs typeface="Verdana"/>
              </a:rPr>
              <a:t>disturbo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assimilabili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variazioni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accidentali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(rumore).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Sono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atto</a:t>
            </a:r>
            <a:endParaRPr sz="20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Verdana"/>
                <a:cs typeface="Verdana"/>
              </a:rPr>
              <a:t>cause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comuni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variabilità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l’effetto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cumulato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queste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espresso</a:t>
            </a:r>
            <a:endParaRPr sz="20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da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Symbol"/>
                <a:cs typeface="Symbol"/>
              </a:rPr>
              <a:t></a:t>
            </a:r>
            <a:r>
              <a:rPr sz="1950" baseline="25641" dirty="0">
                <a:latin typeface="Verdana"/>
                <a:cs typeface="Verdana"/>
              </a:rPr>
              <a:t>2</a:t>
            </a:r>
            <a:r>
              <a:rPr sz="1950" spc="315" baseline="25641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(variabilità</a:t>
            </a:r>
            <a:r>
              <a:rPr sz="2000" spc="-10" dirty="0">
                <a:latin typeface="Verdana"/>
                <a:cs typeface="Verdana"/>
              </a:rPr>
              <a:t> naturale)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2000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Cause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speciali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variazioni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sistematiche)</a:t>
            </a:r>
            <a:endParaRPr sz="2000">
              <a:latin typeface="Verdana"/>
              <a:cs typeface="Verdana"/>
            </a:endParaRPr>
          </a:p>
          <a:p>
            <a:pPr marL="63500" marR="398145">
              <a:lnSpc>
                <a:spcPct val="120000"/>
              </a:lnSpc>
            </a:pPr>
            <a:r>
              <a:rPr sz="2000" dirty="0">
                <a:latin typeface="Verdana"/>
                <a:cs typeface="Verdana"/>
              </a:rPr>
              <a:t>Se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entrambi)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parametri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cioè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il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fuori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controllo),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popolazione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prodotti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cambia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nel </a:t>
            </a:r>
            <a:r>
              <a:rPr sz="2000" dirty="0">
                <a:latin typeface="Verdana"/>
                <a:cs typeface="Verdana"/>
              </a:rPr>
              <a:t>tempo.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Significa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sono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atto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cause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speciali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variazione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che </a:t>
            </a:r>
            <a:r>
              <a:rPr sz="2000" dirty="0">
                <a:latin typeface="Verdana"/>
                <a:cs typeface="Verdana"/>
              </a:rPr>
              <a:t>fanno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variare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parametri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(di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solo).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587" y="381063"/>
            <a:ext cx="8059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Processo</a:t>
            </a:r>
            <a:r>
              <a:rPr spc="-70" dirty="0"/>
              <a:t> </a:t>
            </a:r>
            <a:r>
              <a:rPr dirty="0"/>
              <a:t>sotto</a:t>
            </a:r>
            <a:r>
              <a:rPr spc="-70" dirty="0"/>
              <a:t> </a:t>
            </a:r>
            <a:r>
              <a:rPr dirty="0"/>
              <a:t>controllo</a:t>
            </a:r>
            <a:r>
              <a:rPr spc="-35" dirty="0"/>
              <a:t> </a:t>
            </a:r>
            <a:r>
              <a:rPr dirty="0"/>
              <a:t>e</a:t>
            </a:r>
            <a:r>
              <a:rPr spc="-65" dirty="0"/>
              <a:t> </a:t>
            </a:r>
            <a:r>
              <a:rPr dirty="0"/>
              <a:t>proporzione</a:t>
            </a:r>
            <a:r>
              <a:rPr spc="-30" dirty="0"/>
              <a:t> </a:t>
            </a:r>
            <a:r>
              <a:rPr dirty="0"/>
              <a:t>di</a:t>
            </a:r>
            <a:r>
              <a:rPr spc="-65" dirty="0"/>
              <a:t> </a:t>
            </a:r>
            <a:r>
              <a:rPr spc="-10" dirty="0"/>
              <a:t>pezzi conformi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057" y="1359569"/>
            <a:ext cx="8863965" cy="1081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490855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Se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rimane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sotto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controllo,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distribuzione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della </a:t>
            </a:r>
            <a:r>
              <a:rPr sz="2000" dirty="0">
                <a:latin typeface="Verdana"/>
                <a:cs typeface="Verdana"/>
              </a:rPr>
              <a:t>caratteristica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qualità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stabile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nel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tempo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e,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conseguenza,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i </a:t>
            </a:r>
            <a:r>
              <a:rPr sz="2000" dirty="0">
                <a:latin typeface="Verdana"/>
                <a:cs typeface="Verdana"/>
              </a:rPr>
              <a:t>risultati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 err="1">
                <a:latin typeface="Verdana"/>
                <a:cs typeface="Verdana"/>
              </a:rPr>
              <a:t>sono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b="1" spc="-10" dirty="0" err="1">
                <a:latin typeface="Verdana"/>
                <a:cs typeface="Verdana"/>
              </a:rPr>
              <a:t>prevedibili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1B163D97-4343-0004-3335-7754FF48D635}"/>
              </a:ext>
            </a:extLst>
          </p:cNvPr>
          <p:cNvSpPr txBox="1"/>
          <p:nvPr/>
        </p:nvSpPr>
        <p:spPr>
          <a:xfrm>
            <a:off x="252412" y="2689051"/>
            <a:ext cx="814514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Media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varianza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influiscono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sulla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proporzione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pezzi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non </a:t>
            </a:r>
            <a:r>
              <a:rPr sz="2000" dirty="0">
                <a:latin typeface="Verdana"/>
                <a:cs typeface="Verdana"/>
              </a:rPr>
              <a:t>conformi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64394"/>
                </a:solidFill>
                <a:latin typeface="Verdana"/>
                <a:cs typeface="Verdana"/>
              </a:rPr>
              <a:t>(v.</a:t>
            </a:r>
            <a:r>
              <a:rPr sz="2000" spc="-5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area</a:t>
            </a:r>
            <a:r>
              <a:rPr sz="2000" spc="-6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sottesa</a:t>
            </a:r>
            <a:r>
              <a:rPr sz="2000" spc="-8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alla</a:t>
            </a:r>
            <a:r>
              <a:rPr sz="2000" spc="-4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curva</a:t>
            </a:r>
            <a:r>
              <a:rPr sz="2000" spc="-7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esternamente</a:t>
            </a:r>
            <a:r>
              <a:rPr sz="2000" spc="-9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ai</a:t>
            </a:r>
            <a:r>
              <a:rPr sz="2000" spc="-4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limiti</a:t>
            </a:r>
            <a:r>
              <a:rPr sz="2000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64394"/>
                </a:solidFill>
                <a:latin typeface="Verdana"/>
                <a:cs typeface="Verdana"/>
              </a:rPr>
              <a:t>di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specificazione).</a:t>
            </a:r>
            <a:r>
              <a:rPr sz="2000" spc="-7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Occorre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pertanto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realizzare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una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distribuzione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di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i="1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più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possibile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addensata</a:t>
            </a:r>
            <a:r>
              <a:rPr sz="2000" i="1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sul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target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5" dirty="0">
                <a:latin typeface="Symbol"/>
                <a:cs typeface="Symbol"/>
              </a:rPr>
              <a:t></a:t>
            </a:r>
            <a:r>
              <a:rPr sz="2000" spc="-25" dirty="0">
                <a:latin typeface="Verdana"/>
                <a:cs typeface="Verdana"/>
              </a:rPr>
              <a:t>.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A932E6C-0EE6-C157-AC10-316EA691341E}"/>
              </a:ext>
            </a:extLst>
          </p:cNvPr>
          <p:cNvSpPr txBox="1"/>
          <p:nvPr/>
        </p:nvSpPr>
        <p:spPr>
          <a:xfrm>
            <a:off x="265057" y="4826468"/>
            <a:ext cx="9342120" cy="1111138"/>
          </a:xfrm>
          <a:prstGeom prst="rect">
            <a:avLst/>
          </a:prstGeom>
          <a:ln w="57150">
            <a:solidFill>
              <a:srgbClr val="C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03505" marR="165735">
              <a:lnSpc>
                <a:spcPct val="120000"/>
              </a:lnSpc>
              <a:spcBef>
                <a:spcPts val="330"/>
              </a:spcBef>
            </a:pPr>
            <a:r>
              <a:rPr sz="2000" dirty="0">
                <a:latin typeface="Verdana"/>
                <a:cs typeface="Verdana"/>
              </a:rPr>
              <a:t>Miglioramento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della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qualità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significa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realizzare</a:t>
            </a:r>
            <a:r>
              <a:rPr sz="2000" spc="-5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una</a:t>
            </a:r>
            <a:r>
              <a:rPr sz="2000" spc="-7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produzione</a:t>
            </a:r>
            <a:r>
              <a:rPr sz="2000" spc="-6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64394"/>
                </a:solidFill>
                <a:latin typeface="Verdana"/>
                <a:cs typeface="Verdana"/>
              </a:rPr>
              <a:t>in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cui</a:t>
            </a:r>
            <a:r>
              <a:rPr sz="2000" spc="-4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la</a:t>
            </a:r>
            <a:r>
              <a:rPr sz="2000" spc="-2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variabile </a:t>
            </a:r>
            <a:r>
              <a:rPr sz="2000" i="1" dirty="0">
                <a:solidFill>
                  <a:srgbClr val="364394"/>
                </a:solidFill>
                <a:latin typeface="Verdana"/>
                <a:cs typeface="Verdana"/>
              </a:rPr>
              <a:t>X</a:t>
            </a:r>
            <a:r>
              <a:rPr sz="2000" i="1" spc="-2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ha</a:t>
            </a:r>
            <a:r>
              <a:rPr sz="2000" spc="-4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una</a:t>
            </a:r>
            <a:r>
              <a:rPr sz="2000" spc="-4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364394"/>
                </a:solidFill>
                <a:latin typeface="Verdana"/>
                <a:cs typeface="Verdana"/>
              </a:rPr>
              <a:t>varianza</a:t>
            </a:r>
            <a:r>
              <a:rPr sz="2000" i="1" spc="-4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364394"/>
                </a:solidFill>
                <a:latin typeface="Verdana"/>
                <a:cs typeface="Verdana"/>
              </a:rPr>
              <a:t>più</a:t>
            </a:r>
            <a:r>
              <a:rPr sz="2000" i="1" spc="-2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364394"/>
                </a:solidFill>
                <a:latin typeface="Verdana"/>
                <a:cs typeface="Verdana"/>
              </a:rPr>
              <a:t>bassa</a:t>
            </a:r>
            <a:r>
              <a:rPr sz="2000" i="1" spc="-3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364394"/>
                </a:solidFill>
                <a:latin typeface="Verdana"/>
                <a:cs typeface="Verdana"/>
              </a:rPr>
              <a:t>possibile</a:t>
            </a:r>
            <a:r>
              <a:rPr sz="2000" i="1" spc="-1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e</a:t>
            </a:r>
            <a:r>
              <a:rPr sz="2000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una</a:t>
            </a:r>
            <a:r>
              <a:rPr sz="2000" spc="-4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media</a:t>
            </a:r>
            <a:r>
              <a:rPr sz="2000" spc="-2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64394"/>
                </a:solidFill>
                <a:latin typeface="Verdana"/>
                <a:cs typeface="Verdana"/>
              </a:rPr>
              <a:t>il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più</a:t>
            </a:r>
            <a:r>
              <a:rPr sz="2000" spc="-20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64394"/>
                </a:solidFill>
                <a:latin typeface="Verdana"/>
                <a:cs typeface="Verdana"/>
              </a:rPr>
              <a:t>possibile</a:t>
            </a:r>
            <a:r>
              <a:rPr sz="2000" spc="-3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364394"/>
                </a:solidFill>
                <a:latin typeface="Verdana"/>
                <a:cs typeface="Verdana"/>
              </a:rPr>
              <a:t>vicina</a:t>
            </a:r>
            <a:r>
              <a:rPr sz="2000" i="1" spc="-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364394"/>
                </a:solidFill>
                <a:latin typeface="Verdana"/>
                <a:cs typeface="Verdana"/>
              </a:rPr>
              <a:t>al</a:t>
            </a:r>
            <a:r>
              <a:rPr sz="2000" i="1" spc="-25" dirty="0">
                <a:solidFill>
                  <a:srgbClr val="364394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364394"/>
                </a:solidFill>
                <a:latin typeface="Verdana"/>
                <a:cs typeface="Verdana"/>
              </a:rPr>
              <a:t>target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r>
              <a:rPr spc="105" dirty="0"/>
              <a:t>  </a:t>
            </a:r>
            <a:r>
              <a:rPr dirty="0">
                <a:solidFill>
                  <a:srgbClr val="FF0000"/>
                </a:solidFill>
              </a:rPr>
              <a:t>Capitolo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28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Paragrafo</a:t>
            </a:r>
            <a:r>
              <a:rPr spc="-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4.1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Qualità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prodotto,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di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processo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miglioramento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della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qualità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04" y="266042"/>
            <a:ext cx="9190990" cy="498300"/>
          </a:xfrm>
          <a:prstGeom prst="rect">
            <a:avLst/>
          </a:prstGeom>
        </p:spPr>
        <p:txBody>
          <a:bodyPr vert="horz" wrap="square" lIns="0" tIns="127721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b="0" dirty="0"/>
              <a:t>Indici</a:t>
            </a:r>
            <a:r>
              <a:rPr b="0" spc="-10" dirty="0"/>
              <a:t> </a:t>
            </a:r>
            <a:r>
              <a:rPr b="0" dirty="0"/>
              <a:t>di</a:t>
            </a:r>
            <a:r>
              <a:rPr b="0" spc="-35" dirty="0"/>
              <a:t> </a:t>
            </a:r>
            <a:r>
              <a:rPr b="0" dirty="0"/>
              <a:t>capacità</a:t>
            </a:r>
            <a:r>
              <a:rPr b="0" spc="-55" dirty="0"/>
              <a:t> </a:t>
            </a:r>
            <a:r>
              <a:rPr b="0" dirty="0"/>
              <a:t>di</a:t>
            </a:r>
            <a:r>
              <a:rPr b="0" spc="-35" dirty="0"/>
              <a:t> </a:t>
            </a:r>
            <a:r>
              <a:rPr b="0" spc="-10" dirty="0"/>
              <a:t>processo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332" y="1493018"/>
            <a:ext cx="9523668" cy="34487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Per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valutare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capacità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del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produrre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pezzi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conformi,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sono </a:t>
            </a:r>
            <a:r>
              <a:rPr sz="2000" dirty="0">
                <a:latin typeface="Verdana"/>
                <a:cs typeface="Verdana"/>
              </a:rPr>
              <a:t>stati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introdotti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gli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indici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di</a:t>
            </a:r>
            <a:r>
              <a:rPr sz="2000" b="1" spc="-3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capacità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di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processo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confrontano </a:t>
            </a:r>
            <a:r>
              <a:rPr sz="2000" dirty="0">
                <a:latin typeface="Verdana"/>
                <a:cs typeface="Verdana"/>
              </a:rPr>
              <a:t>quello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è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richiesto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mercato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con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quello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processo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sa </a:t>
            </a:r>
            <a:r>
              <a:rPr sz="2000" spc="-10" dirty="0">
                <a:latin typeface="Verdana"/>
                <a:cs typeface="Verdana"/>
              </a:rPr>
              <a:t>fare.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 dirty="0">
              <a:latin typeface="Verdana"/>
              <a:cs typeface="Verdana"/>
            </a:endParaRPr>
          </a:p>
          <a:p>
            <a:pPr marL="12700" marR="1075055">
              <a:lnSpc>
                <a:spcPct val="120000"/>
              </a:lnSpc>
            </a:pP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Quello</a:t>
            </a:r>
            <a:r>
              <a:rPr sz="2000" b="1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che</a:t>
            </a:r>
            <a:r>
              <a:rPr sz="20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è</a:t>
            </a:r>
            <a:r>
              <a:rPr sz="2000" b="1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richiesto</a:t>
            </a:r>
            <a:r>
              <a:rPr sz="20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dal</a:t>
            </a:r>
            <a:r>
              <a:rPr sz="2000" b="1" spc="-3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mercato</a:t>
            </a:r>
            <a:r>
              <a:rPr sz="2000" b="1" dirty="0">
                <a:latin typeface="Verdana"/>
                <a:cs typeface="Verdana"/>
              </a:rPr>
              <a:t>:</a:t>
            </a:r>
            <a:r>
              <a:rPr sz="2000" b="1" spc="-6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intervallo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dei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limiti</a:t>
            </a:r>
            <a:r>
              <a:rPr sz="2000" b="1" spc="-5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di </a:t>
            </a:r>
            <a:r>
              <a:rPr sz="2000" b="1" dirty="0">
                <a:latin typeface="Verdana"/>
                <a:cs typeface="Verdana"/>
              </a:rPr>
              <a:t>specificazione</a:t>
            </a:r>
            <a:r>
              <a:rPr sz="2000" b="1" spc="-5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(già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visto)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spc="1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Verdana"/>
                <a:cs typeface="Verdana"/>
              </a:rPr>
              <a:t>il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suo</a:t>
            </a:r>
            <a:r>
              <a:rPr sz="2000" b="1" spc="-5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punto</a:t>
            </a:r>
            <a:r>
              <a:rPr sz="2000" b="1" spc="-7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centrale</a:t>
            </a:r>
            <a:r>
              <a:rPr sz="2000" b="1" spc="-5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è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il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target</a:t>
            </a:r>
            <a:endParaRPr sz="20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2000" b="1" dirty="0">
              <a:latin typeface="Verdana"/>
              <a:cs typeface="Verdana"/>
            </a:endParaRPr>
          </a:p>
          <a:p>
            <a:pPr marL="12700" marR="412115">
              <a:lnSpc>
                <a:spcPct val="122800"/>
              </a:lnSpc>
              <a:spcBef>
                <a:spcPts val="5"/>
              </a:spcBef>
            </a:pP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Quello</a:t>
            </a:r>
            <a:r>
              <a:rPr sz="2000" b="1" spc="-4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che</a:t>
            </a:r>
            <a:r>
              <a:rPr sz="2000" b="1" spc="-30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il</a:t>
            </a:r>
            <a:r>
              <a:rPr sz="2000" b="1" spc="-2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processo</a:t>
            </a:r>
            <a:r>
              <a:rPr sz="2000" b="1" spc="-4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sa</a:t>
            </a:r>
            <a:r>
              <a:rPr sz="2000" b="1" spc="-25" dirty="0">
                <a:solidFill>
                  <a:srgbClr val="EC6B06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EC6B06"/>
                </a:solidFill>
                <a:latin typeface="Verdana"/>
                <a:cs typeface="Verdana"/>
              </a:rPr>
              <a:t>fare</a:t>
            </a:r>
            <a:r>
              <a:rPr sz="2000" b="1" dirty="0">
                <a:latin typeface="Verdana"/>
                <a:cs typeface="Verdana"/>
              </a:rPr>
              <a:t>:</a:t>
            </a:r>
            <a:r>
              <a:rPr sz="2000" b="1" spc="-5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intervallo</a:t>
            </a:r>
            <a:r>
              <a:rPr sz="2000" b="1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dei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limiti di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tolleranza </a:t>
            </a:r>
            <a:r>
              <a:rPr sz="2000" b="1" dirty="0">
                <a:latin typeface="Verdana"/>
                <a:cs typeface="Verdana"/>
              </a:rPr>
              <a:t>naturale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dirty="0">
                <a:latin typeface="Wingdings"/>
                <a:cs typeface="Wingdings"/>
              </a:rPr>
              <a:t></a:t>
            </a:r>
            <a:r>
              <a:rPr sz="2000" b="1" spc="1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Verdana"/>
                <a:cs typeface="Verdana"/>
              </a:rPr>
              <a:t>il</a:t>
            </a:r>
            <a:r>
              <a:rPr sz="2000" b="1" spc="-1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suo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punto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centrale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è</a:t>
            </a:r>
            <a:r>
              <a:rPr sz="2000" b="1" spc="-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la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media</a:t>
            </a:r>
            <a:r>
              <a:rPr sz="2000" b="1" spc="-5" dirty="0">
                <a:latin typeface="Verdana"/>
                <a:cs typeface="Verdana"/>
              </a:rPr>
              <a:t> </a:t>
            </a:r>
            <a:r>
              <a:rPr sz="2800" b="1" dirty="0">
                <a:latin typeface="Symbol"/>
                <a:cs typeface="Symbol"/>
              </a:rPr>
              <a:t>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Verdana"/>
                <a:cs typeface="Verdana"/>
              </a:rPr>
              <a:t>di</a:t>
            </a:r>
            <a:r>
              <a:rPr sz="2000" b="1" spc="-3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processo</a:t>
            </a:r>
            <a:endParaRPr sz="20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6033</Words>
  <Application>Microsoft Macintosh PowerPoint</Application>
  <PresentationFormat>A4 Paper (210x297 mm)</PresentationFormat>
  <Paragraphs>897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Limiti di specificazione e conformità di prodotto 1/2</vt:lpstr>
      <vt:lpstr>PowerPoint Presentation</vt:lpstr>
      <vt:lpstr>Il valore target </vt:lpstr>
      <vt:lpstr>Ѐ possibile avere un solo limite di specificazione? Sì!</vt:lpstr>
      <vt:lpstr>PowerPoint Presentation</vt:lpstr>
      <vt:lpstr>Processo sotto controllo e processo fuori controllo</vt:lpstr>
      <vt:lpstr>Processo sotto e fuori controllo: cause comuni e cause speciali di variabilità</vt:lpstr>
      <vt:lpstr>Processo sotto controllo e proporzione di pezzi conformi</vt:lpstr>
      <vt:lpstr>Indici di capacità di processo</vt:lpstr>
      <vt:lpstr>PowerPoint Presentation</vt:lpstr>
      <vt:lpstr>Come sintetizzare ciò che fa il processo: i limiti di tolleranza naturale (2/2)</vt:lpstr>
      <vt:lpstr>PowerPoint Presentation</vt:lpstr>
      <vt:lpstr>Se µ  </vt:lpstr>
      <vt:lpstr>Cp: capacità effettiva di processo quando = altrimenti</vt:lpstr>
      <vt:lpstr>Utilizzo congiunto di Cp e Cpk (2/2)</vt:lpstr>
      <vt:lpstr>Caso di processo con un solo limite di specificazione</vt:lpstr>
      <vt:lpstr>LA FILOSOFIA 6-SIGMA</vt:lpstr>
      <vt:lpstr>Cp=2: la filosofia 6-sigma</vt:lpstr>
      <vt:lpstr>Statistica: miglioramento e controllo della qualità</vt:lpstr>
      <vt:lpstr>PowerPoint Presentation</vt:lpstr>
      <vt:lpstr>Scopo del monitoraggio on line</vt:lpstr>
      <vt:lpstr>Monitoraggio online e statistica</vt:lpstr>
      <vt:lpstr>Tipi di control chart</vt:lpstr>
      <vt:lpstr>Control chart per la media: x-bar chart</vt:lpstr>
      <vt:lpstr>x-bar chart: si imposta la linea centrale e i limiti di controllo (valori critici del test delle ipotesi)! Si collocano sul grafico le medie del campione man mano che viene estratto. Si disegna la spezzata.</vt:lpstr>
      <vt:lpstr>Come è fatto un x-bar chart</vt:lpstr>
      <vt:lpstr>I limiti di controllo del control chart e la probabilità di falso allarme</vt:lpstr>
      <vt:lpstr>Scelta dei limiti di controllo per l’ x-bar chart: i limiti 3-sigma</vt:lpstr>
      <vt:lpstr>PowerPoint Presentation</vt:lpstr>
      <vt:lpstr>Monitoraggio della deviazione standard di processo</vt:lpstr>
      <vt:lpstr>Come è fatto l’ S-chart per il monitoraggio di σ</vt:lpstr>
      <vt:lpstr>S-chart (monitoraggio di ): LC, LCL, UCL</vt:lpstr>
      <vt:lpstr>Esempio di calcolo di LC, LCL, UCL di un S-chart</vt:lpstr>
      <vt:lpstr>Impostazione e utilizzo del control chart per il monitoraggio: fasi</vt:lpstr>
      <vt:lpstr>Uso congiunto di S-chart e x-bar chart</vt:lpstr>
      <vt:lpstr>Esempio numerico con 7 campioni estratti. Calcolo di media e deviazione standard.</vt:lpstr>
      <vt:lpstr>Si riportano i dati sui rispettivi control chart</vt:lpstr>
      <vt:lpstr>Sotto controllo e sotto controllo statistico</vt:lpstr>
      <vt:lpstr>Alcuni andamenti sospetti in un control chart</vt:lpstr>
      <vt:lpstr>Il campionamento: il concetto di sottogruppo razionale</vt:lpstr>
      <vt:lpstr>Dimensione campionaria e frequenza di campionamento</vt:lpstr>
      <vt:lpstr>L’ipotesi di normalità</vt:lpstr>
      <vt:lpstr>PowerPoint Presentation</vt:lpstr>
      <vt:lpstr>Come si vede dal flow chart ……</vt:lpstr>
      <vt:lpstr>Numero di campioni e dimensione campionaria</vt:lpstr>
      <vt:lpstr>Fase di estrazione dei campioni</vt:lpstr>
      <vt:lpstr>xij : peso osservato del pallone j del campione i</vt:lpstr>
      <vt:lpstr>PowerPoint Presentation</vt:lpstr>
      <vt:lpstr>Esempio numerico. Peso palloni (g.)</vt:lpstr>
      <vt:lpstr>Trial S-chart</vt:lpstr>
      <vt:lpstr>Trial x-bar chart</vt:lpstr>
      <vt:lpstr>Conclusioni</vt:lpstr>
      <vt:lpstr>Confronto control S chart e trial S chart</vt:lpstr>
      <vt:lpstr>Confronto control x-bar chart e trial x-bar chart</vt:lpstr>
      <vt:lpstr>Normal q-q plot sui dati dell’esempio</vt:lpstr>
      <vt:lpstr>QQ-plot per la normalità: come si 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Andrea Ballerini</cp:lastModifiedBy>
  <cp:revision>4</cp:revision>
  <dcterms:created xsi:type="dcterms:W3CDTF">2025-04-17T23:15:58Z</dcterms:created>
  <dcterms:modified xsi:type="dcterms:W3CDTF">2025-04-28T08:23:00Z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2025-04-17T00:00:00Z</vt:filetime>
  </property>
  <property fmtid="{D5CDD505-2E9C-101B-9397-08002B2CF9AE}" pid="3" name="LastSaved">
    <vt:filetime>2025-04-17T00:00:00Z</vt:filetime>
  </property>
  <property fmtid="{D5CDD505-2E9C-101B-9397-08002B2CF9AE}" pid="4" name="Producer">
    <vt:lpwstr>iLovePDF</vt:lpwstr>
  </property>
</Properties>
</file>