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40" autoAdjust="0"/>
  </p:normalViewPr>
  <p:slideViewPr>
    <p:cSldViewPr>
      <p:cViewPr>
        <p:scale>
          <a:sx n="110" d="100"/>
          <a:sy n="110" d="100"/>
        </p:scale>
        <p:origin x="-720" y="498"/>
      </p:cViewPr>
      <p:guideLst>
        <p:guide orient="horz" pos="2160"/>
        <p:guide orient="horz" pos="424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9CDA17-6A1D-428D-B376-FA42A67F7B9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5BDEE22-EA43-4ECE-92F0-5B8CC13104C5}">
      <dgm:prSet phldrT="[Texte]"/>
      <dgm:spPr/>
      <dgm:t>
        <a:bodyPr/>
        <a:lstStyle/>
        <a:p>
          <a:r>
            <a:rPr lang="fr-FR" dirty="0" smtClean="0"/>
            <a:t>Capital immatériel </a:t>
          </a:r>
          <a:endParaRPr lang="fr-FR" dirty="0"/>
        </a:p>
      </dgm:t>
    </dgm:pt>
    <dgm:pt modelId="{BA571C6D-9F1A-439B-8267-9DF58EF00100}" type="parTrans" cxnId="{414E7751-3F66-4141-814E-58F043275343}">
      <dgm:prSet/>
      <dgm:spPr/>
      <dgm:t>
        <a:bodyPr/>
        <a:lstStyle/>
        <a:p>
          <a:endParaRPr lang="fr-FR"/>
        </a:p>
      </dgm:t>
    </dgm:pt>
    <dgm:pt modelId="{509C5D15-386D-41E1-B325-AC4E04B78CC8}" type="sibTrans" cxnId="{414E7751-3F66-4141-814E-58F043275343}">
      <dgm:prSet/>
      <dgm:spPr/>
      <dgm:t>
        <a:bodyPr/>
        <a:lstStyle/>
        <a:p>
          <a:endParaRPr lang="fr-FR"/>
        </a:p>
      </dgm:t>
    </dgm:pt>
    <dgm:pt modelId="{5C327C55-59D3-459E-AD60-887A1B482DC2}">
      <dgm:prSet phldrT="[Texte]"/>
      <dgm:spPr/>
      <dgm:t>
        <a:bodyPr/>
        <a:lstStyle/>
        <a:p>
          <a:r>
            <a:rPr lang="fr-FR" dirty="0" smtClean="0"/>
            <a:t>Capital intellectuel </a:t>
          </a:r>
          <a:endParaRPr lang="fr-FR" dirty="0"/>
        </a:p>
      </dgm:t>
    </dgm:pt>
    <dgm:pt modelId="{A3B032D6-859A-4735-BFE4-747DD850E5E4}" type="parTrans" cxnId="{80975C18-7C55-4419-9F3C-1BB344CE7B4D}">
      <dgm:prSet/>
      <dgm:spPr/>
      <dgm:t>
        <a:bodyPr/>
        <a:lstStyle/>
        <a:p>
          <a:endParaRPr lang="fr-FR"/>
        </a:p>
      </dgm:t>
    </dgm:pt>
    <dgm:pt modelId="{0CD64E66-A95A-47C3-96A3-D4CAE8E71E62}" type="sibTrans" cxnId="{80975C18-7C55-4419-9F3C-1BB344CE7B4D}">
      <dgm:prSet/>
      <dgm:spPr/>
      <dgm:t>
        <a:bodyPr/>
        <a:lstStyle/>
        <a:p>
          <a:endParaRPr lang="fr-FR"/>
        </a:p>
      </dgm:t>
    </dgm:pt>
    <dgm:pt modelId="{D6B21508-0500-473E-A819-31FF2824C1C9}">
      <dgm:prSet phldrT="[Texte]"/>
      <dgm:spPr/>
      <dgm:t>
        <a:bodyPr/>
        <a:lstStyle/>
        <a:p>
          <a:r>
            <a:rPr lang="fr-FR" dirty="0" smtClean="0"/>
            <a:t>Capital Humain</a:t>
          </a:r>
          <a:endParaRPr lang="fr-FR" dirty="0"/>
        </a:p>
      </dgm:t>
    </dgm:pt>
    <dgm:pt modelId="{CD87A1DB-C2A8-4417-BF0C-405F52B91F9E}" type="parTrans" cxnId="{C0F87F02-7E97-4CD9-81B0-71D8457799DA}">
      <dgm:prSet/>
      <dgm:spPr>
        <a:ln>
          <a:noFill/>
        </a:ln>
      </dgm:spPr>
      <dgm:t>
        <a:bodyPr/>
        <a:lstStyle/>
        <a:p>
          <a:endParaRPr lang="fr-FR"/>
        </a:p>
      </dgm:t>
    </dgm:pt>
    <dgm:pt modelId="{EE91FE8C-68C5-4A10-983F-A26D294807D6}" type="sibTrans" cxnId="{C0F87F02-7E97-4CD9-81B0-71D8457799DA}">
      <dgm:prSet/>
      <dgm:spPr/>
      <dgm:t>
        <a:bodyPr/>
        <a:lstStyle/>
        <a:p>
          <a:endParaRPr lang="fr-FR"/>
        </a:p>
      </dgm:t>
    </dgm:pt>
    <dgm:pt modelId="{749B0818-87EC-4FE7-9EFD-2284BA51CC09}">
      <dgm:prSet phldrT="[Texte]"/>
      <dgm:spPr/>
      <dgm:t>
        <a:bodyPr/>
        <a:lstStyle/>
        <a:p>
          <a:r>
            <a:rPr lang="fr-FR" dirty="0" smtClean="0"/>
            <a:t>Capital environnemental et sociétal </a:t>
          </a:r>
          <a:endParaRPr lang="fr-FR" dirty="0"/>
        </a:p>
      </dgm:t>
    </dgm:pt>
    <dgm:pt modelId="{BA4E8382-7402-4079-B63E-5C83243F7225}" type="parTrans" cxnId="{BF150553-9D3B-4DA0-9318-DCAFB9ED9F54}">
      <dgm:prSet/>
      <dgm:spPr/>
      <dgm:t>
        <a:bodyPr/>
        <a:lstStyle/>
        <a:p>
          <a:endParaRPr lang="fr-FR"/>
        </a:p>
      </dgm:t>
    </dgm:pt>
    <dgm:pt modelId="{79BB14E1-C9CF-4014-AE63-5715D3406610}" type="sibTrans" cxnId="{BF150553-9D3B-4DA0-9318-DCAFB9ED9F54}">
      <dgm:prSet/>
      <dgm:spPr/>
      <dgm:t>
        <a:bodyPr/>
        <a:lstStyle/>
        <a:p>
          <a:endParaRPr lang="fr-FR"/>
        </a:p>
      </dgm:t>
    </dgm:pt>
    <dgm:pt modelId="{00F4C546-139F-41F1-AA63-8DF3F36FAA39}">
      <dgm:prSet phldrT="[Texte]"/>
      <dgm:spPr/>
      <dgm:t>
        <a:bodyPr/>
        <a:lstStyle/>
        <a:p>
          <a:r>
            <a:rPr lang="fr-FR" dirty="0" smtClean="0"/>
            <a:t>Capital relationnel </a:t>
          </a:r>
          <a:endParaRPr lang="fr-FR" dirty="0"/>
        </a:p>
      </dgm:t>
    </dgm:pt>
    <dgm:pt modelId="{72D9BD12-E84D-4E65-98D1-92A068CDEEFA}" type="parTrans" cxnId="{EB4CF040-7437-472A-853F-B44E8CD1CED7}">
      <dgm:prSet/>
      <dgm:spPr>
        <a:ln>
          <a:noFill/>
        </a:ln>
      </dgm:spPr>
      <dgm:t>
        <a:bodyPr/>
        <a:lstStyle/>
        <a:p>
          <a:endParaRPr lang="fr-FR"/>
        </a:p>
      </dgm:t>
    </dgm:pt>
    <dgm:pt modelId="{4B7972DF-019F-46C9-ABA9-BA1388202A91}" type="sibTrans" cxnId="{EB4CF040-7437-472A-853F-B44E8CD1CED7}">
      <dgm:prSet/>
      <dgm:spPr/>
      <dgm:t>
        <a:bodyPr/>
        <a:lstStyle/>
        <a:p>
          <a:endParaRPr lang="fr-FR"/>
        </a:p>
      </dgm:t>
    </dgm:pt>
    <dgm:pt modelId="{C9A10CD8-2128-4E1A-A49A-FCFF6D71C8E8}">
      <dgm:prSet phldrT="[Texte]"/>
      <dgm:spPr/>
      <dgm:t>
        <a:bodyPr/>
        <a:lstStyle/>
        <a:p>
          <a:r>
            <a:rPr lang="fr-FR" dirty="0" smtClean="0"/>
            <a:t>Capital structurel </a:t>
          </a:r>
          <a:endParaRPr lang="fr-FR" dirty="0"/>
        </a:p>
      </dgm:t>
    </dgm:pt>
    <dgm:pt modelId="{B852304E-EE16-4BD2-84F3-EF99AFE6677C}" type="parTrans" cxnId="{BD99B339-192A-4479-89FC-515D7FAF3737}">
      <dgm:prSet/>
      <dgm:spPr/>
      <dgm:t>
        <a:bodyPr/>
        <a:lstStyle/>
        <a:p>
          <a:endParaRPr lang="fr-FR"/>
        </a:p>
      </dgm:t>
    </dgm:pt>
    <dgm:pt modelId="{862E0E29-99AA-4012-BDD2-C850A7D7478C}" type="sibTrans" cxnId="{BD99B339-192A-4479-89FC-515D7FAF3737}">
      <dgm:prSet/>
      <dgm:spPr/>
      <dgm:t>
        <a:bodyPr/>
        <a:lstStyle/>
        <a:p>
          <a:endParaRPr lang="fr-FR"/>
        </a:p>
      </dgm:t>
    </dgm:pt>
    <dgm:pt modelId="{DBD626D3-D254-4EE8-8D1D-3C1DE2090414}" type="pres">
      <dgm:prSet presAssocID="{7E9CDA17-6A1D-428D-B376-FA42A67F7B9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287AA870-376D-4E93-99B2-8B502B221AF7}" type="pres">
      <dgm:prSet presAssocID="{B5BDEE22-EA43-4ECE-92F0-5B8CC13104C5}" presName="hierRoot1" presStyleCnt="0"/>
      <dgm:spPr/>
    </dgm:pt>
    <dgm:pt modelId="{1815D5E8-3FE4-40E2-9A7A-4BD9747BF027}" type="pres">
      <dgm:prSet presAssocID="{B5BDEE22-EA43-4ECE-92F0-5B8CC13104C5}" presName="composite" presStyleCnt="0"/>
      <dgm:spPr/>
    </dgm:pt>
    <dgm:pt modelId="{4A5325B4-45D0-49B1-9980-D531CDABE45E}" type="pres">
      <dgm:prSet presAssocID="{B5BDEE22-EA43-4ECE-92F0-5B8CC13104C5}" presName="background" presStyleLbl="node0" presStyleIdx="0" presStyleCnt="2"/>
      <dgm:spPr/>
    </dgm:pt>
    <dgm:pt modelId="{7CF028EC-82E5-44E1-BFEE-56CE5A6300CE}" type="pres">
      <dgm:prSet presAssocID="{B5BDEE22-EA43-4ECE-92F0-5B8CC13104C5}" presName="text" presStyleLbl="fgAcc0" presStyleIdx="0" presStyleCnt="2" custScaleY="46120" custLinFactNeighborX="18820" custLinFactNeighborY="-89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24E5BC2-D48E-44C4-886C-35C61D80F47C}" type="pres">
      <dgm:prSet presAssocID="{B5BDEE22-EA43-4ECE-92F0-5B8CC13104C5}" presName="hierChild2" presStyleCnt="0"/>
      <dgm:spPr/>
    </dgm:pt>
    <dgm:pt modelId="{B151A692-AEB7-48EB-A12F-14EDD8832AC0}" type="pres">
      <dgm:prSet presAssocID="{A3B032D6-859A-4735-BFE4-747DD850E5E4}" presName="Name10" presStyleLbl="parChTrans1D2" presStyleIdx="0" presStyleCnt="2"/>
      <dgm:spPr/>
      <dgm:t>
        <a:bodyPr/>
        <a:lstStyle/>
        <a:p>
          <a:endParaRPr lang="fr-FR"/>
        </a:p>
      </dgm:t>
    </dgm:pt>
    <dgm:pt modelId="{F337D680-3901-4216-B507-10DF86455C06}" type="pres">
      <dgm:prSet presAssocID="{5C327C55-59D3-459E-AD60-887A1B482DC2}" presName="hierRoot2" presStyleCnt="0"/>
      <dgm:spPr/>
    </dgm:pt>
    <dgm:pt modelId="{42E3DE4E-FF5E-4870-A7BB-0A385F0ABD5E}" type="pres">
      <dgm:prSet presAssocID="{5C327C55-59D3-459E-AD60-887A1B482DC2}" presName="composite2" presStyleCnt="0"/>
      <dgm:spPr/>
    </dgm:pt>
    <dgm:pt modelId="{571D90B4-1775-47D7-A045-66DAC983ABE8}" type="pres">
      <dgm:prSet presAssocID="{5C327C55-59D3-459E-AD60-887A1B482DC2}" presName="background2" presStyleLbl="node2" presStyleIdx="0" presStyleCnt="2"/>
      <dgm:spPr/>
    </dgm:pt>
    <dgm:pt modelId="{A237D14F-0487-4ED5-8AB8-F86245C814FE}" type="pres">
      <dgm:prSet presAssocID="{5C327C55-59D3-459E-AD60-887A1B482DC2}" presName="text2" presStyleLbl="fgAcc2" presStyleIdx="0" presStyleCnt="2" custScaleX="106074" custScaleY="48115" custLinFactNeighborX="26084" custLinFactNeighborY="-877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CD069A8-CD2E-44F8-851C-ED811D83985E}" type="pres">
      <dgm:prSet presAssocID="{5C327C55-59D3-459E-AD60-887A1B482DC2}" presName="hierChild3" presStyleCnt="0"/>
      <dgm:spPr/>
    </dgm:pt>
    <dgm:pt modelId="{17ADE1DE-2323-468E-9CDE-B2A8B2A0E3D2}" type="pres">
      <dgm:prSet presAssocID="{CD87A1DB-C2A8-4417-BF0C-405F52B91F9E}" presName="Name17" presStyleLbl="parChTrans1D3" presStyleIdx="0" presStyleCnt="2"/>
      <dgm:spPr/>
      <dgm:t>
        <a:bodyPr/>
        <a:lstStyle/>
        <a:p>
          <a:endParaRPr lang="fr-FR"/>
        </a:p>
      </dgm:t>
    </dgm:pt>
    <dgm:pt modelId="{F528E75A-A8A8-40B9-B51A-407CEC702C1C}" type="pres">
      <dgm:prSet presAssocID="{D6B21508-0500-473E-A819-31FF2824C1C9}" presName="hierRoot3" presStyleCnt="0"/>
      <dgm:spPr/>
    </dgm:pt>
    <dgm:pt modelId="{E961FC81-DA31-435B-A085-8A72924925AE}" type="pres">
      <dgm:prSet presAssocID="{D6B21508-0500-473E-A819-31FF2824C1C9}" presName="composite3" presStyleCnt="0"/>
      <dgm:spPr/>
    </dgm:pt>
    <dgm:pt modelId="{CA46B20B-34F3-4B2D-9CCC-77FA5FE53B1F}" type="pres">
      <dgm:prSet presAssocID="{D6B21508-0500-473E-A819-31FF2824C1C9}" presName="background3" presStyleLbl="node3" presStyleIdx="0" presStyleCnt="2"/>
      <dgm:spPr/>
    </dgm:pt>
    <dgm:pt modelId="{4F124A81-D7F5-445C-8D26-226B610E4FBE}" type="pres">
      <dgm:prSet presAssocID="{D6B21508-0500-473E-A819-31FF2824C1C9}" presName="text3" presStyleLbl="fgAcc3" presStyleIdx="0" presStyleCnt="2" custScaleX="56591" custScaleY="49011" custLinFactNeighborX="-39988" custLinFactNeighborY="-1620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DE40651-4893-4295-B729-BD8153F57E34}" type="pres">
      <dgm:prSet presAssocID="{D6B21508-0500-473E-A819-31FF2824C1C9}" presName="hierChild4" presStyleCnt="0"/>
      <dgm:spPr/>
    </dgm:pt>
    <dgm:pt modelId="{E96890A9-1388-4FEA-8622-1C83DB3D2691}" type="pres">
      <dgm:prSet presAssocID="{BA4E8382-7402-4079-B63E-5C83243F7225}" presName="Name10" presStyleLbl="parChTrans1D2" presStyleIdx="1" presStyleCnt="2"/>
      <dgm:spPr/>
      <dgm:t>
        <a:bodyPr/>
        <a:lstStyle/>
        <a:p>
          <a:endParaRPr lang="fr-FR"/>
        </a:p>
      </dgm:t>
    </dgm:pt>
    <dgm:pt modelId="{B882EEAB-D304-4C18-A39F-EA53867E48CC}" type="pres">
      <dgm:prSet presAssocID="{749B0818-87EC-4FE7-9EFD-2284BA51CC09}" presName="hierRoot2" presStyleCnt="0"/>
      <dgm:spPr/>
    </dgm:pt>
    <dgm:pt modelId="{718FFCB0-C552-4FEA-A5F5-0C9432CDD3B6}" type="pres">
      <dgm:prSet presAssocID="{749B0818-87EC-4FE7-9EFD-2284BA51CC09}" presName="composite2" presStyleCnt="0"/>
      <dgm:spPr/>
    </dgm:pt>
    <dgm:pt modelId="{25469B59-3ED7-4C5F-8110-6C7B2B8A57AC}" type="pres">
      <dgm:prSet presAssocID="{749B0818-87EC-4FE7-9EFD-2284BA51CC09}" presName="background2" presStyleLbl="node2" presStyleIdx="1" presStyleCnt="2"/>
      <dgm:spPr/>
    </dgm:pt>
    <dgm:pt modelId="{7E0D98D8-B428-4830-B278-86F486B28E03}" type="pres">
      <dgm:prSet presAssocID="{749B0818-87EC-4FE7-9EFD-2284BA51CC09}" presName="text2" presStyleLbl="fgAcc2" presStyleIdx="1" presStyleCnt="2" custScaleY="48236" custLinFactNeighborX="38814" custLinFactNeighborY="-877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1BD4433-4F4B-4431-BD86-16A9F464D2F2}" type="pres">
      <dgm:prSet presAssocID="{749B0818-87EC-4FE7-9EFD-2284BA51CC09}" presName="hierChild3" presStyleCnt="0"/>
      <dgm:spPr/>
    </dgm:pt>
    <dgm:pt modelId="{15BA03D7-E096-40BD-A48D-2AE1069C81EA}" type="pres">
      <dgm:prSet presAssocID="{72D9BD12-E84D-4E65-98D1-92A068CDEEFA}" presName="Name17" presStyleLbl="parChTrans1D3" presStyleIdx="1" presStyleCnt="2"/>
      <dgm:spPr/>
      <dgm:t>
        <a:bodyPr/>
        <a:lstStyle/>
        <a:p>
          <a:endParaRPr lang="fr-FR"/>
        </a:p>
      </dgm:t>
    </dgm:pt>
    <dgm:pt modelId="{C4BAD23C-4A4B-4090-A61B-6CABFB70F474}" type="pres">
      <dgm:prSet presAssocID="{00F4C546-139F-41F1-AA63-8DF3F36FAA39}" presName="hierRoot3" presStyleCnt="0"/>
      <dgm:spPr/>
    </dgm:pt>
    <dgm:pt modelId="{3CB3CC01-CE2D-4A81-B254-030D3086C36B}" type="pres">
      <dgm:prSet presAssocID="{00F4C546-139F-41F1-AA63-8DF3F36FAA39}" presName="composite3" presStyleCnt="0"/>
      <dgm:spPr/>
    </dgm:pt>
    <dgm:pt modelId="{D0AD4CA0-B7C7-4879-9E7F-E2EB30B3024F}" type="pres">
      <dgm:prSet presAssocID="{00F4C546-139F-41F1-AA63-8DF3F36FAA39}" presName="background3" presStyleLbl="node3" presStyleIdx="1" presStyleCnt="2"/>
      <dgm:spPr/>
    </dgm:pt>
    <dgm:pt modelId="{B19CC2B5-A118-4E17-A107-6398AA414D87}" type="pres">
      <dgm:prSet presAssocID="{00F4C546-139F-41F1-AA63-8DF3F36FAA39}" presName="text3" presStyleLbl="fgAcc3" presStyleIdx="1" presStyleCnt="2" custScaleX="72030" custScaleY="50956" custLinFactNeighborX="-6429" custLinFactNeighborY="-1632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712C7C8-98B6-4F47-A0B9-E4242BEBBA41}" type="pres">
      <dgm:prSet presAssocID="{00F4C546-139F-41F1-AA63-8DF3F36FAA39}" presName="hierChild4" presStyleCnt="0"/>
      <dgm:spPr/>
    </dgm:pt>
    <dgm:pt modelId="{87814D16-F28E-4512-AAAE-C5222019E9B0}" type="pres">
      <dgm:prSet presAssocID="{C9A10CD8-2128-4E1A-A49A-FCFF6D71C8E8}" presName="hierRoot1" presStyleCnt="0"/>
      <dgm:spPr/>
    </dgm:pt>
    <dgm:pt modelId="{0CC99FAF-5663-49E7-8050-AA062B89BD81}" type="pres">
      <dgm:prSet presAssocID="{C9A10CD8-2128-4E1A-A49A-FCFF6D71C8E8}" presName="composite" presStyleCnt="0"/>
      <dgm:spPr/>
    </dgm:pt>
    <dgm:pt modelId="{160BEFC6-05B4-49B2-BCCA-154C03955CE1}" type="pres">
      <dgm:prSet presAssocID="{C9A10CD8-2128-4E1A-A49A-FCFF6D71C8E8}" presName="background" presStyleLbl="node0" presStyleIdx="1" presStyleCnt="2"/>
      <dgm:spPr/>
    </dgm:pt>
    <dgm:pt modelId="{E86F3C16-346C-41FC-A786-177B85D85703}" type="pres">
      <dgm:prSet presAssocID="{C9A10CD8-2128-4E1A-A49A-FCFF6D71C8E8}" presName="text" presStyleLbl="fgAcc0" presStyleIdx="1" presStyleCnt="2" custScaleX="61189" custScaleY="49011" custLinFactX="-28586" custLinFactY="69633" custLinFactNeighborX="-100000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B9A69E3-7EDA-4F4C-8386-04233755CB27}" type="pres">
      <dgm:prSet presAssocID="{C9A10CD8-2128-4E1A-A49A-FCFF6D71C8E8}" presName="hierChild2" presStyleCnt="0"/>
      <dgm:spPr/>
    </dgm:pt>
  </dgm:ptLst>
  <dgm:cxnLst>
    <dgm:cxn modelId="{BD99B339-192A-4479-89FC-515D7FAF3737}" srcId="{7E9CDA17-6A1D-428D-B376-FA42A67F7B9E}" destId="{C9A10CD8-2128-4E1A-A49A-FCFF6D71C8E8}" srcOrd="1" destOrd="0" parTransId="{B852304E-EE16-4BD2-84F3-EF99AFE6677C}" sibTransId="{862E0E29-99AA-4012-BDD2-C850A7D7478C}"/>
    <dgm:cxn modelId="{414E7751-3F66-4141-814E-58F043275343}" srcId="{7E9CDA17-6A1D-428D-B376-FA42A67F7B9E}" destId="{B5BDEE22-EA43-4ECE-92F0-5B8CC13104C5}" srcOrd="0" destOrd="0" parTransId="{BA571C6D-9F1A-439B-8267-9DF58EF00100}" sibTransId="{509C5D15-386D-41E1-B325-AC4E04B78CC8}"/>
    <dgm:cxn modelId="{EB4CF040-7437-472A-853F-B44E8CD1CED7}" srcId="{749B0818-87EC-4FE7-9EFD-2284BA51CC09}" destId="{00F4C546-139F-41F1-AA63-8DF3F36FAA39}" srcOrd="0" destOrd="0" parTransId="{72D9BD12-E84D-4E65-98D1-92A068CDEEFA}" sibTransId="{4B7972DF-019F-46C9-ABA9-BA1388202A91}"/>
    <dgm:cxn modelId="{A177F6CB-8511-453F-8011-86A16E2718DA}" type="presOf" srcId="{5C327C55-59D3-459E-AD60-887A1B482DC2}" destId="{A237D14F-0487-4ED5-8AB8-F86245C814FE}" srcOrd="0" destOrd="0" presId="urn:microsoft.com/office/officeart/2005/8/layout/hierarchy1"/>
    <dgm:cxn modelId="{5EC06C7D-E021-400A-B9D1-1364CF672A22}" type="presOf" srcId="{A3B032D6-859A-4735-BFE4-747DD850E5E4}" destId="{B151A692-AEB7-48EB-A12F-14EDD8832AC0}" srcOrd="0" destOrd="0" presId="urn:microsoft.com/office/officeart/2005/8/layout/hierarchy1"/>
    <dgm:cxn modelId="{80975C18-7C55-4419-9F3C-1BB344CE7B4D}" srcId="{B5BDEE22-EA43-4ECE-92F0-5B8CC13104C5}" destId="{5C327C55-59D3-459E-AD60-887A1B482DC2}" srcOrd="0" destOrd="0" parTransId="{A3B032D6-859A-4735-BFE4-747DD850E5E4}" sibTransId="{0CD64E66-A95A-47C3-96A3-D4CAE8E71E62}"/>
    <dgm:cxn modelId="{8F43F8BA-BBBC-440F-97AB-8151CD405EFB}" type="presOf" srcId="{749B0818-87EC-4FE7-9EFD-2284BA51CC09}" destId="{7E0D98D8-B428-4830-B278-86F486B28E03}" srcOrd="0" destOrd="0" presId="urn:microsoft.com/office/officeart/2005/8/layout/hierarchy1"/>
    <dgm:cxn modelId="{C0F87F02-7E97-4CD9-81B0-71D8457799DA}" srcId="{5C327C55-59D3-459E-AD60-887A1B482DC2}" destId="{D6B21508-0500-473E-A819-31FF2824C1C9}" srcOrd="0" destOrd="0" parTransId="{CD87A1DB-C2A8-4417-BF0C-405F52B91F9E}" sibTransId="{EE91FE8C-68C5-4A10-983F-A26D294807D6}"/>
    <dgm:cxn modelId="{5B63452F-9A38-4FBA-B642-267F91F62756}" type="presOf" srcId="{BA4E8382-7402-4079-B63E-5C83243F7225}" destId="{E96890A9-1388-4FEA-8622-1C83DB3D2691}" srcOrd="0" destOrd="0" presId="urn:microsoft.com/office/officeart/2005/8/layout/hierarchy1"/>
    <dgm:cxn modelId="{807197BE-45BF-4050-ABA3-E05AB8E234CD}" type="presOf" srcId="{7E9CDA17-6A1D-428D-B376-FA42A67F7B9E}" destId="{DBD626D3-D254-4EE8-8D1D-3C1DE2090414}" srcOrd="0" destOrd="0" presId="urn:microsoft.com/office/officeart/2005/8/layout/hierarchy1"/>
    <dgm:cxn modelId="{5AEDDBB6-28FB-4016-B62A-76F145DB8F61}" type="presOf" srcId="{72D9BD12-E84D-4E65-98D1-92A068CDEEFA}" destId="{15BA03D7-E096-40BD-A48D-2AE1069C81EA}" srcOrd="0" destOrd="0" presId="urn:microsoft.com/office/officeart/2005/8/layout/hierarchy1"/>
    <dgm:cxn modelId="{1C13A5F4-9A48-4C66-8785-B4967AA10BF9}" type="presOf" srcId="{CD87A1DB-C2A8-4417-BF0C-405F52B91F9E}" destId="{17ADE1DE-2323-468E-9CDE-B2A8B2A0E3D2}" srcOrd="0" destOrd="0" presId="urn:microsoft.com/office/officeart/2005/8/layout/hierarchy1"/>
    <dgm:cxn modelId="{59903A2F-0B57-4299-B962-5A8463CD081C}" type="presOf" srcId="{00F4C546-139F-41F1-AA63-8DF3F36FAA39}" destId="{B19CC2B5-A118-4E17-A107-6398AA414D87}" srcOrd="0" destOrd="0" presId="urn:microsoft.com/office/officeart/2005/8/layout/hierarchy1"/>
    <dgm:cxn modelId="{09E08E1C-D19B-47B4-BA91-D845D5F5BBD2}" type="presOf" srcId="{B5BDEE22-EA43-4ECE-92F0-5B8CC13104C5}" destId="{7CF028EC-82E5-44E1-BFEE-56CE5A6300CE}" srcOrd="0" destOrd="0" presId="urn:microsoft.com/office/officeart/2005/8/layout/hierarchy1"/>
    <dgm:cxn modelId="{D4A5CF04-EDAA-457D-AE3A-1CB94077A8D2}" type="presOf" srcId="{D6B21508-0500-473E-A819-31FF2824C1C9}" destId="{4F124A81-D7F5-445C-8D26-226B610E4FBE}" srcOrd="0" destOrd="0" presId="urn:microsoft.com/office/officeart/2005/8/layout/hierarchy1"/>
    <dgm:cxn modelId="{BF150553-9D3B-4DA0-9318-DCAFB9ED9F54}" srcId="{B5BDEE22-EA43-4ECE-92F0-5B8CC13104C5}" destId="{749B0818-87EC-4FE7-9EFD-2284BA51CC09}" srcOrd="1" destOrd="0" parTransId="{BA4E8382-7402-4079-B63E-5C83243F7225}" sibTransId="{79BB14E1-C9CF-4014-AE63-5715D3406610}"/>
    <dgm:cxn modelId="{0F3D0319-8794-4A4C-8C90-51CE94039F70}" type="presOf" srcId="{C9A10CD8-2128-4E1A-A49A-FCFF6D71C8E8}" destId="{E86F3C16-346C-41FC-A786-177B85D85703}" srcOrd="0" destOrd="0" presId="urn:microsoft.com/office/officeart/2005/8/layout/hierarchy1"/>
    <dgm:cxn modelId="{9D4A9C49-7754-40C6-8A78-A7FF3907DFCA}" type="presParOf" srcId="{DBD626D3-D254-4EE8-8D1D-3C1DE2090414}" destId="{287AA870-376D-4E93-99B2-8B502B221AF7}" srcOrd="0" destOrd="0" presId="urn:microsoft.com/office/officeart/2005/8/layout/hierarchy1"/>
    <dgm:cxn modelId="{2DDD4E02-E883-4067-8182-7E882910E9EE}" type="presParOf" srcId="{287AA870-376D-4E93-99B2-8B502B221AF7}" destId="{1815D5E8-3FE4-40E2-9A7A-4BD9747BF027}" srcOrd="0" destOrd="0" presId="urn:microsoft.com/office/officeart/2005/8/layout/hierarchy1"/>
    <dgm:cxn modelId="{F54F9950-5C44-4852-955E-1A286665FA26}" type="presParOf" srcId="{1815D5E8-3FE4-40E2-9A7A-4BD9747BF027}" destId="{4A5325B4-45D0-49B1-9980-D531CDABE45E}" srcOrd="0" destOrd="0" presId="urn:microsoft.com/office/officeart/2005/8/layout/hierarchy1"/>
    <dgm:cxn modelId="{47620BFB-9423-4E20-8E00-4727FA0ECDE3}" type="presParOf" srcId="{1815D5E8-3FE4-40E2-9A7A-4BD9747BF027}" destId="{7CF028EC-82E5-44E1-BFEE-56CE5A6300CE}" srcOrd="1" destOrd="0" presId="urn:microsoft.com/office/officeart/2005/8/layout/hierarchy1"/>
    <dgm:cxn modelId="{9325D92D-1C2D-4BB3-B3FC-84E82473EEC7}" type="presParOf" srcId="{287AA870-376D-4E93-99B2-8B502B221AF7}" destId="{B24E5BC2-D48E-44C4-886C-35C61D80F47C}" srcOrd="1" destOrd="0" presId="urn:microsoft.com/office/officeart/2005/8/layout/hierarchy1"/>
    <dgm:cxn modelId="{35A1326F-D771-480C-8AAB-E63282910183}" type="presParOf" srcId="{B24E5BC2-D48E-44C4-886C-35C61D80F47C}" destId="{B151A692-AEB7-48EB-A12F-14EDD8832AC0}" srcOrd="0" destOrd="0" presId="urn:microsoft.com/office/officeart/2005/8/layout/hierarchy1"/>
    <dgm:cxn modelId="{AE5F1712-A181-4E8C-B3AD-413B31D480E9}" type="presParOf" srcId="{B24E5BC2-D48E-44C4-886C-35C61D80F47C}" destId="{F337D680-3901-4216-B507-10DF86455C06}" srcOrd="1" destOrd="0" presId="urn:microsoft.com/office/officeart/2005/8/layout/hierarchy1"/>
    <dgm:cxn modelId="{07B358B2-3442-4E54-9D3F-FFDA9B75604E}" type="presParOf" srcId="{F337D680-3901-4216-B507-10DF86455C06}" destId="{42E3DE4E-FF5E-4870-A7BB-0A385F0ABD5E}" srcOrd="0" destOrd="0" presId="urn:microsoft.com/office/officeart/2005/8/layout/hierarchy1"/>
    <dgm:cxn modelId="{42A8CD9C-E6C9-4CC9-8B2D-43FA0D4522E8}" type="presParOf" srcId="{42E3DE4E-FF5E-4870-A7BB-0A385F0ABD5E}" destId="{571D90B4-1775-47D7-A045-66DAC983ABE8}" srcOrd="0" destOrd="0" presId="urn:microsoft.com/office/officeart/2005/8/layout/hierarchy1"/>
    <dgm:cxn modelId="{456F9D3F-05A8-4413-AE5B-DCA9D33AD455}" type="presParOf" srcId="{42E3DE4E-FF5E-4870-A7BB-0A385F0ABD5E}" destId="{A237D14F-0487-4ED5-8AB8-F86245C814FE}" srcOrd="1" destOrd="0" presId="urn:microsoft.com/office/officeart/2005/8/layout/hierarchy1"/>
    <dgm:cxn modelId="{C9DCB487-C22A-4341-A3AE-290156B757CF}" type="presParOf" srcId="{F337D680-3901-4216-B507-10DF86455C06}" destId="{4CD069A8-CD2E-44F8-851C-ED811D83985E}" srcOrd="1" destOrd="0" presId="urn:microsoft.com/office/officeart/2005/8/layout/hierarchy1"/>
    <dgm:cxn modelId="{FD83780A-63F0-4B91-868B-163705D3AA2B}" type="presParOf" srcId="{4CD069A8-CD2E-44F8-851C-ED811D83985E}" destId="{17ADE1DE-2323-468E-9CDE-B2A8B2A0E3D2}" srcOrd="0" destOrd="0" presId="urn:microsoft.com/office/officeart/2005/8/layout/hierarchy1"/>
    <dgm:cxn modelId="{F849CA10-3683-40C3-8390-25324DB78C04}" type="presParOf" srcId="{4CD069A8-CD2E-44F8-851C-ED811D83985E}" destId="{F528E75A-A8A8-40B9-B51A-407CEC702C1C}" srcOrd="1" destOrd="0" presId="urn:microsoft.com/office/officeart/2005/8/layout/hierarchy1"/>
    <dgm:cxn modelId="{01058C5D-C914-4099-8E7F-BAF723D05702}" type="presParOf" srcId="{F528E75A-A8A8-40B9-B51A-407CEC702C1C}" destId="{E961FC81-DA31-435B-A085-8A72924925AE}" srcOrd="0" destOrd="0" presId="urn:microsoft.com/office/officeart/2005/8/layout/hierarchy1"/>
    <dgm:cxn modelId="{EBD0E0D5-A347-4229-B8C1-CABA338DD02B}" type="presParOf" srcId="{E961FC81-DA31-435B-A085-8A72924925AE}" destId="{CA46B20B-34F3-4B2D-9CCC-77FA5FE53B1F}" srcOrd="0" destOrd="0" presId="urn:microsoft.com/office/officeart/2005/8/layout/hierarchy1"/>
    <dgm:cxn modelId="{C32D0584-653F-4EEB-B884-A34EAB250B48}" type="presParOf" srcId="{E961FC81-DA31-435B-A085-8A72924925AE}" destId="{4F124A81-D7F5-445C-8D26-226B610E4FBE}" srcOrd="1" destOrd="0" presId="urn:microsoft.com/office/officeart/2005/8/layout/hierarchy1"/>
    <dgm:cxn modelId="{0A90A249-E022-4C57-A41F-22029EFE2B18}" type="presParOf" srcId="{F528E75A-A8A8-40B9-B51A-407CEC702C1C}" destId="{6DE40651-4893-4295-B729-BD8153F57E34}" srcOrd="1" destOrd="0" presId="urn:microsoft.com/office/officeart/2005/8/layout/hierarchy1"/>
    <dgm:cxn modelId="{8B2249B4-3053-409C-82F3-52139F10CF72}" type="presParOf" srcId="{B24E5BC2-D48E-44C4-886C-35C61D80F47C}" destId="{E96890A9-1388-4FEA-8622-1C83DB3D2691}" srcOrd="2" destOrd="0" presId="urn:microsoft.com/office/officeart/2005/8/layout/hierarchy1"/>
    <dgm:cxn modelId="{B31FD8AA-CE8C-4D78-86B5-B45E961B533A}" type="presParOf" srcId="{B24E5BC2-D48E-44C4-886C-35C61D80F47C}" destId="{B882EEAB-D304-4C18-A39F-EA53867E48CC}" srcOrd="3" destOrd="0" presId="urn:microsoft.com/office/officeart/2005/8/layout/hierarchy1"/>
    <dgm:cxn modelId="{8755BDBE-8B07-46C3-A339-63F96CF6C19E}" type="presParOf" srcId="{B882EEAB-D304-4C18-A39F-EA53867E48CC}" destId="{718FFCB0-C552-4FEA-A5F5-0C9432CDD3B6}" srcOrd="0" destOrd="0" presId="urn:microsoft.com/office/officeart/2005/8/layout/hierarchy1"/>
    <dgm:cxn modelId="{646CFAC5-0B5F-4CE4-AAAF-6F6D42959DBE}" type="presParOf" srcId="{718FFCB0-C552-4FEA-A5F5-0C9432CDD3B6}" destId="{25469B59-3ED7-4C5F-8110-6C7B2B8A57AC}" srcOrd="0" destOrd="0" presId="urn:microsoft.com/office/officeart/2005/8/layout/hierarchy1"/>
    <dgm:cxn modelId="{11AA5DDB-9689-4A28-AE8A-8E0AF9698DBD}" type="presParOf" srcId="{718FFCB0-C552-4FEA-A5F5-0C9432CDD3B6}" destId="{7E0D98D8-B428-4830-B278-86F486B28E03}" srcOrd="1" destOrd="0" presId="urn:microsoft.com/office/officeart/2005/8/layout/hierarchy1"/>
    <dgm:cxn modelId="{7D7B4B57-A70F-42FB-8985-471E3A2086B0}" type="presParOf" srcId="{B882EEAB-D304-4C18-A39F-EA53867E48CC}" destId="{B1BD4433-4F4B-4431-BD86-16A9F464D2F2}" srcOrd="1" destOrd="0" presId="urn:microsoft.com/office/officeart/2005/8/layout/hierarchy1"/>
    <dgm:cxn modelId="{935C84CC-A60D-4309-9A1E-3206ECA76578}" type="presParOf" srcId="{B1BD4433-4F4B-4431-BD86-16A9F464D2F2}" destId="{15BA03D7-E096-40BD-A48D-2AE1069C81EA}" srcOrd="0" destOrd="0" presId="urn:microsoft.com/office/officeart/2005/8/layout/hierarchy1"/>
    <dgm:cxn modelId="{67E68A01-FB98-4A55-978C-4EF3CC265394}" type="presParOf" srcId="{B1BD4433-4F4B-4431-BD86-16A9F464D2F2}" destId="{C4BAD23C-4A4B-4090-A61B-6CABFB70F474}" srcOrd="1" destOrd="0" presId="urn:microsoft.com/office/officeart/2005/8/layout/hierarchy1"/>
    <dgm:cxn modelId="{59CE8A9D-A549-4071-9A89-53452D6CEDA9}" type="presParOf" srcId="{C4BAD23C-4A4B-4090-A61B-6CABFB70F474}" destId="{3CB3CC01-CE2D-4A81-B254-030D3086C36B}" srcOrd="0" destOrd="0" presId="urn:microsoft.com/office/officeart/2005/8/layout/hierarchy1"/>
    <dgm:cxn modelId="{9240008D-02FF-4BC1-AABA-073285C20EC2}" type="presParOf" srcId="{3CB3CC01-CE2D-4A81-B254-030D3086C36B}" destId="{D0AD4CA0-B7C7-4879-9E7F-E2EB30B3024F}" srcOrd="0" destOrd="0" presId="urn:microsoft.com/office/officeart/2005/8/layout/hierarchy1"/>
    <dgm:cxn modelId="{1FD6D895-78A7-49B1-94F9-DFBF0CFCC7A0}" type="presParOf" srcId="{3CB3CC01-CE2D-4A81-B254-030D3086C36B}" destId="{B19CC2B5-A118-4E17-A107-6398AA414D87}" srcOrd="1" destOrd="0" presId="urn:microsoft.com/office/officeart/2005/8/layout/hierarchy1"/>
    <dgm:cxn modelId="{BB3977BD-A121-480B-8711-3CDC2BFAEA37}" type="presParOf" srcId="{C4BAD23C-4A4B-4090-A61B-6CABFB70F474}" destId="{9712C7C8-98B6-4F47-A0B9-E4242BEBBA41}" srcOrd="1" destOrd="0" presId="urn:microsoft.com/office/officeart/2005/8/layout/hierarchy1"/>
    <dgm:cxn modelId="{484D0F3F-2F66-4817-A007-BCD9AC0A08AC}" type="presParOf" srcId="{DBD626D3-D254-4EE8-8D1D-3C1DE2090414}" destId="{87814D16-F28E-4512-AAAE-C5222019E9B0}" srcOrd="1" destOrd="0" presId="urn:microsoft.com/office/officeart/2005/8/layout/hierarchy1"/>
    <dgm:cxn modelId="{13A9B02A-B4E0-4F21-8FC2-DA0AA444AE99}" type="presParOf" srcId="{87814D16-F28E-4512-AAAE-C5222019E9B0}" destId="{0CC99FAF-5663-49E7-8050-AA062B89BD81}" srcOrd="0" destOrd="0" presId="urn:microsoft.com/office/officeart/2005/8/layout/hierarchy1"/>
    <dgm:cxn modelId="{6103A037-CBD1-4460-B2F7-BACB6FD34AD9}" type="presParOf" srcId="{0CC99FAF-5663-49E7-8050-AA062B89BD81}" destId="{160BEFC6-05B4-49B2-BCCA-154C03955CE1}" srcOrd="0" destOrd="0" presId="urn:microsoft.com/office/officeart/2005/8/layout/hierarchy1"/>
    <dgm:cxn modelId="{1A09DA2A-309D-40CA-AD19-5FC2424207F6}" type="presParOf" srcId="{0CC99FAF-5663-49E7-8050-AA062B89BD81}" destId="{E86F3C16-346C-41FC-A786-177B85D85703}" srcOrd="1" destOrd="0" presId="urn:microsoft.com/office/officeart/2005/8/layout/hierarchy1"/>
    <dgm:cxn modelId="{7354FD44-188F-418B-988B-D5DB720948BF}" type="presParOf" srcId="{87814D16-F28E-4512-AAAE-C5222019E9B0}" destId="{7B9A69E3-7EDA-4F4C-8386-04233755CB2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5BA03D7-E096-40BD-A48D-2AE1069C81EA}">
      <dsp:nvSpPr>
        <dsp:cNvPr id="0" name=""/>
        <dsp:cNvSpPr/>
      </dsp:nvSpPr>
      <dsp:spPr>
        <a:xfrm>
          <a:off x="5536624" y="2387987"/>
          <a:ext cx="1293662" cy="694567"/>
        </a:xfrm>
        <a:custGeom>
          <a:avLst/>
          <a:gdLst/>
          <a:ahLst/>
          <a:cxnLst/>
          <a:rect l="0" t="0" r="0" b="0"/>
          <a:pathLst>
            <a:path>
              <a:moveTo>
                <a:pt x="1293662" y="0"/>
              </a:moveTo>
              <a:lnTo>
                <a:pt x="1293662" y="429679"/>
              </a:lnTo>
              <a:lnTo>
                <a:pt x="0" y="429679"/>
              </a:lnTo>
              <a:lnTo>
                <a:pt x="0" y="694567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890A9-1388-4FEA-8622-1C83DB3D2691}">
      <dsp:nvSpPr>
        <dsp:cNvPr id="0" name=""/>
        <dsp:cNvSpPr/>
      </dsp:nvSpPr>
      <dsp:spPr>
        <a:xfrm>
          <a:off x="4424357" y="823610"/>
          <a:ext cx="2405929" cy="688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3669"/>
              </a:lnTo>
              <a:lnTo>
                <a:pt x="2405929" y="423669"/>
              </a:lnTo>
              <a:lnTo>
                <a:pt x="2405929" y="6885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DE1DE-2323-468E-9CDE-B2A8B2A0E3D2}">
      <dsp:nvSpPr>
        <dsp:cNvPr id="0" name=""/>
        <dsp:cNvSpPr/>
      </dsp:nvSpPr>
      <dsp:spPr>
        <a:xfrm>
          <a:off x="995432" y="2385790"/>
          <a:ext cx="1889239" cy="696764"/>
        </a:xfrm>
        <a:custGeom>
          <a:avLst/>
          <a:gdLst/>
          <a:ahLst/>
          <a:cxnLst/>
          <a:rect l="0" t="0" r="0" b="0"/>
          <a:pathLst>
            <a:path>
              <a:moveTo>
                <a:pt x="1889239" y="0"/>
              </a:moveTo>
              <a:lnTo>
                <a:pt x="1889239" y="431876"/>
              </a:lnTo>
              <a:lnTo>
                <a:pt x="0" y="431876"/>
              </a:lnTo>
              <a:lnTo>
                <a:pt x="0" y="696764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51A692-AEB7-48EB-A12F-14EDD8832AC0}">
      <dsp:nvSpPr>
        <dsp:cNvPr id="0" name=""/>
        <dsp:cNvSpPr/>
      </dsp:nvSpPr>
      <dsp:spPr>
        <a:xfrm>
          <a:off x="2884672" y="823610"/>
          <a:ext cx="1539685" cy="688557"/>
        </a:xfrm>
        <a:custGeom>
          <a:avLst/>
          <a:gdLst/>
          <a:ahLst/>
          <a:cxnLst/>
          <a:rect l="0" t="0" r="0" b="0"/>
          <a:pathLst>
            <a:path>
              <a:moveTo>
                <a:pt x="1539685" y="0"/>
              </a:moveTo>
              <a:lnTo>
                <a:pt x="1539685" y="423669"/>
              </a:lnTo>
              <a:lnTo>
                <a:pt x="0" y="423669"/>
              </a:lnTo>
              <a:lnTo>
                <a:pt x="0" y="6885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5325B4-45D0-49B1-9980-D531CDABE45E}">
      <dsp:nvSpPr>
        <dsp:cNvPr id="0" name=""/>
        <dsp:cNvSpPr/>
      </dsp:nvSpPr>
      <dsp:spPr>
        <a:xfrm>
          <a:off x="2994675" y="-13788"/>
          <a:ext cx="2859364" cy="837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F028EC-82E5-44E1-BFEE-56CE5A6300CE}">
      <dsp:nvSpPr>
        <dsp:cNvPr id="0" name=""/>
        <dsp:cNvSpPr/>
      </dsp:nvSpPr>
      <dsp:spPr>
        <a:xfrm>
          <a:off x="3312382" y="288032"/>
          <a:ext cx="2859364" cy="8373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Capital immatériel </a:t>
          </a:r>
          <a:endParaRPr lang="fr-FR" sz="2000" kern="1200" dirty="0"/>
        </a:p>
      </dsp:txBody>
      <dsp:txXfrm>
        <a:off x="3312382" y="288032"/>
        <a:ext cx="2859364" cy="837399"/>
      </dsp:txXfrm>
    </dsp:sp>
    <dsp:sp modelId="{571D90B4-1775-47D7-A045-66DAC983ABE8}">
      <dsp:nvSpPr>
        <dsp:cNvPr id="0" name=""/>
        <dsp:cNvSpPr/>
      </dsp:nvSpPr>
      <dsp:spPr>
        <a:xfrm>
          <a:off x="1368151" y="1512168"/>
          <a:ext cx="3033042" cy="873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7D14F-0487-4ED5-8AB8-F86245C814FE}">
      <dsp:nvSpPr>
        <dsp:cNvPr id="0" name=""/>
        <dsp:cNvSpPr/>
      </dsp:nvSpPr>
      <dsp:spPr>
        <a:xfrm>
          <a:off x="1685858" y="1813990"/>
          <a:ext cx="3033042" cy="873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Capital intellectuel </a:t>
          </a:r>
          <a:endParaRPr lang="fr-FR" sz="2000" kern="1200" dirty="0"/>
        </a:p>
      </dsp:txBody>
      <dsp:txXfrm>
        <a:off x="1685858" y="1813990"/>
        <a:ext cx="3033042" cy="873622"/>
      </dsp:txXfrm>
    </dsp:sp>
    <dsp:sp modelId="{CA46B20B-34F3-4B2D-9CCC-77FA5FE53B1F}">
      <dsp:nvSpPr>
        <dsp:cNvPr id="0" name=""/>
        <dsp:cNvSpPr/>
      </dsp:nvSpPr>
      <dsp:spPr>
        <a:xfrm>
          <a:off x="186361" y="3082555"/>
          <a:ext cx="1618142" cy="889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124A81-D7F5-445C-8D26-226B610E4FBE}">
      <dsp:nvSpPr>
        <dsp:cNvPr id="0" name=""/>
        <dsp:cNvSpPr/>
      </dsp:nvSpPr>
      <dsp:spPr>
        <a:xfrm>
          <a:off x="504068" y="3384377"/>
          <a:ext cx="1618142" cy="889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Capital Humain</a:t>
          </a:r>
          <a:endParaRPr lang="fr-FR" sz="2000" kern="1200" dirty="0"/>
        </a:p>
      </dsp:txBody>
      <dsp:txXfrm>
        <a:off x="504068" y="3384377"/>
        <a:ext cx="1618142" cy="889891"/>
      </dsp:txXfrm>
    </dsp:sp>
    <dsp:sp modelId="{25469B59-3ED7-4C5F-8110-6C7B2B8A57AC}">
      <dsp:nvSpPr>
        <dsp:cNvPr id="0" name=""/>
        <dsp:cNvSpPr/>
      </dsp:nvSpPr>
      <dsp:spPr>
        <a:xfrm>
          <a:off x="5400604" y="1512168"/>
          <a:ext cx="2859364" cy="875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D98D8-B428-4830-B278-86F486B28E03}">
      <dsp:nvSpPr>
        <dsp:cNvPr id="0" name=""/>
        <dsp:cNvSpPr/>
      </dsp:nvSpPr>
      <dsp:spPr>
        <a:xfrm>
          <a:off x="5718312" y="1813990"/>
          <a:ext cx="2859364" cy="875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Capital environnemental et sociétal </a:t>
          </a:r>
          <a:endParaRPr lang="fr-FR" sz="2000" kern="1200" dirty="0"/>
        </a:p>
      </dsp:txBody>
      <dsp:txXfrm>
        <a:off x="5718312" y="1813990"/>
        <a:ext cx="2859364" cy="875819"/>
      </dsp:txXfrm>
    </dsp:sp>
    <dsp:sp modelId="{D0AD4CA0-B7C7-4879-9E7F-E2EB30B3024F}">
      <dsp:nvSpPr>
        <dsp:cNvPr id="0" name=""/>
        <dsp:cNvSpPr/>
      </dsp:nvSpPr>
      <dsp:spPr>
        <a:xfrm>
          <a:off x="4506824" y="3082555"/>
          <a:ext cx="2059600" cy="925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CC2B5-A118-4E17-A107-6398AA414D87}">
      <dsp:nvSpPr>
        <dsp:cNvPr id="0" name=""/>
        <dsp:cNvSpPr/>
      </dsp:nvSpPr>
      <dsp:spPr>
        <a:xfrm>
          <a:off x="4824531" y="3384377"/>
          <a:ext cx="2059600" cy="9252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Capital relationnel </a:t>
          </a:r>
          <a:endParaRPr lang="fr-FR" sz="2000" kern="1200" dirty="0"/>
        </a:p>
      </dsp:txBody>
      <dsp:txXfrm>
        <a:off x="4824531" y="3384377"/>
        <a:ext cx="2059600" cy="925206"/>
      </dsp:txXfrm>
    </dsp:sp>
    <dsp:sp modelId="{160BEFC6-05B4-49B2-BCCA-154C03955CE1}">
      <dsp:nvSpPr>
        <dsp:cNvPr id="0" name=""/>
        <dsp:cNvSpPr/>
      </dsp:nvSpPr>
      <dsp:spPr>
        <a:xfrm>
          <a:off x="2274579" y="3082554"/>
          <a:ext cx="1749616" cy="889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F3C16-346C-41FC-A786-177B85D85703}">
      <dsp:nvSpPr>
        <dsp:cNvPr id="0" name=""/>
        <dsp:cNvSpPr/>
      </dsp:nvSpPr>
      <dsp:spPr>
        <a:xfrm>
          <a:off x="2592286" y="3384376"/>
          <a:ext cx="1749616" cy="889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Capital structurel </a:t>
          </a:r>
          <a:endParaRPr lang="fr-FR" sz="2000" kern="1200" dirty="0"/>
        </a:p>
      </dsp:txBody>
      <dsp:txXfrm>
        <a:off x="2592286" y="3384376"/>
        <a:ext cx="1749616" cy="889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02458D2-08AD-4F3E-8CB2-BE897E376861}" type="datetimeFigureOut">
              <a:rPr lang="fr-FR"/>
              <a:pPr>
                <a:defRPr/>
              </a:pPr>
              <a:t>04/10/2011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33ADDC3-FDCB-471F-B38F-92E8138F0D3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mask_titr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429000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9552" y="4869160"/>
            <a:ext cx="8064896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CFC17-6308-424A-B2BA-FA0D15644C9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771"/>
            <a:ext cx="8229600" cy="903957"/>
          </a:xfrm>
        </p:spPr>
        <p:txBody>
          <a:bodyPr/>
          <a:lstStyle>
            <a:lvl1pPr>
              <a:defRPr sz="32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DD34D-1A08-4B43-ADCC-E818B11B9752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mask_titr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8" descr="puc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2924175"/>
            <a:ext cx="11525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34400" y="2138933"/>
            <a:ext cx="6526032" cy="1362075"/>
          </a:xfrm>
        </p:spPr>
        <p:txBody>
          <a:bodyPr>
            <a:normAutofit/>
          </a:bodyPr>
          <a:lstStyle>
            <a:lvl1pPr algn="l">
              <a:defRPr sz="3200" b="1" cap="none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413317" y="3429000"/>
            <a:ext cx="6081395" cy="977900"/>
          </a:xfrm>
        </p:spPr>
        <p:txBody>
          <a:bodyPr>
            <a:normAutofit/>
          </a:bodyPr>
          <a:lstStyle>
            <a:lvl1pPr marL="0" indent="0">
              <a:buNone/>
              <a:defRPr sz="2400" b="1" i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A374B-772F-4CC2-831F-F2355BE3A0CA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70583-DD66-48E7-936A-9178CBF8CE1A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5C880-5E52-4F7B-B031-C1948F272B72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3C380-190F-492A-850A-BEAA6E344BDE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7" descr="mask_courant.jpg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4436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 b="1">
                <a:solidFill>
                  <a:schemeClr val="accent4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71B5DA1-CCE7-47CE-ACCC-92F313223696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8313" y="981075"/>
            <a:ext cx="8675687" cy="4603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1031" name="Image 3" descr="LOGO-SYMPOSIUM-FINAL.png"/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5113" y="6070600"/>
            <a:ext cx="2663825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2" r:id="rId2"/>
    <p:sldLayoutId id="2147483687" r:id="rId3"/>
    <p:sldLayoutId id="2147483683" r:id="rId4"/>
    <p:sldLayoutId id="2147483684" r:id="rId5"/>
    <p:sldLayoutId id="2147483685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604A7B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04A7B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04A7B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04A7B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04A7B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04A7B"/>
          </a:solidFill>
          <a:latin typeface="Times New Roman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04A7B"/>
          </a:solidFill>
          <a:latin typeface="Times New Roman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04A7B"/>
          </a:solidFill>
          <a:latin typeface="Times New Roman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04A7B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0"/>
        </a:buBlip>
        <a:defRPr sz="2000" kern="1200">
          <a:solidFill>
            <a:srgbClr val="953735"/>
          </a:solidFill>
          <a:latin typeface="Arial" pitchFamily="34" charset="0"/>
          <a:ea typeface="+mn-ea"/>
          <a:cs typeface="Arial" pitchFamily="34" charset="0"/>
        </a:defRPr>
      </a:lvl1pPr>
      <a:lvl2pPr marL="481013" indent="-214313" algn="l" rtl="0" eaLnBrk="0" fontAlgn="base" hangingPunct="0">
        <a:spcBef>
          <a:spcPct val="20000"/>
        </a:spcBef>
        <a:spcAft>
          <a:spcPct val="0"/>
        </a:spcAft>
        <a:buSzPct val="80000"/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 3" descr="LOGO-SYMPOSIUM-FINAL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0263" y="2543175"/>
            <a:ext cx="7716837" cy="172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04875"/>
          </a:xfrm>
        </p:spPr>
        <p:txBody>
          <a:bodyPr/>
          <a:lstStyle/>
          <a:p>
            <a:pPr eaLnBrk="1" hangingPunct="1"/>
            <a:r>
              <a:rPr lang="fr-FR" sz="2800" dirty="0" smtClean="0">
                <a:solidFill>
                  <a:srgbClr val="604A7B"/>
                </a:solidFill>
                <a:latin typeface="Arial" pitchFamily="34" charset="0"/>
                <a:cs typeface="Arial" pitchFamily="34" charset="0"/>
              </a:rPr>
              <a:t>Conclusion</a:t>
            </a:r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fr-FR" dirty="0" smtClean="0">
                <a:latin typeface="Arial" charset="0"/>
                <a:cs typeface="Arial" charset="0"/>
              </a:rPr>
              <a:t>L’approche immatérielle marque un élargissement par rapport à celle centrée sur l’analyse du capital intellectuel</a:t>
            </a:r>
          </a:p>
          <a:p>
            <a:pPr algn="just" eaLnBrk="1" hangingPunct="1"/>
            <a:endParaRPr lang="fr-FR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fr-FR" dirty="0" smtClean="0">
                <a:latin typeface="Arial" charset="0"/>
                <a:cs typeface="Arial" charset="0"/>
              </a:rPr>
              <a:t>Elle est convergente et </a:t>
            </a:r>
            <a:r>
              <a:rPr lang="fr-FR" dirty="0" smtClean="0">
                <a:latin typeface="Arial" charset="0"/>
                <a:cs typeface="Arial" charset="0"/>
              </a:rPr>
              <a:t>complète </a:t>
            </a:r>
            <a:r>
              <a:rPr lang="fr-FR" dirty="0" smtClean="0">
                <a:latin typeface="Arial" charset="0"/>
                <a:cs typeface="Arial" charset="0"/>
              </a:rPr>
              <a:t>sur de nombreux points l’analyse RSE/ISR</a:t>
            </a:r>
          </a:p>
          <a:p>
            <a:pPr algn="just" eaLnBrk="1" hangingPunct="1"/>
            <a:endParaRPr lang="fr-FR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fr-FR" dirty="0" smtClean="0">
                <a:latin typeface="Arial" charset="0"/>
                <a:cs typeface="Arial" charset="0"/>
              </a:rPr>
              <a:t>Ceci étant, ces deux types d’analyse extra-financière ne sont pas réductibles</a:t>
            </a:r>
          </a:p>
          <a:p>
            <a:pPr algn="just" eaLnBrk="1" hangingPunct="1"/>
            <a:endParaRPr lang="fr-FR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fr-FR" dirty="0" smtClean="0">
                <a:latin typeface="Arial" charset="0"/>
                <a:cs typeface="Arial" charset="0"/>
              </a:rPr>
              <a:t>Il convient de garder cela en tête, notamment dans les travaux en </a:t>
            </a:r>
            <a:r>
              <a:rPr lang="fr-FR" smtClean="0">
                <a:latin typeface="Arial" charset="0"/>
                <a:cs typeface="Arial" charset="0"/>
              </a:rPr>
              <a:t>cours cherchant</a:t>
            </a:r>
            <a:r>
              <a:rPr lang="fr-FR" smtClean="0">
                <a:latin typeface="Arial" charset="0"/>
                <a:cs typeface="Arial" charset="0"/>
              </a:rPr>
              <a:t> </a:t>
            </a:r>
            <a:r>
              <a:rPr lang="fr-FR" dirty="0" smtClean="0">
                <a:latin typeface="Arial" charset="0"/>
                <a:cs typeface="Arial" charset="0"/>
              </a:rPr>
              <a:t>à établir </a:t>
            </a:r>
            <a:r>
              <a:rPr lang="fr-FR" dirty="0" smtClean="0">
                <a:latin typeface="Arial" charset="0"/>
                <a:cs typeface="Arial" charset="0"/>
              </a:rPr>
              <a:t>un cadre de </a:t>
            </a:r>
            <a:r>
              <a:rPr lang="fr-FR" dirty="0" err="1" smtClean="0">
                <a:latin typeface="Arial" charset="0"/>
                <a:cs typeface="Arial" charset="0"/>
              </a:rPr>
              <a:t>reporting</a:t>
            </a:r>
            <a:r>
              <a:rPr lang="fr-FR" dirty="0" smtClean="0">
                <a:latin typeface="Arial" charset="0"/>
                <a:cs typeface="Arial" charset="0"/>
              </a:rPr>
              <a:t> intégré (</a:t>
            </a:r>
            <a:r>
              <a:rPr lang="fr-FR" i="1" dirty="0" smtClean="0">
                <a:latin typeface="Arial" charset="0"/>
                <a:cs typeface="Arial" charset="0"/>
              </a:rPr>
              <a:t>One Report</a:t>
            </a:r>
            <a:r>
              <a:rPr lang="fr-FR" dirty="0" smtClean="0">
                <a:latin typeface="Arial" charset="0"/>
                <a:cs typeface="Arial" charset="0"/>
              </a:rPr>
              <a:t>)</a:t>
            </a:r>
            <a:endParaRPr lang="fr-FR" dirty="0" smtClean="0">
              <a:latin typeface="Arial" charset="0"/>
              <a:cs typeface="Arial" charset="0"/>
            </a:endParaRPr>
          </a:p>
          <a:p>
            <a:pPr eaLnBrk="1" hangingPunct="1"/>
            <a:endParaRPr lang="fr-FR" dirty="0" smtClean="0">
              <a:latin typeface="Arial" charset="0"/>
              <a:cs typeface="Arial" charset="0"/>
            </a:endParaRPr>
          </a:p>
          <a:p>
            <a:pPr lvl="1" eaLnBrk="1" hangingPunct="1">
              <a:buNone/>
            </a:pP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E21BAD-854A-46F1-9BC4-3A5CD9393F14}" type="slidenum">
              <a:rPr lang="fr-FR"/>
              <a:pPr>
                <a:defRPr/>
              </a:pPr>
              <a:t>10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5"/>
          <p:cNvSpPr>
            <a:spLocks noGrp="1"/>
          </p:cNvSpPr>
          <p:nvPr>
            <p:ph type="title"/>
          </p:nvPr>
        </p:nvSpPr>
        <p:spPr>
          <a:xfrm>
            <a:off x="1835696" y="2636912"/>
            <a:ext cx="6524625" cy="1362075"/>
          </a:xfrm>
        </p:spPr>
        <p:txBody>
          <a:bodyPr>
            <a:noAutofit/>
          </a:bodyPr>
          <a:lstStyle/>
          <a:p>
            <a:pPr eaLnBrk="1" hangingPunct="1"/>
            <a:r>
              <a:rPr lang="fr-FR" dirty="0" smtClean="0">
                <a:solidFill>
                  <a:srgbClr val="604A7B"/>
                </a:solidFill>
              </a:rPr>
              <a:t/>
            </a:r>
            <a:br>
              <a:rPr lang="fr-FR" dirty="0" smtClean="0">
                <a:solidFill>
                  <a:srgbClr val="604A7B"/>
                </a:solidFill>
              </a:rPr>
            </a:br>
            <a:r>
              <a:rPr lang="fr-FR" dirty="0" smtClean="0">
                <a:solidFill>
                  <a:srgbClr val="604A7B"/>
                </a:solidFill>
              </a:rPr>
              <a:t/>
            </a:r>
            <a:br>
              <a:rPr lang="fr-FR" dirty="0" smtClean="0">
                <a:solidFill>
                  <a:srgbClr val="604A7B"/>
                </a:solidFill>
              </a:rPr>
            </a:br>
            <a:r>
              <a:rPr lang="fr-FR" dirty="0" smtClean="0">
                <a:solidFill>
                  <a:srgbClr val="604A7B"/>
                </a:solidFill>
                <a:latin typeface="Arial" pitchFamily="34" charset="0"/>
                <a:cs typeface="Arial" pitchFamily="34" charset="0"/>
              </a:rPr>
              <a:t>Le cas de la France. </a:t>
            </a:r>
            <a:br>
              <a:rPr lang="fr-FR" dirty="0" smtClean="0">
                <a:solidFill>
                  <a:srgbClr val="604A7B"/>
                </a:solidFill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solidFill>
                  <a:srgbClr val="604A7B"/>
                </a:solidFill>
                <a:latin typeface="Arial" pitchFamily="34" charset="0"/>
                <a:cs typeface="Arial" pitchFamily="34" charset="0"/>
              </a:rPr>
              <a:t>Du capital intellectuel au capital immatériel</a:t>
            </a:r>
            <a:r>
              <a:rPr lang="fr-FR" dirty="0" smtClean="0">
                <a:solidFill>
                  <a:srgbClr val="604A7B"/>
                </a:solidFill>
              </a:rPr>
              <a:t/>
            </a:r>
            <a:br>
              <a:rPr lang="fr-FR" dirty="0" smtClean="0">
                <a:solidFill>
                  <a:srgbClr val="604A7B"/>
                </a:solidFill>
              </a:rPr>
            </a:br>
            <a:endParaRPr lang="fr-FR" dirty="0" smtClean="0">
              <a:solidFill>
                <a:srgbClr val="604A7B"/>
              </a:solidFill>
            </a:endParaRPr>
          </a:p>
        </p:txBody>
      </p:sp>
      <p:sp>
        <p:nvSpPr>
          <p:cNvPr id="5123" name="Espace réservé du texte 6"/>
          <p:cNvSpPr>
            <a:spLocks noGrp="1"/>
          </p:cNvSpPr>
          <p:nvPr>
            <p:ph type="body" idx="1"/>
          </p:nvPr>
        </p:nvSpPr>
        <p:spPr>
          <a:xfrm>
            <a:off x="2195736" y="3861048"/>
            <a:ext cx="6081713" cy="977900"/>
          </a:xfrm>
        </p:spPr>
        <p:txBody>
          <a:bodyPr/>
          <a:lstStyle/>
          <a:p>
            <a:pPr eaLnBrk="1" hangingPunct="1"/>
            <a:r>
              <a:rPr lang="pt-BR" dirty="0" smtClean="0">
                <a:solidFill>
                  <a:srgbClr val="953735"/>
                </a:solidFill>
                <a:latin typeface="Arial" charset="0"/>
                <a:cs typeface="Arial" charset="0"/>
              </a:rPr>
              <a:t>Jean-Claude Dupuis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6E7F73-2609-4D9D-ACDD-868746899222}" type="slidenum">
              <a:rPr lang="fr-FR"/>
              <a:pPr>
                <a:defRPr/>
              </a:pPr>
              <a:t>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04875"/>
          </a:xfrm>
        </p:spPr>
        <p:txBody>
          <a:bodyPr/>
          <a:lstStyle/>
          <a:p>
            <a:pPr eaLnBrk="1" hangingPunct="1"/>
            <a:r>
              <a:rPr lang="fr-FR" dirty="0" smtClean="0">
                <a:solidFill>
                  <a:srgbClr val="604A7B"/>
                </a:solidFill>
              </a:rPr>
              <a:t/>
            </a:r>
            <a:br>
              <a:rPr lang="fr-FR" dirty="0" smtClean="0">
                <a:solidFill>
                  <a:srgbClr val="604A7B"/>
                </a:solidFill>
              </a:rPr>
            </a:br>
            <a:endParaRPr lang="fr-FR" dirty="0" smtClean="0">
              <a:solidFill>
                <a:srgbClr val="604A7B"/>
              </a:solidFill>
            </a:endParaRPr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latin typeface="Arial" charset="0"/>
                <a:cs typeface="Arial" charset="0"/>
              </a:rPr>
              <a:t>L’immatériel n’est pas en soi une problématique nouvelle</a:t>
            </a:r>
          </a:p>
          <a:p>
            <a:pPr algn="just" eaLnBrk="1" hangingPunct="1"/>
            <a:endParaRPr lang="pt-BR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fr-FR" dirty="0" smtClean="0">
                <a:latin typeface="Arial" charset="0"/>
                <a:cs typeface="Arial" charset="0"/>
              </a:rPr>
              <a:t>Renouveau depuis le milieu des années 2000:</a:t>
            </a:r>
          </a:p>
          <a:p>
            <a:pPr lvl="1" algn="just" eaLnBrk="1" hangingPunct="1"/>
            <a:r>
              <a:rPr lang="pt-BR" dirty="0" smtClean="0">
                <a:latin typeface="Arial" charset="0"/>
                <a:cs typeface="Arial" charset="0"/>
              </a:rPr>
              <a:t>2005 </a:t>
            </a:r>
            <a:r>
              <a:rPr lang="pt-BR" dirty="0" smtClean="0">
                <a:latin typeface="Arial" charset="0"/>
                <a:cs typeface="Arial" charset="0"/>
                <a:sym typeface="Wingdings 3"/>
              </a:rPr>
              <a:t></a:t>
            </a:r>
            <a:r>
              <a:rPr lang="pt-BR" dirty="0" smtClean="0">
                <a:latin typeface="Arial" charset="0"/>
                <a:cs typeface="Arial" charset="0"/>
              </a:rPr>
              <a:t> création de l’Observatoire de l’immatériel</a:t>
            </a:r>
          </a:p>
          <a:p>
            <a:pPr lvl="1" algn="just" eaLnBrk="1" hangingPunct="1"/>
            <a:r>
              <a:rPr lang="fr-FR" dirty="0" smtClean="0">
                <a:latin typeface="Arial" charset="0"/>
                <a:cs typeface="Arial" charset="0"/>
              </a:rPr>
              <a:t>2008 </a:t>
            </a:r>
            <a:r>
              <a:rPr lang="pt-BR" dirty="0" smtClean="0">
                <a:latin typeface="Arial" charset="0"/>
                <a:cs typeface="Arial" charset="0"/>
                <a:sym typeface="Wingdings 3"/>
              </a:rPr>
              <a:t> </a:t>
            </a:r>
            <a:r>
              <a:rPr lang="fr-FR" dirty="0" smtClean="0">
                <a:latin typeface="Arial" charset="0"/>
                <a:cs typeface="Arial" charset="0"/>
              </a:rPr>
              <a:t>Oddo publie le premier rapport de Broker intégrant l’analyse du CI d’entreprises au sein d’un secteur</a:t>
            </a:r>
          </a:p>
          <a:p>
            <a:pPr lvl="1" algn="just" eaLnBrk="1" hangingPunct="1"/>
            <a:r>
              <a:rPr lang="fr-FR" dirty="0" smtClean="0">
                <a:latin typeface="Arial" charset="0"/>
                <a:cs typeface="Arial" charset="0"/>
              </a:rPr>
              <a:t>2009</a:t>
            </a:r>
            <a:r>
              <a:rPr lang="pt-BR" dirty="0" smtClean="0">
                <a:latin typeface="Arial" charset="0"/>
                <a:cs typeface="Arial" charset="0"/>
                <a:sym typeface="Wingdings 3"/>
              </a:rPr>
              <a:t> </a:t>
            </a:r>
            <a:r>
              <a:rPr lang="fr-FR" dirty="0" smtClean="0">
                <a:latin typeface="Arial" charset="0"/>
                <a:cs typeface="Arial" charset="0"/>
              </a:rPr>
              <a:t> création de l’Ecole française de l’immatériel</a:t>
            </a:r>
          </a:p>
          <a:p>
            <a:pPr lvl="1" algn="just" eaLnBrk="1" hangingPunct="1">
              <a:buNone/>
            </a:pPr>
            <a:endParaRPr lang="fr-FR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fr-FR" dirty="0" smtClean="0">
                <a:latin typeface="Arial" charset="0"/>
                <a:cs typeface="Arial" charset="0"/>
              </a:rPr>
              <a:t>Un renouveau marqué par une interconnexion du champ de l’économie de la connaissance et de la Responsabilité Sociétale des Entreprises (RSE)</a:t>
            </a:r>
          </a:p>
          <a:p>
            <a:pPr eaLnBrk="1" hangingPunct="1"/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E21BAD-854A-46F1-9BC4-3A5CD9393F14}" type="slidenum">
              <a:rPr lang="fr-FR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67544" y="476672"/>
            <a:ext cx="20649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>
                <a:solidFill>
                  <a:srgbClr val="604A7B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04875"/>
          </a:xfrm>
        </p:spPr>
        <p:txBody>
          <a:bodyPr/>
          <a:lstStyle/>
          <a:p>
            <a:pPr eaLnBrk="1" hangingPunct="1"/>
            <a:r>
              <a:rPr lang="fr-FR" sz="2800" dirty="0" smtClean="0">
                <a:solidFill>
                  <a:srgbClr val="604A7B"/>
                </a:solidFill>
                <a:latin typeface="Arial" pitchFamily="34" charset="0"/>
                <a:cs typeface="Arial" pitchFamily="34" charset="0"/>
              </a:rPr>
              <a:t>Le capital intellectuel</a:t>
            </a:r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i="1" dirty="0" smtClean="0">
                <a:latin typeface="Arial" charset="0"/>
                <a:cs typeface="Arial" charset="0"/>
              </a:rPr>
              <a:t>Resource Based View </a:t>
            </a:r>
            <a:r>
              <a:rPr lang="pt-BR" dirty="0" smtClean="0">
                <a:latin typeface="Arial" charset="0"/>
                <a:cs typeface="Arial" charset="0"/>
              </a:rPr>
              <a:t>de l’entreprise</a:t>
            </a:r>
            <a:endParaRPr lang="pt-BR" i="1" dirty="0" smtClean="0">
              <a:latin typeface="Arial" charset="0"/>
              <a:cs typeface="Arial" charset="0"/>
            </a:endParaRPr>
          </a:p>
          <a:p>
            <a:pPr eaLnBrk="1" hangingPunct="1"/>
            <a:endParaRPr lang="pt-BR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fr-FR" dirty="0" smtClean="0">
                <a:latin typeface="Arial" charset="0"/>
                <a:cs typeface="Arial" charset="0"/>
              </a:rPr>
              <a:t>Problématique: meilleure prise en compte dans le pilotage des entreprises des effets induits internes ou directs (« </a:t>
            </a:r>
            <a:r>
              <a:rPr lang="fr-FR" dirty="0" err="1" smtClean="0">
                <a:latin typeface="Arial" charset="0"/>
                <a:cs typeface="Arial" charset="0"/>
              </a:rPr>
              <a:t>internalités</a:t>
            </a:r>
            <a:r>
              <a:rPr lang="fr-FR" dirty="0" smtClean="0">
                <a:latin typeface="Arial" charset="0"/>
                <a:cs typeface="Arial" charset="0"/>
              </a:rPr>
              <a:t> »)</a:t>
            </a:r>
          </a:p>
          <a:p>
            <a:pPr eaLnBrk="1" hangingPunct="1"/>
            <a:endParaRPr lang="fr-FR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fr-FR" dirty="0" smtClean="0">
                <a:latin typeface="Arial" charset="0"/>
                <a:cs typeface="Arial" charset="0"/>
              </a:rPr>
              <a:t>Centré sur la croissance endogène</a:t>
            </a:r>
          </a:p>
          <a:p>
            <a:pPr lvl="1" eaLnBrk="1" hangingPunct="1">
              <a:buNone/>
            </a:pPr>
            <a:endParaRPr lang="fr-FR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fr-FR" dirty="0" smtClean="0">
                <a:latin typeface="Arial" charset="0"/>
                <a:cs typeface="Arial" charset="0"/>
              </a:rPr>
              <a:t>Taxonomie habituelle: capital humain, capital structurel et capital relationnel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E21BAD-854A-46F1-9BC4-3A5CD9393F14}" type="slidenum">
              <a:rPr lang="fr-FR"/>
              <a:pPr>
                <a:defRPr/>
              </a:pPr>
              <a:t>4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04875"/>
          </a:xfrm>
        </p:spPr>
        <p:txBody>
          <a:bodyPr/>
          <a:lstStyle/>
          <a:p>
            <a:pPr eaLnBrk="1" hangingPunct="1"/>
            <a:r>
              <a:rPr lang="fr-FR" sz="2800" dirty="0" smtClean="0">
                <a:solidFill>
                  <a:srgbClr val="604A7B"/>
                </a:solidFill>
                <a:latin typeface="Arial" pitchFamily="34" charset="0"/>
                <a:cs typeface="Arial" pitchFamily="34" charset="0"/>
              </a:rPr>
              <a:t>Le capital immatériel</a:t>
            </a:r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latin typeface="Arial" charset="0"/>
                <a:cs typeface="Arial" charset="0"/>
              </a:rPr>
              <a:t>Notion qui marque un élargissement par rapport à celle de capital intellectuel</a:t>
            </a:r>
          </a:p>
          <a:p>
            <a:pPr eaLnBrk="1" hangingPunct="1"/>
            <a:endParaRPr lang="pt-BR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fr-FR" dirty="0" smtClean="0">
                <a:latin typeface="Arial" charset="0"/>
                <a:cs typeface="Arial" charset="0"/>
              </a:rPr>
              <a:t>Problématique: meilleure prise en compte des « </a:t>
            </a:r>
            <a:r>
              <a:rPr lang="fr-FR" dirty="0" err="1" smtClean="0">
                <a:latin typeface="Arial" charset="0"/>
                <a:cs typeface="Arial" charset="0"/>
              </a:rPr>
              <a:t>internalités</a:t>
            </a:r>
            <a:r>
              <a:rPr lang="fr-FR" dirty="0" smtClean="0">
                <a:latin typeface="Arial" charset="0"/>
                <a:cs typeface="Arial" charset="0"/>
              </a:rPr>
              <a:t> » mais aussi d’effets induits beaucoup plus indirects (parties prenantes indirectes)</a:t>
            </a:r>
          </a:p>
          <a:p>
            <a:pPr eaLnBrk="1" hangingPunct="1"/>
            <a:endParaRPr lang="fr-FR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fr-FR" dirty="0" smtClean="0">
                <a:latin typeface="Arial" charset="0"/>
                <a:cs typeface="Arial" charset="0"/>
              </a:rPr>
              <a:t>Prise en compte que l’activité des entreprises a des impacts sur le capital naturel et le capital sociétal</a:t>
            </a:r>
          </a:p>
          <a:p>
            <a:pPr eaLnBrk="1" hangingPunct="1"/>
            <a:endParaRPr lang="fr-FR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fr-FR" dirty="0" smtClean="0">
                <a:latin typeface="Arial" charset="0"/>
                <a:cs typeface="Arial" charset="0"/>
              </a:rPr>
              <a:t>Interconnexion croissance endogène et gestion des biens collectifs (</a:t>
            </a:r>
            <a:r>
              <a:rPr lang="fr-FR" dirty="0" err="1" smtClean="0">
                <a:latin typeface="Arial" charset="0"/>
                <a:cs typeface="Arial" charset="0"/>
              </a:rPr>
              <a:t>internalités</a:t>
            </a:r>
            <a:r>
              <a:rPr lang="fr-FR" dirty="0" smtClean="0">
                <a:latin typeface="Arial" charset="0"/>
                <a:cs typeface="Arial" charset="0"/>
              </a:rPr>
              <a:t> + externalités)</a:t>
            </a:r>
          </a:p>
          <a:p>
            <a:pPr eaLnBrk="1" hangingPunct="1"/>
            <a:endParaRPr lang="fr-FR" dirty="0" smtClean="0">
              <a:latin typeface="Arial" charset="0"/>
              <a:cs typeface="Arial" charset="0"/>
            </a:endParaRPr>
          </a:p>
          <a:p>
            <a:pPr eaLnBrk="1" hangingPunct="1"/>
            <a:endParaRPr lang="fr-FR" dirty="0" smtClean="0">
              <a:latin typeface="Arial" charset="0"/>
              <a:cs typeface="Arial" charset="0"/>
            </a:endParaRPr>
          </a:p>
          <a:p>
            <a:pPr lvl="1" eaLnBrk="1" hangingPunct="1">
              <a:buNone/>
            </a:pP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E21BAD-854A-46F1-9BC4-3A5CD9393F14}" type="slidenum">
              <a:rPr lang="fr-FR"/>
              <a:pPr>
                <a:defRPr/>
              </a:pPr>
              <a:t>5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04875"/>
          </a:xfrm>
        </p:spPr>
        <p:txBody>
          <a:bodyPr/>
          <a:lstStyle/>
          <a:p>
            <a:pPr eaLnBrk="1" hangingPunct="1"/>
            <a:r>
              <a:rPr lang="fr-FR" sz="2800" dirty="0" smtClean="0">
                <a:solidFill>
                  <a:srgbClr val="604A7B"/>
                </a:solidFill>
                <a:latin typeface="Arial" pitchFamily="34" charset="0"/>
                <a:cs typeface="Arial" pitchFamily="34" charset="0"/>
              </a:rPr>
              <a:t>Du capital intellectuel au capital immatériel</a:t>
            </a:r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dirty="0" smtClean="0">
              <a:latin typeface="Arial" charset="0"/>
              <a:cs typeface="Arial" charset="0"/>
            </a:endParaRPr>
          </a:p>
          <a:p>
            <a:pPr eaLnBrk="1" hangingPunct="1"/>
            <a:endParaRPr lang="fr-FR" dirty="0" smtClean="0">
              <a:latin typeface="Arial" charset="0"/>
              <a:cs typeface="Arial" charset="0"/>
            </a:endParaRPr>
          </a:p>
          <a:p>
            <a:pPr eaLnBrk="1" hangingPunct="1"/>
            <a:endParaRPr lang="fr-FR" dirty="0" smtClean="0">
              <a:latin typeface="Arial" charset="0"/>
              <a:cs typeface="Arial" charset="0"/>
            </a:endParaRPr>
          </a:p>
          <a:p>
            <a:pPr eaLnBrk="1" hangingPunct="1"/>
            <a:endParaRPr lang="fr-FR" dirty="0" smtClean="0">
              <a:latin typeface="Arial" charset="0"/>
              <a:cs typeface="Arial" charset="0"/>
            </a:endParaRPr>
          </a:p>
          <a:p>
            <a:pPr lvl="1" eaLnBrk="1" hangingPunct="1">
              <a:buNone/>
            </a:pP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E21BAD-854A-46F1-9BC4-3A5CD9393F14}" type="slidenum">
              <a:rPr lang="fr-FR"/>
              <a:pPr>
                <a:defRPr/>
              </a:pPr>
              <a:t>6</a:t>
            </a:fld>
            <a:endParaRPr lang="fr-FR" dirty="0"/>
          </a:p>
        </p:txBody>
      </p:sp>
      <p:graphicFrame>
        <p:nvGraphicFramePr>
          <p:cNvPr id="6" name="Diagramme 5"/>
          <p:cNvGraphicFramePr/>
          <p:nvPr/>
        </p:nvGraphicFramePr>
        <p:xfrm>
          <a:off x="179512" y="1412776"/>
          <a:ext cx="8640960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Connecteur droit 8"/>
          <p:cNvCxnSpPr/>
          <p:nvPr/>
        </p:nvCxnSpPr>
        <p:spPr>
          <a:xfrm>
            <a:off x="1331640" y="4293096"/>
            <a:ext cx="42484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331640" y="4293096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3203848" y="4077072"/>
            <a:ext cx="0" cy="216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5580112" y="4293096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smtClean="0">
                <a:latin typeface="Arial" pitchFamily="34" charset="0"/>
                <a:cs typeface="Arial" pitchFamily="34" charset="0"/>
              </a:rPr>
              <a:t>Taxonomie de l’observatoire de l’immatériel </a:t>
            </a:r>
            <a:endParaRPr lang="fr-F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680520"/>
          </a:xfrm>
        </p:spPr>
        <p:txBody>
          <a:bodyPr/>
          <a:lstStyle/>
          <a:p>
            <a:r>
              <a:rPr lang="fr-FR" dirty="0" smtClean="0"/>
              <a:t>Capital humain </a:t>
            </a:r>
          </a:p>
          <a:p>
            <a:pPr>
              <a:spcBef>
                <a:spcPts val="1800"/>
              </a:spcBef>
            </a:pPr>
            <a:r>
              <a:rPr lang="fr-FR" dirty="0" smtClean="0"/>
              <a:t>Capital organisationnel</a:t>
            </a:r>
          </a:p>
          <a:p>
            <a:pPr>
              <a:spcBef>
                <a:spcPts val="1800"/>
              </a:spcBef>
            </a:pPr>
            <a:r>
              <a:rPr lang="fr-FR" dirty="0" smtClean="0"/>
              <a:t>Capital système d’information</a:t>
            </a:r>
          </a:p>
          <a:p>
            <a:pPr>
              <a:spcBef>
                <a:spcPts val="1800"/>
              </a:spcBef>
            </a:pPr>
            <a:r>
              <a:rPr lang="fr-FR" dirty="0" smtClean="0"/>
              <a:t>Capital technologique </a:t>
            </a:r>
          </a:p>
          <a:p>
            <a:pPr>
              <a:spcBef>
                <a:spcPts val="1800"/>
              </a:spcBef>
            </a:pPr>
            <a:r>
              <a:rPr lang="fr-FR" dirty="0" smtClean="0"/>
              <a:t>Capital marque</a:t>
            </a:r>
          </a:p>
          <a:p>
            <a:pPr>
              <a:spcBef>
                <a:spcPts val="1800"/>
              </a:spcBef>
            </a:pPr>
            <a:r>
              <a:rPr lang="fr-FR" dirty="0" smtClean="0"/>
              <a:t>Capital client</a:t>
            </a:r>
          </a:p>
          <a:p>
            <a:pPr>
              <a:spcBef>
                <a:spcPts val="1800"/>
              </a:spcBef>
            </a:pPr>
            <a:r>
              <a:rPr lang="fr-FR" dirty="0" smtClean="0"/>
              <a:t>Capital fournisseurs/partenaires</a:t>
            </a:r>
          </a:p>
          <a:p>
            <a:pPr>
              <a:spcBef>
                <a:spcPts val="1800"/>
              </a:spcBef>
            </a:pPr>
            <a:r>
              <a:rPr lang="fr-FR" dirty="0" smtClean="0"/>
              <a:t>Capital actionnaires</a:t>
            </a:r>
          </a:p>
          <a:p>
            <a:pPr>
              <a:spcBef>
                <a:spcPts val="1800"/>
              </a:spcBef>
            </a:pPr>
            <a:r>
              <a:rPr lang="fr-FR" dirty="0" smtClean="0"/>
              <a:t>Capital environnemental et sociétal </a:t>
            </a:r>
          </a:p>
          <a:p>
            <a:r>
              <a:rPr lang="fr-FR" dirty="0" smtClean="0"/>
              <a:t> </a:t>
            </a:r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4DD34D-1A08-4B43-ADCC-E818B11B9752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7" name="Accolade fermante 6"/>
          <p:cNvSpPr/>
          <p:nvPr/>
        </p:nvSpPr>
        <p:spPr>
          <a:xfrm>
            <a:off x="4644008" y="1988840"/>
            <a:ext cx="576064" cy="1224136"/>
          </a:xfrm>
          <a:prstGeom prst="rightBrace">
            <a:avLst>
              <a:gd name="adj1" fmla="val 5338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ccolade fermante 7"/>
          <p:cNvSpPr/>
          <p:nvPr/>
        </p:nvSpPr>
        <p:spPr>
          <a:xfrm>
            <a:off x="4644008" y="3717032"/>
            <a:ext cx="576064" cy="1584176"/>
          </a:xfrm>
          <a:prstGeom prst="righ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5796136" y="2420888"/>
            <a:ext cx="19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Capital</a:t>
            </a:r>
            <a:r>
              <a:rPr lang="fr-FR" dirty="0" smtClean="0"/>
              <a:t> structurel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796136" y="4293096"/>
            <a:ext cx="2113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Capital</a:t>
            </a:r>
            <a:r>
              <a:rPr lang="fr-FR" dirty="0" smtClean="0"/>
              <a:t> relationnel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04875"/>
          </a:xfrm>
        </p:spPr>
        <p:txBody>
          <a:bodyPr/>
          <a:lstStyle/>
          <a:p>
            <a:pPr eaLnBrk="1" hangingPunct="1"/>
            <a:r>
              <a:rPr lang="fr-FR" sz="2800" dirty="0" smtClean="0">
                <a:solidFill>
                  <a:srgbClr val="604A7B"/>
                </a:solidFill>
                <a:latin typeface="Arial" pitchFamily="34" charset="0"/>
                <a:cs typeface="Arial" pitchFamily="34" charset="0"/>
              </a:rPr>
              <a:t>Complémentarités avec l’approche RSE/ISR</a:t>
            </a:r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fr-FR" dirty="0" smtClean="0">
                <a:latin typeface="Arial" charset="0"/>
                <a:cs typeface="Arial" charset="0"/>
              </a:rPr>
              <a:t>L’approche immatérielle vise à mieux appréhender le potentiel de création de valeur de l’entreprise alors l’approche RSE s’intéresse, elle, surtout à l’analyse des risques (susceptibles d’entamer ce potentiel)</a:t>
            </a:r>
          </a:p>
          <a:p>
            <a:pPr algn="just" eaLnBrk="1" hangingPunct="1"/>
            <a:endParaRPr lang="fr-FR" sz="10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fr-FR" dirty="0" smtClean="0">
                <a:latin typeface="Arial" charset="0"/>
                <a:cs typeface="Arial" charset="0"/>
              </a:rPr>
              <a:t>L’approche immatérielle invite à élargir l’actif du bilan alors que l’approche RSE invite à en faire de même pour le passif (« passifs hors bilan »)</a:t>
            </a:r>
          </a:p>
          <a:p>
            <a:pPr algn="just" eaLnBrk="1" hangingPunct="1"/>
            <a:endParaRPr lang="fr-FR" sz="10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fr-FR" dirty="0" smtClean="0">
                <a:latin typeface="Arial" charset="0"/>
                <a:cs typeface="Arial" charset="0"/>
              </a:rPr>
              <a:t>L’approche immatérielle aide à rendre compte de l’utilité économique de démarches de RSE (= impact de la qualité du passif sur l’actif)</a:t>
            </a:r>
          </a:p>
          <a:p>
            <a:pPr algn="just" eaLnBrk="1" hangingPunct="1"/>
            <a:endParaRPr lang="fr-FR" sz="1000" dirty="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fr-FR" dirty="0" smtClean="0">
                <a:latin typeface="Arial" charset="0"/>
                <a:cs typeface="Arial" charset="0"/>
              </a:rPr>
              <a:t>Elle permet de connecter le financier, le social et l’environnemental via l’analyse de l’économique</a:t>
            </a:r>
          </a:p>
          <a:p>
            <a:pPr eaLnBrk="1" hangingPunct="1"/>
            <a:endParaRPr lang="fr-FR" dirty="0" smtClean="0">
              <a:latin typeface="Arial" charset="0"/>
              <a:cs typeface="Arial" charset="0"/>
            </a:endParaRPr>
          </a:p>
          <a:p>
            <a:pPr eaLnBrk="1" hangingPunct="1"/>
            <a:endParaRPr lang="fr-FR" dirty="0" smtClean="0">
              <a:latin typeface="Arial" charset="0"/>
              <a:cs typeface="Arial" charset="0"/>
            </a:endParaRPr>
          </a:p>
          <a:p>
            <a:pPr eaLnBrk="1" hangingPunct="1"/>
            <a:endParaRPr lang="fr-FR" dirty="0" smtClean="0">
              <a:latin typeface="Arial" charset="0"/>
              <a:cs typeface="Arial" charset="0"/>
            </a:endParaRPr>
          </a:p>
          <a:p>
            <a:pPr eaLnBrk="1" hangingPunct="1"/>
            <a:endParaRPr lang="fr-FR" dirty="0" smtClean="0">
              <a:latin typeface="Arial" charset="0"/>
              <a:cs typeface="Arial" charset="0"/>
            </a:endParaRPr>
          </a:p>
          <a:p>
            <a:pPr lvl="1" eaLnBrk="1" hangingPunct="1">
              <a:buNone/>
            </a:pP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E21BAD-854A-46F1-9BC4-3A5CD9393F14}" type="slidenum">
              <a:rPr lang="fr-FR"/>
              <a:pPr>
                <a:defRPr/>
              </a:pPr>
              <a:t>8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04875"/>
          </a:xfrm>
        </p:spPr>
        <p:txBody>
          <a:bodyPr/>
          <a:lstStyle/>
          <a:p>
            <a:pPr eaLnBrk="1" hangingPunct="1"/>
            <a:r>
              <a:rPr lang="fr-FR" sz="2800" dirty="0" smtClean="0">
                <a:solidFill>
                  <a:srgbClr val="604A7B"/>
                </a:solidFill>
                <a:latin typeface="Arial" pitchFamily="34" charset="0"/>
                <a:cs typeface="Arial" pitchFamily="34" charset="0"/>
              </a:rPr>
              <a:t>Différences</a:t>
            </a:r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smtClean="0">
                <a:latin typeface="Arial" charset="0"/>
                <a:cs typeface="Arial" charset="0"/>
              </a:rPr>
              <a:t>Le point de vue et le besoin informationnel ne sont pas identiques</a:t>
            </a:r>
          </a:p>
          <a:p>
            <a:pPr eaLnBrk="1" hangingPunct="1"/>
            <a:endParaRPr lang="fr-FR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fr-FR" b="1" dirty="0" smtClean="0">
                <a:latin typeface="Arial" charset="0"/>
                <a:cs typeface="Arial" charset="0"/>
              </a:rPr>
              <a:t>Approche immatérielle </a:t>
            </a:r>
          </a:p>
          <a:p>
            <a:pPr indent="0" eaLnBrk="1" hangingPunct="1">
              <a:buNone/>
            </a:pPr>
            <a:r>
              <a:rPr lang="fr-FR" dirty="0" smtClean="0">
                <a:solidFill>
                  <a:schemeClr val="tx1"/>
                </a:solidFill>
                <a:latin typeface="Arial" charset="0"/>
                <a:cs typeface="Arial" charset="0"/>
                <a:sym typeface="Wingdings 3"/>
              </a:rPr>
              <a:t></a:t>
            </a:r>
            <a:r>
              <a:rPr lang="fr-FR" dirty="0" smtClean="0">
                <a:latin typeface="Arial" charset="0"/>
                <a:cs typeface="Arial" charset="0"/>
                <a:sym typeface="Wingdings 3"/>
              </a:rPr>
              <a:t> P</a:t>
            </a:r>
            <a:r>
              <a:rPr lang="fr-FR" dirty="0" smtClean="0">
                <a:latin typeface="Arial" charset="0"/>
                <a:cs typeface="Arial" charset="0"/>
              </a:rPr>
              <a:t>oint de vue financier / Potentiel de création de valeur financière /                                                        </a:t>
            </a:r>
            <a:br>
              <a:rPr lang="fr-FR" dirty="0" smtClean="0">
                <a:latin typeface="Arial" charset="0"/>
                <a:cs typeface="Arial" charset="0"/>
              </a:rPr>
            </a:br>
            <a:r>
              <a:rPr lang="fr-FR" dirty="0" smtClean="0">
                <a:latin typeface="Arial" charset="0"/>
                <a:cs typeface="Arial" charset="0"/>
              </a:rPr>
              <a:t>     Valeur pour </a:t>
            </a:r>
            <a:r>
              <a:rPr lang="fr-FR" dirty="0" smtClean="0">
                <a:latin typeface="Arial" charset="0"/>
                <a:cs typeface="Arial" charset="0"/>
              </a:rPr>
              <a:t>l’entreprise (</a:t>
            </a:r>
            <a:r>
              <a:rPr lang="fr-FR" i="1" dirty="0" err="1" smtClean="0">
                <a:latin typeface="Arial" charset="0"/>
                <a:cs typeface="Arial" charset="0"/>
              </a:rPr>
              <a:t>outside</a:t>
            </a:r>
            <a:r>
              <a:rPr lang="fr-FR" dirty="0" smtClean="0">
                <a:latin typeface="Arial" charset="0"/>
                <a:cs typeface="Arial" charset="0"/>
              </a:rPr>
              <a:t>/</a:t>
            </a:r>
            <a:r>
              <a:rPr lang="fr-FR" i="1" dirty="0" err="1" smtClean="0">
                <a:latin typeface="Arial" charset="0"/>
                <a:cs typeface="Arial" charset="0"/>
              </a:rPr>
              <a:t>inside</a:t>
            </a:r>
            <a:r>
              <a:rPr lang="fr-FR" dirty="0" smtClean="0">
                <a:latin typeface="Arial" charset="0"/>
                <a:cs typeface="Arial" charset="0"/>
              </a:rPr>
              <a:t>)</a:t>
            </a:r>
            <a:endParaRPr lang="fr-FR" dirty="0" smtClean="0">
              <a:latin typeface="Arial" charset="0"/>
              <a:cs typeface="Arial" charset="0"/>
            </a:endParaRPr>
          </a:p>
          <a:p>
            <a:pPr eaLnBrk="1" hangingPunct="1"/>
            <a:endParaRPr lang="fr-FR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fr-FR" b="1" dirty="0" smtClean="0">
                <a:latin typeface="Arial" charset="0"/>
                <a:cs typeface="Arial" charset="0"/>
              </a:rPr>
              <a:t>Approche RSE</a:t>
            </a:r>
          </a:p>
          <a:p>
            <a:pPr eaLnBrk="1" hangingPunct="1">
              <a:buNone/>
            </a:pPr>
            <a:r>
              <a:rPr lang="fr-FR" dirty="0" smtClean="0">
                <a:latin typeface="Arial" charset="0"/>
                <a:cs typeface="Arial" charset="0"/>
              </a:rPr>
              <a:t>    </a:t>
            </a:r>
            <a:r>
              <a:rPr lang="fr-FR" dirty="0" smtClean="0">
                <a:solidFill>
                  <a:schemeClr val="tx1"/>
                </a:solidFill>
                <a:latin typeface="Arial" charset="0"/>
                <a:cs typeface="Arial" charset="0"/>
                <a:sym typeface="Wingdings 3"/>
              </a:rPr>
              <a:t> </a:t>
            </a:r>
            <a:r>
              <a:rPr lang="fr-FR" dirty="0" smtClean="0">
                <a:latin typeface="Arial" charset="0"/>
                <a:cs typeface="Arial" charset="0"/>
              </a:rPr>
              <a:t>Point de vue plus large (</a:t>
            </a:r>
            <a:r>
              <a:rPr lang="fr-FR" i="1" dirty="0" err="1" smtClean="0">
                <a:latin typeface="Arial" charset="0"/>
                <a:cs typeface="Arial" charset="0"/>
              </a:rPr>
              <a:t>stakeholder</a:t>
            </a:r>
            <a:r>
              <a:rPr lang="fr-FR" dirty="0" smtClean="0">
                <a:latin typeface="Arial" charset="0"/>
                <a:cs typeface="Arial" charset="0"/>
              </a:rPr>
              <a:t> </a:t>
            </a:r>
            <a:r>
              <a:rPr lang="fr-FR" i="1" dirty="0" err="1" smtClean="0">
                <a:latin typeface="Arial" charset="0"/>
                <a:cs typeface="Arial" charset="0"/>
              </a:rPr>
              <a:t>inclusiveness</a:t>
            </a:r>
            <a:r>
              <a:rPr lang="fr-FR" dirty="0" smtClean="0">
                <a:latin typeface="Arial" charset="0"/>
                <a:cs typeface="Arial" charset="0"/>
              </a:rPr>
              <a:t>) / Valeur créée    </a:t>
            </a:r>
            <a:br>
              <a:rPr lang="fr-FR" dirty="0" smtClean="0">
                <a:latin typeface="Arial" charset="0"/>
                <a:cs typeface="Arial" charset="0"/>
              </a:rPr>
            </a:br>
            <a:r>
              <a:rPr lang="fr-FR" dirty="0" smtClean="0">
                <a:latin typeface="Arial" charset="0"/>
                <a:cs typeface="Arial" charset="0"/>
              </a:rPr>
              <a:t>     pour les parties </a:t>
            </a:r>
            <a:r>
              <a:rPr lang="fr-FR" dirty="0" smtClean="0">
                <a:latin typeface="Arial" charset="0"/>
                <a:cs typeface="Arial" charset="0"/>
              </a:rPr>
              <a:t>prenantes (</a:t>
            </a:r>
            <a:r>
              <a:rPr lang="fr-FR" i="1" dirty="0" err="1" smtClean="0">
                <a:latin typeface="Arial" charset="0"/>
                <a:cs typeface="Arial" charset="0"/>
              </a:rPr>
              <a:t>inside</a:t>
            </a:r>
            <a:r>
              <a:rPr lang="fr-FR" dirty="0" smtClean="0">
                <a:latin typeface="Arial" charset="0"/>
                <a:cs typeface="Arial" charset="0"/>
              </a:rPr>
              <a:t>/</a:t>
            </a:r>
            <a:r>
              <a:rPr lang="fr-FR" i="1" dirty="0" err="1" smtClean="0">
                <a:latin typeface="Arial" charset="0"/>
                <a:cs typeface="Arial" charset="0"/>
              </a:rPr>
              <a:t>outside</a:t>
            </a:r>
            <a:r>
              <a:rPr lang="fr-FR" dirty="0" smtClean="0">
                <a:latin typeface="Arial" charset="0"/>
                <a:cs typeface="Arial" charset="0"/>
              </a:rPr>
              <a:t>)</a:t>
            </a:r>
            <a:endParaRPr lang="fr-FR" dirty="0" smtClean="0">
              <a:latin typeface="Arial" charset="0"/>
              <a:cs typeface="Arial" charset="0"/>
            </a:endParaRPr>
          </a:p>
          <a:p>
            <a:pPr eaLnBrk="1" hangingPunct="1"/>
            <a:endParaRPr lang="fr-FR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fr-FR" dirty="0" smtClean="0">
                <a:latin typeface="Arial" charset="0"/>
                <a:cs typeface="Arial" charset="0"/>
              </a:rPr>
              <a:t>De ce fait, le critère de matérialité n’est pas le même</a:t>
            </a:r>
          </a:p>
          <a:p>
            <a:pPr eaLnBrk="1" hangingPunct="1"/>
            <a:endParaRPr lang="fr-FR" dirty="0" smtClean="0">
              <a:latin typeface="Arial" charset="0"/>
              <a:cs typeface="Arial" charset="0"/>
            </a:endParaRPr>
          </a:p>
          <a:p>
            <a:pPr eaLnBrk="1" hangingPunct="1"/>
            <a:endParaRPr lang="fr-FR" dirty="0" smtClean="0">
              <a:latin typeface="Arial" charset="0"/>
              <a:cs typeface="Arial" charset="0"/>
            </a:endParaRPr>
          </a:p>
          <a:p>
            <a:pPr eaLnBrk="1" hangingPunct="1"/>
            <a:endParaRPr lang="fr-FR" dirty="0" smtClean="0">
              <a:latin typeface="Arial" charset="0"/>
              <a:cs typeface="Arial" charset="0"/>
            </a:endParaRPr>
          </a:p>
          <a:p>
            <a:pPr lvl="1" eaLnBrk="1" hangingPunct="1">
              <a:buNone/>
            </a:pP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335</Words>
  <Application>Microsoft Office PowerPoint</Application>
  <PresentationFormat>Affichage à l'écran (4:3)</PresentationFormat>
  <Paragraphs>93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Diapositive 1</vt:lpstr>
      <vt:lpstr>  Le cas de la France.  Du capital intellectuel au capital immatériel </vt:lpstr>
      <vt:lpstr> </vt:lpstr>
      <vt:lpstr>Le capital intellectuel</vt:lpstr>
      <vt:lpstr>Le capital immatériel</vt:lpstr>
      <vt:lpstr>Du capital intellectuel au capital immatériel</vt:lpstr>
      <vt:lpstr>Taxonomie de l’observatoire de l’immatériel </vt:lpstr>
      <vt:lpstr>Complémentarités avec l’approche RSE/ISR</vt:lpstr>
      <vt:lpstr>Différences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griffet.anne</dc:creator>
  <cp:lastModifiedBy>Anne</cp:lastModifiedBy>
  <cp:revision>81</cp:revision>
  <dcterms:created xsi:type="dcterms:W3CDTF">2011-09-27T15:33:45Z</dcterms:created>
  <dcterms:modified xsi:type="dcterms:W3CDTF">2011-10-04T14:19:34Z</dcterms:modified>
</cp:coreProperties>
</file>