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35"/>
  </p:notesMasterIdLst>
  <p:handoutMasterIdLst>
    <p:handoutMasterId r:id="rId36"/>
  </p:handoutMasterIdLst>
  <p:sldIdLst>
    <p:sldId id="258" r:id="rId5"/>
    <p:sldId id="294" r:id="rId6"/>
    <p:sldId id="293" r:id="rId7"/>
    <p:sldId id="308" r:id="rId8"/>
    <p:sldId id="266" r:id="rId9"/>
    <p:sldId id="259" r:id="rId10"/>
    <p:sldId id="267" r:id="rId11"/>
    <p:sldId id="268" r:id="rId12"/>
    <p:sldId id="280" r:id="rId13"/>
    <p:sldId id="282" r:id="rId14"/>
    <p:sldId id="281" r:id="rId15"/>
    <p:sldId id="289" r:id="rId16"/>
    <p:sldId id="290" r:id="rId17"/>
    <p:sldId id="283" r:id="rId18"/>
    <p:sldId id="277" r:id="rId19"/>
    <p:sldId id="307" r:id="rId20"/>
    <p:sldId id="279" r:id="rId21"/>
    <p:sldId id="303" r:id="rId22"/>
    <p:sldId id="304" r:id="rId23"/>
    <p:sldId id="261" r:id="rId24"/>
    <p:sldId id="298" r:id="rId25"/>
    <p:sldId id="264" r:id="rId26"/>
    <p:sldId id="297" r:id="rId27"/>
    <p:sldId id="284" r:id="rId28"/>
    <p:sldId id="262" r:id="rId29"/>
    <p:sldId id="311" r:id="rId30"/>
    <p:sldId id="309" r:id="rId31"/>
    <p:sldId id="310" r:id="rId32"/>
    <p:sldId id="312" r:id="rId33"/>
    <p:sldId id="306" r:id="rId34"/>
  </p:sldIdLst>
  <p:sldSz cx="6858000" cy="9906000" type="A4"/>
  <p:notesSz cx="6797675" cy="9926638"/>
  <p:custDataLst>
    <p:tags r:id="rId37"/>
  </p:custDataLst>
  <p:defaultTextStyle>
    <a:defPPr>
      <a:defRPr lang="fr-FR"/>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sz="1200" kern="1200">
        <a:solidFill>
          <a:schemeClr val="tx1"/>
        </a:solidFill>
        <a:latin typeface="Arial" charset="0"/>
        <a:ea typeface="+mn-ea"/>
        <a:cs typeface="Arial" charset="0"/>
      </a:defRPr>
    </a:lvl2pPr>
    <a:lvl3pPr marL="914400" algn="l" rtl="0" fontAlgn="base">
      <a:spcBef>
        <a:spcPct val="0"/>
      </a:spcBef>
      <a:spcAft>
        <a:spcPct val="0"/>
      </a:spcAft>
      <a:defRPr sz="1200" kern="1200">
        <a:solidFill>
          <a:schemeClr val="tx1"/>
        </a:solidFill>
        <a:latin typeface="Arial" charset="0"/>
        <a:ea typeface="+mn-ea"/>
        <a:cs typeface="Arial" charset="0"/>
      </a:defRPr>
    </a:lvl3pPr>
    <a:lvl4pPr marL="1371600" algn="l" rtl="0" fontAlgn="base">
      <a:spcBef>
        <a:spcPct val="0"/>
      </a:spcBef>
      <a:spcAft>
        <a:spcPct val="0"/>
      </a:spcAft>
      <a:defRPr sz="1200" kern="1200">
        <a:solidFill>
          <a:schemeClr val="tx1"/>
        </a:solidFill>
        <a:latin typeface="Arial" charset="0"/>
        <a:ea typeface="+mn-ea"/>
        <a:cs typeface="Arial" charset="0"/>
      </a:defRPr>
    </a:lvl4pPr>
    <a:lvl5pPr marL="1828800" algn="l" rtl="0" fontAlgn="base">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353">
          <p15:clr>
            <a:srgbClr val="A4A3A4"/>
          </p15:clr>
        </p15:guide>
        <p15:guide id="2" orient="horz" pos="1295">
          <p15:clr>
            <a:srgbClr val="A4A3A4"/>
          </p15:clr>
        </p15:guide>
        <p15:guide id="3" orient="horz" pos="5615">
          <p15:clr>
            <a:srgbClr val="A4A3A4"/>
          </p15:clr>
        </p15:guide>
        <p15:guide id="4" orient="horz" pos="5887">
          <p15:clr>
            <a:srgbClr val="A4A3A4"/>
          </p15:clr>
        </p15:guide>
        <p15:guide id="5" orient="horz">
          <p15:clr>
            <a:srgbClr val="A4A3A4"/>
          </p15:clr>
        </p15:guide>
        <p15:guide id="6" pos="300">
          <p15:clr>
            <a:srgbClr val="A4A3A4"/>
          </p15:clr>
        </p15:guide>
        <p15:guide id="7" pos="4319">
          <p15:clr>
            <a:srgbClr val="A4A3A4"/>
          </p15:clr>
        </p15:guide>
      </p15:sldGuideLst>
    </p:ext>
    <p:ext uri="{2D200454-40CA-4A62-9FC3-DE9A4176ACB9}">
      <p15:notesGuideLst xmlns=""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ZKI GUIDDIR" initials="AG"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74428B"/>
    <a:srgbClr val="580F56"/>
    <a:srgbClr val="3D3D3D"/>
    <a:srgbClr val="808080"/>
    <a:srgbClr val="836666"/>
    <a:srgbClr val="564242"/>
    <a:srgbClr val="B4A4BA"/>
    <a:srgbClr val="866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38" autoAdjust="0"/>
    <p:restoredTop sz="94622" autoAdjust="0"/>
  </p:normalViewPr>
  <p:slideViewPr>
    <p:cSldViewPr snapToObjects="1" showGuides="1">
      <p:cViewPr>
        <p:scale>
          <a:sx n="130" d="100"/>
          <a:sy n="130" d="100"/>
        </p:scale>
        <p:origin x="-678" y="2358"/>
      </p:cViewPr>
      <p:guideLst>
        <p:guide orient="horz" pos="353"/>
        <p:guide orient="horz" pos="1295"/>
        <p:guide orient="horz" pos="5615"/>
        <p:guide orient="horz" pos="5887"/>
        <p:guide orient="horz"/>
        <p:guide orient="horz" pos="262"/>
        <p:guide orient="horz" pos="308"/>
        <p:guide pos="210"/>
        <p:guide pos="4319"/>
        <p:guide pos="2115"/>
        <p:guide pos="2229"/>
        <p:guide pos="4156"/>
        <p:guide pos="164"/>
      </p:guideLst>
    </p:cSldViewPr>
  </p:slideViewPr>
  <p:outlineViewPr>
    <p:cViewPr>
      <p:scale>
        <a:sx n="33" d="100"/>
        <a:sy n="33" d="100"/>
      </p:scale>
      <p:origin x="42" y="0"/>
    </p:cViewPr>
  </p:outlineViewPr>
  <p:notesTextViewPr>
    <p:cViewPr>
      <p:scale>
        <a:sx n="1" d="1"/>
        <a:sy n="1" d="1"/>
      </p:scale>
      <p:origin x="0" y="0"/>
    </p:cViewPr>
  </p:notesTextViewPr>
  <p:sorterViewPr>
    <p:cViewPr>
      <p:scale>
        <a:sx n="100" d="100"/>
        <a:sy n="100" d="100"/>
      </p:scale>
      <p:origin x="0" y="5538"/>
    </p:cViewPr>
  </p:sorterViewPr>
  <p:notesViewPr>
    <p:cSldViewPr snapToObjects="1" showGuides="1">
      <p:cViewPr varScale="1">
        <p:scale>
          <a:sx n="49" d="100"/>
          <a:sy n="49" d="100"/>
        </p:scale>
        <p:origin x="-2886"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E2B38997-B5BC-4D0F-B29F-7E95A2306B81}" type="datetimeFigureOut">
              <a:rPr lang="fr-FR" smtClean="0"/>
              <a:pPr/>
              <a:t>28/04/2015</a:t>
            </a:fld>
            <a:endParaRPr lang="fr-FR"/>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3C020D5C-8329-48A0-817F-47C1637D69C1}" type="slidenum">
              <a:rPr lang="fr-FR" smtClean="0"/>
              <a:pPr/>
              <a:t>‹N°›</a:t>
            </a:fld>
            <a:endParaRPr lang="fr-FR"/>
          </a:p>
        </p:txBody>
      </p:sp>
    </p:spTree>
    <p:extLst>
      <p:ext uri="{BB962C8B-B14F-4D97-AF65-F5344CB8AC3E}">
        <p14:creationId xmlns:p14="http://schemas.microsoft.com/office/powerpoint/2010/main" val="91839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29461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89" tIns="47394" rIns="94789" bIns="47394" numCol="1" anchor="t" anchorCtr="0" compatLnSpc="1">
            <a:prstTxWarp prst="textNoShape">
              <a:avLst/>
            </a:prstTxWarp>
          </a:bodyPr>
          <a:lstStyle>
            <a:lvl1pPr algn="l" defTabSz="947738" eaLnBrk="0" hangingPunct="0">
              <a:defRPr>
                <a:latin typeface="Arial" charset="0"/>
                <a:cs typeface="+mn-cs"/>
              </a:defRPr>
            </a:lvl1pPr>
          </a:lstStyle>
          <a:p>
            <a:pPr>
              <a:defRPr/>
            </a:pPr>
            <a:endParaRPr lang="fr-FR"/>
          </a:p>
        </p:txBody>
      </p:sp>
      <p:sp>
        <p:nvSpPr>
          <p:cNvPr id="8195" name="Rectangle 3"/>
          <p:cNvSpPr>
            <a:spLocks noGrp="1" noChangeArrowheads="1"/>
          </p:cNvSpPr>
          <p:nvPr>
            <p:ph type="dt" idx="1"/>
          </p:nvPr>
        </p:nvSpPr>
        <p:spPr bwMode="auto">
          <a:xfrm>
            <a:off x="3851530" y="0"/>
            <a:ext cx="29461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89" tIns="47394" rIns="94789" bIns="47394" numCol="1" anchor="t" anchorCtr="0" compatLnSpc="1">
            <a:prstTxWarp prst="textNoShape">
              <a:avLst/>
            </a:prstTxWarp>
          </a:bodyPr>
          <a:lstStyle>
            <a:lvl1pPr algn="r" defTabSz="947738" eaLnBrk="0" hangingPunct="0">
              <a:defRPr>
                <a:latin typeface="Arial" charset="0"/>
                <a:cs typeface="+mn-cs"/>
              </a:defRPr>
            </a:lvl1pPr>
          </a:lstStyle>
          <a:p>
            <a:pPr>
              <a:defRPr/>
            </a:pPr>
            <a:endParaRPr lang="fr-FR"/>
          </a:p>
        </p:txBody>
      </p:sp>
      <p:sp>
        <p:nvSpPr>
          <p:cNvPr id="8196" name="Rectangle 4"/>
          <p:cNvSpPr>
            <a:spLocks noGrp="1" noRot="1" noChangeAspect="1" noChangeArrowheads="1" noTextEdit="1"/>
          </p:cNvSpPr>
          <p:nvPr>
            <p:ph type="sldImg" idx="2"/>
          </p:nvPr>
        </p:nvSpPr>
        <p:spPr bwMode="auto">
          <a:xfrm>
            <a:off x="2111375" y="744538"/>
            <a:ext cx="25781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05386" y="4714876"/>
            <a:ext cx="4986904"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89" tIns="47394" rIns="94789" bIns="47394"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8198" name="Rectangle 6"/>
          <p:cNvSpPr>
            <a:spLocks noGrp="1" noChangeArrowheads="1"/>
          </p:cNvSpPr>
          <p:nvPr>
            <p:ph type="ftr" sz="quarter" idx="4"/>
          </p:nvPr>
        </p:nvSpPr>
        <p:spPr bwMode="auto">
          <a:xfrm>
            <a:off x="1" y="9431338"/>
            <a:ext cx="29461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89" tIns="47394" rIns="94789" bIns="47394" numCol="1" anchor="b" anchorCtr="0" compatLnSpc="1">
            <a:prstTxWarp prst="textNoShape">
              <a:avLst/>
            </a:prstTxWarp>
          </a:bodyPr>
          <a:lstStyle>
            <a:lvl1pPr algn="l" defTabSz="947738" eaLnBrk="0" hangingPunct="0">
              <a:defRPr>
                <a:latin typeface="Arial" charset="0"/>
                <a:cs typeface="+mn-cs"/>
              </a:defRPr>
            </a:lvl1pPr>
          </a:lstStyle>
          <a:p>
            <a:pPr>
              <a:defRPr/>
            </a:pPr>
            <a:endParaRPr lang="fr-FR"/>
          </a:p>
        </p:txBody>
      </p:sp>
      <p:sp>
        <p:nvSpPr>
          <p:cNvPr id="8199" name="Rectangle 7"/>
          <p:cNvSpPr>
            <a:spLocks noGrp="1" noChangeArrowheads="1"/>
          </p:cNvSpPr>
          <p:nvPr>
            <p:ph type="sldNum" sz="quarter" idx="5"/>
          </p:nvPr>
        </p:nvSpPr>
        <p:spPr bwMode="auto">
          <a:xfrm>
            <a:off x="3851530" y="9431338"/>
            <a:ext cx="29461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89" tIns="47394" rIns="94789" bIns="47394" numCol="1" anchor="b" anchorCtr="0" compatLnSpc="1">
            <a:prstTxWarp prst="textNoShape">
              <a:avLst/>
            </a:prstTxWarp>
          </a:bodyPr>
          <a:lstStyle>
            <a:lvl1pPr algn="r" defTabSz="947738" eaLnBrk="0" hangingPunct="0">
              <a:defRPr>
                <a:latin typeface="Arial" charset="0"/>
                <a:cs typeface="+mn-cs"/>
              </a:defRPr>
            </a:lvl1pPr>
          </a:lstStyle>
          <a:p>
            <a:pPr>
              <a:defRPr/>
            </a:pPr>
            <a:fld id="{D7F98A3C-7359-4409-B6B1-C0A8792B55BA}" type="slidenum">
              <a:rPr lang="fr-FR"/>
              <a:pPr>
                <a:defRPr/>
              </a:pPr>
              <a:t>‹N°›</a:t>
            </a:fld>
            <a:endParaRPr lang="fr-FR"/>
          </a:p>
        </p:txBody>
      </p:sp>
    </p:spTree>
    <p:extLst>
      <p:ext uri="{BB962C8B-B14F-4D97-AF65-F5344CB8AC3E}">
        <p14:creationId xmlns:p14="http://schemas.microsoft.com/office/powerpoint/2010/main" val="2295411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p:txBody>
          <a:bodyPr/>
          <a:lstStyle>
            <a:lvl1pPr defTabSz="947738" eaLnBrk="0" hangingPunct="0">
              <a:defRPr sz="1200">
                <a:solidFill>
                  <a:schemeClr val="tx1"/>
                </a:solidFill>
                <a:latin typeface="Arial" charset="0"/>
              </a:defRPr>
            </a:lvl1pPr>
            <a:lvl2pPr marL="742950" indent="-285750" defTabSz="947738" eaLnBrk="0" hangingPunct="0">
              <a:defRPr sz="1200">
                <a:solidFill>
                  <a:schemeClr val="tx1"/>
                </a:solidFill>
                <a:latin typeface="Arial" charset="0"/>
              </a:defRPr>
            </a:lvl2pPr>
            <a:lvl3pPr marL="1143000" indent="-228600" defTabSz="947738" eaLnBrk="0" hangingPunct="0">
              <a:defRPr sz="1200">
                <a:solidFill>
                  <a:schemeClr val="tx1"/>
                </a:solidFill>
                <a:latin typeface="Arial" charset="0"/>
              </a:defRPr>
            </a:lvl3pPr>
            <a:lvl4pPr marL="1600200" indent="-228600" defTabSz="947738" eaLnBrk="0" hangingPunct="0">
              <a:defRPr sz="1200">
                <a:solidFill>
                  <a:schemeClr val="tx1"/>
                </a:solidFill>
                <a:latin typeface="Arial" charset="0"/>
              </a:defRPr>
            </a:lvl4pPr>
            <a:lvl5pPr marL="2057400" indent="-228600" defTabSz="947738" eaLnBrk="0" hangingPunct="0">
              <a:defRPr sz="1200">
                <a:solidFill>
                  <a:schemeClr val="tx1"/>
                </a:solidFill>
                <a:latin typeface="Arial" charset="0"/>
              </a:defRPr>
            </a:lvl5pPr>
            <a:lvl6pPr marL="2514600" indent="-228600" defTabSz="947738" eaLnBrk="0" fontAlgn="base" hangingPunct="0">
              <a:spcBef>
                <a:spcPct val="0"/>
              </a:spcBef>
              <a:spcAft>
                <a:spcPct val="0"/>
              </a:spcAft>
              <a:defRPr sz="1200">
                <a:solidFill>
                  <a:schemeClr val="tx1"/>
                </a:solidFill>
                <a:latin typeface="Arial" charset="0"/>
              </a:defRPr>
            </a:lvl6pPr>
            <a:lvl7pPr marL="2971800" indent="-228600" defTabSz="947738" eaLnBrk="0" fontAlgn="base" hangingPunct="0">
              <a:spcBef>
                <a:spcPct val="0"/>
              </a:spcBef>
              <a:spcAft>
                <a:spcPct val="0"/>
              </a:spcAft>
              <a:defRPr sz="1200">
                <a:solidFill>
                  <a:schemeClr val="tx1"/>
                </a:solidFill>
                <a:latin typeface="Arial" charset="0"/>
              </a:defRPr>
            </a:lvl7pPr>
            <a:lvl8pPr marL="3429000" indent="-228600" defTabSz="947738" eaLnBrk="0" fontAlgn="base" hangingPunct="0">
              <a:spcBef>
                <a:spcPct val="0"/>
              </a:spcBef>
              <a:spcAft>
                <a:spcPct val="0"/>
              </a:spcAft>
              <a:defRPr sz="1200">
                <a:solidFill>
                  <a:schemeClr val="tx1"/>
                </a:solidFill>
                <a:latin typeface="Arial" charset="0"/>
              </a:defRPr>
            </a:lvl8pPr>
            <a:lvl9pPr marL="3886200" indent="-228600" defTabSz="947738" eaLnBrk="0" fontAlgn="base" hangingPunct="0">
              <a:spcBef>
                <a:spcPct val="0"/>
              </a:spcBef>
              <a:spcAft>
                <a:spcPct val="0"/>
              </a:spcAft>
              <a:defRPr sz="1200">
                <a:solidFill>
                  <a:schemeClr val="tx1"/>
                </a:solidFill>
                <a:latin typeface="Arial" charset="0"/>
              </a:defRPr>
            </a:lvl9pPr>
          </a:lstStyle>
          <a:p>
            <a:pPr>
              <a:defRPr/>
            </a:pPr>
            <a:fld id="{7532F603-07E0-4F51-B0DA-0B4DA64A3937}" type="slidenum">
              <a:rPr lang="fr-FR" smtClean="0"/>
              <a:pPr>
                <a:defRPr/>
              </a:pPr>
              <a:t>1</a:t>
            </a:fld>
            <a:endParaRPr lang="fr-FR" dirty="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fr-FR" dirty="0" smtClean="0"/>
          </a:p>
        </p:txBody>
      </p:sp>
    </p:spTree>
    <p:extLst>
      <p:ext uri="{BB962C8B-B14F-4D97-AF65-F5344CB8AC3E}">
        <p14:creationId xmlns:p14="http://schemas.microsoft.com/office/powerpoint/2010/main" val="327489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p:txBody>
          <a:bodyPr/>
          <a:lstStyle>
            <a:lvl1pPr defTabSz="947738" eaLnBrk="0" hangingPunct="0">
              <a:defRPr sz="1200">
                <a:solidFill>
                  <a:schemeClr val="tx1"/>
                </a:solidFill>
                <a:latin typeface="Arial" charset="0"/>
              </a:defRPr>
            </a:lvl1pPr>
            <a:lvl2pPr marL="742950" indent="-285750" defTabSz="947738" eaLnBrk="0" hangingPunct="0">
              <a:defRPr sz="1200">
                <a:solidFill>
                  <a:schemeClr val="tx1"/>
                </a:solidFill>
                <a:latin typeface="Arial" charset="0"/>
              </a:defRPr>
            </a:lvl2pPr>
            <a:lvl3pPr marL="1143000" indent="-228600" defTabSz="947738" eaLnBrk="0" hangingPunct="0">
              <a:defRPr sz="1200">
                <a:solidFill>
                  <a:schemeClr val="tx1"/>
                </a:solidFill>
                <a:latin typeface="Arial" charset="0"/>
              </a:defRPr>
            </a:lvl3pPr>
            <a:lvl4pPr marL="1600200" indent="-228600" defTabSz="947738" eaLnBrk="0" hangingPunct="0">
              <a:defRPr sz="1200">
                <a:solidFill>
                  <a:schemeClr val="tx1"/>
                </a:solidFill>
                <a:latin typeface="Arial" charset="0"/>
              </a:defRPr>
            </a:lvl4pPr>
            <a:lvl5pPr marL="2057400" indent="-228600" defTabSz="947738" eaLnBrk="0" hangingPunct="0">
              <a:defRPr sz="1200">
                <a:solidFill>
                  <a:schemeClr val="tx1"/>
                </a:solidFill>
                <a:latin typeface="Arial" charset="0"/>
              </a:defRPr>
            </a:lvl5pPr>
            <a:lvl6pPr marL="2514600" indent="-228600" defTabSz="947738" eaLnBrk="0" fontAlgn="base" hangingPunct="0">
              <a:spcBef>
                <a:spcPct val="0"/>
              </a:spcBef>
              <a:spcAft>
                <a:spcPct val="0"/>
              </a:spcAft>
              <a:defRPr sz="1200">
                <a:solidFill>
                  <a:schemeClr val="tx1"/>
                </a:solidFill>
                <a:latin typeface="Arial" charset="0"/>
              </a:defRPr>
            </a:lvl6pPr>
            <a:lvl7pPr marL="2971800" indent="-228600" defTabSz="947738" eaLnBrk="0" fontAlgn="base" hangingPunct="0">
              <a:spcBef>
                <a:spcPct val="0"/>
              </a:spcBef>
              <a:spcAft>
                <a:spcPct val="0"/>
              </a:spcAft>
              <a:defRPr sz="1200">
                <a:solidFill>
                  <a:schemeClr val="tx1"/>
                </a:solidFill>
                <a:latin typeface="Arial" charset="0"/>
              </a:defRPr>
            </a:lvl7pPr>
            <a:lvl8pPr marL="3429000" indent="-228600" defTabSz="947738" eaLnBrk="0" fontAlgn="base" hangingPunct="0">
              <a:spcBef>
                <a:spcPct val="0"/>
              </a:spcBef>
              <a:spcAft>
                <a:spcPct val="0"/>
              </a:spcAft>
              <a:defRPr sz="1200">
                <a:solidFill>
                  <a:schemeClr val="tx1"/>
                </a:solidFill>
                <a:latin typeface="Arial" charset="0"/>
              </a:defRPr>
            </a:lvl8pPr>
            <a:lvl9pPr marL="3886200" indent="-228600" defTabSz="947738" eaLnBrk="0" fontAlgn="base" hangingPunct="0">
              <a:spcBef>
                <a:spcPct val="0"/>
              </a:spcBef>
              <a:spcAft>
                <a:spcPct val="0"/>
              </a:spcAft>
              <a:defRPr sz="1200">
                <a:solidFill>
                  <a:schemeClr val="tx1"/>
                </a:solidFill>
                <a:latin typeface="Arial" charset="0"/>
              </a:defRPr>
            </a:lvl9pPr>
          </a:lstStyle>
          <a:p>
            <a:pPr>
              <a:defRPr/>
            </a:pPr>
            <a:fld id="{7532F603-07E0-4F51-B0DA-0B4DA64A3937}" type="slidenum">
              <a:rPr lang="fr-FR" smtClean="0"/>
              <a:pPr>
                <a:defRPr/>
              </a:pPr>
              <a:t>17</a:t>
            </a:fld>
            <a:endParaRPr lang="fr-FR"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fr-FR" smtClean="0"/>
          </a:p>
        </p:txBody>
      </p:sp>
    </p:spTree>
    <p:extLst>
      <p:ext uri="{BB962C8B-B14F-4D97-AF65-F5344CB8AC3E}">
        <p14:creationId xmlns:p14="http://schemas.microsoft.com/office/powerpoint/2010/main" val="321187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p:txBody>
          <a:bodyPr/>
          <a:lstStyle>
            <a:lvl1pPr defTabSz="947738" eaLnBrk="0" hangingPunct="0">
              <a:defRPr sz="1200">
                <a:solidFill>
                  <a:schemeClr val="tx1"/>
                </a:solidFill>
                <a:latin typeface="Arial" charset="0"/>
              </a:defRPr>
            </a:lvl1pPr>
            <a:lvl2pPr marL="742950" indent="-285750" defTabSz="947738" eaLnBrk="0" hangingPunct="0">
              <a:defRPr sz="1200">
                <a:solidFill>
                  <a:schemeClr val="tx1"/>
                </a:solidFill>
                <a:latin typeface="Arial" charset="0"/>
              </a:defRPr>
            </a:lvl2pPr>
            <a:lvl3pPr marL="1143000" indent="-228600" defTabSz="947738" eaLnBrk="0" hangingPunct="0">
              <a:defRPr sz="1200">
                <a:solidFill>
                  <a:schemeClr val="tx1"/>
                </a:solidFill>
                <a:latin typeface="Arial" charset="0"/>
              </a:defRPr>
            </a:lvl3pPr>
            <a:lvl4pPr marL="1600200" indent="-228600" defTabSz="947738" eaLnBrk="0" hangingPunct="0">
              <a:defRPr sz="1200">
                <a:solidFill>
                  <a:schemeClr val="tx1"/>
                </a:solidFill>
                <a:latin typeface="Arial" charset="0"/>
              </a:defRPr>
            </a:lvl4pPr>
            <a:lvl5pPr marL="2057400" indent="-228600" defTabSz="947738" eaLnBrk="0" hangingPunct="0">
              <a:defRPr sz="1200">
                <a:solidFill>
                  <a:schemeClr val="tx1"/>
                </a:solidFill>
                <a:latin typeface="Arial" charset="0"/>
              </a:defRPr>
            </a:lvl5pPr>
            <a:lvl6pPr marL="2514600" indent="-228600" defTabSz="947738" eaLnBrk="0" fontAlgn="base" hangingPunct="0">
              <a:spcBef>
                <a:spcPct val="0"/>
              </a:spcBef>
              <a:spcAft>
                <a:spcPct val="0"/>
              </a:spcAft>
              <a:defRPr sz="1200">
                <a:solidFill>
                  <a:schemeClr val="tx1"/>
                </a:solidFill>
                <a:latin typeface="Arial" charset="0"/>
              </a:defRPr>
            </a:lvl6pPr>
            <a:lvl7pPr marL="2971800" indent="-228600" defTabSz="947738" eaLnBrk="0" fontAlgn="base" hangingPunct="0">
              <a:spcBef>
                <a:spcPct val="0"/>
              </a:spcBef>
              <a:spcAft>
                <a:spcPct val="0"/>
              </a:spcAft>
              <a:defRPr sz="1200">
                <a:solidFill>
                  <a:schemeClr val="tx1"/>
                </a:solidFill>
                <a:latin typeface="Arial" charset="0"/>
              </a:defRPr>
            </a:lvl7pPr>
            <a:lvl8pPr marL="3429000" indent="-228600" defTabSz="947738" eaLnBrk="0" fontAlgn="base" hangingPunct="0">
              <a:spcBef>
                <a:spcPct val="0"/>
              </a:spcBef>
              <a:spcAft>
                <a:spcPct val="0"/>
              </a:spcAft>
              <a:defRPr sz="1200">
                <a:solidFill>
                  <a:schemeClr val="tx1"/>
                </a:solidFill>
                <a:latin typeface="Arial" charset="0"/>
              </a:defRPr>
            </a:lvl8pPr>
            <a:lvl9pPr marL="3886200" indent="-228600" defTabSz="947738" eaLnBrk="0" fontAlgn="base" hangingPunct="0">
              <a:spcBef>
                <a:spcPct val="0"/>
              </a:spcBef>
              <a:spcAft>
                <a:spcPct val="0"/>
              </a:spcAft>
              <a:defRPr sz="1200">
                <a:solidFill>
                  <a:schemeClr val="tx1"/>
                </a:solidFill>
                <a:latin typeface="Arial" charset="0"/>
              </a:defRPr>
            </a:lvl9pPr>
          </a:lstStyle>
          <a:p>
            <a:pPr>
              <a:defRPr/>
            </a:pPr>
            <a:fld id="{7532F603-07E0-4F51-B0DA-0B4DA64A3937}" type="slidenum">
              <a:rPr lang="fr-FR" smtClean="0"/>
              <a:pPr>
                <a:defRPr/>
              </a:pPr>
              <a:t>30</a:t>
            </a:fld>
            <a:endParaRPr lang="fr-FR" dirty="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fr-FR" dirty="0" smtClean="0"/>
          </a:p>
        </p:txBody>
      </p:sp>
    </p:spTree>
    <p:extLst>
      <p:ext uri="{BB962C8B-B14F-4D97-AF65-F5344CB8AC3E}">
        <p14:creationId xmlns:p14="http://schemas.microsoft.com/office/powerpoint/2010/main" val="3373365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3075" name="Rectangle 3"/>
          <p:cNvSpPr>
            <a:spLocks noGrp="1" noChangeArrowheads="1"/>
          </p:cNvSpPr>
          <p:nvPr>
            <p:ph type="ctrTitle" hasCustomPrompt="1"/>
          </p:nvPr>
        </p:nvSpPr>
        <p:spPr>
          <a:xfrm>
            <a:off x="333375" y="5241032"/>
            <a:ext cx="5610226" cy="1089082"/>
          </a:xfrm>
        </p:spPr>
        <p:txBody>
          <a:bodyPr anchor="b"/>
          <a:lstStyle>
            <a:lvl1pPr algn="r">
              <a:defRPr sz="2000" baseline="0">
                <a:solidFill>
                  <a:schemeClr val="tx1"/>
                </a:solidFill>
              </a:defRPr>
            </a:lvl1pPr>
          </a:lstStyle>
          <a:p>
            <a:pPr lvl="0"/>
            <a:r>
              <a:rPr lang="fr-FR" noProof="0" dirty="0" smtClean="0"/>
              <a:t>X</a:t>
            </a:r>
          </a:p>
        </p:txBody>
      </p:sp>
      <p:sp>
        <p:nvSpPr>
          <p:cNvPr id="3076" name="Rectangle 4"/>
          <p:cNvSpPr>
            <a:spLocks noGrp="1" noChangeArrowheads="1"/>
          </p:cNvSpPr>
          <p:nvPr>
            <p:ph type="subTitle" idx="1" hasCustomPrompt="1"/>
          </p:nvPr>
        </p:nvSpPr>
        <p:spPr>
          <a:xfrm>
            <a:off x="333375" y="6681192"/>
            <a:ext cx="5610226" cy="302972"/>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gn="r">
              <a:spcBef>
                <a:spcPct val="40000"/>
              </a:spcBef>
              <a:buFont typeface="Wingdings" pitchFamily="2" charset="2"/>
              <a:buNone/>
              <a:defRPr b="0" baseline="0">
                <a:solidFill>
                  <a:schemeClr val="tx1"/>
                </a:solidFill>
              </a:defRPr>
            </a:lvl1pPr>
          </a:lstStyle>
          <a:p>
            <a:pPr lvl="0"/>
            <a:r>
              <a:rPr lang="fr-FR" noProof="0" dirty="0" smtClean="0"/>
              <a:t>Version de travail du 28 mai 2013</a:t>
            </a:r>
          </a:p>
        </p:txBody>
      </p:sp>
      <p:pic>
        <p:nvPicPr>
          <p:cNvPr id="1433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47" y="7185248"/>
            <a:ext cx="6010402" cy="77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C:\Users\jdelebecque\Pictures\ob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4494" y="2599883"/>
            <a:ext cx="2746301" cy="98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522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92150" y="555377"/>
            <a:ext cx="5905500" cy="581200"/>
          </a:xfrm>
        </p:spPr>
        <p:txBody>
          <a:bodyPr/>
          <a:lstStyle>
            <a:lvl1pPr algn="l">
              <a:defRPr sz="1600" b="1"/>
            </a:lvl1pPr>
          </a:lstStyle>
          <a:p>
            <a:r>
              <a:rPr lang="fr-FR" dirty="0" smtClean="0"/>
              <a:t>Proposition </a:t>
            </a:r>
            <a:r>
              <a:rPr lang="fr-FR" dirty="0" err="1" smtClean="0"/>
              <a:t>n°X</a:t>
            </a:r>
            <a:r>
              <a:rPr lang="fr-FR" dirty="0" smtClean="0"/>
              <a:t> :</a:t>
            </a:r>
            <a:endParaRPr lang="fr-FR" dirty="0"/>
          </a:p>
        </p:txBody>
      </p:sp>
      <p:sp>
        <p:nvSpPr>
          <p:cNvPr id="3" name="Espace réservé du contenu 2"/>
          <p:cNvSpPr>
            <a:spLocks noGrp="1"/>
          </p:cNvSpPr>
          <p:nvPr>
            <p:ph idx="1"/>
          </p:nvPr>
        </p:nvSpPr>
        <p:spPr>
          <a:xfrm>
            <a:off x="305507" y="1352600"/>
            <a:ext cx="6292143" cy="792088"/>
          </a:xfrm>
        </p:spPr>
        <p:txBody>
          <a:bodyPr/>
          <a:lstStyle>
            <a:lvl1pPr marL="0" indent="0">
              <a:spcBef>
                <a:spcPts val="1200"/>
              </a:spcBef>
              <a:buClr>
                <a:schemeClr val="accent5"/>
              </a:buClr>
              <a:buNone/>
              <a:defRPr sz="1200" b="0"/>
            </a:lvl1pPr>
            <a:lvl2pPr>
              <a:buClr>
                <a:schemeClr val="accent5"/>
              </a:buClr>
              <a:defRPr sz="1200"/>
            </a:lvl2pPr>
            <a:lvl3pPr>
              <a:buClr>
                <a:schemeClr val="accent5"/>
              </a:buClr>
              <a:defRPr sz="1000"/>
            </a:lvl3pPr>
            <a:lvl4pPr>
              <a:buClr>
                <a:schemeClr val="accent5"/>
              </a:buClr>
              <a:defRPr sz="1000"/>
            </a:lvl4pPr>
            <a:lvl5pPr>
              <a:buClr>
                <a:schemeClr val="accent5"/>
              </a:buClr>
              <a:defRPr sz="1000"/>
            </a:lvl5pPr>
            <a:lvl6pPr>
              <a:defRPr sz="2000"/>
            </a:lvl6pPr>
            <a:lvl7pPr>
              <a:defRPr sz="2000"/>
            </a:lvl7pPr>
            <a:lvl8pPr>
              <a:defRPr sz="2000"/>
            </a:lvl8pPr>
            <a:lvl9pPr>
              <a:defRPr sz="2000"/>
            </a:lvl9pPr>
          </a:lstStyle>
          <a:p>
            <a:pPr lvl="0">
              <a:spcBef>
                <a:spcPts val="1200"/>
              </a:spcBef>
            </a:pPr>
            <a:r>
              <a:rPr lang="fr-FR" dirty="0" smtClean="0"/>
              <a:t>Modifiez les styles du texte du masque</a:t>
            </a:r>
          </a:p>
          <a:p>
            <a:pPr lvl="1">
              <a:spcBef>
                <a:spcPts val="600"/>
              </a:spcBef>
              <a:buFont typeface="Arial" pitchFamily="34" charset="0"/>
              <a:buChar char="‒"/>
            </a:pPr>
            <a:r>
              <a:rPr lang="fr-FR" dirty="0" smtClean="0"/>
              <a:t>Deuxième niveau</a:t>
            </a:r>
          </a:p>
          <a:p>
            <a:pPr lvl="2">
              <a:buChar char="&gt;"/>
            </a:pPr>
            <a:r>
              <a:rPr lang="fr-FR" dirty="0" smtClean="0"/>
              <a:t>Troisième niveau</a:t>
            </a:r>
          </a:p>
          <a:p>
            <a:pPr marL="709613" lvl="3" indent="0">
              <a:buNone/>
            </a:pPr>
            <a:r>
              <a:rPr lang="fr-FR" dirty="0" smtClean="0"/>
              <a:t>Quatrième niveau</a:t>
            </a:r>
            <a:endParaRPr lang="fr-FR" dirty="0"/>
          </a:p>
        </p:txBody>
      </p:sp>
      <p:cxnSp>
        <p:nvCxnSpPr>
          <p:cNvPr id="7" name="Connecteur droit 6"/>
          <p:cNvCxnSpPr/>
          <p:nvPr userDrawn="1"/>
        </p:nvCxnSpPr>
        <p:spPr bwMode="auto">
          <a:xfrm>
            <a:off x="305507" y="2216696"/>
            <a:ext cx="6292143" cy="0"/>
          </a:xfrm>
          <a:prstGeom prst="line">
            <a:avLst/>
          </a:prstGeom>
          <a:solidFill>
            <a:schemeClr val="bg1"/>
          </a:solidFill>
          <a:ln w="9525" cap="flat" cmpd="sng" algn="ctr">
            <a:solidFill>
              <a:srgbClr val="56424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Espace réservé du contenu 2"/>
          <p:cNvSpPr>
            <a:spLocks noGrp="1"/>
          </p:cNvSpPr>
          <p:nvPr>
            <p:ph idx="10"/>
          </p:nvPr>
        </p:nvSpPr>
        <p:spPr>
          <a:xfrm>
            <a:off x="305506" y="2288703"/>
            <a:ext cx="3060000" cy="5472000"/>
          </a:xfrm>
        </p:spPr>
        <p:txBody>
          <a:bodyPr/>
          <a:lstStyle>
            <a:lvl1pPr marL="0" indent="0">
              <a:spcBef>
                <a:spcPts val="600"/>
              </a:spcBef>
              <a:buClr>
                <a:schemeClr val="accent5"/>
              </a:buClr>
              <a:buNone/>
              <a:defRPr sz="1000"/>
            </a:lvl1pPr>
            <a:lvl2pPr marL="184150" indent="-184150">
              <a:spcBef>
                <a:spcPts val="300"/>
              </a:spcBef>
              <a:buClr>
                <a:schemeClr val="accent5"/>
              </a:buClr>
              <a:defRPr sz="1000"/>
            </a:lvl2pPr>
            <a:lvl3pPr marL="360363" indent="-179388">
              <a:spcBef>
                <a:spcPts val="150"/>
              </a:spcBef>
              <a:buClr>
                <a:schemeClr val="accent5"/>
              </a:buClr>
              <a:defRPr sz="1000"/>
            </a:lvl3pPr>
            <a:lvl4pPr>
              <a:spcBef>
                <a:spcPts val="150"/>
              </a:spcBef>
              <a:buClr>
                <a:schemeClr val="accent5"/>
              </a:buClr>
              <a:defRPr sz="1000"/>
            </a:lvl4pPr>
            <a:lvl5pPr>
              <a:buClr>
                <a:schemeClr val="accent5"/>
              </a:buClr>
              <a:defRPr sz="1000"/>
            </a:lvl5pPr>
            <a:lvl6pPr>
              <a:defRPr sz="2000"/>
            </a:lvl6pPr>
            <a:lvl7pPr>
              <a:defRPr sz="2000"/>
            </a:lvl7pPr>
            <a:lvl8pPr>
              <a:defRPr sz="2000"/>
            </a:lvl8pPr>
            <a:lvl9pPr>
              <a:defRPr sz="2000"/>
            </a:lvl9pPr>
          </a:lstStyle>
          <a:p>
            <a:pPr lvl="0">
              <a:spcBef>
                <a:spcPts val="1200"/>
              </a:spcBef>
            </a:pPr>
            <a:r>
              <a:rPr lang="fr-FR" dirty="0" smtClean="0"/>
              <a:t>Modifiez les styles du texte du masque</a:t>
            </a:r>
          </a:p>
          <a:p>
            <a:pPr lvl="1">
              <a:spcBef>
                <a:spcPts val="600"/>
              </a:spcBef>
              <a:buFont typeface="Arial" pitchFamily="34" charset="0"/>
              <a:buChar char="‒"/>
            </a:pPr>
            <a:r>
              <a:rPr lang="fr-FR" dirty="0" smtClean="0"/>
              <a:t>Deuxième niveau</a:t>
            </a:r>
          </a:p>
          <a:p>
            <a:pPr lvl="2">
              <a:buChar char="&gt;"/>
            </a:pPr>
            <a:r>
              <a:rPr lang="fr-FR" dirty="0" smtClean="0"/>
              <a:t>Troisième niveau</a:t>
            </a:r>
          </a:p>
          <a:p>
            <a:pPr marL="709613" lvl="3" indent="0">
              <a:buNone/>
            </a:pPr>
            <a:r>
              <a:rPr lang="fr-FR" dirty="0" smtClean="0"/>
              <a:t>Quatrième niveau</a:t>
            </a:r>
            <a:endParaRPr lang="fr-FR" dirty="0"/>
          </a:p>
        </p:txBody>
      </p:sp>
      <p:sp>
        <p:nvSpPr>
          <p:cNvPr id="10" name="Espace réservé du texte 3"/>
          <p:cNvSpPr>
            <a:spLocks noGrp="1"/>
          </p:cNvSpPr>
          <p:nvPr>
            <p:ph type="body" sz="half" idx="12"/>
          </p:nvPr>
        </p:nvSpPr>
        <p:spPr>
          <a:xfrm>
            <a:off x="3537650" y="2432720"/>
            <a:ext cx="3060000" cy="1368153"/>
          </a:xfrm>
          <a:solidFill>
            <a:schemeClr val="bg2"/>
          </a:solidFill>
          <a:ln>
            <a:solidFill>
              <a:schemeClr val="tx1"/>
            </a:solidFill>
          </a:ln>
        </p:spPr>
        <p:txBody>
          <a:bodyPr lIns="72000" tIns="72000" rIns="72000" bIns="72000" anchor="ctr"/>
          <a:lstStyle>
            <a:lvl1pPr marL="85725" indent="-85725">
              <a:spcBef>
                <a:spcPts val="600"/>
              </a:spcBef>
              <a:buClr>
                <a:schemeClr val="accent6"/>
              </a:buClr>
              <a:buFont typeface="Arial" pitchFamily="34" charset="0"/>
              <a:buChar char="•"/>
              <a:defRPr sz="1000" b="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11" name="Espace réservé du texte 10"/>
          <p:cNvSpPr>
            <a:spLocks noGrp="1"/>
          </p:cNvSpPr>
          <p:nvPr>
            <p:ph type="body" sz="quarter" idx="13" hasCustomPrompt="1"/>
          </p:nvPr>
        </p:nvSpPr>
        <p:spPr>
          <a:xfrm>
            <a:off x="305507" y="7872413"/>
            <a:ext cx="6314368" cy="144000"/>
          </a:xfrm>
          <a:solidFill>
            <a:schemeClr val="tx2"/>
          </a:solidFill>
          <a:ln>
            <a:solidFill>
              <a:schemeClr val="tx1"/>
            </a:solidFill>
          </a:ln>
        </p:spPr>
        <p:txBody>
          <a:bodyPr anchor="ctr"/>
          <a:lstStyle>
            <a:lvl1pPr marL="0" indent="0" algn="ctr">
              <a:spcBef>
                <a:spcPts val="0"/>
              </a:spcBef>
              <a:buNone/>
              <a:defRPr sz="1050" b="0" i="1" baseline="0">
                <a:solidFill>
                  <a:schemeClr val="bg1"/>
                </a:solidFill>
              </a:defRPr>
            </a:lvl1pPr>
          </a:lstStyle>
          <a:p>
            <a:pPr lvl="0"/>
            <a:r>
              <a:rPr lang="fr-FR" dirty="0" smtClean="0"/>
              <a:t>Positionnement sur la grille de maturité</a:t>
            </a:r>
          </a:p>
        </p:txBody>
      </p:sp>
      <p:sp>
        <p:nvSpPr>
          <p:cNvPr id="12" name="Espace réservé du texte 10"/>
          <p:cNvSpPr>
            <a:spLocks noGrp="1"/>
          </p:cNvSpPr>
          <p:nvPr>
            <p:ph type="body" sz="quarter" idx="14" hasCustomPrompt="1"/>
          </p:nvPr>
        </p:nvSpPr>
        <p:spPr>
          <a:xfrm>
            <a:off x="3537650" y="2288704"/>
            <a:ext cx="3060000" cy="144000"/>
          </a:xfrm>
          <a:solidFill>
            <a:schemeClr val="tx2"/>
          </a:solidFill>
          <a:ln>
            <a:solidFill>
              <a:schemeClr val="tx1"/>
            </a:solidFill>
          </a:ln>
        </p:spPr>
        <p:txBody>
          <a:bodyPr anchor="ctr"/>
          <a:lstStyle>
            <a:lvl1pPr marL="0" indent="0" algn="ctr">
              <a:spcBef>
                <a:spcPts val="0"/>
              </a:spcBef>
              <a:buNone/>
              <a:defRPr sz="1000" b="0" i="1" baseline="0">
                <a:solidFill>
                  <a:schemeClr val="bg1"/>
                </a:solidFill>
              </a:defRPr>
            </a:lvl1pPr>
          </a:lstStyle>
          <a:p>
            <a:pPr lvl="0"/>
            <a:r>
              <a:rPr lang="fr-FR" dirty="0" smtClean="0"/>
              <a:t>Apports</a:t>
            </a:r>
          </a:p>
        </p:txBody>
      </p:sp>
      <p:sp>
        <p:nvSpPr>
          <p:cNvPr id="16" name="Rectangle 15"/>
          <p:cNvSpPr>
            <a:spLocks noChangeAspect="1"/>
          </p:cNvSpPr>
          <p:nvPr userDrawn="1"/>
        </p:nvSpPr>
        <p:spPr bwMode="auto">
          <a:xfrm>
            <a:off x="63500" y="596560"/>
            <a:ext cx="395842" cy="396000"/>
          </a:xfrm>
          <a:prstGeom prst="rect">
            <a:avLst/>
          </a:prstGeom>
          <a:solidFill>
            <a:srgbClr val="0070C0"/>
          </a:solidFill>
          <a:ln>
            <a:solidFill>
              <a:srgbClr val="0070C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a:solidFill>
                  <a:schemeClr val="bg1"/>
                </a:solidFill>
                <a:latin typeface="+mn-lt"/>
              </a:rPr>
              <a:t>1</a:t>
            </a:r>
            <a:endParaRPr lang="fr-FR" sz="1600" b="1" dirty="0" smtClean="0">
              <a:solidFill>
                <a:schemeClr val="bg1"/>
              </a:solidFill>
              <a:latin typeface="+mn-lt"/>
            </a:endParaRPr>
          </a:p>
        </p:txBody>
      </p:sp>
      <p:sp>
        <p:nvSpPr>
          <p:cNvPr id="14" name="Espace réservé du contenu 2"/>
          <p:cNvSpPr>
            <a:spLocks noGrp="1"/>
          </p:cNvSpPr>
          <p:nvPr>
            <p:ph idx="15"/>
          </p:nvPr>
        </p:nvSpPr>
        <p:spPr>
          <a:xfrm>
            <a:off x="3537650" y="3944888"/>
            <a:ext cx="3060000" cy="3815815"/>
          </a:xfrm>
        </p:spPr>
        <p:txBody>
          <a:bodyPr/>
          <a:lstStyle>
            <a:lvl1pPr marL="0" indent="0">
              <a:spcBef>
                <a:spcPts val="600"/>
              </a:spcBef>
              <a:buClr>
                <a:schemeClr val="accent5"/>
              </a:buClr>
              <a:buNone/>
              <a:defRPr sz="1000"/>
            </a:lvl1pPr>
            <a:lvl2pPr marL="184150" indent="-184150">
              <a:spcBef>
                <a:spcPts val="300"/>
              </a:spcBef>
              <a:buClr>
                <a:schemeClr val="accent5"/>
              </a:buClr>
              <a:defRPr sz="1000"/>
            </a:lvl2pPr>
            <a:lvl3pPr marL="360363" indent="-179388">
              <a:spcBef>
                <a:spcPts val="150"/>
              </a:spcBef>
              <a:buClr>
                <a:schemeClr val="accent5"/>
              </a:buClr>
              <a:defRPr sz="1000"/>
            </a:lvl3pPr>
            <a:lvl4pPr>
              <a:spcBef>
                <a:spcPts val="150"/>
              </a:spcBef>
              <a:buClr>
                <a:schemeClr val="accent5"/>
              </a:buClr>
              <a:defRPr sz="1000"/>
            </a:lvl4pPr>
            <a:lvl5pPr>
              <a:buClr>
                <a:schemeClr val="accent5"/>
              </a:buClr>
              <a:defRPr sz="1000"/>
            </a:lvl5pPr>
            <a:lvl6pPr>
              <a:defRPr sz="2000"/>
            </a:lvl6pPr>
            <a:lvl7pPr>
              <a:defRPr sz="2000"/>
            </a:lvl7pPr>
            <a:lvl8pPr>
              <a:defRPr sz="2000"/>
            </a:lvl8pPr>
            <a:lvl9pPr>
              <a:defRPr sz="2000"/>
            </a:lvl9pPr>
          </a:lstStyle>
          <a:p>
            <a:pPr lvl="0">
              <a:spcBef>
                <a:spcPts val="1200"/>
              </a:spcBef>
            </a:pPr>
            <a:r>
              <a:rPr lang="fr-FR" dirty="0" smtClean="0"/>
              <a:t>Modifiez les styles du texte du masque</a:t>
            </a:r>
          </a:p>
          <a:p>
            <a:pPr lvl="1">
              <a:spcBef>
                <a:spcPts val="600"/>
              </a:spcBef>
              <a:buFont typeface="Arial" pitchFamily="34" charset="0"/>
              <a:buChar char="‒"/>
            </a:pPr>
            <a:r>
              <a:rPr lang="fr-FR" dirty="0" smtClean="0"/>
              <a:t>Deuxième niveau</a:t>
            </a:r>
          </a:p>
          <a:p>
            <a:pPr lvl="2">
              <a:buChar char="&gt;"/>
            </a:pPr>
            <a:r>
              <a:rPr lang="fr-FR" dirty="0" smtClean="0"/>
              <a:t>Troisième niveau</a:t>
            </a:r>
          </a:p>
          <a:p>
            <a:pPr marL="709613" lvl="3" indent="0">
              <a:buNone/>
            </a:pPr>
            <a:r>
              <a:rPr lang="fr-FR" dirty="0" smtClean="0"/>
              <a:t>Quatrième niveau</a:t>
            </a:r>
            <a:endParaRPr lang="fr-FR" dirty="0"/>
          </a:p>
        </p:txBody>
      </p:sp>
      <p:sp>
        <p:nvSpPr>
          <p:cNvPr id="13" name="Rectangle 12"/>
          <p:cNvSpPr/>
          <p:nvPr userDrawn="1"/>
        </p:nvSpPr>
        <p:spPr>
          <a:xfrm>
            <a:off x="548680" y="9443298"/>
            <a:ext cx="4896544" cy="215444"/>
          </a:xfrm>
          <a:prstGeom prst="rect">
            <a:avLst/>
          </a:prstGeom>
        </p:spPr>
        <p:txBody>
          <a:bodyPr wrap="square">
            <a:spAutoFit/>
          </a:bodyPr>
          <a:lstStyle/>
          <a:p>
            <a:r>
              <a:rPr lang="fr-FR" sz="800" dirty="0" smtClean="0"/>
              <a:t>Décembre 2014 – Guide de préconisations pour une nouvelle gouvernance de l'entreprise</a:t>
            </a:r>
            <a:endParaRPr lang="fr-FR" sz="800" dirty="0"/>
          </a:p>
        </p:txBody>
      </p:sp>
    </p:spTree>
    <p:extLst>
      <p:ext uri="{BB962C8B-B14F-4D97-AF65-F5344CB8AC3E}">
        <p14:creationId xmlns:p14="http://schemas.microsoft.com/office/powerpoint/2010/main" val="4989679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u avec légende et Détail">
    <p:spTree>
      <p:nvGrpSpPr>
        <p:cNvPr id="1" name=""/>
        <p:cNvGrpSpPr/>
        <p:nvPr/>
      </p:nvGrpSpPr>
      <p:grpSpPr>
        <a:xfrm>
          <a:off x="0" y="0"/>
          <a:ext cx="0" cy="0"/>
          <a:chOff x="0" y="0"/>
          <a:chExt cx="0" cy="0"/>
        </a:xfrm>
      </p:grpSpPr>
      <p:sp>
        <p:nvSpPr>
          <p:cNvPr id="2" name="Titre 1"/>
          <p:cNvSpPr>
            <a:spLocks noGrp="1"/>
          </p:cNvSpPr>
          <p:nvPr>
            <p:ph type="title"/>
          </p:nvPr>
        </p:nvSpPr>
        <p:spPr>
          <a:xfrm>
            <a:off x="333374" y="555376"/>
            <a:ext cx="1910299" cy="861407"/>
          </a:xfrm>
        </p:spPr>
        <p:txBody>
          <a:bodyPr/>
          <a:lstStyle>
            <a:lvl1pPr algn="l">
              <a:defRPr sz="1600" b="1"/>
            </a:lvl1pPr>
          </a:lstStyle>
          <a:p>
            <a:r>
              <a:rPr lang="fr-FR" smtClean="0"/>
              <a:t>Modifiez le style du titre</a:t>
            </a:r>
            <a:endParaRPr lang="fr-FR" dirty="0"/>
          </a:p>
        </p:txBody>
      </p:sp>
      <p:sp>
        <p:nvSpPr>
          <p:cNvPr id="3" name="Espace réservé du contenu 2"/>
          <p:cNvSpPr>
            <a:spLocks noGrp="1"/>
          </p:cNvSpPr>
          <p:nvPr>
            <p:ph idx="1"/>
          </p:nvPr>
        </p:nvSpPr>
        <p:spPr>
          <a:xfrm>
            <a:off x="2564904" y="555376"/>
            <a:ext cx="3959721" cy="8574088"/>
          </a:xfrm>
        </p:spPr>
        <p:txBody>
          <a:bodyPr/>
          <a:lstStyle>
            <a:lvl1pPr marL="180975" indent="-180975">
              <a:spcBef>
                <a:spcPts val="1200"/>
              </a:spcBef>
              <a:buClr>
                <a:schemeClr val="accent5"/>
              </a:buClr>
              <a:defRPr sz="1200"/>
            </a:lvl1pPr>
            <a:lvl2pPr>
              <a:buClr>
                <a:schemeClr val="accent5"/>
              </a:buClr>
              <a:defRPr sz="1000"/>
            </a:lvl2pPr>
            <a:lvl3pPr>
              <a:buClr>
                <a:schemeClr val="accent5"/>
              </a:buClr>
              <a:defRPr sz="1000"/>
            </a:lvl3pPr>
            <a:lvl4pPr>
              <a:buClr>
                <a:schemeClr val="accent5"/>
              </a:buClr>
              <a:defRPr sz="1000"/>
            </a:lvl4pPr>
            <a:lvl5pPr>
              <a:buClr>
                <a:schemeClr val="accent5"/>
              </a:buClr>
              <a:defRPr sz="1000"/>
            </a:lvl5pPr>
            <a:lvl6pPr>
              <a:defRPr sz="2000"/>
            </a:lvl6pPr>
            <a:lvl7pPr>
              <a:defRPr sz="2000"/>
            </a:lvl7pPr>
            <a:lvl8pPr>
              <a:defRPr sz="2000"/>
            </a:lvl8pPr>
            <a:lvl9pPr>
              <a:defRPr sz="2000"/>
            </a:lvl9pPr>
          </a:lstStyle>
          <a:p>
            <a:pPr lvl="0">
              <a:spcBef>
                <a:spcPts val="1200"/>
              </a:spcBef>
            </a:pPr>
            <a:r>
              <a:rPr lang="fr-FR" dirty="0" smtClean="0"/>
              <a:t>Modifiez les styles du texte du masque</a:t>
            </a:r>
          </a:p>
          <a:p>
            <a:pPr lvl="1">
              <a:spcBef>
                <a:spcPts val="600"/>
              </a:spcBef>
              <a:buFont typeface="Arial" pitchFamily="34" charset="0"/>
              <a:buChar char="‒"/>
            </a:pPr>
            <a:r>
              <a:rPr lang="fr-FR" dirty="0" smtClean="0"/>
              <a:t>Deuxième niveau</a:t>
            </a:r>
          </a:p>
          <a:p>
            <a:pPr lvl="2">
              <a:buChar char="&gt;"/>
            </a:pPr>
            <a:r>
              <a:rPr lang="fr-FR" dirty="0" smtClean="0"/>
              <a:t>Troisième niveau</a:t>
            </a:r>
          </a:p>
          <a:p>
            <a:pPr marL="709613" lvl="3" indent="0">
              <a:buNone/>
            </a:pPr>
            <a:r>
              <a:rPr lang="fr-FR" dirty="0" smtClean="0"/>
              <a:t>Quatrième niveau</a:t>
            </a:r>
            <a:endParaRPr lang="fr-FR" dirty="0"/>
          </a:p>
        </p:txBody>
      </p:sp>
      <p:sp>
        <p:nvSpPr>
          <p:cNvPr id="4" name="Espace réservé du texte 3"/>
          <p:cNvSpPr>
            <a:spLocks noGrp="1"/>
          </p:cNvSpPr>
          <p:nvPr>
            <p:ph type="body" sz="half" idx="2"/>
          </p:nvPr>
        </p:nvSpPr>
        <p:spPr>
          <a:xfrm>
            <a:off x="327331" y="6880666"/>
            <a:ext cx="1922022" cy="2232248"/>
          </a:xfrm>
          <a:solidFill>
            <a:schemeClr val="bg2"/>
          </a:solidFill>
          <a:ln>
            <a:solidFill>
              <a:schemeClr val="tx1"/>
            </a:solidFill>
          </a:ln>
        </p:spPr>
        <p:txBody>
          <a:bodyPr lIns="72000" tIns="72000" rIns="72000" bIns="72000" anchor="ctr"/>
          <a:lstStyle>
            <a:lvl1pPr marL="0" indent="0">
              <a:buClr>
                <a:schemeClr val="accent6"/>
              </a:buClr>
              <a:buNone/>
              <a:defRPr sz="1200" b="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6" name="Connecteur droit 5"/>
          <p:cNvCxnSpPr/>
          <p:nvPr userDrawn="1"/>
        </p:nvCxnSpPr>
        <p:spPr bwMode="auto">
          <a:xfrm>
            <a:off x="2420888" y="555376"/>
            <a:ext cx="0" cy="8574088"/>
          </a:xfrm>
          <a:prstGeom prst="lin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Espace réservé du texte 10"/>
          <p:cNvSpPr>
            <a:spLocks noGrp="1"/>
          </p:cNvSpPr>
          <p:nvPr>
            <p:ph type="body" sz="quarter" idx="11"/>
          </p:nvPr>
        </p:nvSpPr>
        <p:spPr>
          <a:xfrm>
            <a:off x="327331" y="6520304"/>
            <a:ext cx="1922022" cy="360362"/>
          </a:xfrm>
          <a:solidFill>
            <a:schemeClr val="tx2"/>
          </a:solidFill>
          <a:ln>
            <a:solidFill>
              <a:schemeClr val="tx1"/>
            </a:solidFill>
          </a:ln>
        </p:spPr>
        <p:txBody>
          <a:bodyPr anchor="ctr"/>
          <a:lstStyle>
            <a:lvl1pPr marL="0" indent="0" algn="ctr">
              <a:spcBef>
                <a:spcPts val="0"/>
              </a:spcBef>
              <a:defRPr sz="1400">
                <a:solidFill>
                  <a:schemeClr val="bg1"/>
                </a:solidFill>
              </a:defRPr>
            </a:lvl1pPr>
          </a:lstStyle>
          <a:p>
            <a:pPr lvl="0"/>
            <a:r>
              <a:rPr lang="fr-FR" smtClean="0"/>
              <a:t>Modifiez les styles du texte du masque</a:t>
            </a:r>
          </a:p>
        </p:txBody>
      </p:sp>
      <p:sp>
        <p:nvSpPr>
          <p:cNvPr id="8" name="Espace réservé du texte 3"/>
          <p:cNvSpPr>
            <a:spLocks noGrp="1"/>
          </p:cNvSpPr>
          <p:nvPr>
            <p:ph type="body" sz="half" idx="12"/>
          </p:nvPr>
        </p:nvSpPr>
        <p:spPr>
          <a:xfrm>
            <a:off x="333374" y="1568450"/>
            <a:ext cx="1915979" cy="4752702"/>
          </a:xfrm>
        </p:spPr>
        <p:txBody>
          <a:bodyPr/>
          <a:lstStyle>
            <a:lvl1pPr marL="0" indent="0">
              <a:buClr>
                <a:schemeClr val="accent6"/>
              </a:buClr>
              <a:buNone/>
              <a:defRPr sz="12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1985839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avec légende et Footer">
    <p:spTree>
      <p:nvGrpSpPr>
        <p:cNvPr id="1" name=""/>
        <p:cNvGrpSpPr/>
        <p:nvPr/>
      </p:nvGrpSpPr>
      <p:grpSpPr>
        <a:xfrm>
          <a:off x="0" y="0"/>
          <a:ext cx="0" cy="0"/>
          <a:chOff x="0" y="0"/>
          <a:chExt cx="0" cy="0"/>
        </a:xfrm>
      </p:grpSpPr>
      <p:sp>
        <p:nvSpPr>
          <p:cNvPr id="2" name="Titre 1"/>
          <p:cNvSpPr>
            <a:spLocks noGrp="1"/>
          </p:cNvSpPr>
          <p:nvPr>
            <p:ph type="title"/>
          </p:nvPr>
        </p:nvSpPr>
        <p:spPr>
          <a:xfrm>
            <a:off x="327694" y="555376"/>
            <a:ext cx="1915979" cy="861407"/>
          </a:xfrm>
        </p:spPr>
        <p:txBody>
          <a:bodyPr/>
          <a:lstStyle>
            <a:lvl1pPr algn="l">
              <a:defRPr sz="1600" b="1"/>
            </a:lvl1pPr>
          </a:lstStyle>
          <a:p>
            <a:r>
              <a:rPr lang="fr-FR" smtClean="0"/>
              <a:t>Modifiez le style du titre</a:t>
            </a:r>
            <a:endParaRPr lang="fr-FR" dirty="0"/>
          </a:p>
        </p:txBody>
      </p:sp>
      <p:sp>
        <p:nvSpPr>
          <p:cNvPr id="3" name="Espace réservé du contenu 2"/>
          <p:cNvSpPr>
            <a:spLocks noGrp="1"/>
          </p:cNvSpPr>
          <p:nvPr>
            <p:ph idx="1"/>
          </p:nvPr>
        </p:nvSpPr>
        <p:spPr>
          <a:xfrm>
            <a:off x="2564904" y="555375"/>
            <a:ext cx="3959721" cy="5970593"/>
          </a:xfrm>
        </p:spPr>
        <p:txBody>
          <a:bodyPr/>
          <a:lstStyle>
            <a:lvl1pPr marL="180975" indent="-180975">
              <a:spcBef>
                <a:spcPts val="1200"/>
              </a:spcBef>
              <a:buClr>
                <a:schemeClr val="accent5"/>
              </a:buClr>
              <a:defRPr sz="1200"/>
            </a:lvl1pPr>
            <a:lvl2pPr>
              <a:buClr>
                <a:schemeClr val="accent5"/>
              </a:buClr>
              <a:defRPr sz="1000"/>
            </a:lvl2pPr>
            <a:lvl3pPr>
              <a:buClr>
                <a:schemeClr val="accent5"/>
              </a:buClr>
              <a:defRPr sz="1000"/>
            </a:lvl3pPr>
            <a:lvl4pPr>
              <a:buClr>
                <a:schemeClr val="accent5"/>
              </a:buClr>
              <a:defRPr sz="1000"/>
            </a:lvl4pPr>
            <a:lvl5pPr>
              <a:buClr>
                <a:schemeClr val="accent5"/>
              </a:buClr>
              <a:defRPr sz="1000"/>
            </a:lvl5pPr>
            <a:lvl6pPr>
              <a:defRPr sz="2000"/>
            </a:lvl6pPr>
            <a:lvl7pPr>
              <a:defRPr sz="2000"/>
            </a:lvl7pPr>
            <a:lvl8pPr>
              <a:defRPr sz="2000"/>
            </a:lvl8pPr>
            <a:lvl9pPr>
              <a:defRPr sz="2000"/>
            </a:lvl9pPr>
          </a:lstStyle>
          <a:p>
            <a:pPr lvl="0">
              <a:spcBef>
                <a:spcPts val="1200"/>
              </a:spcBef>
            </a:pPr>
            <a:r>
              <a:rPr lang="fr-FR" dirty="0" smtClean="0"/>
              <a:t>Modifiez les styles du texte du masque</a:t>
            </a:r>
          </a:p>
          <a:p>
            <a:pPr lvl="1">
              <a:spcBef>
                <a:spcPts val="600"/>
              </a:spcBef>
              <a:buFont typeface="Arial" pitchFamily="34" charset="0"/>
              <a:buChar char="‒"/>
            </a:pPr>
            <a:r>
              <a:rPr lang="fr-FR" dirty="0" smtClean="0"/>
              <a:t>Deuxième niveau</a:t>
            </a:r>
          </a:p>
          <a:p>
            <a:pPr lvl="2">
              <a:buChar char="&gt;"/>
            </a:pPr>
            <a:r>
              <a:rPr lang="fr-FR" dirty="0" smtClean="0"/>
              <a:t>Troisième niveau</a:t>
            </a:r>
          </a:p>
          <a:p>
            <a:pPr marL="709613" lvl="3" indent="0">
              <a:buNone/>
            </a:pPr>
            <a:r>
              <a:rPr lang="fr-FR" dirty="0" smtClean="0"/>
              <a:t>Quatrième niveau</a:t>
            </a:r>
            <a:endParaRPr lang="fr-FR" dirty="0"/>
          </a:p>
        </p:txBody>
      </p:sp>
      <p:sp>
        <p:nvSpPr>
          <p:cNvPr id="4" name="Espace réservé du texte 3"/>
          <p:cNvSpPr>
            <a:spLocks noGrp="1"/>
          </p:cNvSpPr>
          <p:nvPr>
            <p:ph type="body" sz="half" idx="2"/>
          </p:nvPr>
        </p:nvSpPr>
        <p:spPr>
          <a:xfrm>
            <a:off x="333374" y="1568450"/>
            <a:ext cx="1915979" cy="4957519"/>
          </a:xfrm>
        </p:spPr>
        <p:txBody>
          <a:bodyPr/>
          <a:lstStyle>
            <a:lvl1pPr marL="0" indent="0">
              <a:buClr>
                <a:schemeClr val="accent6"/>
              </a:buClr>
              <a:buNone/>
              <a:defRPr sz="12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6" name="Connecteur droit 5"/>
          <p:cNvCxnSpPr/>
          <p:nvPr userDrawn="1"/>
        </p:nvCxnSpPr>
        <p:spPr bwMode="auto">
          <a:xfrm>
            <a:off x="2420888" y="555376"/>
            <a:ext cx="0" cy="5970593"/>
          </a:xfrm>
          <a:prstGeom prst="lin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Espace réservé du texte 7"/>
          <p:cNvSpPr>
            <a:spLocks noGrp="1"/>
          </p:cNvSpPr>
          <p:nvPr>
            <p:ph type="body" sz="quarter" idx="10"/>
          </p:nvPr>
        </p:nvSpPr>
        <p:spPr>
          <a:xfrm>
            <a:off x="327025" y="7056912"/>
            <a:ext cx="6197600" cy="2015902"/>
          </a:xfrm>
          <a:solidFill>
            <a:schemeClr val="bg2"/>
          </a:solidFill>
          <a:ln>
            <a:solidFill>
              <a:schemeClr val="tx1"/>
            </a:solidFill>
          </a:ln>
          <a:effectLst/>
        </p:spPr>
        <p:txBody>
          <a:bodyPr vert="horz" wrap="square" lIns="72000" tIns="72000" rIns="72000" bIns="72000" numCol="1" anchor="ctr" anchorCtr="0" compatLnSpc="1">
            <a:prstTxWarp prst="textNoShape">
              <a:avLst/>
            </a:prstTxWarp>
          </a:bodyPr>
          <a:lstStyle>
            <a:lvl1pPr>
              <a:buClr>
                <a:schemeClr val="accent5"/>
              </a:buClr>
              <a:defRPr lang="fr-FR" i="0" smtClean="0"/>
            </a:lvl1pPr>
            <a:lvl2pPr>
              <a:buClr>
                <a:schemeClr val="accent5"/>
              </a:buClr>
              <a:defRPr lang="fr-FR" i="0" smtClean="0"/>
            </a:lvl2pPr>
            <a:lvl3pPr>
              <a:buClr>
                <a:schemeClr val="accent5"/>
              </a:buClr>
              <a:defRPr lang="fr-FR" i="0" smtClean="0"/>
            </a:lvl3pPr>
            <a:lvl4pPr>
              <a:buClr>
                <a:schemeClr val="accent5"/>
              </a:buClr>
              <a:defRPr lang="fr-FR" i="0" smtClean="0"/>
            </a:lvl4pPr>
            <a:lvl5pPr>
              <a:buClr>
                <a:schemeClr val="accent5"/>
              </a:buClr>
              <a:defRPr lang="fr-FR" i="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1" name="Espace réservé du texte 10"/>
          <p:cNvSpPr>
            <a:spLocks noGrp="1"/>
          </p:cNvSpPr>
          <p:nvPr>
            <p:ph type="body" sz="quarter" idx="11"/>
          </p:nvPr>
        </p:nvSpPr>
        <p:spPr>
          <a:xfrm>
            <a:off x="327025" y="6696327"/>
            <a:ext cx="6197600" cy="360362"/>
          </a:xfrm>
          <a:solidFill>
            <a:schemeClr val="tx2"/>
          </a:solidFill>
          <a:ln>
            <a:solidFill>
              <a:schemeClr val="tx1"/>
            </a:solidFill>
          </a:ln>
        </p:spPr>
        <p:txBody>
          <a:bodyPr anchor="ctr"/>
          <a:lstStyle>
            <a:lvl1pPr marL="0" indent="0" algn="ctr">
              <a:spcBef>
                <a:spcPts val="0"/>
              </a:spcBef>
              <a:buNone/>
              <a:defRPr sz="1400">
                <a:solidFill>
                  <a:schemeClr val="bg1"/>
                </a:solidFill>
              </a:defRPr>
            </a:lvl1pPr>
          </a:lstStyle>
          <a:p>
            <a:pPr lvl="0"/>
            <a:r>
              <a:rPr lang="fr-FR" smtClean="0"/>
              <a:t>Modifiez les styles du texte du masque</a:t>
            </a:r>
          </a:p>
        </p:txBody>
      </p:sp>
      <p:sp>
        <p:nvSpPr>
          <p:cNvPr id="9" name="Rectangle 8"/>
          <p:cNvSpPr/>
          <p:nvPr userDrawn="1"/>
        </p:nvSpPr>
        <p:spPr>
          <a:xfrm>
            <a:off x="548680" y="9443298"/>
            <a:ext cx="4896544" cy="215444"/>
          </a:xfrm>
          <a:prstGeom prst="rect">
            <a:avLst/>
          </a:prstGeom>
        </p:spPr>
        <p:txBody>
          <a:bodyPr wrap="square">
            <a:spAutoFit/>
          </a:bodyPr>
          <a:lstStyle/>
          <a:p>
            <a:r>
              <a:rPr lang="fr-FR" sz="800" dirty="0" smtClean="0"/>
              <a:t>Décembre 2014 – Guide de préconisations pour une nouvelle gouvernance de l'entreprise</a:t>
            </a:r>
            <a:endParaRPr lang="fr-FR" sz="800" dirty="0"/>
          </a:p>
        </p:txBody>
      </p:sp>
    </p:spTree>
    <p:extLst>
      <p:ext uri="{BB962C8B-B14F-4D97-AF65-F5344CB8AC3E}">
        <p14:creationId xmlns:p14="http://schemas.microsoft.com/office/powerpoint/2010/main" val="4150307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Page Simple">
    <p:spTree>
      <p:nvGrpSpPr>
        <p:cNvPr id="1" name=""/>
        <p:cNvGrpSpPr/>
        <p:nvPr/>
      </p:nvGrpSpPr>
      <p:grpSpPr>
        <a:xfrm>
          <a:off x="0" y="0"/>
          <a:ext cx="0" cy="0"/>
          <a:chOff x="0" y="0"/>
          <a:chExt cx="0" cy="0"/>
        </a:xfrm>
      </p:grpSpPr>
      <p:sp>
        <p:nvSpPr>
          <p:cNvPr id="2" name="Titre 1"/>
          <p:cNvSpPr>
            <a:spLocks noGrp="1"/>
          </p:cNvSpPr>
          <p:nvPr>
            <p:ph type="title"/>
          </p:nvPr>
        </p:nvSpPr>
        <p:spPr>
          <a:xfrm>
            <a:off x="319527" y="552450"/>
            <a:ext cx="6204816" cy="838200"/>
          </a:xfrm>
        </p:spPr>
        <p:txBody>
          <a:bodyPr/>
          <a:lstStyle/>
          <a:p>
            <a:r>
              <a:rPr lang="fr-FR" smtClean="0"/>
              <a:t>Modifiez le style du titre</a:t>
            </a:r>
            <a:endParaRPr lang="fr-FR" dirty="0"/>
          </a:p>
        </p:txBody>
      </p:sp>
      <p:sp>
        <p:nvSpPr>
          <p:cNvPr id="3" name="Espace réservé du contenu 2"/>
          <p:cNvSpPr>
            <a:spLocks noGrp="1"/>
          </p:cNvSpPr>
          <p:nvPr>
            <p:ph idx="1"/>
          </p:nvPr>
        </p:nvSpPr>
        <p:spPr>
          <a:xfrm>
            <a:off x="333375" y="1459148"/>
            <a:ext cx="6190687" cy="7670315"/>
          </a:xfrm>
        </p:spPr>
        <p:txBody>
          <a:bodyPr/>
          <a:lstStyle>
            <a:lvl1pPr marL="0" indent="0">
              <a:spcBef>
                <a:spcPts val="1200"/>
              </a:spcBef>
              <a:buClr>
                <a:schemeClr val="accent5"/>
              </a:buClr>
              <a:buNone/>
              <a:defRPr/>
            </a:lvl1pPr>
            <a:lvl2pPr marL="182563" indent="-182563">
              <a:buClr>
                <a:schemeClr val="accent5"/>
              </a:buClr>
              <a:defRPr/>
            </a:lvl2pPr>
            <a:lvl3pPr>
              <a:buClr>
                <a:schemeClr val="accent5"/>
              </a:buClr>
              <a:defRPr/>
            </a:lvl3pPr>
            <a:lvl4pPr>
              <a:buClr>
                <a:schemeClr val="accent5"/>
              </a:buClr>
              <a:defRPr/>
            </a:lvl4pPr>
            <a:lvl5pPr>
              <a:buClr>
                <a:schemeClr val="accent5"/>
              </a:buClr>
              <a:defRPr/>
            </a:lvl5pPr>
          </a:lstStyle>
          <a:p>
            <a:pPr lvl="0">
              <a:spcBef>
                <a:spcPts val="1200"/>
              </a:spcBef>
            </a:pPr>
            <a:r>
              <a:rPr lang="fr-FR" dirty="0" smtClean="0"/>
              <a:t>Modifiez les styles du texte du masque</a:t>
            </a:r>
          </a:p>
          <a:p>
            <a:pPr lvl="1">
              <a:spcBef>
                <a:spcPts val="600"/>
              </a:spcBef>
              <a:buFont typeface="Arial" pitchFamily="34" charset="0"/>
              <a:buChar char="‒"/>
            </a:pPr>
            <a:r>
              <a:rPr lang="fr-FR" dirty="0" smtClean="0"/>
              <a:t>Deuxième niveau</a:t>
            </a:r>
          </a:p>
          <a:p>
            <a:pPr lvl="2">
              <a:buChar char="&gt;"/>
            </a:pPr>
            <a:r>
              <a:rPr lang="fr-FR" dirty="0" smtClean="0"/>
              <a:t>Troisième niveau</a:t>
            </a:r>
          </a:p>
          <a:p>
            <a:pPr marL="709613" lvl="3" indent="0">
              <a:buNone/>
            </a:pPr>
            <a:r>
              <a:rPr lang="fr-FR" dirty="0" smtClean="0"/>
              <a:t>Quatrième niveau</a:t>
            </a:r>
            <a:endParaRPr lang="fr-FR" dirty="0"/>
          </a:p>
        </p:txBody>
      </p:sp>
      <p:sp>
        <p:nvSpPr>
          <p:cNvPr id="4" name="Rectangle 3"/>
          <p:cNvSpPr/>
          <p:nvPr userDrawn="1"/>
        </p:nvSpPr>
        <p:spPr>
          <a:xfrm>
            <a:off x="548680" y="9443298"/>
            <a:ext cx="4896544" cy="215444"/>
          </a:xfrm>
          <a:prstGeom prst="rect">
            <a:avLst/>
          </a:prstGeom>
        </p:spPr>
        <p:txBody>
          <a:bodyPr wrap="square">
            <a:spAutoFit/>
          </a:bodyPr>
          <a:lstStyle/>
          <a:p>
            <a:r>
              <a:rPr lang="fr-FR" sz="800" dirty="0" smtClean="0"/>
              <a:t>Décembre 2014 – Guide de préconisations pour une nouvelle gouvernance de l'entreprise</a:t>
            </a:r>
            <a:endParaRPr lang="fr-FR" sz="800" dirty="0"/>
          </a:p>
        </p:txBody>
      </p:sp>
    </p:spTree>
    <p:extLst>
      <p:ext uri="{BB962C8B-B14F-4D97-AF65-F5344CB8AC3E}">
        <p14:creationId xmlns:p14="http://schemas.microsoft.com/office/powerpoint/2010/main" val="22736163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graphicFrame>
        <p:nvGraphicFramePr>
          <p:cNvPr id="11" name="Objet 10" hidden="1"/>
          <p:cNvGraphicFramePr>
            <a:graphicFrameLocks noChangeAspect="1"/>
          </p:cNvGraphicFramePr>
          <p:nvPr userDrawn="1">
            <p:custDataLst>
              <p:tags r:id="rId2"/>
            </p:custDataLst>
            <p:extLst>
              <p:ext uri="{D42A27DB-BD31-4B8C-83A1-F6EECF244321}">
                <p14:modId xmlns:p14="http://schemas.microsoft.com/office/powerpoint/2010/main" val="244043378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67" name="think-cell Slide" r:id="rId5" imgW="6350000" imgH="6350000" progId="">
                  <p:embed/>
                </p:oleObj>
              </mc:Choice>
              <mc:Fallback>
                <p:oleObj name="think-cell Slide" r:id="rId5" imgW="6350000" imgH="6350000" progId="">
                  <p:embed/>
                  <p:pic>
                    <p:nvPicPr>
                      <p:cNvPr id="0" name="Picture 2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p:cNvSpPr>
            <a:spLocks noGrp="1"/>
          </p:cNvSpPr>
          <p:nvPr>
            <p:ph type="body" sz="quarter" idx="10" hasCustomPrompt="1"/>
            <p:custDataLst>
              <p:tags r:id="rId3"/>
            </p:custDataLst>
          </p:nvPr>
        </p:nvSpPr>
        <p:spPr>
          <a:xfrm>
            <a:off x="333375" y="1987624"/>
            <a:ext cx="6199188" cy="360363"/>
          </a:xfrm>
          <a:solidFill>
            <a:srgbClr val="DDDDDD"/>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0" indent="0" algn="l">
              <a:buNone/>
              <a:defRPr lang="fr-FR" kern="1200" dirty="0">
                <a:solidFill>
                  <a:schemeClr val="tx1"/>
                </a:solidFill>
                <a:latin typeface="Arial" charset="0"/>
                <a:cs typeface="Arial" charset="0"/>
              </a:defRPr>
            </a:lvl1pPr>
          </a:lstStyle>
          <a:p>
            <a:pPr lvl="0" algn="ctr" eaLnBrk="0" hangingPunct="0">
              <a:spcBef>
                <a:spcPct val="0"/>
              </a:spcBef>
            </a:pPr>
            <a:r>
              <a:rPr lang="fr-FR" dirty="0" smtClean="0"/>
              <a:t> </a:t>
            </a:r>
            <a:endParaRPr lang="fr-FR" dirty="0"/>
          </a:p>
        </p:txBody>
      </p:sp>
      <p:sp>
        <p:nvSpPr>
          <p:cNvPr id="12" name="ZoneTexte 11"/>
          <p:cNvSpPr txBox="1"/>
          <p:nvPr userDrawn="1"/>
        </p:nvSpPr>
        <p:spPr>
          <a:xfrm>
            <a:off x="333375" y="560388"/>
            <a:ext cx="6199188" cy="8636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hangingPunct="1">
              <a:defRPr sz="1600" b="1">
                <a:latin typeface="+mj-lt"/>
                <a:ea typeface="+mj-ea"/>
                <a:cs typeface="+mj-cs"/>
              </a:defRPr>
            </a:lvl1pPr>
            <a:lvl2pPr eaLnBrk="1" hangingPunct="1">
              <a:defRPr sz="1600" b="1"/>
            </a:lvl2pPr>
            <a:lvl3pPr eaLnBrk="1" hangingPunct="1">
              <a:defRPr sz="1600" b="1"/>
            </a:lvl3pPr>
            <a:lvl4pPr eaLnBrk="1" hangingPunct="1">
              <a:defRPr sz="1600" b="1"/>
            </a:lvl4pPr>
            <a:lvl5pPr eaLnBrk="1" hangingPunct="1">
              <a:defRPr sz="1600" b="1"/>
            </a:lvl5pPr>
            <a:lvl6pPr marL="457200" fontAlgn="base">
              <a:spcBef>
                <a:spcPct val="0"/>
              </a:spcBef>
              <a:spcAft>
                <a:spcPct val="0"/>
              </a:spcAft>
              <a:defRPr sz="1600" b="1"/>
            </a:lvl6pPr>
            <a:lvl7pPr marL="914400" fontAlgn="base">
              <a:spcBef>
                <a:spcPct val="0"/>
              </a:spcBef>
              <a:spcAft>
                <a:spcPct val="0"/>
              </a:spcAft>
              <a:defRPr sz="1600" b="1"/>
            </a:lvl7pPr>
            <a:lvl8pPr marL="1371600" fontAlgn="base">
              <a:spcBef>
                <a:spcPct val="0"/>
              </a:spcBef>
              <a:spcAft>
                <a:spcPct val="0"/>
              </a:spcAft>
              <a:defRPr sz="1600" b="1"/>
            </a:lvl8pPr>
            <a:lvl9pPr marL="1828800" fontAlgn="base">
              <a:spcBef>
                <a:spcPct val="0"/>
              </a:spcBef>
              <a:spcAft>
                <a:spcPct val="0"/>
              </a:spcAft>
              <a:defRPr sz="1600" b="1"/>
            </a:lvl9pPr>
          </a:lstStyle>
          <a:p>
            <a:pPr lvl="0"/>
            <a:r>
              <a:rPr lang="fr-FR" dirty="0" smtClean="0"/>
              <a:t>Sommaire</a:t>
            </a:r>
            <a:endParaRPr lang="fr-FR" dirty="0"/>
          </a:p>
        </p:txBody>
      </p:sp>
      <p:sp>
        <p:nvSpPr>
          <p:cNvPr id="17" name="Espace réservé du texte 16"/>
          <p:cNvSpPr>
            <a:spLocks noGrp="1"/>
          </p:cNvSpPr>
          <p:nvPr>
            <p:ph type="body" sz="quarter" idx="11"/>
          </p:nvPr>
        </p:nvSpPr>
        <p:spPr>
          <a:xfrm>
            <a:off x="5157192" y="2073275"/>
            <a:ext cx="1375371" cy="6842125"/>
          </a:xfrm>
        </p:spPr>
        <p:txBody>
          <a:bodyPr/>
          <a:lstStyle>
            <a:lvl1pPr marL="0" indent="0" algn="l" defTabSz="901700" rtl="0" eaLnBrk="1" fontAlgn="base" hangingPunct="1">
              <a:spcBef>
                <a:spcPts val="1200"/>
              </a:spcBef>
              <a:spcAft>
                <a:spcPct val="0"/>
              </a:spcAft>
              <a:buClr>
                <a:schemeClr val="tx1"/>
              </a:buClr>
              <a:buFont typeface="+mj-lt"/>
              <a:buNone/>
              <a:defRPr lang="fr-FR" sz="1200" b="1" dirty="0" smtClean="0">
                <a:solidFill>
                  <a:schemeClr val="tx1"/>
                </a:solidFill>
                <a:latin typeface="+mn-lt"/>
                <a:ea typeface="+mn-ea"/>
                <a:cs typeface="+mn-cs"/>
              </a:defRPr>
            </a:lvl1pPr>
            <a:lvl2pPr marL="4763" indent="0" algn="l" defTabSz="901700" rtl="0" eaLnBrk="1" fontAlgn="base" hangingPunct="1">
              <a:spcBef>
                <a:spcPts val="600"/>
              </a:spcBef>
              <a:spcAft>
                <a:spcPct val="0"/>
              </a:spcAft>
              <a:buClr>
                <a:schemeClr val="tx1"/>
              </a:buClr>
              <a:buFont typeface="+mj-lt"/>
              <a:buNone/>
              <a:defRPr lang="fr-FR" sz="1000" b="0" dirty="0" smtClean="0">
                <a:solidFill>
                  <a:schemeClr val="tx1"/>
                </a:solidFill>
                <a:latin typeface="+mn-lt"/>
                <a:ea typeface="+mn-ea"/>
                <a:cs typeface="+mn-cs"/>
              </a:defRPr>
            </a:lvl2pPr>
            <a:lvl3pPr marL="4763" indent="0" algn="l" defTabSz="901700" rtl="0" eaLnBrk="1" fontAlgn="base" hangingPunct="1">
              <a:spcBef>
                <a:spcPts val="600"/>
              </a:spcBef>
              <a:spcAft>
                <a:spcPct val="0"/>
              </a:spcAft>
              <a:buClr>
                <a:schemeClr val="tx1"/>
              </a:buClr>
              <a:buFont typeface="+mj-lt"/>
              <a:buNone/>
              <a:defRPr lang="fr-FR" sz="1000" b="0" dirty="0" smtClean="0">
                <a:solidFill>
                  <a:schemeClr val="tx1"/>
                </a:solidFill>
                <a:latin typeface="+mn-lt"/>
                <a:ea typeface="+mn-ea"/>
                <a:cs typeface="+mn-cs"/>
              </a:defRPr>
            </a:lvl3pPr>
            <a:lvl4pPr marL="4763" indent="0" algn="l" defTabSz="901700" rtl="0" eaLnBrk="1" fontAlgn="base" hangingPunct="1">
              <a:spcBef>
                <a:spcPts val="600"/>
              </a:spcBef>
              <a:spcAft>
                <a:spcPct val="0"/>
              </a:spcAft>
              <a:buClr>
                <a:schemeClr val="tx1"/>
              </a:buClr>
              <a:buFont typeface="+mj-lt"/>
              <a:buNone/>
              <a:defRPr lang="fr-FR" sz="1000" b="0" dirty="0" smtClean="0">
                <a:solidFill>
                  <a:schemeClr val="tx1"/>
                </a:solidFill>
                <a:latin typeface="+mn-lt"/>
                <a:ea typeface="+mn-ea"/>
                <a:cs typeface="+mn-cs"/>
              </a:defRPr>
            </a:lvl4pPr>
            <a:lvl5pPr marL="4763" indent="0" algn="l" defTabSz="901700" rtl="0" eaLnBrk="1" fontAlgn="base" hangingPunct="1">
              <a:spcBef>
                <a:spcPts val="600"/>
              </a:spcBef>
              <a:spcAft>
                <a:spcPct val="0"/>
              </a:spcAft>
              <a:buClr>
                <a:schemeClr val="tx1"/>
              </a:buClr>
              <a:buFont typeface="+mj-lt"/>
              <a:buNone/>
              <a:defRPr lang="fr-FR" sz="1000" b="0" dirty="0">
                <a:solidFill>
                  <a:schemeClr val="tx1"/>
                </a:solidFill>
                <a:latin typeface="+mn-lt"/>
                <a:ea typeface="+mn-ea"/>
                <a:cs typeface="+mn-cs"/>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8" name="Espace réservé du texte 16"/>
          <p:cNvSpPr>
            <a:spLocks noGrp="1"/>
          </p:cNvSpPr>
          <p:nvPr>
            <p:ph type="body" sz="quarter" idx="12"/>
          </p:nvPr>
        </p:nvSpPr>
        <p:spPr>
          <a:xfrm>
            <a:off x="476672" y="2073275"/>
            <a:ext cx="4536504" cy="6842125"/>
          </a:xfrm>
        </p:spPr>
        <p:txBody>
          <a:bodyPr/>
          <a:lstStyle>
            <a:lvl1pPr marL="174625" indent="-174625">
              <a:spcBef>
                <a:spcPts val="1200"/>
              </a:spcBef>
              <a:buClr>
                <a:schemeClr val="tx1"/>
              </a:buClr>
              <a:buFont typeface="+mj-lt"/>
              <a:buAutoNum type="arabicPeriod"/>
              <a:defRPr/>
            </a:lvl1pPr>
            <a:lvl2pPr marL="450850" indent="-228600">
              <a:spcBef>
                <a:spcPts val="600"/>
              </a:spcBef>
              <a:buClr>
                <a:schemeClr val="tx1"/>
              </a:buClr>
              <a:buFont typeface="+mj-lt"/>
              <a:buAutoNum type="arabicPeriod"/>
              <a:defRPr/>
            </a:lvl2pPr>
            <a:lvl3pPr marL="538163" indent="-228600">
              <a:spcBef>
                <a:spcPts val="600"/>
              </a:spcBef>
              <a:buClr>
                <a:schemeClr val="tx1"/>
              </a:buClr>
              <a:buFont typeface="+mj-lt"/>
              <a:buAutoNum type="arabicPeriod"/>
              <a:defRPr/>
            </a:lvl3pPr>
            <a:lvl4pPr marL="625475" indent="-228600">
              <a:spcBef>
                <a:spcPts val="600"/>
              </a:spcBef>
              <a:buClr>
                <a:schemeClr val="tx1"/>
              </a:buClr>
              <a:buFont typeface="+mj-lt"/>
              <a:buAutoNum type="arabicPeriod"/>
              <a:tabLst>
                <a:tab pos="623888" algn="l"/>
              </a:tabLst>
              <a:defRPr/>
            </a:lvl4pPr>
            <a:lvl5pPr marL="712788" indent="-228600">
              <a:spcBef>
                <a:spcPts val="600"/>
              </a:spcBef>
              <a:buClr>
                <a:schemeClr val="tx1"/>
              </a:buClr>
              <a:buFont typeface="+mj-lt"/>
              <a:buAutoNum type="arabicPeriod"/>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smtClean="0"/>
          </a:p>
        </p:txBody>
      </p:sp>
    </p:spTree>
    <p:extLst>
      <p:ext uri="{BB962C8B-B14F-4D97-AF65-F5344CB8AC3E}">
        <p14:creationId xmlns:p14="http://schemas.microsoft.com/office/powerpoint/2010/main" val="41624992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bandeau_bas_ppt_vert"/>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347266" y="9289374"/>
            <a:ext cx="6163468" cy="5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gray">
          <a:xfrm>
            <a:off x="333449" y="552450"/>
            <a:ext cx="615848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fr-FR" dirty="0" smtClean="0"/>
              <a:t>Cliquez et modifiez le titre</a:t>
            </a:r>
          </a:p>
        </p:txBody>
      </p:sp>
      <p:sp>
        <p:nvSpPr>
          <p:cNvPr id="1028" name="Rectangle 3"/>
          <p:cNvSpPr>
            <a:spLocks noGrp="1" noChangeArrowheads="1"/>
          </p:cNvSpPr>
          <p:nvPr>
            <p:ph type="body" idx="1"/>
          </p:nvPr>
        </p:nvSpPr>
        <p:spPr bwMode="gray">
          <a:xfrm>
            <a:off x="347265" y="1568624"/>
            <a:ext cx="6144459" cy="7560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spcBef>
                <a:spcPts val="1200"/>
              </a:spcBef>
            </a:pPr>
            <a:r>
              <a:rPr lang="fr-FR" dirty="0" smtClean="0"/>
              <a:t>Modifiez les styles du texte du masque</a:t>
            </a:r>
          </a:p>
          <a:p>
            <a:pPr lvl="1">
              <a:spcBef>
                <a:spcPts val="600"/>
              </a:spcBef>
              <a:buFont typeface="Arial" pitchFamily="34" charset="0"/>
              <a:buChar char="‒"/>
            </a:pPr>
            <a:r>
              <a:rPr lang="fr-FR" dirty="0" smtClean="0"/>
              <a:t>Deuxième niveau</a:t>
            </a:r>
          </a:p>
          <a:p>
            <a:pPr lvl="2">
              <a:buChar char="&gt;"/>
            </a:pPr>
            <a:r>
              <a:rPr lang="fr-FR" dirty="0" smtClean="0"/>
              <a:t>Troisième niveau</a:t>
            </a:r>
          </a:p>
          <a:p>
            <a:pPr marL="709613" lvl="3" indent="0">
              <a:buNone/>
            </a:pPr>
            <a:r>
              <a:rPr lang="fr-FR" dirty="0" smtClean="0"/>
              <a:t>Quatrième niveau</a:t>
            </a:r>
            <a:endParaRPr lang="fr-FR" dirty="0"/>
          </a:p>
        </p:txBody>
      </p:sp>
      <p:sp>
        <p:nvSpPr>
          <p:cNvPr id="1044" name="Text Box 20"/>
          <p:cNvSpPr txBox="1">
            <a:spLocks noChangeArrowheads="1"/>
          </p:cNvSpPr>
          <p:nvPr/>
        </p:nvSpPr>
        <p:spPr bwMode="auto">
          <a:xfrm>
            <a:off x="333450" y="9481344"/>
            <a:ext cx="420688" cy="134937"/>
          </a:xfrm>
          <a:prstGeom prst="rect">
            <a:avLst/>
          </a:prstGeom>
          <a:noFill/>
          <a:ln>
            <a:noFill/>
          </a:ln>
          <a:effectLst/>
          <a:extLst>
            <a:ext uri="{909E8E84-426E-40DD-AFC4-6F175D3DCCD1}">
              <a14:hiddenFill xmlns:a14="http://schemas.microsoft.com/office/drawing/2010/main">
                <a:solidFill>
                  <a:srgbClr val="FEE6C2"/>
                </a:solidFill>
              </a14:hiddenFill>
            </a:ext>
            <a:ext uri="{91240B29-F687-4F45-9708-019B960494DF}">
              <a14:hiddenLine xmlns:a14="http://schemas.microsoft.com/office/drawing/2010/main" w="9525" algn="ctr">
                <a:solidFill>
                  <a:srgbClr val="A6868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oAutofit/>
          </a:bodyPr>
          <a:lstStyle/>
          <a:p>
            <a:pPr>
              <a:defRPr/>
            </a:pPr>
            <a:fld id="{6DEB63C5-5DCB-4472-AE94-D998AF2C38E6}" type="slidenum">
              <a:rPr lang="fr-FR" altLang="en-GB" sz="800" b="1">
                <a:cs typeface="+mn-cs"/>
              </a:rPr>
              <a:pPr>
                <a:defRPr/>
              </a:pPr>
              <a:t>‹N°›</a:t>
            </a:fld>
            <a:r>
              <a:rPr lang="fr-FR" altLang="en-GB" sz="800" b="1" dirty="0">
                <a:cs typeface="+mn-cs"/>
              </a:rPr>
              <a:t> </a:t>
            </a:r>
            <a:endParaRPr lang="fr-FR" sz="800" b="1" u="sng" dirty="0">
              <a:solidFill>
                <a:srgbClr val="BB001D"/>
              </a:solidFill>
              <a:effectLst>
                <a:outerShdw blurRad="38100" dist="38100" dir="2700000" algn="tl">
                  <a:srgbClr val="C0C0C0"/>
                </a:outerShdw>
              </a:effectLst>
              <a:cs typeface="+mn-cs"/>
            </a:endParaRPr>
          </a:p>
        </p:txBody>
      </p:sp>
      <p:sp>
        <p:nvSpPr>
          <p:cNvPr id="8" name="Nom Document"/>
          <p:cNvSpPr txBox="1"/>
          <p:nvPr/>
        </p:nvSpPr>
        <p:spPr>
          <a:xfrm>
            <a:off x="622375" y="9481344"/>
            <a:ext cx="3240088" cy="134937"/>
          </a:xfrm>
          <a:prstGeom prst="rect">
            <a:avLst/>
          </a:prstGeom>
          <a:noFill/>
        </p:spPr>
        <p:txBody>
          <a:bodyPr tIns="0" bIns="0" anchor="b">
            <a:no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r>
              <a:rPr lang="fr-FR" sz="600" smtClean="0"/>
              <a:t> </a:t>
            </a:r>
            <a:endParaRPr lang="fr-FR" sz="600" dirty="0" smtClean="0"/>
          </a:p>
        </p:txBody>
      </p:sp>
      <p:pic>
        <p:nvPicPr>
          <p:cNvPr id="10" name="Picture 2" descr="C:\Users\jdelebecque\Pictures\obs.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45625" y="9345488"/>
            <a:ext cx="1090117" cy="39097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43" r:id="rId1"/>
    <p:sldLayoutId id="2147483739" r:id="rId2"/>
    <p:sldLayoutId id="2147483744" r:id="rId3"/>
    <p:sldLayoutId id="2147483745" r:id="rId4"/>
    <p:sldLayoutId id="2147483733" r:id="rId5"/>
    <p:sldLayoutId id="2147483746" r:id="rId6"/>
  </p:sldLayoutIdLst>
  <p:timing>
    <p:tnLst>
      <p:par>
        <p:cTn id="1" dur="indefinite" restart="never" nodeType="tmRoot"/>
      </p:par>
    </p:tnLst>
  </p:timing>
  <p:hf sldNum="0" hdr="0" dt="0"/>
  <p:txStyles>
    <p:titleStyle>
      <a:lvl1pPr algn="l" rtl="0" eaLnBrk="1" fontAlgn="base" hangingPunct="1">
        <a:spcBef>
          <a:spcPct val="0"/>
        </a:spcBef>
        <a:spcAft>
          <a:spcPct val="0"/>
        </a:spcAft>
        <a:defRPr sz="1600" b="1">
          <a:solidFill>
            <a:schemeClr val="tx1"/>
          </a:solidFill>
          <a:latin typeface="+mj-lt"/>
          <a:ea typeface="+mj-ea"/>
          <a:cs typeface="+mj-cs"/>
        </a:defRPr>
      </a:lvl1pPr>
      <a:lvl2pPr algn="l" rtl="0" eaLnBrk="1" fontAlgn="base" hangingPunct="1">
        <a:spcBef>
          <a:spcPct val="0"/>
        </a:spcBef>
        <a:spcAft>
          <a:spcPct val="0"/>
        </a:spcAft>
        <a:defRPr sz="1600" b="1">
          <a:solidFill>
            <a:schemeClr val="tx1"/>
          </a:solidFill>
          <a:latin typeface="Arial" charset="0"/>
        </a:defRPr>
      </a:lvl2pPr>
      <a:lvl3pPr algn="l" rtl="0" eaLnBrk="1" fontAlgn="base" hangingPunct="1">
        <a:spcBef>
          <a:spcPct val="0"/>
        </a:spcBef>
        <a:spcAft>
          <a:spcPct val="0"/>
        </a:spcAft>
        <a:defRPr sz="1600" b="1">
          <a:solidFill>
            <a:schemeClr val="tx1"/>
          </a:solidFill>
          <a:latin typeface="Arial" charset="0"/>
        </a:defRPr>
      </a:lvl3pPr>
      <a:lvl4pPr algn="l" rtl="0" eaLnBrk="1" fontAlgn="base" hangingPunct="1">
        <a:spcBef>
          <a:spcPct val="0"/>
        </a:spcBef>
        <a:spcAft>
          <a:spcPct val="0"/>
        </a:spcAft>
        <a:defRPr sz="1600" b="1">
          <a:solidFill>
            <a:schemeClr val="tx1"/>
          </a:solidFill>
          <a:latin typeface="Arial" charset="0"/>
        </a:defRPr>
      </a:lvl4pPr>
      <a:lvl5pPr algn="l" rtl="0" eaLnBrk="1" fontAlgn="base" hangingPunct="1">
        <a:spcBef>
          <a:spcPct val="0"/>
        </a:spcBef>
        <a:spcAft>
          <a:spcPct val="0"/>
        </a:spcAft>
        <a:defRPr sz="1600" b="1">
          <a:solidFill>
            <a:schemeClr val="tx1"/>
          </a:solidFill>
          <a:latin typeface="Arial" charset="0"/>
        </a:defRPr>
      </a:lvl5pPr>
      <a:lvl6pPr marL="457200" algn="l" rtl="0" eaLnBrk="1" fontAlgn="base" hangingPunct="1">
        <a:spcBef>
          <a:spcPct val="0"/>
        </a:spcBef>
        <a:spcAft>
          <a:spcPct val="0"/>
        </a:spcAft>
        <a:defRPr sz="1600" b="1">
          <a:solidFill>
            <a:schemeClr val="tx1"/>
          </a:solidFill>
          <a:latin typeface="Arial" charset="0"/>
        </a:defRPr>
      </a:lvl6pPr>
      <a:lvl7pPr marL="914400" algn="l" rtl="0" eaLnBrk="1" fontAlgn="base" hangingPunct="1">
        <a:spcBef>
          <a:spcPct val="0"/>
        </a:spcBef>
        <a:spcAft>
          <a:spcPct val="0"/>
        </a:spcAft>
        <a:defRPr sz="1600" b="1">
          <a:solidFill>
            <a:schemeClr val="tx1"/>
          </a:solidFill>
          <a:latin typeface="Arial" charset="0"/>
        </a:defRPr>
      </a:lvl7pPr>
      <a:lvl8pPr marL="1371600" algn="l" rtl="0" eaLnBrk="1" fontAlgn="base" hangingPunct="1">
        <a:spcBef>
          <a:spcPct val="0"/>
        </a:spcBef>
        <a:spcAft>
          <a:spcPct val="0"/>
        </a:spcAft>
        <a:defRPr sz="1600" b="1">
          <a:solidFill>
            <a:schemeClr val="tx1"/>
          </a:solidFill>
          <a:latin typeface="Arial" charset="0"/>
        </a:defRPr>
      </a:lvl8pPr>
      <a:lvl9pPr marL="1828800" algn="l" rtl="0" eaLnBrk="1" fontAlgn="base" hangingPunct="1">
        <a:spcBef>
          <a:spcPct val="0"/>
        </a:spcBef>
        <a:spcAft>
          <a:spcPct val="0"/>
        </a:spcAft>
        <a:defRPr sz="1600" b="1">
          <a:solidFill>
            <a:schemeClr val="tx1"/>
          </a:solidFill>
          <a:latin typeface="Arial" charset="0"/>
        </a:defRPr>
      </a:lvl9pPr>
    </p:titleStyle>
    <p:bodyStyle>
      <a:lvl1pPr marL="177800" indent="-177800" algn="l" defTabSz="901700" rtl="0" eaLnBrk="1" fontAlgn="base" hangingPunct="1">
        <a:spcBef>
          <a:spcPts val="1200"/>
        </a:spcBef>
        <a:spcAft>
          <a:spcPct val="0"/>
        </a:spcAft>
        <a:buClr>
          <a:schemeClr val="accent5"/>
        </a:buClr>
        <a:buFont typeface="Wingdings" pitchFamily="2" charset="2"/>
        <a:buChar char="n"/>
        <a:defRPr sz="1200" b="1">
          <a:solidFill>
            <a:schemeClr val="tx1"/>
          </a:solidFill>
          <a:latin typeface="+mn-lt"/>
          <a:ea typeface="+mn-ea"/>
          <a:cs typeface="+mn-cs"/>
        </a:defRPr>
      </a:lvl1pPr>
      <a:lvl2pPr marL="361950" indent="-184150" algn="l" defTabSz="901700" rtl="0" eaLnBrk="1" fontAlgn="base" hangingPunct="1">
        <a:spcBef>
          <a:spcPct val="50000"/>
        </a:spcBef>
        <a:spcAft>
          <a:spcPct val="0"/>
        </a:spcAft>
        <a:buClr>
          <a:schemeClr val="accent5"/>
        </a:buClr>
        <a:buFontTx/>
        <a:buChar char="-"/>
        <a:defRPr sz="1200">
          <a:solidFill>
            <a:schemeClr val="tx1"/>
          </a:solidFill>
          <a:latin typeface="+mn-lt"/>
        </a:defRPr>
      </a:lvl2pPr>
      <a:lvl3pPr marL="541338" indent="-179388" algn="l" defTabSz="901700" rtl="0" eaLnBrk="1" fontAlgn="base" hangingPunct="1">
        <a:spcBef>
          <a:spcPct val="30000"/>
        </a:spcBef>
        <a:spcAft>
          <a:spcPct val="0"/>
        </a:spcAft>
        <a:buClr>
          <a:schemeClr val="accent5"/>
        </a:buClr>
        <a:buFont typeface="Arial" pitchFamily="34" charset="0"/>
        <a:buChar char="-"/>
        <a:defRPr sz="1000">
          <a:solidFill>
            <a:schemeClr val="tx1"/>
          </a:solidFill>
          <a:latin typeface="+mn-lt"/>
        </a:defRPr>
      </a:lvl3pPr>
      <a:lvl4pPr marL="719138" indent="-182563" algn="l" defTabSz="901700" rtl="0" eaLnBrk="1" fontAlgn="base" hangingPunct="1">
        <a:spcBef>
          <a:spcPct val="30000"/>
        </a:spcBef>
        <a:spcAft>
          <a:spcPct val="0"/>
        </a:spcAft>
        <a:buClr>
          <a:schemeClr val="accent5"/>
        </a:buClr>
        <a:buFont typeface="Arial" charset="0"/>
        <a:buChar char="&gt;"/>
        <a:defRPr sz="1000">
          <a:solidFill>
            <a:schemeClr val="tx1"/>
          </a:solidFill>
          <a:latin typeface="+mn-lt"/>
        </a:defRPr>
      </a:lvl4pPr>
      <a:lvl5pPr marL="719138" indent="0" algn="l" defTabSz="901700" rtl="0" eaLnBrk="1" fontAlgn="base" hangingPunct="1">
        <a:spcBef>
          <a:spcPct val="30000"/>
        </a:spcBef>
        <a:spcAft>
          <a:spcPct val="0"/>
        </a:spcAft>
        <a:buClr>
          <a:schemeClr val="accent5"/>
        </a:buClr>
        <a:buFont typeface="Arial" charset="0"/>
        <a:buNone/>
        <a:defRPr sz="1000">
          <a:solidFill>
            <a:schemeClr val="tx1"/>
          </a:solidFill>
          <a:latin typeface="+mn-lt"/>
        </a:defRPr>
      </a:lvl5pPr>
      <a:lvl6pPr marL="14732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6pPr>
      <a:lvl7pPr marL="19304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7pPr>
      <a:lvl8pPr marL="23876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8pPr>
      <a:lvl9pPr marL="28448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11.jpeg"/><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www.wici-global.com/wp-content/uploads/2012/06/Concept-Paper-on-WICI-KPI-in-Business-Reporting-ver.1-.pdf" TargetMode="External"/><Relationship Id="rId2" Type="http://schemas.openxmlformats.org/officeDocument/2006/relationships/hyperlink" Target="http://www.oecd.org/corporate/corporatereportingofintangibleassetsaprogressreport.htm" TargetMode="External"/><Relationship Id="rId1" Type="http://schemas.openxmlformats.org/officeDocument/2006/relationships/slideLayout" Target="../slideLayouts/slideLayout5.xml"/><Relationship Id="rId4" Type="http://schemas.openxmlformats.org/officeDocument/2006/relationships/hyperlink" Target="http://theiirc.org/wp-content/uploads/2011/09/IR-Discussion-Paper-2011_spread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fr-FR" dirty="0" smtClean="0"/>
              <a:t>« Guide de préconisations pour une nouvelle gouvernance de l’entreprise»</a:t>
            </a:r>
          </a:p>
        </p:txBody>
      </p:sp>
      <p:sp>
        <p:nvSpPr>
          <p:cNvPr id="3075" name="Rectangle 3"/>
          <p:cNvSpPr>
            <a:spLocks noGrp="1" noChangeArrowheads="1"/>
          </p:cNvSpPr>
          <p:nvPr>
            <p:ph type="subTitle" idx="1"/>
          </p:nvPr>
        </p:nvSpPr>
        <p:spPr/>
        <p:txBody>
          <a:bodyPr/>
          <a:lstStyle/>
          <a:p>
            <a:r>
              <a:rPr lang="fr-FR" dirty="0" smtClean="0"/>
              <a:t>Décembre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solidFill>
                  <a:srgbClr val="FF0000"/>
                </a:solidFill>
              </a:rPr>
              <a:t>Associer les porteurs d’actifs, garants de </a:t>
            </a:r>
            <a:r>
              <a:rPr lang="fr-FR" dirty="0" smtClean="0">
                <a:solidFill>
                  <a:srgbClr val="FF0000"/>
                </a:solidFill>
              </a:rPr>
              <a:t>l’utilisation et de la valorisation des actifs dans la prise de décision</a:t>
            </a:r>
            <a:endParaRPr lang="fr-FR" dirty="0">
              <a:solidFill>
                <a:srgbClr val="FF0000"/>
              </a:solidFill>
            </a:endParaRPr>
          </a:p>
        </p:txBody>
      </p:sp>
      <p:sp>
        <p:nvSpPr>
          <p:cNvPr id="3" name="Espace réservé du texte 2"/>
          <p:cNvSpPr>
            <a:spLocks noGrp="1"/>
          </p:cNvSpPr>
          <p:nvPr>
            <p:ph type="body" sz="half" idx="12"/>
          </p:nvPr>
        </p:nvSpPr>
        <p:spPr/>
        <p:txBody>
          <a:bodyPr/>
          <a:lstStyle/>
          <a:p>
            <a:r>
              <a:rPr lang="fr-FR" dirty="0" smtClean="0"/>
              <a:t>Culture des actifs immatériels.</a:t>
            </a:r>
          </a:p>
          <a:p>
            <a:r>
              <a:rPr lang="fr-FR" dirty="0" smtClean="0"/>
              <a:t>Culture de la mesure du progrès.</a:t>
            </a:r>
          </a:p>
          <a:p>
            <a:r>
              <a:rPr lang="fr-FR" dirty="0" smtClean="0"/>
              <a:t>Partage de la vision, des objectifs et stratégies.</a:t>
            </a:r>
          </a:p>
          <a:p>
            <a:r>
              <a:rPr lang="fr-FR" dirty="0" smtClean="0"/>
              <a:t>Liens Actions – Actifs pour piloter la performance.</a:t>
            </a:r>
          </a:p>
          <a:p>
            <a:r>
              <a:rPr lang="fr-FR" dirty="0" smtClean="0"/>
              <a:t>Définitions des rôles, missions, périmètres de chacun.</a:t>
            </a:r>
          </a:p>
        </p:txBody>
      </p:sp>
      <p:sp>
        <p:nvSpPr>
          <p:cNvPr id="4" name="Espace réservé du texte 3"/>
          <p:cNvSpPr>
            <a:spLocks noGrp="1"/>
          </p:cNvSpPr>
          <p:nvPr>
            <p:ph type="body" sz="quarter" idx="13"/>
          </p:nvPr>
        </p:nvSpPr>
        <p:spPr>
          <a:xfrm>
            <a:off x="277020" y="7972342"/>
            <a:ext cx="6314368" cy="144000"/>
          </a:xfrm>
        </p:spPr>
        <p:txBody>
          <a:bodyPr/>
          <a:lstStyle/>
          <a:p>
            <a:r>
              <a:rPr lang="fr-FR" dirty="0"/>
              <a:t>Positionnement sur la grille de </a:t>
            </a:r>
            <a:r>
              <a:rPr lang="fr-FR" dirty="0" smtClean="0"/>
              <a:t>maturité</a:t>
            </a:r>
            <a:endParaRPr lang="fr-FR" dirty="0"/>
          </a:p>
        </p:txBody>
      </p:sp>
      <p:sp>
        <p:nvSpPr>
          <p:cNvPr id="5" name="Espace réservé du texte 4"/>
          <p:cNvSpPr>
            <a:spLocks noGrp="1"/>
          </p:cNvSpPr>
          <p:nvPr>
            <p:ph type="body" sz="quarter" idx="14"/>
          </p:nvPr>
        </p:nvSpPr>
        <p:spPr/>
        <p:txBody>
          <a:bodyPr/>
          <a:lstStyle/>
          <a:p>
            <a:r>
              <a:rPr lang="fr-FR" dirty="0"/>
              <a:t>Apports</a:t>
            </a:r>
          </a:p>
        </p:txBody>
      </p:sp>
      <p:sp useBgFill="1">
        <p:nvSpPr>
          <p:cNvPr id="13" name="Rectangle 12"/>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FF0000"/>
                </a:solidFill>
              </a:rPr>
              <a:t>En matière de structure et de dispositif de prise de décision</a:t>
            </a:r>
          </a:p>
        </p:txBody>
      </p:sp>
      <p:sp>
        <p:nvSpPr>
          <p:cNvPr id="15" name="Rectangle 14"/>
          <p:cNvSpPr>
            <a:spLocks noChangeAspect="1"/>
          </p:cNvSpPr>
          <p:nvPr/>
        </p:nvSpPr>
        <p:spPr bwMode="auto">
          <a:xfrm>
            <a:off x="63500" y="596560"/>
            <a:ext cx="395842" cy="396000"/>
          </a:xfrm>
          <a:prstGeom prst="rect">
            <a:avLst/>
          </a:prstGeom>
          <a:solidFill>
            <a:srgbClr val="FF0000"/>
          </a:solidFill>
          <a:ln>
            <a:solidFill>
              <a:srgbClr val="FF000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smtClean="0">
                <a:solidFill>
                  <a:schemeClr val="bg1"/>
                </a:solidFill>
                <a:latin typeface="+mn-lt"/>
              </a:rPr>
              <a:t>5</a:t>
            </a:r>
            <a:endParaRPr lang="fr-FR" sz="1600" b="1" dirty="0">
              <a:solidFill>
                <a:schemeClr val="bg1"/>
              </a:solidFill>
              <a:latin typeface="+mn-lt"/>
            </a:endParaRPr>
          </a:p>
        </p:txBody>
      </p:sp>
      <p:graphicFrame>
        <p:nvGraphicFramePr>
          <p:cNvPr id="17" name="Tableau 16"/>
          <p:cNvGraphicFramePr>
            <a:graphicFrameLocks noGrp="1"/>
          </p:cNvGraphicFramePr>
          <p:nvPr>
            <p:extLst>
              <p:ext uri="{D42A27DB-BD31-4B8C-83A1-F6EECF244321}">
                <p14:modId xmlns:p14="http://schemas.microsoft.com/office/powerpoint/2010/main" val="3566643133"/>
              </p:ext>
            </p:extLst>
          </p:nvPr>
        </p:nvGraphicFramePr>
        <p:xfrm>
          <a:off x="277020" y="8116342"/>
          <a:ext cx="6320332" cy="999279"/>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t"/>
                      <a:r>
                        <a:rPr lang="fr-FR" sz="700" b="0" i="0" u="none" strike="noStrike" dirty="0" smtClean="0">
                          <a:solidFill>
                            <a:schemeClr val="tx1"/>
                          </a:solidFill>
                          <a:effectLst/>
                          <a:latin typeface="+mj-lt"/>
                        </a:rPr>
                        <a:t>Pas de reconnaissance de</a:t>
                      </a:r>
                      <a:r>
                        <a:rPr lang="fr-FR" sz="700" b="0" i="0" u="none" strike="noStrike" baseline="0" dirty="0" smtClean="0">
                          <a:solidFill>
                            <a:schemeClr val="tx1"/>
                          </a:solidFill>
                          <a:effectLst/>
                          <a:latin typeface="+mj-lt"/>
                        </a:rPr>
                        <a:t> la notion de porteurs d’actif.</a:t>
                      </a:r>
                    </a:p>
                    <a:p>
                      <a:pPr algn="l" fontAlgn="t"/>
                      <a:r>
                        <a:rPr lang="fr-FR" sz="700" b="0" i="0" u="none" strike="noStrike" baseline="0" dirty="0" smtClean="0">
                          <a:solidFill>
                            <a:schemeClr val="tx1"/>
                          </a:solidFill>
                          <a:effectLst/>
                          <a:latin typeface="+mj-lt"/>
                        </a:rPr>
                        <a:t>Collaborateurs non associés à la prise de décision</a:t>
                      </a:r>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baseline="0" dirty="0" smtClean="0">
                          <a:solidFill>
                            <a:schemeClr val="tx1"/>
                          </a:solidFill>
                          <a:effectLst/>
                          <a:latin typeface="+mj-lt"/>
                        </a:rPr>
                        <a:t>Association sur certains sujets de quelques collaborateurs à la prise de décision sans prise de conscience de la valeur apportée</a:t>
                      </a:r>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Existence de liens entre actions et actifs pour piloter la performance,</a:t>
                      </a:r>
                      <a:r>
                        <a:rPr lang="fr-FR" sz="700" b="0" i="0" u="none" strike="noStrike" baseline="0" dirty="0" smtClean="0">
                          <a:solidFill>
                            <a:schemeClr val="tx1"/>
                          </a:solidFill>
                          <a:effectLst/>
                          <a:latin typeface="+mj-lt"/>
                        </a:rPr>
                        <a:t> sans prise de conscience du rôle joué</a:t>
                      </a:r>
                      <a:endParaRPr lang="fr-FR" sz="700" b="0" i="0" u="none" strike="noStrike" dirty="0">
                        <a:solidFill>
                          <a:schemeClr val="tx1"/>
                        </a:solidFill>
                        <a:effectLst/>
                        <a:latin typeface="+mj-lt"/>
                      </a:endParaRPr>
                    </a:p>
                  </a:txBody>
                  <a:tcPr marL="9525" marR="9525" marT="9525" marB="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fr-FR" sz="700" b="0" i="0" u="none" strike="noStrike" kern="1200" dirty="0" smtClean="0">
                          <a:solidFill>
                            <a:schemeClr val="tx1"/>
                          </a:solidFill>
                          <a:effectLst/>
                          <a:latin typeface="+mn-lt"/>
                          <a:ea typeface="+mn-ea"/>
                          <a:cs typeface="+mn-cs"/>
                        </a:rPr>
                        <a:t>Conscience</a:t>
                      </a:r>
                      <a:r>
                        <a:rPr lang="fr-FR" sz="700" b="0" i="0" u="none" strike="noStrike" kern="1200" baseline="0" dirty="0" smtClean="0">
                          <a:solidFill>
                            <a:schemeClr val="tx1"/>
                          </a:solidFill>
                          <a:effectLst/>
                          <a:latin typeface="+mn-lt"/>
                          <a:ea typeface="+mn-ea"/>
                          <a:cs typeface="+mn-cs"/>
                        </a:rPr>
                        <a:t> de c</a:t>
                      </a:r>
                      <a:r>
                        <a:rPr lang="fr-FR" sz="700" b="0" i="0" u="none" strike="noStrike" kern="1200" dirty="0" smtClean="0">
                          <a:solidFill>
                            <a:schemeClr val="tx1"/>
                          </a:solidFill>
                          <a:effectLst/>
                          <a:latin typeface="+mn-lt"/>
                          <a:ea typeface="+mn-ea"/>
                          <a:cs typeface="+mn-cs"/>
                        </a:rPr>
                        <a:t>haque collaborateur</a:t>
                      </a:r>
                      <a:r>
                        <a:rPr lang="fr-FR" sz="700" b="0" i="0" u="none" strike="noStrike" kern="1200" baseline="0" dirty="0" smtClean="0">
                          <a:solidFill>
                            <a:schemeClr val="tx1"/>
                          </a:solidFill>
                          <a:effectLst/>
                          <a:latin typeface="+mn-lt"/>
                          <a:ea typeface="+mn-ea"/>
                          <a:cs typeface="+mn-cs"/>
                        </a:rPr>
                        <a:t> de son rôle dans la chaîne de création de valeur</a:t>
                      </a:r>
                    </a:p>
                    <a:p>
                      <a:pPr marL="0" marR="0" indent="0" algn="l" defTabSz="914400" rtl="0" eaLnBrk="1" fontAlgn="t" latinLnBrk="0" hangingPunct="1">
                        <a:lnSpc>
                          <a:spcPct val="100000"/>
                        </a:lnSpc>
                        <a:spcBef>
                          <a:spcPts val="0"/>
                        </a:spcBef>
                        <a:spcAft>
                          <a:spcPts val="0"/>
                        </a:spcAft>
                        <a:buClrTx/>
                        <a:buSzTx/>
                        <a:buFontTx/>
                        <a:buNone/>
                        <a:tabLst/>
                        <a:defRPr/>
                      </a:pPr>
                      <a:r>
                        <a:rPr lang="fr-FR" sz="700" b="0" i="0" u="none" strike="noStrike" kern="1200" baseline="0" dirty="0" smtClean="0">
                          <a:solidFill>
                            <a:schemeClr val="tx1"/>
                          </a:solidFill>
                          <a:effectLst/>
                          <a:latin typeface="+mn-lt"/>
                          <a:ea typeface="+mn-ea"/>
                          <a:cs typeface="+mn-cs"/>
                        </a:rPr>
                        <a:t>Mise à disposition de moyens pour mener à bien son action</a:t>
                      </a:r>
                      <a:endParaRPr lang="fr-FR" sz="700" b="0" i="0" u="none" strike="noStrike" dirty="0">
                        <a:solidFill>
                          <a:schemeClr val="tx1"/>
                        </a:solidFill>
                        <a:effectLst/>
                        <a:latin typeface="+mj-lt"/>
                      </a:endParaRPr>
                    </a:p>
                  </a:txBody>
                  <a:tcPr marL="9525" marR="9525" marT="9525" marB="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fr-FR" sz="700" b="0" i="0" u="none" strike="noStrike" kern="1200" baseline="0" dirty="0" smtClean="0">
                          <a:solidFill>
                            <a:schemeClr val="tx1"/>
                          </a:solidFill>
                          <a:effectLst/>
                          <a:latin typeface="+mn-lt"/>
                          <a:ea typeface="+mn-ea"/>
                          <a:cs typeface="+mn-cs"/>
                        </a:rPr>
                        <a:t>En complément du niveau 4, possibilité pour chaque collaborateur d’être force de proposition pour optimiser le dispositif de création de valeur</a:t>
                      </a:r>
                    </a:p>
                    <a:p>
                      <a:pPr algn="l" fontAlgn="t"/>
                      <a:endParaRPr lang="fr-FR" sz="700" b="0" i="0" u="none" strike="noStrike" dirty="0">
                        <a:solidFill>
                          <a:schemeClr val="tx1"/>
                        </a:solidFill>
                        <a:effectLst/>
                        <a:latin typeface="+mj-lt"/>
                      </a:endParaRPr>
                    </a:p>
                  </a:txBody>
                  <a:tcPr marL="9525" marR="9525" marT="9525" marB="0"/>
                </a:tc>
              </a:tr>
            </a:tbl>
          </a:graphicData>
        </a:graphic>
      </p:graphicFrame>
      <p:sp>
        <p:nvSpPr>
          <p:cNvPr id="21" name="Espace réservé du contenu 7"/>
          <p:cNvSpPr>
            <a:spLocks noGrp="1"/>
          </p:cNvSpPr>
          <p:nvPr>
            <p:ph idx="1"/>
          </p:nvPr>
        </p:nvSpPr>
        <p:spPr>
          <a:xfrm>
            <a:off x="305507" y="1352600"/>
            <a:ext cx="6292143" cy="792088"/>
          </a:xfrm>
        </p:spPr>
        <p:txBody>
          <a:bodyPr/>
          <a:lstStyle/>
          <a:p>
            <a:pPr algn="just"/>
            <a:r>
              <a:rPr lang="fr-FR" dirty="0" smtClean="0"/>
              <a:t>Afin de favoriser l’utilisation quotidienne des actifs immatériels par leurs porteurs, il est essentiel de les impliquer dans la réflexion et la définition des actifs immatériels qui valorisent l’entreprise. Chaque porteur devient ainsi conscient de l’importance de sa contribution, eu égard à la vison des parties prenantes, et peut en mesurer la portée.</a:t>
            </a:r>
            <a:endParaRPr lang="fr-FR" dirty="0"/>
          </a:p>
        </p:txBody>
      </p:sp>
      <p:sp>
        <p:nvSpPr>
          <p:cNvPr id="22" name="Espace réservé du contenu 8"/>
          <p:cNvSpPr>
            <a:spLocks noGrp="1"/>
          </p:cNvSpPr>
          <p:nvPr>
            <p:ph idx="10"/>
          </p:nvPr>
        </p:nvSpPr>
        <p:spPr>
          <a:xfrm>
            <a:off x="228600" y="2288704"/>
            <a:ext cx="3200400" cy="5683638"/>
          </a:xfrm>
        </p:spPr>
        <p:txBody>
          <a:bodyPr/>
          <a:lstStyle/>
          <a:p>
            <a:pPr algn="just"/>
            <a:r>
              <a:rPr lang="fr-FR" i="1" dirty="0" smtClean="0"/>
              <a:t>Introduction:</a:t>
            </a:r>
          </a:p>
          <a:p>
            <a:pPr algn="just"/>
            <a:r>
              <a:rPr lang="fr-FR" b="0" dirty="0" smtClean="0"/>
              <a:t>Aujourd’hui, la prise de décision n’implique pas forcément les premiers impactés (parties prenantes et personnel par exemple); et, en conséquence, les décisions sont quelquefois peu adaptées, comprises, admises ou  intégrées.</a:t>
            </a:r>
          </a:p>
          <a:p>
            <a:pPr algn="just"/>
            <a:r>
              <a:rPr lang="fr-FR" b="0" dirty="0" smtClean="0"/>
              <a:t>Or, </a:t>
            </a:r>
            <a:r>
              <a:rPr lang="fr-FR" dirty="0" smtClean="0"/>
              <a:t>ceux qui ont l’information et créent de la valeur  sont les porteurs d’actifs</a:t>
            </a:r>
            <a:r>
              <a:rPr lang="fr-FR" b="0" dirty="0" smtClean="0"/>
              <a:t>. Il est donc nécessaire et essentiel de mieux les impliquer pour prendre les bonnes décisions, adaptées à </a:t>
            </a:r>
            <a:r>
              <a:rPr lang="fr-FR" dirty="0" smtClean="0"/>
              <a:t>une stratégie d’exécution basée sur les actifs immatériels</a:t>
            </a:r>
            <a:r>
              <a:rPr lang="fr-FR" b="0" dirty="0" smtClean="0"/>
              <a:t>; et faciliter ainsi l’exécution et la mise en œuvre  de cette stratégie.</a:t>
            </a:r>
          </a:p>
          <a:p>
            <a:pPr algn="just"/>
            <a:r>
              <a:rPr lang="fr-FR" dirty="0" smtClean="0"/>
              <a:t>Leviers: </a:t>
            </a:r>
          </a:p>
          <a:p>
            <a:pPr algn="just"/>
            <a:r>
              <a:rPr lang="fr-FR" b="0" dirty="0" smtClean="0"/>
              <a:t>La prise de conscience par les porteurs d’actifs de leur rôle implique directement </a:t>
            </a:r>
            <a:r>
              <a:rPr lang="fr-FR" dirty="0" smtClean="0"/>
              <a:t>le management</a:t>
            </a:r>
            <a:r>
              <a:rPr lang="fr-FR" b="0" dirty="0" smtClean="0"/>
              <a:t> qui  </a:t>
            </a:r>
            <a:r>
              <a:rPr lang="fr-FR" dirty="0" smtClean="0"/>
              <a:t>s'assure que la vision, les objectifs et la stratégie sont  clairement compris et intégrés </a:t>
            </a:r>
            <a:r>
              <a:rPr lang="fr-FR" b="0" dirty="0" smtClean="0"/>
              <a:t>par les porteurs d’actifs</a:t>
            </a:r>
          </a:p>
          <a:p>
            <a:pPr algn="just"/>
            <a:r>
              <a:rPr lang="fr-FR" b="0" dirty="0" smtClean="0"/>
              <a:t>Pour les motiver (cf. fiche 9) et instaurer une démarche de coopération propice à la création de valeur, l’évaluation de leur contribution doit s’accompagner de marges de manœuvre et/ ou de moyens.</a:t>
            </a:r>
          </a:p>
          <a:p>
            <a:pPr algn="just"/>
            <a:r>
              <a:rPr lang="fr-FR" b="0" dirty="0" smtClean="0"/>
              <a:t>Par ailleurs, </a:t>
            </a:r>
            <a:r>
              <a:rPr lang="fr-FR" dirty="0" smtClean="0"/>
              <a:t>une culture de l’immatériel, doit être développée par les dirigeants, comprise par le management, et  portée au quotidien par tous</a:t>
            </a:r>
            <a:r>
              <a:rPr lang="fr-FR" b="0" dirty="0" smtClean="0"/>
              <a:t>.</a:t>
            </a:r>
          </a:p>
          <a:p>
            <a:pPr algn="just"/>
            <a:r>
              <a:rPr lang="fr-FR" b="0" dirty="0" smtClean="0"/>
              <a:t>Les porteurs d’actifs partagent les informations afin de multiplier la valeur. Par exemple : </a:t>
            </a:r>
          </a:p>
          <a:p>
            <a:pPr lvl="1" algn="just">
              <a:spcBef>
                <a:spcPts val="200"/>
              </a:spcBef>
            </a:pPr>
            <a:r>
              <a:rPr lang="fr-FR" dirty="0"/>
              <a:t>La Direction des Ressources Humaines gérera certaines compétences en fonction d’une stratégie de Relation Client bien </a:t>
            </a:r>
            <a:r>
              <a:rPr lang="fr-FR" dirty="0" smtClean="0"/>
              <a:t>définie, </a:t>
            </a:r>
            <a:endParaRPr lang="fr-FR" dirty="0"/>
          </a:p>
          <a:p>
            <a:pPr lvl="1" algn="just">
              <a:spcBef>
                <a:spcPts val="200"/>
              </a:spcBef>
            </a:pPr>
            <a:r>
              <a:rPr lang="fr-FR" dirty="0"/>
              <a:t>La Direction des Systèmes d’Information mettra en place le Système d’Information adéquat. </a:t>
            </a:r>
            <a:endParaRPr lang="fr-FR" dirty="0" smtClean="0"/>
          </a:p>
          <a:p>
            <a:pPr marL="0" lvl="1" indent="0" algn="just">
              <a:spcBef>
                <a:spcPts val="200"/>
              </a:spcBef>
              <a:buNone/>
            </a:pPr>
            <a:r>
              <a:rPr lang="fr-FR" dirty="0"/>
              <a:t>Ils s’assureront ensemble des besoins </a:t>
            </a:r>
            <a:r>
              <a:rPr lang="fr-FR" dirty="0" smtClean="0"/>
              <a:t>en compétences </a:t>
            </a:r>
            <a:endParaRPr lang="fr-FR" dirty="0"/>
          </a:p>
        </p:txBody>
      </p:sp>
      <p:sp>
        <p:nvSpPr>
          <p:cNvPr id="23" name="Espace réservé du contenu 5"/>
          <p:cNvSpPr>
            <a:spLocks noGrp="1"/>
          </p:cNvSpPr>
          <p:nvPr>
            <p:ph idx="15"/>
          </p:nvPr>
        </p:nvSpPr>
        <p:spPr>
          <a:xfrm>
            <a:off x="3537352" y="3944888"/>
            <a:ext cx="3060000" cy="3815815"/>
          </a:xfrm>
        </p:spPr>
        <p:txBody>
          <a:bodyPr/>
          <a:lstStyle/>
          <a:p>
            <a:pPr algn="just"/>
            <a:r>
              <a:rPr lang="fr-FR" b="0" dirty="0" smtClean="0"/>
              <a:t>corrélées </a:t>
            </a:r>
            <a:r>
              <a:rPr lang="fr-FR" b="0" dirty="0"/>
              <a:t>aux deux actifs</a:t>
            </a:r>
            <a:r>
              <a:rPr lang="fr-FR" b="0" dirty="0" smtClean="0"/>
              <a:t>.</a:t>
            </a:r>
          </a:p>
          <a:p>
            <a:pPr algn="just"/>
            <a:r>
              <a:rPr lang="fr-FR" b="0" dirty="0" smtClean="0"/>
              <a:t>Les </a:t>
            </a:r>
            <a:r>
              <a:rPr lang="fr-FR" b="0" dirty="0"/>
              <a:t>liens s’établissent par l’apport et la contribution des porteurs d’actifs, qui comprennent la valeur qu’ils engendrent dans un espace où le capital immatériel devient le levier permettant de mesurer</a:t>
            </a:r>
            <a:r>
              <a:rPr lang="fr-FR" b="0" dirty="0" smtClean="0"/>
              <a:t> celle-ci.  Ils suivent </a:t>
            </a:r>
            <a:r>
              <a:rPr lang="fr-FR" b="0" dirty="0"/>
              <a:t>une méthodologie </a:t>
            </a:r>
            <a:r>
              <a:rPr lang="fr-FR" b="0" dirty="0" smtClean="0"/>
              <a:t>reconnue</a:t>
            </a:r>
            <a:r>
              <a:rPr lang="fr-FR" b="0" dirty="0"/>
              <a:t> </a:t>
            </a:r>
            <a:r>
              <a:rPr lang="fr-FR" b="0" dirty="0" smtClean="0"/>
              <a:t>afin </a:t>
            </a:r>
            <a:r>
              <a:rPr lang="fr-FR" b="0" dirty="0"/>
              <a:t>de </a:t>
            </a:r>
            <a:r>
              <a:rPr lang="fr-FR" dirty="0"/>
              <a:t>mieux manager la performance de l’entreprise sur le long terme</a:t>
            </a:r>
            <a:r>
              <a:rPr lang="fr-FR" b="0" dirty="0"/>
              <a:t>. </a:t>
            </a:r>
          </a:p>
          <a:p>
            <a:pPr algn="just"/>
            <a:r>
              <a:rPr lang="fr-FR" b="0" dirty="0"/>
              <a:t>Ils sont les </a:t>
            </a:r>
            <a:r>
              <a:rPr lang="fr-FR" dirty="0"/>
              <a:t>garants des actions qui augmentent la valeur des </a:t>
            </a:r>
            <a:r>
              <a:rPr lang="fr-FR" dirty="0" smtClean="0"/>
              <a:t>actifs</a:t>
            </a:r>
            <a:r>
              <a:rPr lang="fr-FR" b="0" dirty="0" smtClean="0"/>
              <a:t>, mais doivent aussi participer </a:t>
            </a:r>
            <a:r>
              <a:rPr lang="fr-FR" b="0" dirty="0"/>
              <a:t>à la </a:t>
            </a:r>
            <a:r>
              <a:rPr lang="fr-FR" b="0" dirty="0" smtClean="0"/>
              <a:t>réflexion initiale et proposer sur leur périmètre </a:t>
            </a:r>
            <a:r>
              <a:rPr lang="fr-FR" dirty="0" smtClean="0"/>
              <a:t>les critères de mesure adaptés</a:t>
            </a:r>
            <a:r>
              <a:rPr lang="fr-FR" b="0" dirty="0" smtClean="0"/>
              <a:t>.</a:t>
            </a:r>
          </a:p>
          <a:p>
            <a:pPr algn="just"/>
            <a:r>
              <a:rPr lang="fr-FR" b="0" dirty="0" smtClean="0"/>
              <a:t>L’utilisation des actifs immatériels ne doit </a:t>
            </a:r>
            <a:r>
              <a:rPr lang="fr-FR" dirty="0" smtClean="0"/>
              <a:t>pas</a:t>
            </a:r>
            <a:r>
              <a:rPr lang="fr-FR" b="0" dirty="0" smtClean="0"/>
              <a:t> apparaître comme </a:t>
            </a:r>
            <a:r>
              <a:rPr lang="fr-FR" dirty="0" smtClean="0"/>
              <a:t>une idée managériale de plus</a:t>
            </a:r>
            <a:r>
              <a:rPr lang="fr-FR" b="0" dirty="0" smtClean="0"/>
              <a:t> pour laquelle l’entreprise met les individus à contribution.  Elle doit être au contraire, </a:t>
            </a:r>
            <a:r>
              <a:rPr lang="fr-FR" dirty="0" smtClean="0"/>
              <a:t>la liaison entre valeur de l’entreprise et action individuelle</a:t>
            </a:r>
            <a:r>
              <a:rPr lang="fr-FR" b="0" dirty="0" smtClean="0"/>
              <a:t> et doit donc faire l’objet d’une quête permanente.</a:t>
            </a:r>
            <a:endParaRPr lang="fr-FR" b="0" dirty="0"/>
          </a:p>
          <a:p>
            <a:pPr algn="just"/>
            <a:r>
              <a:rPr lang="fr-FR" b="0" i="1" u="sng" dirty="0" smtClean="0"/>
              <a:t>Remarques</a:t>
            </a:r>
            <a:r>
              <a:rPr lang="fr-FR" b="0" i="1" dirty="0" smtClean="0"/>
              <a:t> : </a:t>
            </a:r>
          </a:p>
          <a:p>
            <a:pPr lvl="1" algn="just">
              <a:spcBef>
                <a:spcPts val="200"/>
              </a:spcBef>
            </a:pPr>
            <a:r>
              <a:rPr lang="fr-FR" i="1" dirty="0" smtClean="0"/>
              <a:t>Bien </a:t>
            </a:r>
            <a:r>
              <a:rPr lang="fr-FR" i="1" dirty="0"/>
              <a:t>définir les objectifs par rapport aux actifs immatériels et</a:t>
            </a:r>
            <a:r>
              <a:rPr lang="fr-FR" i="1" dirty="0" smtClean="0"/>
              <a:t> s’assurer que </a:t>
            </a:r>
            <a:r>
              <a:rPr lang="fr-FR" i="1" dirty="0"/>
              <a:t>cela soit bien intégré.</a:t>
            </a:r>
          </a:p>
          <a:p>
            <a:pPr lvl="1" algn="just">
              <a:spcBef>
                <a:spcPts val="200"/>
              </a:spcBef>
            </a:pPr>
            <a:r>
              <a:rPr lang="fr-FR" i="1" dirty="0"/>
              <a:t>Une écoute active, vis à vis des responsables porteurs d’actifs, est nécessaire et essentielle</a:t>
            </a:r>
            <a:r>
              <a:rPr lang="fr-FR" i="1" dirty="0" smtClean="0"/>
              <a:t>.</a:t>
            </a:r>
            <a:endParaRPr lang="fr-FR" i="1" dirty="0"/>
          </a:p>
        </p:txBody>
      </p:sp>
    </p:spTree>
    <p:extLst>
      <p:ext uri="{BB962C8B-B14F-4D97-AF65-F5344CB8AC3E}">
        <p14:creationId xmlns:p14="http://schemas.microsoft.com/office/powerpoint/2010/main" val="4073238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solidFill>
                  <a:srgbClr val="FF0000"/>
                </a:solidFill>
              </a:rPr>
              <a:t>Faire </a:t>
            </a:r>
            <a:r>
              <a:rPr lang="fr-FR" dirty="0" smtClean="0">
                <a:solidFill>
                  <a:srgbClr val="FF0000"/>
                </a:solidFill>
              </a:rPr>
              <a:t>entrer les </a:t>
            </a:r>
            <a:r>
              <a:rPr lang="fr-FR" dirty="0">
                <a:solidFill>
                  <a:srgbClr val="FF0000"/>
                </a:solidFill>
              </a:rPr>
              <a:t>parties prenantes externes dans les instances de gouvernance de l’entreprise, </a:t>
            </a:r>
            <a:r>
              <a:rPr lang="fr-FR" dirty="0" smtClean="0">
                <a:solidFill>
                  <a:srgbClr val="FF0000"/>
                </a:solidFill>
              </a:rPr>
              <a:t>et </a:t>
            </a:r>
            <a:r>
              <a:rPr lang="fr-FR" dirty="0">
                <a:solidFill>
                  <a:srgbClr val="FF0000"/>
                </a:solidFill>
              </a:rPr>
              <a:t>les associer </a:t>
            </a:r>
            <a:r>
              <a:rPr lang="fr-FR" dirty="0" smtClean="0">
                <a:solidFill>
                  <a:srgbClr val="FF0000"/>
                </a:solidFill>
              </a:rPr>
              <a:t>réellement </a:t>
            </a:r>
            <a:r>
              <a:rPr lang="fr-FR" dirty="0">
                <a:solidFill>
                  <a:srgbClr val="FF0000"/>
                </a:solidFill>
              </a:rPr>
              <a:t>à la prise de </a:t>
            </a:r>
            <a:r>
              <a:rPr lang="fr-FR" dirty="0" smtClean="0">
                <a:solidFill>
                  <a:srgbClr val="FF0000"/>
                </a:solidFill>
              </a:rPr>
              <a:t>décision</a:t>
            </a:r>
            <a:endParaRPr lang="fr-FR" dirty="0">
              <a:solidFill>
                <a:srgbClr val="FF0000"/>
              </a:solidFill>
            </a:endParaRPr>
          </a:p>
        </p:txBody>
      </p:sp>
      <p:sp>
        <p:nvSpPr>
          <p:cNvPr id="3" name="Espace réservé du texte 2"/>
          <p:cNvSpPr>
            <a:spLocks noGrp="1"/>
          </p:cNvSpPr>
          <p:nvPr>
            <p:ph type="body" sz="half" idx="12"/>
          </p:nvPr>
        </p:nvSpPr>
        <p:spPr/>
        <p:txBody>
          <a:bodyPr/>
          <a:lstStyle/>
          <a:p>
            <a:r>
              <a:rPr lang="fr-FR" dirty="0" smtClean="0"/>
              <a:t>Meilleur ancrage de l’entreprise dans son environnement immédiat (écosystème des parties prenantes non directement contractantes).</a:t>
            </a:r>
          </a:p>
          <a:p>
            <a:r>
              <a:rPr lang="fr-FR" dirty="0" smtClean="0"/>
              <a:t>Création de valeur par captation de nouvelles ressources disponibles en externe.</a:t>
            </a:r>
          </a:p>
          <a:p>
            <a:r>
              <a:rPr lang="fr-FR" dirty="0" smtClean="0"/>
              <a:t>Renforcement de l’image de l’entreprise, source potentielle de revenus récurrents à long terme.</a:t>
            </a:r>
            <a:endParaRPr lang="fr-FR" dirty="0"/>
          </a:p>
        </p:txBody>
      </p:sp>
      <p:sp>
        <p:nvSpPr>
          <p:cNvPr id="5" name="Espace réservé du texte 4"/>
          <p:cNvSpPr>
            <a:spLocks noGrp="1"/>
          </p:cNvSpPr>
          <p:nvPr>
            <p:ph type="body" sz="quarter" idx="14"/>
          </p:nvPr>
        </p:nvSpPr>
        <p:spPr/>
        <p:txBody>
          <a:bodyPr/>
          <a:lstStyle/>
          <a:p>
            <a:r>
              <a:rPr lang="fr-FR" dirty="0"/>
              <a:t>Apports</a:t>
            </a:r>
          </a:p>
        </p:txBody>
      </p:sp>
      <p:sp useBgFill="1">
        <p:nvSpPr>
          <p:cNvPr id="13" name="Rectangle 12"/>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FF0000"/>
                </a:solidFill>
              </a:rPr>
              <a:t>En matière de structure et de dispositif de prise de décision</a:t>
            </a:r>
          </a:p>
        </p:txBody>
      </p:sp>
      <p:sp>
        <p:nvSpPr>
          <p:cNvPr id="14" name="Rectangle 13"/>
          <p:cNvSpPr>
            <a:spLocks noChangeAspect="1"/>
          </p:cNvSpPr>
          <p:nvPr/>
        </p:nvSpPr>
        <p:spPr bwMode="auto">
          <a:xfrm>
            <a:off x="63500" y="596560"/>
            <a:ext cx="395842" cy="396000"/>
          </a:xfrm>
          <a:prstGeom prst="rect">
            <a:avLst/>
          </a:prstGeom>
          <a:solidFill>
            <a:srgbClr val="FF0000"/>
          </a:solidFill>
          <a:ln>
            <a:solidFill>
              <a:srgbClr val="FF000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smtClean="0">
                <a:solidFill>
                  <a:schemeClr val="bg1"/>
                </a:solidFill>
                <a:latin typeface="+mn-lt"/>
              </a:rPr>
              <a:t>6</a:t>
            </a:r>
            <a:endParaRPr lang="fr-FR" sz="1600" b="1" dirty="0">
              <a:solidFill>
                <a:schemeClr val="bg1"/>
              </a:solidFill>
              <a:latin typeface="+mn-lt"/>
            </a:endParaRPr>
          </a:p>
        </p:txBody>
      </p:sp>
      <p:graphicFrame>
        <p:nvGraphicFramePr>
          <p:cNvPr id="16" name="Tableau 15"/>
          <p:cNvGraphicFramePr>
            <a:graphicFrameLocks noGrp="1"/>
          </p:cNvGraphicFramePr>
          <p:nvPr>
            <p:extLst>
              <p:ext uri="{D42A27DB-BD31-4B8C-83A1-F6EECF244321}">
                <p14:modId xmlns:p14="http://schemas.microsoft.com/office/powerpoint/2010/main" val="3481383632"/>
              </p:ext>
            </p:extLst>
          </p:nvPr>
        </p:nvGraphicFramePr>
        <p:xfrm>
          <a:off x="299544" y="8028000"/>
          <a:ext cx="6320332" cy="1102800"/>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t"/>
                      <a:r>
                        <a:rPr lang="fr-FR" sz="700" u="none" strike="noStrike" dirty="0" smtClean="0">
                          <a:effectLst/>
                        </a:rPr>
                        <a:t>Prise en compte des </a:t>
                      </a:r>
                      <a:r>
                        <a:rPr lang="fr-FR" sz="700" u="none" strike="noStrike" dirty="0">
                          <a:effectLst/>
                        </a:rPr>
                        <a:t>attentes</a:t>
                      </a:r>
                      <a:r>
                        <a:rPr lang="fr-FR" sz="700" u="none" strike="noStrike" dirty="0" smtClean="0">
                          <a:effectLst/>
                        </a:rPr>
                        <a:t> uniquement</a:t>
                      </a:r>
                      <a:r>
                        <a:rPr lang="fr-FR" sz="700" u="none" strike="noStrike" baseline="0" dirty="0" smtClean="0">
                          <a:effectLst/>
                        </a:rPr>
                        <a:t> </a:t>
                      </a:r>
                      <a:r>
                        <a:rPr lang="fr-FR" sz="700" u="none" strike="noStrike" dirty="0" smtClean="0">
                          <a:effectLst/>
                        </a:rPr>
                        <a:t>d'un </a:t>
                      </a:r>
                      <a:r>
                        <a:rPr lang="fr-FR" sz="700" u="none" strike="noStrike" dirty="0">
                          <a:effectLst/>
                        </a:rPr>
                        <a:t>petit nombre de parties prenantes </a:t>
                      </a:r>
                      <a:r>
                        <a:rPr lang="fr-FR" sz="700" u="none" strike="noStrike" dirty="0" smtClean="0">
                          <a:effectLst/>
                        </a:rPr>
                        <a:t>externes</a:t>
                      </a:r>
                      <a:r>
                        <a:rPr lang="fr-FR" sz="700" u="none" strike="noStrike" baseline="0" dirty="0" smtClean="0">
                          <a:effectLst/>
                        </a:rPr>
                        <a:t> </a:t>
                      </a:r>
                      <a:r>
                        <a:rPr lang="fr-FR" sz="700" u="none" strike="noStrike" dirty="0" smtClean="0">
                          <a:effectLst/>
                        </a:rPr>
                        <a:t>(</a:t>
                      </a:r>
                      <a:r>
                        <a:rPr lang="fr-FR" sz="700" u="none" strike="noStrike" dirty="0">
                          <a:effectLst/>
                        </a:rPr>
                        <a:t>apporteurs de capitaux). </a:t>
                      </a:r>
                      <a:endParaRPr lang="fr-FR" sz="700" u="none" strike="noStrike" dirty="0" smtClean="0">
                        <a:effectLst/>
                      </a:endParaRPr>
                    </a:p>
                    <a:p>
                      <a:pPr algn="l" fontAlgn="t"/>
                      <a:r>
                        <a:rPr lang="fr-FR" sz="700" u="none" strike="noStrike" dirty="0" smtClean="0">
                          <a:effectLst/>
                        </a:rPr>
                        <a:t>Prise</a:t>
                      </a:r>
                      <a:r>
                        <a:rPr lang="fr-FR" sz="700" u="none" strike="noStrike" baseline="0" dirty="0" smtClean="0">
                          <a:effectLst/>
                        </a:rPr>
                        <a:t> de décision faisant intervenir uniquement </a:t>
                      </a:r>
                      <a:r>
                        <a:rPr lang="fr-FR" sz="700" u="none" strike="noStrike" dirty="0" smtClean="0">
                          <a:effectLst/>
                        </a:rPr>
                        <a:t>le </a:t>
                      </a:r>
                      <a:r>
                        <a:rPr lang="fr-FR" sz="700" u="none" strike="noStrike" dirty="0">
                          <a:effectLst/>
                        </a:rPr>
                        <a:t>dirigeant ou la </a:t>
                      </a:r>
                      <a:r>
                        <a:rPr lang="fr-FR" sz="700" u="none" strike="noStrike" dirty="0" smtClean="0">
                          <a:effectLst/>
                        </a:rPr>
                        <a:t>direction</a:t>
                      </a:r>
                      <a:endParaRPr lang="fr-FR" sz="700" b="0" i="0" u="none" strike="noStrike" dirty="0">
                        <a:solidFill>
                          <a:srgbClr val="FF0000"/>
                        </a:solidFill>
                        <a:effectLst/>
                        <a:latin typeface="Calibri"/>
                      </a:endParaRPr>
                    </a:p>
                  </a:txBody>
                  <a:tcPr marL="0" marR="0" marT="0" marB="0"/>
                </a:tc>
                <a:tc>
                  <a:txBody>
                    <a:bodyPr/>
                    <a:lstStyle/>
                    <a:p>
                      <a:pPr algn="l" fontAlgn="t"/>
                      <a:r>
                        <a:rPr lang="fr-FR" sz="700" u="none" strike="noStrike" dirty="0" smtClean="0">
                          <a:effectLst/>
                        </a:rPr>
                        <a:t>Prise en compte des </a:t>
                      </a:r>
                      <a:r>
                        <a:rPr lang="fr-FR" sz="700" u="none" strike="noStrike" dirty="0">
                          <a:effectLst/>
                        </a:rPr>
                        <a:t>attentes des parties prenantes </a:t>
                      </a:r>
                      <a:r>
                        <a:rPr lang="fr-FR" sz="700" u="none" strike="noStrike" dirty="0" smtClean="0">
                          <a:effectLst/>
                        </a:rPr>
                        <a:t>externes contraignantes </a:t>
                      </a:r>
                      <a:r>
                        <a:rPr lang="fr-FR" sz="700" u="none" strike="noStrike" dirty="0">
                          <a:effectLst/>
                        </a:rPr>
                        <a:t>(régulateurs</a:t>
                      </a:r>
                      <a:r>
                        <a:rPr lang="fr-FR" sz="700" u="none" strike="noStrike" dirty="0" smtClean="0">
                          <a:effectLst/>
                        </a:rPr>
                        <a:t>…), consultées mais non intégrées</a:t>
                      </a:r>
                      <a:r>
                        <a:rPr lang="fr-FR" sz="700" u="none" strike="noStrike" baseline="0" dirty="0" smtClean="0">
                          <a:effectLst/>
                        </a:rPr>
                        <a:t> à la </a:t>
                      </a:r>
                      <a:r>
                        <a:rPr lang="fr-FR" sz="700" u="none" strike="noStrike" dirty="0" smtClean="0">
                          <a:effectLst/>
                        </a:rPr>
                        <a:t>prise </a:t>
                      </a:r>
                      <a:r>
                        <a:rPr lang="fr-FR" sz="700" u="none" strike="noStrike" dirty="0">
                          <a:effectLst/>
                        </a:rPr>
                        <a:t>de décision</a:t>
                      </a:r>
                      <a:endParaRPr lang="fr-FR" sz="700" b="0" i="0" u="none" strike="noStrike" dirty="0">
                        <a:solidFill>
                          <a:srgbClr val="FF0000"/>
                        </a:solidFill>
                        <a:effectLst/>
                        <a:latin typeface="Calibri"/>
                      </a:endParaRPr>
                    </a:p>
                  </a:txBody>
                  <a:tcPr marL="0" marR="0" marT="0" marB="0"/>
                </a:tc>
                <a:tc>
                  <a:txBody>
                    <a:bodyPr/>
                    <a:lstStyle/>
                    <a:p>
                      <a:pPr algn="l" fontAlgn="t"/>
                      <a:r>
                        <a:rPr lang="fr-FR" sz="700" u="none" strike="noStrike" dirty="0" smtClean="0">
                          <a:effectLst/>
                        </a:rPr>
                        <a:t>Prise en compte des </a:t>
                      </a:r>
                      <a:r>
                        <a:rPr lang="fr-FR" sz="700" u="none" strike="noStrike" dirty="0">
                          <a:effectLst/>
                        </a:rPr>
                        <a:t>attentes </a:t>
                      </a:r>
                      <a:r>
                        <a:rPr lang="fr-FR" sz="700" u="none" strike="noStrike" dirty="0" smtClean="0">
                          <a:effectLst/>
                        </a:rPr>
                        <a:t>des parties </a:t>
                      </a:r>
                      <a:r>
                        <a:rPr lang="fr-FR" sz="700" u="none" strike="noStrike" dirty="0">
                          <a:effectLst/>
                        </a:rPr>
                        <a:t>prenantes </a:t>
                      </a:r>
                      <a:r>
                        <a:rPr lang="fr-FR" sz="700" u="none" strike="noStrike" dirty="0" smtClean="0">
                          <a:effectLst/>
                        </a:rPr>
                        <a:t>externes</a:t>
                      </a:r>
                      <a:r>
                        <a:rPr lang="fr-FR" sz="700" u="none" strike="noStrike" baseline="0" dirty="0" smtClean="0">
                          <a:effectLst/>
                        </a:rPr>
                        <a:t> </a:t>
                      </a:r>
                      <a:r>
                        <a:rPr lang="fr-FR" sz="700" u="none" strike="noStrike" dirty="0" smtClean="0">
                          <a:effectLst/>
                        </a:rPr>
                        <a:t>créant </a:t>
                      </a:r>
                      <a:r>
                        <a:rPr lang="fr-FR" sz="700" u="none" strike="noStrike" dirty="0">
                          <a:effectLst/>
                        </a:rPr>
                        <a:t>de la valeur </a:t>
                      </a:r>
                      <a:r>
                        <a:rPr lang="fr-FR" sz="700" u="none" strike="noStrike" dirty="0" smtClean="0">
                          <a:effectLst/>
                        </a:rPr>
                        <a:t>(fournisseurs, partenaires, clients…)</a:t>
                      </a:r>
                    </a:p>
                    <a:p>
                      <a:pPr algn="l" fontAlgn="t"/>
                      <a:r>
                        <a:rPr lang="fr-FR" sz="700" u="none" strike="noStrike" dirty="0" smtClean="0">
                          <a:effectLst/>
                        </a:rPr>
                        <a:t>Consultations régulières mais pas de participation</a:t>
                      </a:r>
                      <a:r>
                        <a:rPr lang="fr-FR" sz="700" u="none" strike="noStrike" baseline="0" dirty="0" smtClean="0">
                          <a:effectLst/>
                        </a:rPr>
                        <a:t> </a:t>
                      </a:r>
                      <a:r>
                        <a:rPr lang="fr-FR" sz="700" u="none" strike="noStrike" dirty="0" smtClean="0">
                          <a:effectLst/>
                        </a:rPr>
                        <a:t>à </a:t>
                      </a:r>
                      <a:r>
                        <a:rPr lang="fr-FR" sz="700" u="none" strike="noStrike" dirty="0">
                          <a:effectLst/>
                        </a:rPr>
                        <a:t>la prise de décision</a:t>
                      </a:r>
                      <a:endParaRPr lang="fr-FR" sz="700" b="0" i="0" u="none" strike="noStrike" dirty="0">
                        <a:solidFill>
                          <a:srgbClr val="FF0000"/>
                        </a:solidFill>
                        <a:effectLst/>
                        <a:latin typeface="Calibri"/>
                      </a:endParaRPr>
                    </a:p>
                  </a:txBody>
                  <a:tcPr marL="0" marR="0" marT="0" marB="0"/>
                </a:tc>
                <a:tc>
                  <a:txBody>
                    <a:bodyPr/>
                    <a:lstStyle/>
                    <a:p>
                      <a:pPr algn="l" fontAlgn="t"/>
                      <a:r>
                        <a:rPr lang="fr-FR" sz="700" u="none" strike="noStrike" dirty="0" smtClean="0">
                          <a:effectLst/>
                        </a:rPr>
                        <a:t>Prise en compte de l'ensemble </a:t>
                      </a:r>
                      <a:r>
                        <a:rPr lang="fr-FR" sz="700" u="none" strike="noStrike" dirty="0">
                          <a:effectLst/>
                        </a:rPr>
                        <a:t>des parties prenantes </a:t>
                      </a:r>
                      <a:r>
                        <a:rPr lang="fr-FR" sz="700" u="none" strike="noStrike" dirty="0" smtClean="0">
                          <a:effectLst/>
                        </a:rPr>
                        <a:t>externes</a:t>
                      </a:r>
                      <a:r>
                        <a:rPr lang="fr-FR" sz="700" u="none" strike="noStrike" baseline="0" dirty="0" smtClean="0">
                          <a:effectLst/>
                        </a:rPr>
                        <a:t> </a:t>
                      </a:r>
                      <a:r>
                        <a:rPr lang="fr-FR" sz="700" u="none" strike="noStrike" dirty="0" smtClean="0">
                          <a:effectLst/>
                        </a:rPr>
                        <a:t>de </a:t>
                      </a:r>
                      <a:r>
                        <a:rPr lang="fr-FR" sz="700" u="none" strike="noStrike" dirty="0">
                          <a:effectLst/>
                        </a:rPr>
                        <a:t>l'entreprise </a:t>
                      </a:r>
                      <a:r>
                        <a:rPr lang="fr-FR" sz="700" u="none" strike="noStrike" dirty="0" smtClean="0">
                          <a:effectLst/>
                        </a:rPr>
                        <a:t>élargie. </a:t>
                      </a:r>
                    </a:p>
                    <a:p>
                      <a:pPr algn="l" fontAlgn="t"/>
                      <a:r>
                        <a:rPr lang="fr-FR" sz="700" u="none" strike="noStrike" dirty="0" smtClean="0">
                          <a:effectLst/>
                        </a:rPr>
                        <a:t>Consultations</a:t>
                      </a:r>
                      <a:r>
                        <a:rPr lang="fr-FR" sz="700" u="none" strike="noStrike" baseline="0" dirty="0" smtClean="0">
                          <a:effectLst/>
                        </a:rPr>
                        <a:t> régulières et participation à </a:t>
                      </a:r>
                      <a:r>
                        <a:rPr lang="fr-FR" sz="700" u="none" strike="noStrike" dirty="0" smtClean="0">
                          <a:effectLst/>
                        </a:rPr>
                        <a:t>certaines </a:t>
                      </a:r>
                      <a:r>
                        <a:rPr lang="fr-FR" sz="700" u="none" strike="noStrike" dirty="0">
                          <a:effectLst/>
                        </a:rPr>
                        <a:t>prises de décision les concernant</a:t>
                      </a:r>
                      <a:endParaRPr lang="fr-FR" sz="700" b="0" i="0" u="none" strike="noStrike" dirty="0">
                        <a:solidFill>
                          <a:srgbClr val="FF0000"/>
                        </a:solidFill>
                        <a:effectLst/>
                        <a:latin typeface="Calibri"/>
                      </a:endParaRPr>
                    </a:p>
                  </a:txBody>
                  <a:tcPr marL="0" marR="0" marT="0" marB="0"/>
                </a:tc>
                <a:tc>
                  <a:txBody>
                    <a:bodyPr/>
                    <a:lstStyle/>
                    <a:p>
                      <a:pPr algn="l" fontAlgn="t"/>
                      <a:r>
                        <a:rPr lang="fr-FR" sz="700" u="none" strike="noStrike" dirty="0" smtClean="0">
                          <a:effectLst/>
                        </a:rPr>
                        <a:t>Considération de l'entreprise comme </a:t>
                      </a:r>
                      <a:r>
                        <a:rPr lang="fr-FR" sz="700" u="none" strike="noStrike" dirty="0">
                          <a:effectLst/>
                        </a:rPr>
                        <a:t>un réseau de </a:t>
                      </a:r>
                      <a:r>
                        <a:rPr lang="fr-FR" sz="700" u="none" strike="noStrike" dirty="0" smtClean="0">
                          <a:effectLst/>
                        </a:rPr>
                        <a:t>parties </a:t>
                      </a:r>
                      <a:r>
                        <a:rPr lang="fr-FR" sz="700" u="none" strike="noStrike" dirty="0">
                          <a:effectLst/>
                        </a:rPr>
                        <a:t>prenantes imbriqué dans d'autres réseaux (territoire, connaissance…). </a:t>
                      </a:r>
                      <a:endParaRPr lang="fr-FR" sz="700" u="none" strike="noStrike" dirty="0" smtClean="0">
                        <a:effectLst/>
                      </a:endParaRPr>
                    </a:p>
                    <a:p>
                      <a:pPr algn="l" fontAlgn="t"/>
                      <a:r>
                        <a:rPr lang="fr-FR" sz="700" u="none" strike="noStrike" dirty="0" smtClean="0">
                          <a:effectLst/>
                        </a:rPr>
                        <a:t>Pleine intégration des parties </a:t>
                      </a:r>
                      <a:r>
                        <a:rPr lang="fr-FR" sz="700" u="none" strike="noStrike" dirty="0">
                          <a:effectLst/>
                        </a:rPr>
                        <a:t>prenantes concernées </a:t>
                      </a:r>
                      <a:r>
                        <a:rPr lang="fr-FR" sz="700" u="none" strike="noStrike" dirty="0" smtClean="0">
                          <a:effectLst/>
                        </a:rPr>
                        <a:t>dans la </a:t>
                      </a:r>
                      <a:r>
                        <a:rPr lang="fr-FR" sz="700" u="none" strike="noStrike" dirty="0">
                          <a:effectLst/>
                        </a:rPr>
                        <a:t>prise de décision </a:t>
                      </a:r>
                      <a:r>
                        <a:rPr lang="fr-FR" sz="700" u="none" strike="noStrike" dirty="0" smtClean="0">
                          <a:effectLst/>
                        </a:rPr>
                        <a:t>(y</a:t>
                      </a:r>
                      <a:r>
                        <a:rPr lang="fr-FR" sz="700" u="none" strike="noStrike" baseline="0" dirty="0" smtClean="0">
                          <a:effectLst/>
                        </a:rPr>
                        <a:t> compris comme forces de proposition) </a:t>
                      </a:r>
                      <a:endParaRPr lang="fr-FR" sz="700" b="0" i="0" u="none" strike="noStrike" dirty="0">
                        <a:solidFill>
                          <a:srgbClr val="FF0000"/>
                        </a:solidFill>
                        <a:effectLst/>
                        <a:latin typeface="Calibri"/>
                      </a:endParaRPr>
                    </a:p>
                  </a:txBody>
                  <a:tcPr marL="0" marR="0" marT="0" marB="0"/>
                </a:tc>
              </a:tr>
            </a:tbl>
          </a:graphicData>
        </a:graphic>
      </p:graphicFrame>
      <p:sp>
        <p:nvSpPr>
          <p:cNvPr id="18" name="Espace réservé du contenu 7"/>
          <p:cNvSpPr>
            <a:spLocks noGrp="1"/>
          </p:cNvSpPr>
          <p:nvPr>
            <p:ph idx="1"/>
          </p:nvPr>
        </p:nvSpPr>
        <p:spPr>
          <a:xfrm>
            <a:off x="305507" y="1352600"/>
            <a:ext cx="6292143" cy="792088"/>
          </a:xfrm>
        </p:spPr>
        <p:txBody>
          <a:bodyPr/>
          <a:lstStyle/>
          <a:p>
            <a:pPr algn="just"/>
            <a:r>
              <a:rPr lang="fr-FR" dirty="0" smtClean="0"/>
              <a:t>Les ressources externes, parties prenantes de l’entreprise et véritable actif immatériel de celle-ci, sont pour elle un gisement insoupçonné de création de valeur si elle arrive à capter leur énergie positive dans une logique gagnant-gagnant clairement explicitée.</a:t>
            </a:r>
            <a:endParaRPr lang="fr-FR" dirty="0"/>
          </a:p>
        </p:txBody>
      </p:sp>
      <p:sp>
        <p:nvSpPr>
          <p:cNvPr id="19" name="Espace réservé du contenu 8"/>
          <p:cNvSpPr>
            <a:spLocks noGrp="1"/>
          </p:cNvSpPr>
          <p:nvPr>
            <p:ph idx="10"/>
          </p:nvPr>
        </p:nvSpPr>
        <p:spPr>
          <a:xfrm>
            <a:off x="305506" y="2288703"/>
            <a:ext cx="3060000" cy="5583710"/>
          </a:xfrm>
        </p:spPr>
        <p:txBody>
          <a:bodyPr/>
          <a:lstStyle/>
          <a:p>
            <a:pPr algn="just"/>
            <a:r>
              <a:rPr lang="fr-FR" i="1" dirty="0" smtClean="0"/>
              <a:t>Introduction:</a:t>
            </a:r>
            <a:endParaRPr lang="fr-FR" i="1" dirty="0"/>
          </a:p>
          <a:p>
            <a:pPr algn="just"/>
            <a:r>
              <a:rPr lang="fr-FR" b="0" dirty="0" smtClean="0"/>
              <a:t>Dans une économie où la </a:t>
            </a:r>
            <a:r>
              <a:rPr lang="fr-FR" dirty="0" smtClean="0"/>
              <a:t>complexité des interactions </a:t>
            </a:r>
            <a:r>
              <a:rPr lang="fr-FR" b="0" dirty="0" smtClean="0"/>
              <a:t>est grandissante et où la connexion par les réseaux et internet est une réalité quotidienne, il n’existe plus d’étanchéité de fonctionnement </a:t>
            </a:r>
            <a:r>
              <a:rPr lang="fr-FR" dirty="0" smtClean="0"/>
              <a:t>entre les acteurs internes et externes d’une organisation</a:t>
            </a:r>
            <a:r>
              <a:rPr lang="fr-FR" b="0" dirty="0" smtClean="0"/>
              <a:t>.</a:t>
            </a:r>
          </a:p>
          <a:p>
            <a:pPr algn="just"/>
            <a:r>
              <a:rPr lang="fr-FR" dirty="0" smtClean="0"/>
              <a:t>Chaque prise de décision est influencée par l’environnement externe</a:t>
            </a:r>
            <a:r>
              <a:rPr lang="fr-FR" b="0" dirty="0" smtClean="0"/>
              <a:t> (réglementations, concurrence, attentes clients, réseaux des collaborateurs porteurs d’actifs,…) et a des conséquences sur cet environnement.</a:t>
            </a:r>
          </a:p>
          <a:p>
            <a:pPr algn="just"/>
            <a:r>
              <a:rPr lang="fr-FR" b="0" dirty="0" smtClean="0"/>
              <a:t>Si le Régulateur impose la présence d’intervenants externes dans les conseils d’administration, leur représentativité pose parfois question. En matière de pilotage opérationnel, la présence des parties prenantes externes est plus qu’aléatoire, voire ineffective et invisible, sans être identifiée clairement.</a:t>
            </a:r>
          </a:p>
          <a:p>
            <a:pPr algn="just"/>
            <a:r>
              <a:rPr lang="fr-FR" i="1" dirty="0" smtClean="0"/>
              <a:t>Leviers :</a:t>
            </a:r>
          </a:p>
          <a:p>
            <a:pPr algn="just"/>
            <a:r>
              <a:rPr lang="fr-FR" b="0" dirty="0" smtClean="0"/>
              <a:t>La maximisation de la valeur pour l’ensemble des parties prenantes rend nécessaire leur </a:t>
            </a:r>
            <a:r>
              <a:rPr lang="fr-FR" dirty="0" smtClean="0"/>
              <a:t>association aux mécanismes de décision de l’entreprise</a:t>
            </a:r>
            <a:r>
              <a:rPr lang="fr-FR" b="0" dirty="0" smtClean="0"/>
              <a:t>. </a:t>
            </a:r>
          </a:p>
          <a:p>
            <a:pPr algn="just"/>
            <a:r>
              <a:rPr lang="fr-FR" b="0" dirty="0" smtClean="0"/>
              <a:t>Cette association peut se mener de plusieurs manières selon les stratégies souhaitées et/ou selon la culture de l’entreprise  : </a:t>
            </a:r>
            <a:endParaRPr lang="fr-FR" b="0" dirty="0"/>
          </a:p>
          <a:p>
            <a:pPr lvl="1" algn="just"/>
            <a:r>
              <a:rPr lang="fr-FR" b="0" dirty="0" smtClean="0"/>
              <a:t>De </a:t>
            </a:r>
            <a:r>
              <a:rPr lang="fr-FR" b="0" dirty="0"/>
              <a:t>manière </a:t>
            </a:r>
            <a:r>
              <a:rPr lang="fr-FR" b="0" dirty="0" smtClean="0"/>
              <a:t>directe: par </a:t>
            </a:r>
            <a:r>
              <a:rPr lang="fr-FR" b="1" dirty="0" smtClean="0"/>
              <a:t>l’intégration dans les instances décisionnelles des parties prenantes externes </a:t>
            </a:r>
            <a:r>
              <a:rPr lang="fr-FR" b="0" dirty="0" smtClean="0"/>
              <a:t>…</a:t>
            </a:r>
          </a:p>
          <a:p>
            <a:pPr lvl="1" algn="just">
              <a:spcBef>
                <a:spcPts val="200"/>
              </a:spcBef>
            </a:pPr>
            <a:r>
              <a:rPr lang="fr-FR" dirty="0"/>
              <a:t>… ou par une implication indirecte, par l’intermédiaire de représentants internes à l’entreprise. Il s’agit dans ce cas de décrire de manière transparente et précise  les modalités de contribution de ces parties prenantes à la prise de décision.</a:t>
            </a:r>
          </a:p>
        </p:txBody>
      </p:sp>
      <p:sp>
        <p:nvSpPr>
          <p:cNvPr id="20" name="Espace réservé du contenu 5"/>
          <p:cNvSpPr>
            <a:spLocks noGrp="1"/>
          </p:cNvSpPr>
          <p:nvPr>
            <p:ph idx="15"/>
          </p:nvPr>
        </p:nvSpPr>
        <p:spPr>
          <a:xfrm>
            <a:off x="3537650" y="3944888"/>
            <a:ext cx="3060000" cy="3815815"/>
          </a:xfrm>
        </p:spPr>
        <p:txBody>
          <a:bodyPr/>
          <a:lstStyle/>
          <a:p>
            <a:pPr algn="just"/>
            <a:r>
              <a:rPr lang="fr-FR" b="0" dirty="0" smtClean="0"/>
              <a:t>L’enjeu </a:t>
            </a:r>
            <a:r>
              <a:rPr lang="fr-FR" b="0" dirty="0"/>
              <a:t>principal </a:t>
            </a:r>
            <a:r>
              <a:rPr lang="fr-FR" b="0" dirty="0" smtClean="0"/>
              <a:t>est de définir et de </a:t>
            </a:r>
            <a:r>
              <a:rPr lang="fr-FR" dirty="0" smtClean="0"/>
              <a:t>s’approprier un objectif partagé </a:t>
            </a:r>
            <a:r>
              <a:rPr lang="fr-FR" b="0" dirty="0" smtClean="0"/>
              <a:t>ainsi que d’identifier clairement les contributions / impacts de chacune des parties. </a:t>
            </a:r>
          </a:p>
          <a:p>
            <a:pPr algn="just"/>
            <a:r>
              <a:rPr lang="fr-FR" b="0" dirty="0"/>
              <a:t>L</a:t>
            </a:r>
            <a:r>
              <a:rPr lang="fr-FR" b="0" dirty="0" smtClean="0"/>
              <a:t>es facteurs clés de succès résident dans deux aspects relationnels fondamentaux: la notion de </a:t>
            </a:r>
            <a:r>
              <a:rPr lang="fr-FR" dirty="0" smtClean="0"/>
              <a:t>confiance entre parties prenantes </a:t>
            </a:r>
            <a:r>
              <a:rPr lang="fr-FR" b="0" dirty="0" smtClean="0"/>
              <a:t>et la capacité de chacun à exprimer librement ses attentes et besoins. </a:t>
            </a:r>
          </a:p>
          <a:p>
            <a:pPr algn="just"/>
            <a:r>
              <a:rPr lang="fr-FR" b="0" dirty="0" smtClean="0"/>
              <a:t>En revanche, un risque de dérive peut exister, en dépossédant </a:t>
            </a:r>
            <a:r>
              <a:rPr lang="fr-FR" b="0" dirty="0"/>
              <a:t>la structure de management de son rôle </a:t>
            </a:r>
            <a:r>
              <a:rPr lang="fr-FR" b="0" dirty="0" smtClean="0"/>
              <a:t>dirigeant. Il est donc essentiel </a:t>
            </a:r>
            <a:r>
              <a:rPr lang="fr-FR" dirty="0" smtClean="0"/>
              <a:t>de </a:t>
            </a:r>
            <a:r>
              <a:rPr lang="fr-FR" dirty="0"/>
              <a:t>trouver le bon niveau d’implication qui </a:t>
            </a:r>
            <a:r>
              <a:rPr lang="fr-FR" dirty="0" smtClean="0"/>
              <a:t>favorisera la création de valeur </a:t>
            </a:r>
            <a:r>
              <a:rPr lang="fr-FR" b="0" dirty="0" smtClean="0"/>
              <a:t>pour tous sans </a:t>
            </a:r>
            <a:r>
              <a:rPr lang="fr-FR" b="0" dirty="0"/>
              <a:t>pour autant </a:t>
            </a:r>
            <a:r>
              <a:rPr lang="fr-FR" b="0" dirty="0" smtClean="0"/>
              <a:t>induire la démotivation du </a:t>
            </a:r>
            <a:r>
              <a:rPr lang="fr-FR" b="0" dirty="0"/>
              <a:t>management sur lequel les parties prenantes auraient pris le </a:t>
            </a:r>
            <a:r>
              <a:rPr lang="fr-FR" b="0" dirty="0" smtClean="0"/>
              <a:t>pas sur ses missions. </a:t>
            </a:r>
            <a:r>
              <a:rPr lang="fr-FR" dirty="0" smtClean="0"/>
              <a:t>Le rôle du dirigeant et de son conseil de gouvernance sera fondamental </a:t>
            </a:r>
            <a:r>
              <a:rPr lang="fr-FR" b="0" dirty="0" smtClean="0"/>
              <a:t>pour établir et faire vivre des règles équilibrées en la matière.</a:t>
            </a:r>
          </a:p>
          <a:p>
            <a:pPr marL="0" lvl="1" indent="0" algn="just">
              <a:buNone/>
            </a:pPr>
            <a:r>
              <a:rPr lang="fr-FR" i="1" u="sng" dirty="0" smtClean="0"/>
              <a:t>Remarque </a:t>
            </a:r>
            <a:r>
              <a:rPr lang="fr-FR" i="1" dirty="0" smtClean="0"/>
              <a:t>: la Responsabilité Sociétale des Entreprises (RSE cf. ISO26000) est un moyen probant et efficace de prendre en compte les parties prenantes dans un cadre défini sans risquer de déposséder l’équipe de direction de ses prérogatives.</a:t>
            </a:r>
          </a:p>
          <a:p>
            <a:pPr algn="just"/>
            <a:endParaRPr lang="fr-FR" dirty="0"/>
          </a:p>
        </p:txBody>
      </p:sp>
      <p:sp>
        <p:nvSpPr>
          <p:cNvPr id="4" name="Espace réservé du texte 3"/>
          <p:cNvSpPr>
            <a:spLocks noGrp="1"/>
          </p:cNvSpPr>
          <p:nvPr>
            <p:ph type="body" sz="quarter" idx="13"/>
          </p:nvPr>
        </p:nvSpPr>
        <p:spPr/>
        <p:txBody>
          <a:bodyPr/>
          <a:lstStyle/>
          <a:p>
            <a:r>
              <a:rPr lang="fr-FR" dirty="0"/>
              <a:t>Positionnement sur la grille de maturité</a:t>
            </a:r>
          </a:p>
        </p:txBody>
      </p:sp>
    </p:spTree>
    <p:extLst>
      <p:ext uri="{BB962C8B-B14F-4D97-AF65-F5344CB8AC3E}">
        <p14:creationId xmlns:p14="http://schemas.microsoft.com/office/powerpoint/2010/main" val="1074697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solidFill>
                  <a:srgbClr val="00B050"/>
                </a:solidFill>
              </a:rPr>
              <a:t>R</a:t>
            </a:r>
            <a:r>
              <a:rPr lang="fr-FR" dirty="0" smtClean="0">
                <a:solidFill>
                  <a:srgbClr val="00B050"/>
                </a:solidFill>
              </a:rPr>
              <a:t>econnaître et valoriser le patrimoine historique et culturel comme facteur clé de succès de l’entreprise</a:t>
            </a:r>
            <a:endParaRPr lang="fr-FR" dirty="0">
              <a:solidFill>
                <a:srgbClr val="00B050"/>
              </a:solidFill>
            </a:endParaRPr>
          </a:p>
        </p:txBody>
      </p:sp>
      <p:sp>
        <p:nvSpPr>
          <p:cNvPr id="3" name="Espace réservé du texte 2"/>
          <p:cNvSpPr>
            <a:spLocks noGrp="1"/>
          </p:cNvSpPr>
          <p:nvPr>
            <p:ph type="body" sz="half" idx="12"/>
          </p:nvPr>
        </p:nvSpPr>
        <p:spPr/>
        <p:txBody>
          <a:bodyPr/>
          <a:lstStyle/>
          <a:p>
            <a:r>
              <a:rPr lang="fr-FR" dirty="0" smtClean="0"/>
              <a:t>Mobiliser autour de valeurs commune et d’une vision partagée.</a:t>
            </a:r>
          </a:p>
          <a:p>
            <a:endParaRPr lang="fr-FR" dirty="0" smtClean="0"/>
          </a:p>
          <a:p>
            <a:r>
              <a:rPr lang="fr-FR" dirty="0" smtClean="0"/>
              <a:t>Valoriser l’histoire et les mythes de l’entreprise comme facteur de différenciation.</a:t>
            </a:r>
            <a:endParaRPr lang="fr-FR" dirty="0"/>
          </a:p>
        </p:txBody>
      </p:sp>
      <p:sp>
        <p:nvSpPr>
          <p:cNvPr id="5" name="Espace réservé du texte 4"/>
          <p:cNvSpPr>
            <a:spLocks noGrp="1"/>
          </p:cNvSpPr>
          <p:nvPr>
            <p:ph type="body" sz="quarter" idx="14"/>
          </p:nvPr>
        </p:nvSpPr>
        <p:spPr/>
        <p:txBody>
          <a:bodyPr/>
          <a:lstStyle/>
          <a:p>
            <a:r>
              <a:rPr lang="fr-FR" dirty="0"/>
              <a:t>Apports</a:t>
            </a:r>
          </a:p>
        </p:txBody>
      </p:sp>
      <p:sp useBgFill="1">
        <p:nvSpPr>
          <p:cNvPr id="13" name="Rectangle 12"/>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00B050"/>
                </a:solidFill>
              </a:rPr>
              <a:t>Sur les modalités </a:t>
            </a:r>
            <a:r>
              <a:rPr lang="fr-FR" sz="1000" dirty="0" smtClean="0">
                <a:solidFill>
                  <a:srgbClr val="00B050"/>
                </a:solidFill>
              </a:rPr>
              <a:t>de pilotage </a:t>
            </a:r>
            <a:r>
              <a:rPr lang="fr-FR" sz="1000" dirty="0">
                <a:solidFill>
                  <a:srgbClr val="00B050"/>
                </a:solidFill>
              </a:rPr>
              <a:t>opérationnel et de management </a:t>
            </a:r>
          </a:p>
        </p:txBody>
      </p:sp>
      <p:sp>
        <p:nvSpPr>
          <p:cNvPr id="14" name="Rectangle 13"/>
          <p:cNvSpPr>
            <a:spLocks noChangeAspect="1"/>
          </p:cNvSpPr>
          <p:nvPr/>
        </p:nvSpPr>
        <p:spPr bwMode="auto">
          <a:xfrm>
            <a:off x="63500" y="596560"/>
            <a:ext cx="395842" cy="396000"/>
          </a:xfrm>
          <a:prstGeom prst="rect">
            <a:avLst/>
          </a:prstGeom>
          <a:solidFill>
            <a:srgbClr val="00B050"/>
          </a:solidFill>
          <a:ln>
            <a:solidFill>
              <a:srgbClr val="00B05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smtClean="0">
                <a:solidFill>
                  <a:schemeClr val="bg1"/>
                </a:solidFill>
                <a:latin typeface="+mn-lt"/>
              </a:rPr>
              <a:t>7</a:t>
            </a:r>
          </a:p>
        </p:txBody>
      </p:sp>
      <p:sp>
        <p:nvSpPr>
          <p:cNvPr id="19" name="Espace réservé du contenu 8"/>
          <p:cNvSpPr>
            <a:spLocks noGrp="1"/>
          </p:cNvSpPr>
          <p:nvPr>
            <p:ph idx="10"/>
          </p:nvPr>
        </p:nvSpPr>
        <p:spPr>
          <a:xfrm>
            <a:off x="332656" y="2293473"/>
            <a:ext cx="3060000" cy="5472000"/>
          </a:xfrm>
        </p:spPr>
        <p:txBody>
          <a:bodyPr/>
          <a:lstStyle/>
          <a:p>
            <a:pPr algn="just"/>
            <a:r>
              <a:rPr lang="fr-FR" i="1" dirty="0"/>
              <a:t>Introduction</a:t>
            </a:r>
            <a:r>
              <a:rPr lang="fr-FR" b="0" i="1" dirty="0"/>
              <a:t> : </a:t>
            </a:r>
            <a:endParaRPr lang="fr-FR" b="0" i="1" dirty="0" smtClean="0"/>
          </a:p>
          <a:p>
            <a:pPr algn="just"/>
            <a:r>
              <a:rPr lang="fr-FR" kern="1200" dirty="0" smtClean="0"/>
              <a:t>L’identité d’une entreprise est unique</a:t>
            </a:r>
            <a:r>
              <a:rPr lang="fr-FR" b="0" kern="1200" dirty="0" smtClean="0"/>
              <a:t> et se dessine à travers son histoire et sa culture, ces deux concepts étant intimement liés. </a:t>
            </a:r>
          </a:p>
          <a:p>
            <a:pPr algn="just"/>
            <a:r>
              <a:rPr lang="fr-FR" kern="1200" dirty="0" smtClean="0"/>
              <a:t>Le patrimoine culturel est une expression de la vision des fondateurs qui a été déployée par des générations de collaborateurs</a:t>
            </a:r>
            <a:r>
              <a:rPr lang="fr-FR" b="0" kern="1200" dirty="0" smtClean="0"/>
              <a:t>. Ce patrimoine influe au quotidien sur les activités de l’entreprise et conditionne en partie ses réactions en réponse aux contraintes et stimuli externes. </a:t>
            </a:r>
          </a:p>
          <a:p>
            <a:pPr algn="just"/>
            <a:r>
              <a:rPr lang="fr-FR" b="0" kern="1200" dirty="0" smtClean="0"/>
              <a:t>Le résultat de ces actions constitue l’histoire de l’entreprise. Acceptée et transmise, elle </a:t>
            </a:r>
            <a:r>
              <a:rPr lang="fr-FR" kern="1200" dirty="0" smtClean="0"/>
              <a:t>peut être un moteur puissant de création de valeur :</a:t>
            </a:r>
          </a:p>
          <a:p>
            <a:pPr lvl="1" algn="just"/>
            <a:r>
              <a:rPr lang="fr-FR" b="1" kern="1200" dirty="0" smtClean="0"/>
              <a:t>En externe pour asseoir la notoriété et l’image de l’entreprise,</a:t>
            </a:r>
          </a:p>
          <a:p>
            <a:pPr lvl="1" algn="just"/>
            <a:r>
              <a:rPr lang="fr-FR" b="1" kern="1200" dirty="0" smtClean="0"/>
              <a:t>En interne pour fédérer et mobiliser les collaborateurs. </a:t>
            </a:r>
          </a:p>
          <a:p>
            <a:pPr algn="just"/>
            <a:r>
              <a:rPr lang="fr-FR" b="0" kern="1200" dirty="0" smtClean="0"/>
              <a:t>Cette force est parfois insuffisamment entretenue et diffusée par les entreprises. </a:t>
            </a:r>
          </a:p>
          <a:p>
            <a:pPr algn="just"/>
            <a:r>
              <a:rPr lang="fr-FR" i="1" dirty="0" smtClean="0"/>
              <a:t>Leviers</a:t>
            </a:r>
            <a:r>
              <a:rPr lang="fr-FR" b="0" i="1" dirty="0" smtClean="0"/>
              <a:t> :</a:t>
            </a:r>
          </a:p>
          <a:p>
            <a:pPr algn="just"/>
            <a:r>
              <a:rPr lang="fr-FR" dirty="0" smtClean="0"/>
              <a:t>Redonner </a:t>
            </a:r>
            <a:r>
              <a:rPr lang="fr-FR" dirty="0"/>
              <a:t>une histoire à </a:t>
            </a:r>
            <a:r>
              <a:rPr lang="fr-FR" dirty="0" smtClean="0"/>
              <a:t>l’entreprise doit permettre de comprendre ces évolutions et transformations qui ont façonné son portefeuille d’actifs.</a:t>
            </a:r>
          </a:p>
          <a:p>
            <a:pPr algn="just"/>
            <a:r>
              <a:rPr lang="fr-FR" b="0" dirty="0" smtClean="0"/>
              <a:t>Parmi ces actifs</a:t>
            </a:r>
            <a:r>
              <a:rPr lang="fr-FR" dirty="0" smtClean="0"/>
              <a:t>, les clients prennent une part très importante dans l’identité de l’entreprise</a:t>
            </a:r>
            <a:r>
              <a:rPr lang="fr-FR" b="0" dirty="0" smtClean="0"/>
              <a:t>. Les clients liés à son premier métier ont permis l’émergence de l’entreprise actuelle. </a:t>
            </a:r>
            <a:r>
              <a:rPr lang="fr-FR" dirty="0" smtClean="0"/>
              <a:t>Cette histoire peut souvent servir à attirer de nouveaux clients </a:t>
            </a:r>
            <a:r>
              <a:rPr lang="fr-FR" b="0" dirty="0" smtClean="0"/>
              <a:t>sur d’autres activités.</a:t>
            </a:r>
          </a:p>
          <a:p>
            <a:pPr algn="just"/>
            <a:r>
              <a:rPr lang="fr-FR" dirty="0"/>
              <a:t>Les fondateurs et inspirateurs, </a:t>
            </a:r>
            <a:r>
              <a:rPr lang="fr-FR" b="0" dirty="0"/>
              <a:t>qui ont </a:t>
            </a:r>
            <a:r>
              <a:rPr lang="fr-FR" b="0" dirty="0" smtClean="0"/>
              <a:t>façonné </a:t>
            </a:r>
            <a:r>
              <a:rPr lang="fr-FR" b="0" dirty="0"/>
              <a:t>les paradigmes </a:t>
            </a:r>
            <a:r>
              <a:rPr lang="fr-FR" b="0" dirty="0" smtClean="0"/>
              <a:t>initiaux</a:t>
            </a:r>
            <a:r>
              <a:rPr lang="fr-FR" dirty="0" smtClean="0"/>
              <a:t>, doivent être reconnus et encouragés</a:t>
            </a:r>
            <a:r>
              <a:rPr lang="fr-FR" dirty="0" smtClean="0">
                <a:solidFill>
                  <a:srgbClr val="00B050"/>
                </a:solidFill>
              </a:rPr>
              <a:t>.</a:t>
            </a:r>
            <a:endParaRPr lang="fr-FR" b="0" dirty="0" smtClean="0"/>
          </a:p>
        </p:txBody>
      </p:sp>
      <p:sp>
        <p:nvSpPr>
          <p:cNvPr id="20" name="Espace réservé du contenu 5"/>
          <p:cNvSpPr>
            <a:spLocks noGrp="1"/>
          </p:cNvSpPr>
          <p:nvPr>
            <p:ph idx="15"/>
          </p:nvPr>
        </p:nvSpPr>
        <p:spPr>
          <a:xfrm>
            <a:off x="3537650" y="3944888"/>
            <a:ext cx="3060000" cy="3815815"/>
          </a:xfrm>
        </p:spPr>
        <p:txBody>
          <a:bodyPr/>
          <a:lstStyle/>
          <a:p>
            <a:pPr algn="just"/>
            <a:r>
              <a:rPr lang="fr-FR" dirty="0" smtClean="0"/>
              <a:t>La </a:t>
            </a:r>
            <a:r>
              <a:rPr lang="fr-FR" dirty="0"/>
              <a:t>culture d’entreprise</a:t>
            </a:r>
            <a:r>
              <a:rPr lang="fr-FR" b="0" dirty="0"/>
              <a:t>, construite par les collaborateurs à partir de ces paradigmes, </a:t>
            </a:r>
            <a:r>
              <a:rPr lang="fr-FR" dirty="0"/>
              <a:t>doit </a:t>
            </a:r>
            <a:r>
              <a:rPr lang="fr-FR" dirty="0" smtClean="0"/>
              <a:t>également être </a:t>
            </a:r>
            <a:r>
              <a:rPr lang="fr-FR" dirty="0"/>
              <a:t>diffusée à travers différents canaux </a:t>
            </a:r>
            <a:r>
              <a:rPr lang="fr-FR" b="0" dirty="0"/>
              <a:t>: la transmission intergénérationnelle assurée par les anciens</a:t>
            </a:r>
            <a:r>
              <a:rPr lang="fr-FR" b="0" dirty="0" smtClean="0"/>
              <a:t> (lesquels doivent </a:t>
            </a:r>
            <a:r>
              <a:rPr lang="fr-FR" b="0" dirty="0"/>
              <a:t>également être valorisés pour </a:t>
            </a:r>
            <a:r>
              <a:rPr lang="fr-FR" b="0" dirty="0" smtClean="0"/>
              <a:t>cela, cf. </a:t>
            </a:r>
            <a:r>
              <a:rPr lang="fr-FR" b="0" dirty="0"/>
              <a:t>fiche </a:t>
            </a:r>
            <a:r>
              <a:rPr lang="fr-FR" b="0" dirty="0" smtClean="0"/>
              <a:t>5), </a:t>
            </a:r>
            <a:r>
              <a:rPr lang="fr-FR" b="0" dirty="0"/>
              <a:t>les évènements commémoratifs ou symboliques…</a:t>
            </a:r>
          </a:p>
          <a:p>
            <a:pPr algn="just"/>
            <a:r>
              <a:rPr lang="fr-FR" b="0" kern="1200" dirty="0" smtClean="0"/>
              <a:t>Des facteurs externes, comme les différents partenaires commerciaux ou non-commerciaux, l’environnement ou le territoire, ont également une influence importante sur l’écriture de l’histoire de l’entreprise. </a:t>
            </a:r>
            <a:r>
              <a:rPr lang="fr-FR" b="0" kern="1200" dirty="0"/>
              <a:t>En effet, c</a:t>
            </a:r>
            <a:r>
              <a:rPr lang="fr-FR" b="0" kern="1200" dirty="0" smtClean="0"/>
              <a:t>es réseaux externes de création de valeur sont en interactions constantes et influencent les parties prenantes internes de l’entreprise. Ainsi, </a:t>
            </a:r>
            <a:r>
              <a:rPr lang="fr-FR" kern="1200" dirty="0" smtClean="0"/>
              <a:t>ces facteurs externes façonnent indirectement la culture et l’histoire de l’entreprise</a:t>
            </a:r>
            <a:r>
              <a:rPr lang="fr-FR" b="0" kern="1200" dirty="0" smtClean="0"/>
              <a:t>.</a:t>
            </a:r>
          </a:p>
          <a:p>
            <a:pPr algn="just"/>
            <a:r>
              <a:rPr lang="fr-FR" b="0" i="1" u="sng" dirty="0" smtClean="0"/>
              <a:t>Remarque</a:t>
            </a:r>
            <a:r>
              <a:rPr lang="fr-FR" b="0" i="1" dirty="0" smtClean="0"/>
              <a:t> :</a:t>
            </a:r>
            <a:r>
              <a:rPr lang="fr-FR" b="0" i="1" dirty="0"/>
              <a:t> </a:t>
            </a:r>
            <a:r>
              <a:rPr lang="fr-FR" b="0" i="1" dirty="0" smtClean="0"/>
              <a:t>L’entreprise doit prendre garde à ne pas s’enfermer dans un modèle culturel figé qui nuirait à terme à sa capacité à innover. En effet, l’identité d’une entreprise ne doit pas rester statique mais bien s’adapter dynamiquement</a:t>
            </a:r>
            <a:r>
              <a:rPr lang="fr-FR" b="0" i="1" dirty="0" smtClean="0">
                <a:solidFill>
                  <a:srgbClr val="FF0000"/>
                </a:solidFill>
              </a:rPr>
              <a:t> </a:t>
            </a:r>
            <a:r>
              <a:rPr lang="fr-FR" b="0" i="1" dirty="0" smtClean="0"/>
              <a:t>aux évolutions des écosystèmes auxquels elle est reliée. </a:t>
            </a:r>
          </a:p>
        </p:txBody>
      </p:sp>
      <p:sp>
        <p:nvSpPr>
          <p:cNvPr id="21" name="Espace réservé du texte 3"/>
          <p:cNvSpPr>
            <a:spLocks noGrp="1"/>
          </p:cNvSpPr>
          <p:nvPr>
            <p:ph type="body" sz="quarter" idx="13"/>
          </p:nvPr>
        </p:nvSpPr>
        <p:spPr>
          <a:xfrm>
            <a:off x="305507" y="7872413"/>
            <a:ext cx="6314368" cy="144000"/>
          </a:xfrm>
        </p:spPr>
        <p:txBody>
          <a:bodyPr/>
          <a:lstStyle/>
          <a:p>
            <a:r>
              <a:rPr lang="fr-FR" dirty="0"/>
              <a:t>Positionnement sur la grille de </a:t>
            </a:r>
            <a:r>
              <a:rPr lang="fr-FR" dirty="0" smtClean="0"/>
              <a:t>maturité</a:t>
            </a:r>
            <a:endParaRPr lang="fr-FR" dirty="0"/>
          </a:p>
        </p:txBody>
      </p:sp>
      <p:graphicFrame>
        <p:nvGraphicFramePr>
          <p:cNvPr id="22" name="Tableau 21"/>
          <p:cNvGraphicFramePr>
            <a:graphicFrameLocks noGrp="1"/>
          </p:cNvGraphicFramePr>
          <p:nvPr>
            <p:extLst>
              <p:ext uri="{D42A27DB-BD31-4B8C-83A1-F6EECF244321}">
                <p14:modId xmlns:p14="http://schemas.microsoft.com/office/powerpoint/2010/main" val="134843701"/>
              </p:ext>
            </p:extLst>
          </p:nvPr>
        </p:nvGraphicFramePr>
        <p:xfrm>
          <a:off x="299544" y="8028000"/>
          <a:ext cx="6320332" cy="1112325"/>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t"/>
                      <a:r>
                        <a:rPr lang="fr-FR" sz="700" b="0" i="0" u="none" strike="noStrike" baseline="0" dirty="0" smtClean="0">
                          <a:solidFill>
                            <a:srgbClr val="000000"/>
                          </a:solidFill>
                          <a:effectLst/>
                          <a:latin typeface="+mj-lt"/>
                        </a:rPr>
                        <a:t>Pas de partage de la culture d’entreprise</a:t>
                      </a:r>
                    </a:p>
                    <a:p>
                      <a:pPr algn="l" fontAlgn="t"/>
                      <a:r>
                        <a:rPr lang="fr-FR" sz="700" b="0" i="0" u="none" strike="noStrike" baseline="0" dirty="0" smtClean="0">
                          <a:solidFill>
                            <a:srgbClr val="000000"/>
                          </a:solidFill>
                          <a:effectLst/>
                          <a:latin typeface="+mj-lt"/>
                        </a:rPr>
                        <a:t>Histoire ignorée</a:t>
                      </a:r>
                    </a:p>
                  </a:txBody>
                  <a:tcPr marL="9525" marR="9525" marT="9525" marB="0"/>
                </a:tc>
                <a:tc>
                  <a:txBody>
                    <a:bodyPr/>
                    <a:lstStyle/>
                    <a:p>
                      <a:pPr algn="l" fontAlgn="t"/>
                      <a:r>
                        <a:rPr lang="fr-FR" sz="700" b="0" i="0" u="none" strike="noStrike" dirty="0" smtClean="0">
                          <a:solidFill>
                            <a:srgbClr val="000000"/>
                          </a:solidFill>
                          <a:effectLst/>
                          <a:latin typeface="+mj-lt"/>
                        </a:rPr>
                        <a:t>Peu de valorisation et</a:t>
                      </a:r>
                      <a:r>
                        <a:rPr lang="fr-FR" sz="700" b="0" i="0" u="none" strike="noStrike" baseline="0" dirty="0" smtClean="0">
                          <a:solidFill>
                            <a:srgbClr val="000000"/>
                          </a:solidFill>
                          <a:effectLst/>
                          <a:latin typeface="+mj-lt"/>
                        </a:rPr>
                        <a:t> de transmission de l</a:t>
                      </a:r>
                      <a:r>
                        <a:rPr lang="fr-FR" sz="700" b="0" i="0" u="none" strike="noStrike" dirty="0" smtClean="0">
                          <a:solidFill>
                            <a:srgbClr val="000000"/>
                          </a:solidFill>
                          <a:effectLst/>
                          <a:latin typeface="+mj-lt"/>
                        </a:rPr>
                        <a:t>a</a:t>
                      </a:r>
                      <a:r>
                        <a:rPr lang="fr-FR" sz="700" b="0" i="0" u="none" strike="noStrike" baseline="0" dirty="0" smtClean="0">
                          <a:solidFill>
                            <a:srgbClr val="000000"/>
                          </a:solidFill>
                          <a:effectLst/>
                          <a:latin typeface="+mj-lt"/>
                        </a:rPr>
                        <a:t> culture d’entreprise.</a:t>
                      </a:r>
                    </a:p>
                    <a:p>
                      <a:pPr algn="l" fontAlgn="t"/>
                      <a:r>
                        <a:rPr lang="fr-FR" sz="700" b="0" i="0" u="none" strike="noStrike" baseline="0" dirty="0" smtClean="0">
                          <a:solidFill>
                            <a:srgbClr val="000000"/>
                          </a:solidFill>
                          <a:effectLst/>
                          <a:latin typeface="+mj-lt"/>
                        </a:rPr>
                        <a:t>Prise en compte ponctuelle et de manière opportuniste des éléments historiques</a:t>
                      </a:r>
                      <a:endParaRPr lang="fr-FR" sz="700" b="0" i="0" u="none" strike="noStrike" dirty="0">
                        <a:solidFill>
                          <a:srgbClr val="000000"/>
                        </a:solidFill>
                        <a:effectLst/>
                        <a:latin typeface="+mj-lt"/>
                      </a:endParaRPr>
                    </a:p>
                  </a:txBody>
                  <a:tcPr marL="9525" marR="9525" marT="9525" marB="0"/>
                </a:tc>
                <a:tc>
                  <a:txBody>
                    <a:bodyPr/>
                    <a:lstStyle/>
                    <a:p>
                      <a:pPr algn="l" fontAlgn="t"/>
                      <a:r>
                        <a:rPr lang="fr-FR" sz="700" b="0" i="0" u="none" strike="noStrike" dirty="0" smtClean="0">
                          <a:solidFill>
                            <a:srgbClr val="000000"/>
                          </a:solidFill>
                          <a:effectLst/>
                          <a:latin typeface="+mj-lt"/>
                        </a:rPr>
                        <a:t>Partage en</a:t>
                      </a:r>
                      <a:r>
                        <a:rPr lang="fr-FR" sz="700" b="0" i="0" u="none" strike="noStrike" baseline="0" dirty="0" smtClean="0">
                          <a:solidFill>
                            <a:srgbClr val="000000"/>
                          </a:solidFill>
                          <a:effectLst/>
                          <a:latin typeface="+mj-lt"/>
                        </a:rPr>
                        <a:t> interne de l</a:t>
                      </a:r>
                      <a:r>
                        <a:rPr lang="fr-FR" sz="700" b="0" i="0" u="none" strike="noStrike" dirty="0" smtClean="0">
                          <a:solidFill>
                            <a:srgbClr val="000000"/>
                          </a:solidFill>
                          <a:effectLst/>
                          <a:latin typeface="+mj-lt"/>
                        </a:rPr>
                        <a:t>a culture d’entreprise </a:t>
                      </a:r>
                      <a:r>
                        <a:rPr lang="fr-FR" sz="700" b="0" i="0" u="none" strike="noStrike" baseline="0" dirty="0" smtClean="0">
                          <a:solidFill>
                            <a:srgbClr val="000000"/>
                          </a:solidFill>
                          <a:effectLst/>
                          <a:latin typeface="+mj-lt"/>
                        </a:rPr>
                        <a:t>et diffusion </a:t>
                      </a:r>
                      <a:r>
                        <a:rPr lang="fr-FR" sz="700" b="0" i="0" u="none" strike="noStrike" dirty="0" smtClean="0">
                          <a:solidFill>
                            <a:srgbClr val="000000"/>
                          </a:solidFill>
                          <a:effectLst/>
                          <a:latin typeface="+mj-lt"/>
                        </a:rPr>
                        <a:t>de</a:t>
                      </a:r>
                      <a:r>
                        <a:rPr lang="fr-FR" sz="700" b="0" i="0" u="none" strike="noStrike" baseline="0" dirty="0" smtClean="0">
                          <a:solidFill>
                            <a:srgbClr val="000000"/>
                          </a:solidFill>
                          <a:effectLst/>
                          <a:latin typeface="+mj-lt"/>
                        </a:rPr>
                        <a:t> quelques éléments aux partenaires.</a:t>
                      </a:r>
                    </a:p>
                    <a:p>
                      <a:pPr algn="l" fontAlgn="t"/>
                      <a:r>
                        <a:rPr lang="fr-FR" sz="700" b="0" i="0" u="none" strike="noStrike" baseline="0" dirty="0" smtClean="0">
                          <a:solidFill>
                            <a:srgbClr val="000000"/>
                          </a:solidFill>
                          <a:effectLst/>
                          <a:latin typeface="+mj-lt"/>
                        </a:rPr>
                        <a:t>Utilisation régulière de l’histoire de l’entreprise comme levier d’action pour l’entreprise (marque, achats…)</a:t>
                      </a:r>
                      <a:endParaRPr lang="fr-FR" sz="700" b="0" i="0" u="none" strike="noStrike" dirty="0">
                        <a:solidFill>
                          <a:srgbClr val="000000"/>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Partage</a:t>
                      </a:r>
                      <a:r>
                        <a:rPr lang="fr-FR" sz="700" b="0" i="0" u="none" strike="noStrike" baseline="0" dirty="0" smtClean="0">
                          <a:solidFill>
                            <a:schemeClr val="tx1"/>
                          </a:solidFill>
                          <a:effectLst/>
                          <a:latin typeface="+mj-lt"/>
                        </a:rPr>
                        <a:t> de l</a:t>
                      </a:r>
                      <a:r>
                        <a:rPr lang="fr-FR" sz="700" b="0" i="0" u="none" strike="noStrike" dirty="0" smtClean="0">
                          <a:solidFill>
                            <a:schemeClr val="tx1"/>
                          </a:solidFill>
                          <a:effectLst/>
                          <a:latin typeface="+mj-lt"/>
                        </a:rPr>
                        <a:t>a</a:t>
                      </a:r>
                      <a:r>
                        <a:rPr lang="fr-FR" sz="700" b="0" i="0" u="none" strike="noStrike" baseline="0" dirty="0" smtClean="0">
                          <a:solidFill>
                            <a:schemeClr val="tx1"/>
                          </a:solidFill>
                          <a:effectLst/>
                          <a:latin typeface="+mj-lt"/>
                        </a:rPr>
                        <a:t> culture d’entreprise en interne et avec les parties prenantes externes, Entretien et valorisation de celle-ci à travers divers évènements.</a:t>
                      </a:r>
                    </a:p>
                    <a:p>
                      <a:pPr algn="l" fontAlgn="t"/>
                      <a:r>
                        <a:rPr lang="fr-FR" sz="700" b="0" i="0" u="none" strike="noStrike" baseline="0" dirty="0" smtClean="0">
                          <a:solidFill>
                            <a:schemeClr val="tx1"/>
                          </a:solidFill>
                          <a:effectLst/>
                          <a:latin typeface="+mj-lt"/>
                        </a:rPr>
                        <a:t>Compréhension et utilisation de l’histoire comme un facteur de différenciation pour l’entreprise</a:t>
                      </a:r>
                      <a:r>
                        <a:rPr lang="fr-FR" sz="700" b="0" i="0" u="none" strike="noStrike" baseline="0" dirty="0" smtClean="0">
                          <a:solidFill>
                            <a:srgbClr val="FF0000"/>
                          </a:solidFill>
                          <a:effectLst/>
                          <a:latin typeface="+mj-lt"/>
                        </a:rPr>
                        <a:t>.</a:t>
                      </a:r>
                      <a:endParaRPr lang="fr-FR" sz="700" b="0" i="0" u="none" strike="noStrike" dirty="0">
                        <a:solidFill>
                          <a:srgbClr val="FF0000"/>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Utilisation de la </a:t>
                      </a:r>
                      <a:r>
                        <a:rPr lang="fr-FR" sz="700" b="0" i="0" u="none" strike="noStrike" baseline="0" dirty="0" smtClean="0">
                          <a:solidFill>
                            <a:schemeClr val="tx1"/>
                          </a:solidFill>
                          <a:effectLst/>
                          <a:latin typeface="+mj-lt"/>
                        </a:rPr>
                        <a:t>culture d’entreprise comme levier puissant de cohésion : diffusion et promotion réalisées par les collaborateurs</a:t>
                      </a:r>
                    </a:p>
                    <a:p>
                      <a:pPr algn="l" fontAlgn="t"/>
                      <a:r>
                        <a:rPr lang="fr-FR" sz="700" b="0" i="0" u="none" strike="noStrike" baseline="0" dirty="0" smtClean="0">
                          <a:solidFill>
                            <a:schemeClr val="tx1"/>
                          </a:solidFill>
                          <a:effectLst/>
                          <a:latin typeface="+mj-lt"/>
                        </a:rPr>
                        <a:t>Fierté d’appartenance. </a:t>
                      </a:r>
                    </a:p>
                    <a:p>
                      <a:pPr algn="l" fontAlgn="t"/>
                      <a:r>
                        <a:rPr lang="fr-FR" sz="700" b="0" i="0" u="none" strike="noStrike" baseline="0" dirty="0" smtClean="0">
                          <a:solidFill>
                            <a:schemeClr val="tx1"/>
                          </a:solidFill>
                          <a:effectLst/>
                          <a:latin typeface="+mj-lt"/>
                        </a:rPr>
                        <a:t>Considération et pilotage de l’histoire comme un facteur différenciant avéré</a:t>
                      </a:r>
                    </a:p>
                  </a:txBody>
                  <a:tcPr marL="9525" marR="9525" marT="9525" marB="0"/>
                </a:tc>
              </a:tr>
            </a:tbl>
          </a:graphicData>
        </a:graphic>
      </p:graphicFrame>
      <p:sp>
        <p:nvSpPr>
          <p:cNvPr id="16" name="Espace réservé du contenu 7"/>
          <p:cNvSpPr txBox="1">
            <a:spLocks/>
          </p:cNvSpPr>
          <p:nvPr/>
        </p:nvSpPr>
        <p:spPr bwMode="gray">
          <a:xfrm>
            <a:off x="305507" y="1269431"/>
            <a:ext cx="6292143" cy="95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defTabSz="901700" rtl="0" eaLnBrk="1" fontAlgn="base" hangingPunct="1">
              <a:spcBef>
                <a:spcPts val="1200"/>
              </a:spcBef>
              <a:spcAft>
                <a:spcPct val="0"/>
              </a:spcAft>
              <a:buClr>
                <a:schemeClr val="accent5"/>
              </a:buClr>
              <a:buFont typeface="Wingdings" pitchFamily="2" charset="2"/>
              <a:buNone/>
              <a:defRPr sz="1200" b="0">
                <a:solidFill>
                  <a:schemeClr val="tx1"/>
                </a:solidFill>
                <a:latin typeface="+mn-lt"/>
                <a:ea typeface="+mn-ea"/>
                <a:cs typeface="+mn-cs"/>
              </a:defRPr>
            </a:lvl1pPr>
            <a:lvl2pPr marL="361950" indent="-184150" algn="l" defTabSz="901700" rtl="0" eaLnBrk="1" fontAlgn="base" hangingPunct="1">
              <a:spcBef>
                <a:spcPct val="50000"/>
              </a:spcBef>
              <a:spcAft>
                <a:spcPct val="0"/>
              </a:spcAft>
              <a:buClr>
                <a:schemeClr val="accent5"/>
              </a:buClr>
              <a:buFontTx/>
              <a:buChar char="-"/>
              <a:defRPr sz="1200">
                <a:solidFill>
                  <a:schemeClr val="tx1"/>
                </a:solidFill>
                <a:latin typeface="+mn-lt"/>
              </a:defRPr>
            </a:lvl2pPr>
            <a:lvl3pPr marL="541338" indent="-179388" algn="l" defTabSz="901700" rtl="0" eaLnBrk="1" fontAlgn="base" hangingPunct="1">
              <a:spcBef>
                <a:spcPct val="30000"/>
              </a:spcBef>
              <a:spcAft>
                <a:spcPct val="0"/>
              </a:spcAft>
              <a:buClr>
                <a:schemeClr val="accent5"/>
              </a:buClr>
              <a:buFont typeface="Arial" pitchFamily="34" charset="0"/>
              <a:buChar char="-"/>
              <a:defRPr sz="1000">
                <a:solidFill>
                  <a:schemeClr val="tx1"/>
                </a:solidFill>
                <a:latin typeface="+mn-lt"/>
              </a:defRPr>
            </a:lvl3pPr>
            <a:lvl4pPr marL="719138" indent="-182563" algn="l" defTabSz="901700" rtl="0" eaLnBrk="1" fontAlgn="base" hangingPunct="1">
              <a:spcBef>
                <a:spcPct val="30000"/>
              </a:spcBef>
              <a:spcAft>
                <a:spcPct val="0"/>
              </a:spcAft>
              <a:buClr>
                <a:schemeClr val="accent5"/>
              </a:buClr>
              <a:buFont typeface="Arial" charset="0"/>
              <a:buChar char="&gt;"/>
              <a:defRPr sz="1000">
                <a:solidFill>
                  <a:schemeClr val="tx1"/>
                </a:solidFill>
                <a:latin typeface="+mn-lt"/>
              </a:defRPr>
            </a:lvl4pPr>
            <a:lvl5pPr marL="719138" indent="0" algn="l" defTabSz="901700" rtl="0" eaLnBrk="1" fontAlgn="base" hangingPunct="1">
              <a:spcBef>
                <a:spcPct val="30000"/>
              </a:spcBef>
              <a:spcAft>
                <a:spcPct val="0"/>
              </a:spcAft>
              <a:buClr>
                <a:schemeClr val="accent5"/>
              </a:buClr>
              <a:buFont typeface="Arial" charset="0"/>
              <a:buNone/>
              <a:defRPr sz="1000">
                <a:solidFill>
                  <a:schemeClr val="tx1"/>
                </a:solidFill>
                <a:latin typeface="+mn-lt"/>
              </a:defRPr>
            </a:lvl5pPr>
            <a:lvl6pPr marL="1473200" indent="-196850" algn="l" defTabSz="901700" rtl="0" eaLnBrk="1" fontAlgn="base" hangingPunct="1">
              <a:spcBef>
                <a:spcPct val="30000"/>
              </a:spcBef>
              <a:spcAft>
                <a:spcPct val="0"/>
              </a:spcAft>
              <a:buClr>
                <a:srgbClr val="808080"/>
              </a:buClr>
              <a:buFont typeface="Helvetica" pitchFamily="34" charset="0"/>
              <a:buChar char="−"/>
              <a:defRPr sz="2000">
                <a:solidFill>
                  <a:schemeClr val="tx2"/>
                </a:solidFill>
                <a:latin typeface="+mn-lt"/>
              </a:defRPr>
            </a:lvl6pPr>
            <a:lvl7pPr marL="1930400" indent="-196850" algn="l" defTabSz="901700" rtl="0" eaLnBrk="1" fontAlgn="base" hangingPunct="1">
              <a:spcBef>
                <a:spcPct val="30000"/>
              </a:spcBef>
              <a:spcAft>
                <a:spcPct val="0"/>
              </a:spcAft>
              <a:buClr>
                <a:srgbClr val="808080"/>
              </a:buClr>
              <a:buFont typeface="Helvetica" pitchFamily="34" charset="0"/>
              <a:buChar char="−"/>
              <a:defRPr sz="2000">
                <a:solidFill>
                  <a:schemeClr val="tx2"/>
                </a:solidFill>
                <a:latin typeface="+mn-lt"/>
              </a:defRPr>
            </a:lvl7pPr>
            <a:lvl8pPr marL="2387600" indent="-196850" algn="l" defTabSz="901700" rtl="0" eaLnBrk="1" fontAlgn="base" hangingPunct="1">
              <a:spcBef>
                <a:spcPct val="30000"/>
              </a:spcBef>
              <a:spcAft>
                <a:spcPct val="0"/>
              </a:spcAft>
              <a:buClr>
                <a:srgbClr val="808080"/>
              </a:buClr>
              <a:buFont typeface="Helvetica" pitchFamily="34" charset="0"/>
              <a:buChar char="−"/>
              <a:defRPr sz="2000">
                <a:solidFill>
                  <a:schemeClr val="tx2"/>
                </a:solidFill>
                <a:latin typeface="+mn-lt"/>
              </a:defRPr>
            </a:lvl8pPr>
            <a:lvl9pPr marL="2844800" indent="-196850" algn="l" defTabSz="901700" rtl="0" eaLnBrk="1" fontAlgn="base" hangingPunct="1">
              <a:spcBef>
                <a:spcPct val="30000"/>
              </a:spcBef>
              <a:spcAft>
                <a:spcPct val="0"/>
              </a:spcAft>
              <a:buClr>
                <a:srgbClr val="808080"/>
              </a:buClr>
              <a:buFont typeface="Helvetica" pitchFamily="34" charset="0"/>
              <a:buChar char="−"/>
              <a:defRPr sz="2000">
                <a:solidFill>
                  <a:schemeClr val="tx2"/>
                </a:solidFill>
                <a:latin typeface="+mn-lt"/>
              </a:defRPr>
            </a:lvl9pPr>
          </a:lstStyle>
          <a:p>
            <a:pPr algn="just"/>
            <a:r>
              <a:rPr lang="fr-FR" dirty="0" smtClean="0"/>
              <a:t>Toute entreprise porte en elle la trace historiques de ses fondateurs et de ses métiers. Cette impulsion initiale, inspirée par des valeurs fortes, doit être transmise et intégrée par les parties prenantes de l’entreprise qui écrivent son histoire chaque jour. La culture d’entreprise est une singularité qui doit être reconnue et valorisée en tant que facteur de création de valeur pour l’entreprise et ses parties prenantes.</a:t>
            </a:r>
          </a:p>
        </p:txBody>
      </p:sp>
    </p:spTree>
    <p:extLst>
      <p:ext uri="{BB962C8B-B14F-4D97-AF65-F5344CB8AC3E}">
        <p14:creationId xmlns:p14="http://schemas.microsoft.com/office/powerpoint/2010/main" val="3613424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solidFill>
                  <a:srgbClr val="00B050"/>
                </a:solidFill>
              </a:rPr>
              <a:t>Tirer le meilleur </a:t>
            </a:r>
            <a:r>
              <a:rPr lang="fr-FR" dirty="0" smtClean="0">
                <a:solidFill>
                  <a:srgbClr val="00B050"/>
                </a:solidFill>
              </a:rPr>
              <a:t>parti des </a:t>
            </a:r>
            <a:r>
              <a:rPr lang="fr-FR" dirty="0">
                <a:solidFill>
                  <a:srgbClr val="00B050"/>
                </a:solidFill>
              </a:rPr>
              <a:t>liens avec </a:t>
            </a:r>
            <a:r>
              <a:rPr lang="fr-FR" dirty="0" smtClean="0">
                <a:solidFill>
                  <a:srgbClr val="00B050"/>
                </a:solidFill>
              </a:rPr>
              <a:t>son </a:t>
            </a:r>
            <a:r>
              <a:rPr lang="fr-FR" dirty="0">
                <a:solidFill>
                  <a:srgbClr val="00B050"/>
                </a:solidFill>
              </a:rPr>
              <a:t>territoire dans une relation gagnant-gagnant</a:t>
            </a:r>
          </a:p>
        </p:txBody>
      </p:sp>
      <p:sp>
        <p:nvSpPr>
          <p:cNvPr id="3" name="Espace réservé du texte 2"/>
          <p:cNvSpPr>
            <a:spLocks noGrp="1"/>
          </p:cNvSpPr>
          <p:nvPr>
            <p:ph type="body" sz="half" idx="12"/>
          </p:nvPr>
        </p:nvSpPr>
        <p:spPr/>
        <p:txBody>
          <a:bodyPr/>
          <a:lstStyle/>
          <a:p>
            <a:r>
              <a:rPr lang="fr-FR" dirty="0" smtClean="0"/>
              <a:t>Contribuer à et </a:t>
            </a:r>
            <a:r>
              <a:rPr lang="fr-FR" dirty="0"/>
              <a:t>bénéficier de l’image du </a:t>
            </a:r>
            <a:r>
              <a:rPr lang="fr-FR" dirty="0" smtClean="0"/>
              <a:t>territoire.</a:t>
            </a:r>
            <a:endParaRPr lang="fr-FR" dirty="0"/>
          </a:p>
          <a:p>
            <a:endParaRPr lang="fr-FR" dirty="0"/>
          </a:p>
          <a:p>
            <a:r>
              <a:rPr lang="fr-FR" dirty="0"/>
              <a:t>Préserver la pérennité de l’entreprise en préservant l’intégrité de ses </a:t>
            </a:r>
            <a:r>
              <a:rPr lang="fr-FR" dirty="0" smtClean="0"/>
              <a:t>écosystèmes.</a:t>
            </a:r>
            <a:endParaRPr lang="fr-FR" dirty="0"/>
          </a:p>
          <a:p>
            <a:endParaRPr lang="fr-FR" dirty="0"/>
          </a:p>
          <a:p>
            <a:r>
              <a:rPr lang="fr-FR" dirty="0"/>
              <a:t>Favoriser le développement </a:t>
            </a:r>
            <a:r>
              <a:rPr lang="fr-FR" dirty="0" smtClean="0"/>
              <a:t>territorial.</a:t>
            </a:r>
            <a:endParaRPr lang="fr-FR" dirty="0"/>
          </a:p>
        </p:txBody>
      </p:sp>
      <p:sp>
        <p:nvSpPr>
          <p:cNvPr id="5" name="Espace réservé du texte 4"/>
          <p:cNvSpPr>
            <a:spLocks noGrp="1"/>
          </p:cNvSpPr>
          <p:nvPr>
            <p:ph type="body" sz="quarter" idx="14"/>
          </p:nvPr>
        </p:nvSpPr>
        <p:spPr/>
        <p:txBody>
          <a:bodyPr/>
          <a:lstStyle/>
          <a:p>
            <a:r>
              <a:rPr lang="fr-FR" dirty="0" smtClean="0"/>
              <a:t>Apports</a:t>
            </a:r>
            <a:endParaRPr lang="fr-FR" dirty="0"/>
          </a:p>
        </p:txBody>
      </p:sp>
      <p:sp>
        <p:nvSpPr>
          <p:cNvPr id="14" name="Rectangle 13"/>
          <p:cNvSpPr>
            <a:spLocks noChangeAspect="1"/>
          </p:cNvSpPr>
          <p:nvPr/>
        </p:nvSpPr>
        <p:spPr bwMode="auto">
          <a:xfrm>
            <a:off x="63500" y="596560"/>
            <a:ext cx="395842" cy="396000"/>
          </a:xfrm>
          <a:prstGeom prst="rect">
            <a:avLst/>
          </a:prstGeom>
          <a:solidFill>
            <a:srgbClr val="00B050"/>
          </a:solidFill>
          <a:ln>
            <a:solidFill>
              <a:srgbClr val="00B05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a:solidFill>
                  <a:schemeClr val="bg1"/>
                </a:solidFill>
                <a:latin typeface="+mn-lt"/>
              </a:rPr>
              <a:t>8</a:t>
            </a:r>
          </a:p>
        </p:txBody>
      </p:sp>
      <p:sp>
        <p:nvSpPr>
          <p:cNvPr id="18" name="Espace réservé du contenu 7"/>
          <p:cNvSpPr>
            <a:spLocks noGrp="1"/>
          </p:cNvSpPr>
          <p:nvPr>
            <p:ph idx="1"/>
          </p:nvPr>
        </p:nvSpPr>
        <p:spPr>
          <a:xfrm>
            <a:off x="305507" y="1424608"/>
            <a:ext cx="6292143" cy="792088"/>
          </a:xfrm>
        </p:spPr>
        <p:txBody>
          <a:bodyPr/>
          <a:lstStyle/>
          <a:p>
            <a:pPr algn="just"/>
            <a:r>
              <a:rPr lang="fr-FR" dirty="0" smtClean="0"/>
              <a:t>Forte de son histoire et de son identité, l’entreprise doit également valoriser les échanges qu’elle entretient avec ses écosystèmes. Elle doit assumer sa place et devenir un nœud du réseau territorial de création de valeur et participer pleinement au développement de son territoire dans une relation mutuellement bénéfique.</a:t>
            </a:r>
            <a:endParaRPr lang="fr-FR" b="0" dirty="0"/>
          </a:p>
        </p:txBody>
      </p:sp>
      <p:sp>
        <p:nvSpPr>
          <p:cNvPr id="19" name="Espace réservé du contenu 8"/>
          <p:cNvSpPr>
            <a:spLocks noGrp="1"/>
          </p:cNvSpPr>
          <p:nvPr>
            <p:ph idx="10"/>
          </p:nvPr>
        </p:nvSpPr>
        <p:spPr>
          <a:xfrm>
            <a:off x="321167" y="2289954"/>
            <a:ext cx="3060000" cy="5472000"/>
          </a:xfrm>
        </p:spPr>
        <p:txBody>
          <a:bodyPr/>
          <a:lstStyle/>
          <a:p>
            <a:pPr algn="just"/>
            <a:r>
              <a:rPr lang="fr-FR" i="1" dirty="0" smtClean="0"/>
              <a:t>Introduction :</a:t>
            </a:r>
            <a:endParaRPr lang="fr-FR" i="1" dirty="0"/>
          </a:p>
          <a:p>
            <a:pPr algn="just"/>
            <a:r>
              <a:rPr lang="fr-FR" kern="1200" dirty="0" smtClean="0"/>
              <a:t>Toute entreprise est inscrite dans un territoire qui lui est propre : </a:t>
            </a:r>
          </a:p>
          <a:p>
            <a:pPr lvl="1" algn="just"/>
            <a:r>
              <a:rPr lang="fr-FR" b="1" kern="1200" dirty="0" smtClean="0"/>
              <a:t>Un territoire matériel</a:t>
            </a:r>
            <a:r>
              <a:rPr lang="fr-FR" kern="1200" dirty="0" smtClean="0"/>
              <a:t>, hérité en partie de son histoire, constitué d’un écosystème naturel </a:t>
            </a:r>
            <a:r>
              <a:rPr lang="fr-FR" kern="1200" dirty="0"/>
              <a:t>e</a:t>
            </a:r>
            <a:r>
              <a:rPr lang="fr-FR" kern="1200" dirty="0" smtClean="0"/>
              <a:t>t d’écosystèmes artificiels : industrie, infrastructure, ville…</a:t>
            </a:r>
          </a:p>
          <a:p>
            <a:pPr lvl="1" algn="just"/>
            <a:r>
              <a:rPr lang="fr-FR" b="1" kern="1200" dirty="0" smtClean="0"/>
              <a:t>Un territoire immatériel </a:t>
            </a:r>
            <a:r>
              <a:rPr lang="fr-FR" kern="1200" dirty="0" smtClean="0"/>
              <a:t>: réseaux sociaux, réseaux professionnels, réseaux de la connaissance… qui contribuent à façonner l’identité d’une entreprise à travers  ses collaborateurs. </a:t>
            </a:r>
          </a:p>
          <a:p>
            <a:pPr algn="just"/>
            <a:r>
              <a:rPr lang="fr-FR" b="0" kern="1200" dirty="0" smtClean="0"/>
              <a:t>Parfois, l’histoire d’une entreprise se confond avec celle de son territoire et de ses hommes : le terroir, synergie entre espace géographique et patrimoine culturel local, imprègne l’entreprise et devient un actif de celle-ci à part entière.</a:t>
            </a:r>
          </a:p>
          <a:p>
            <a:pPr algn="just"/>
            <a:r>
              <a:rPr lang="fr-FR" b="0" dirty="0" smtClean="0"/>
              <a:t>A l’heure de la mondialisation des activités, les territoires de l’entreprise sont multiples. L’intégration des ressources territoriales dans la création de valeur s’en trouve d’autant plus complexe. Le risque de perte d’identité pour l’entreprise mondialisée est important.</a:t>
            </a:r>
          </a:p>
          <a:p>
            <a:pPr algn="just"/>
            <a:r>
              <a:rPr lang="fr-FR" i="1" dirty="0" smtClean="0"/>
              <a:t>Leviers :</a:t>
            </a:r>
            <a:endParaRPr lang="fr-FR" i="1" dirty="0"/>
          </a:p>
          <a:p>
            <a:pPr algn="just"/>
            <a:r>
              <a:rPr lang="fr-FR" dirty="0" smtClean="0"/>
              <a:t>L’intégration du territoire dans les activités de l’entreprise doit lui permettre d’apporter </a:t>
            </a:r>
            <a:r>
              <a:rPr lang="fr-FR" dirty="0"/>
              <a:t>une valeur supplémentaire </a:t>
            </a:r>
            <a:r>
              <a:rPr lang="fr-FR" b="0" dirty="0" smtClean="0"/>
              <a:t>(différenciation de l’offre, </a:t>
            </a:r>
            <a:r>
              <a:rPr lang="fr-FR" b="0" dirty="0"/>
              <a:t>reconnaissance</a:t>
            </a:r>
            <a:r>
              <a:rPr lang="fr-FR" b="0" dirty="0" smtClean="0"/>
              <a:t>…) :</a:t>
            </a:r>
          </a:p>
          <a:p>
            <a:pPr lvl="1" algn="just"/>
            <a:r>
              <a:rPr lang="fr-FR" dirty="0" smtClean="0"/>
              <a:t>Utilisation des ressources matérielles locales,</a:t>
            </a:r>
            <a:endParaRPr lang="fr-FR" dirty="0"/>
          </a:p>
          <a:p>
            <a:pPr lvl="1" algn="just"/>
            <a:r>
              <a:rPr lang="fr-FR" dirty="0" smtClean="0"/>
              <a:t>Exploitation des </a:t>
            </a:r>
            <a:r>
              <a:rPr lang="fr-FR" dirty="0"/>
              <a:t>réseaux </a:t>
            </a:r>
            <a:r>
              <a:rPr lang="fr-FR" dirty="0" smtClean="0"/>
              <a:t>qui structurent </a:t>
            </a:r>
            <a:r>
              <a:rPr lang="fr-FR" dirty="0"/>
              <a:t>le </a:t>
            </a:r>
            <a:r>
              <a:rPr lang="fr-FR" dirty="0" smtClean="0"/>
              <a:t>territoire : réseaux </a:t>
            </a:r>
            <a:r>
              <a:rPr lang="fr-FR" b="0" dirty="0" smtClean="0"/>
              <a:t>sociaux, professionnels ou  politiques; réseaux de la connaissance; infrastructures </a:t>
            </a:r>
            <a:r>
              <a:rPr lang="fr-FR" b="0" dirty="0"/>
              <a:t>et nœuds de communication… </a:t>
            </a:r>
          </a:p>
        </p:txBody>
      </p:sp>
      <p:sp>
        <p:nvSpPr>
          <p:cNvPr id="20" name="Espace réservé du contenu 5"/>
          <p:cNvSpPr>
            <a:spLocks noGrp="1"/>
          </p:cNvSpPr>
          <p:nvPr>
            <p:ph idx="15"/>
          </p:nvPr>
        </p:nvSpPr>
        <p:spPr>
          <a:xfrm>
            <a:off x="3537650" y="3872880"/>
            <a:ext cx="3060000" cy="3815815"/>
          </a:xfrm>
        </p:spPr>
        <p:txBody>
          <a:bodyPr/>
          <a:lstStyle/>
          <a:p>
            <a:pPr algn="just"/>
            <a:r>
              <a:rPr lang="fr-FR" b="0" dirty="0" smtClean="0"/>
              <a:t>De plus, </a:t>
            </a:r>
            <a:r>
              <a:rPr lang="fr-FR" dirty="0" smtClean="0"/>
              <a:t>l’usage des ressources matérielles et immatérielles issues du territoire peut supporter les dynamiques territoriales qui contribuent à la santé de l’entreprise.</a:t>
            </a:r>
          </a:p>
          <a:p>
            <a:pPr algn="just"/>
            <a:r>
              <a:rPr lang="fr-FR" dirty="0" smtClean="0"/>
              <a:t>La santé de l’entreprise dépend donc de l’entretien et de la préservation des actifs territoriaux, dans une logique de </a:t>
            </a:r>
            <a:r>
              <a:rPr lang="fr-FR" dirty="0" err="1" smtClean="0"/>
              <a:t>co</a:t>
            </a:r>
            <a:r>
              <a:rPr lang="fr-FR" dirty="0" smtClean="0"/>
              <a:t>-création de valeur pour l’entreprise, ses écosystèmes et les parties prenantes associées.</a:t>
            </a:r>
            <a:endParaRPr lang="fr-FR" dirty="0"/>
          </a:p>
          <a:p>
            <a:pPr algn="just"/>
            <a:r>
              <a:rPr lang="fr-FR" b="0" dirty="0"/>
              <a:t>Une part importante de </a:t>
            </a:r>
            <a:r>
              <a:rPr lang="fr-FR" dirty="0"/>
              <a:t>la singularité de l’entreprise dépend </a:t>
            </a:r>
            <a:r>
              <a:rPr lang="fr-FR" dirty="0" smtClean="0"/>
              <a:t>donc des </a:t>
            </a:r>
            <a:r>
              <a:rPr lang="fr-FR" dirty="0"/>
              <a:t>interactions constantes qu’elle entretient avec ses écosystèmes</a:t>
            </a:r>
            <a:r>
              <a:rPr lang="fr-FR" b="0" dirty="0"/>
              <a:t>. Ces échanges peuvent être </a:t>
            </a:r>
            <a:r>
              <a:rPr lang="fr-FR" b="0" dirty="0" smtClean="0"/>
              <a:t>favorables (</a:t>
            </a:r>
            <a:r>
              <a:rPr lang="fr-FR" b="0" dirty="0" err="1" smtClean="0"/>
              <a:t>co</a:t>
            </a:r>
            <a:r>
              <a:rPr lang="fr-FR" b="0" dirty="0" smtClean="0"/>
              <a:t>-création de connaissance) mais </a:t>
            </a:r>
            <a:r>
              <a:rPr lang="fr-FR" b="0" dirty="0"/>
              <a:t>peuvent également être une source importante de risque pour la pérennité de </a:t>
            </a:r>
            <a:r>
              <a:rPr lang="fr-FR" b="0" dirty="0" smtClean="0"/>
              <a:t>l’activité (dégradation de l’environnement).</a:t>
            </a:r>
          </a:p>
          <a:p>
            <a:pPr algn="just"/>
            <a:r>
              <a:rPr lang="fr-FR" b="0" i="1" u="sng" dirty="0"/>
              <a:t>Remarque</a:t>
            </a:r>
            <a:r>
              <a:rPr lang="fr-FR" b="0" i="1" dirty="0"/>
              <a:t> : </a:t>
            </a:r>
            <a:r>
              <a:rPr lang="fr-FR" b="0" i="1" dirty="0" smtClean="0"/>
              <a:t>Afin </a:t>
            </a:r>
            <a:r>
              <a:rPr lang="fr-FR" b="0" i="1" dirty="0"/>
              <a:t>de prendre en compte ces risques </a:t>
            </a:r>
            <a:r>
              <a:rPr lang="fr-FR" b="0" i="1" dirty="0" smtClean="0"/>
              <a:t>latents, </a:t>
            </a:r>
            <a:r>
              <a:rPr lang="fr-FR" b="0" i="1" dirty="0"/>
              <a:t>les gouvernants doivent réintégrer leur entreprise dans ses écosystèmes</a:t>
            </a:r>
            <a:r>
              <a:rPr lang="fr-FR" b="0" i="1" dirty="0" smtClean="0"/>
              <a:t>. Si la mondialisation porte un risque de perte d’ancrage territorial, elle porte également une opportunité de multi-territorialisation où chaque territoire peut contribuer localement ou globalement à ses réseaux de création de valeur.</a:t>
            </a:r>
            <a:endParaRPr lang="fr-FR" b="0" i="1" dirty="0"/>
          </a:p>
          <a:p>
            <a:pPr algn="just"/>
            <a:endParaRPr lang="fr-FR" b="0" dirty="0"/>
          </a:p>
        </p:txBody>
      </p:sp>
      <p:sp>
        <p:nvSpPr>
          <p:cNvPr id="21" name="Espace réservé du texte 3"/>
          <p:cNvSpPr>
            <a:spLocks noGrp="1"/>
          </p:cNvSpPr>
          <p:nvPr>
            <p:ph type="body" sz="quarter" idx="13"/>
          </p:nvPr>
        </p:nvSpPr>
        <p:spPr>
          <a:xfrm>
            <a:off x="305507" y="7833320"/>
            <a:ext cx="6314368" cy="144000"/>
          </a:xfrm>
        </p:spPr>
        <p:txBody>
          <a:bodyPr/>
          <a:lstStyle/>
          <a:p>
            <a:r>
              <a:rPr lang="fr-FR" dirty="0"/>
              <a:t>Positionnement sur la grille de </a:t>
            </a:r>
            <a:r>
              <a:rPr lang="fr-FR" dirty="0" smtClean="0"/>
              <a:t>maturité</a:t>
            </a:r>
            <a:endParaRPr lang="fr-FR" dirty="0"/>
          </a:p>
        </p:txBody>
      </p:sp>
      <p:graphicFrame>
        <p:nvGraphicFramePr>
          <p:cNvPr id="22" name="Tableau 21"/>
          <p:cNvGraphicFramePr>
            <a:graphicFrameLocks noGrp="1"/>
          </p:cNvGraphicFramePr>
          <p:nvPr>
            <p:extLst>
              <p:ext uri="{D42A27DB-BD31-4B8C-83A1-F6EECF244321}">
                <p14:modId xmlns:p14="http://schemas.microsoft.com/office/powerpoint/2010/main" val="2406952699"/>
              </p:ext>
            </p:extLst>
          </p:nvPr>
        </p:nvGraphicFramePr>
        <p:xfrm>
          <a:off x="299544" y="7988907"/>
          <a:ext cx="6320332" cy="1219004"/>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t"/>
                      <a:r>
                        <a:rPr lang="fr-FR" sz="700" b="0" i="0" u="none" strike="noStrike" dirty="0" smtClean="0">
                          <a:solidFill>
                            <a:schemeClr val="tx1"/>
                          </a:solidFill>
                          <a:effectLst/>
                          <a:latin typeface="+mj-lt"/>
                        </a:rPr>
                        <a:t>Pas de lien de l’entreprise </a:t>
                      </a:r>
                      <a:r>
                        <a:rPr lang="fr-FR" sz="700" b="0" i="0" u="none" strike="noStrike" baseline="0" dirty="0" smtClean="0">
                          <a:solidFill>
                            <a:schemeClr val="tx1"/>
                          </a:solidFill>
                          <a:effectLst/>
                          <a:latin typeface="+mj-lt"/>
                        </a:rPr>
                        <a:t>avec son territoire</a:t>
                      </a:r>
                    </a:p>
                    <a:p>
                      <a:pPr algn="l" fontAlgn="t"/>
                      <a:r>
                        <a:rPr lang="fr-FR" sz="700" b="0" i="0" u="none" strike="noStrike" baseline="0" dirty="0" smtClean="0">
                          <a:solidFill>
                            <a:schemeClr val="tx1"/>
                          </a:solidFill>
                          <a:effectLst/>
                          <a:latin typeface="+mj-lt"/>
                        </a:rPr>
                        <a:t>Aucune interaction avec les parties prenantes ou les ressources locales. </a:t>
                      </a:r>
                    </a:p>
                    <a:p>
                      <a:pPr algn="l" fontAlgn="t"/>
                      <a:endParaRPr lang="fr-FR" sz="700" b="0" i="0" u="none" strike="noStrike" baseline="0" dirty="0" smtClean="0">
                        <a:solidFill>
                          <a:schemeClr val="tx1"/>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Exploitation de certaines ressources territoriales</a:t>
                      </a:r>
                      <a:r>
                        <a:rPr lang="fr-FR" sz="700" b="0" i="0" u="none" strike="noStrike" baseline="0" dirty="0" smtClean="0">
                          <a:solidFill>
                            <a:schemeClr val="tx1"/>
                          </a:solidFill>
                          <a:effectLst/>
                          <a:latin typeface="+mj-lt"/>
                        </a:rPr>
                        <a:t> </a:t>
                      </a:r>
                      <a:r>
                        <a:rPr lang="fr-FR" sz="700" b="0" i="0" u="none" strike="noStrike" kern="1200" dirty="0" smtClean="0">
                          <a:solidFill>
                            <a:schemeClr val="tx1"/>
                          </a:solidFill>
                          <a:effectLst/>
                          <a:latin typeface="+mn-lt"/>
                          <a:ea typeface="+mn-ea"/>
                          <a:cs typeface="+mn-cs"/>
                        </a:rPr>
                        <a:t>par l’entreprise </a:t>
                      </a:r>
                      <a:r>
                        <a:rPr lang="fr-FR" sz="700" b="0" i="0" u="none" strike="noStrike" baseline="0" dirty="0" smtClean="0">
                          <a:solidFill>
                            <a:schemeClr val="tx1"/>
                          </a:solidFill>
                          <a:effectLst/>
                          <a:latin typeface="+mj-lt"/>
                        </a:rPr>
                        <a:t>mais intégration très partielle aux réseaux de création de valeur</a:t>
                      </a:r>
                      <a:endParaRPr lang="fr-FR" sz="700" b="0" i="0" u="none" strike="noStrike" dirty="0" smtClean="0">
                        <a:solidFill>
                          <a:schemeClr val="tx1"/>
                        </a:solidFill>
                        <a:effectLst/>
                        <a:latin typeface="+mj-lt"/>
                      </a:endParaRPr>
                    </a:p>
                    <a:p>
                      <a:pPr algn="l" fontAlgn="t"/>
                      <a:r>
                        <a:rPr lang="fr-FR" sz="700" b="0" i="0" u="none" strike="noStrike" dirty="0" smtClean="0">
                          <a:solidFill>
                            <a:schemeClr val="tx1"/>
                          </a:solidFill>
                          <a:effectLst/>
                          <a:latin typeface="+mj-lt"/>
                        </a:rPr>
                        <a:t>Très peu de création de valeur pour le territoire</a:t>
                      </a:r>
                      <a:r>
                        <a:rPr lang="fr-FR" sz="700" b="0" i="0" u="none" strike="noStrike" baseline="0" dirty="0" smtClean="0">
                          <a:solidFill>
                            <a:schemeClr val="tx1"/>
                          </a:solidFill>
                          <a:effectLst/>
                          <a:latin typeface="+mj-lt"/>
                        </a:rPr>
                        <a:t>.</a:t>
                      </a:r>
                    </a:p>
                    <a:p>
                      <a:pPr algn="l" fontAlgn="t"/>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Bonne</a:t>
                      </a:r>
                      <a:r>
                        <a:rPr lang="fr-FR" sz="700" b="0" i="0" u="none" strike="noStrike" baseline="0" dirty="0" smtClean="0">
                          <a:solidFill>
                            <a:schemeClr val="tx1"/>
                          </a:solidFill>
                          <a:effectLst/>
                          <a:latin typeface="+mj-lt"/>
                        </a:rPr>
                        <a:t> connaissance par l</a:t>
                      </a:r>
                      <a:r>
                        <a:rPr lang="fr-FR" sz="700" b="0" i="0" u="none" strike="noStrike" dirty="0" smtClean="0">
                          <a:solidFill>
                            <a:schemeClr val="tx1"/>
                          </a:solidFill>
                          <a:effectLst/>
                          <a:latin typeface="+mj-lt"/>
                        </a:rPr>
                        <a:t>’entreprise des ressources et réseaux de création de valeur sur son territoire.</a:t>
                      </a:r>
                    </a:p>
                    <a:p>
                      <a:pPr algn="l" fontAlgn="t"/>
                      <a:r>
                        <a:rPr lang="fr-FR" sz="700" b="0" i="0" u="none" strike="noStrike" dirty="0" smtClean="0">
                          <a:solidFill>
                            <a:schemeClr val="tx1"/>
                          </a:solidFill>
                          <a:effectLst/>
                          <a:latin typeface="+mj-lt"/>
                        </a:rPr>
                        <a:t>Intégration</a:t>
                      </a:r>
                      <a:r>
                        <a:rPr lang="fr-FR" sz="700" b="0" i="0" u="none" strike="noStrike" baseline="0" dirty="0" smtClean="0">
                          <a:solidFill>
                            <a:schemeClr val="tx1"/>
                          </a:solidFill>
                          <a:effectLst/>
                          <a:latin typeface="+mj-lt"/>
                        </a:rPr>
                        <a:t> </a:t>
                      </a:r>
                      <a:r>
                        <a:rPr lang="fr-FR" sz="700" b="0" i="0" u="none" strike="noStrike" dirty="0" smtClean="0">
                          <a:solidFill>
                            <a:schemeClr val="tx1"/>
                          </a:solidFill>
                          <a:effectLst/>
                          <a:latin typeface="+mj-lt"/>
                        </a:rPr>
                        <a:t>partielle aux</a:t>
                      </a:r>
                      <a:r>
                        <a:rPr lang="fr-FR" sz="700" b="0" i="0" u="none" strike="noStrike" baseline="0" dirty="0" smtClean="0">
                          <a:solidFill>
                            <a:schemeClr val="tx1"/>
                          </a:solidFill>
                          <a:effectLst/>
                          <a:latin typeface="+mj-lt"/>
                        </a:rPr>
                        <a:t> réseaux et exploitation régulière des ressources territoriales.</a:t>
                      </a:r>
                    </a:p>
                    <a:p>
                      <a:pPr algn="l" fontAlgn="t"/>
                      <a:r>
                        <a:rPr lang="fr-FR" sz="700" b="0" i="0" u="none" strike="noStrike" baseline="0" dirty="0" smtClean="0">
                          <a:solidFill>
                            <a:schemeClr val="tx1"/>
                          </a:solidFill>
                          <a:effectLst/>
                          <a:latin typeface="+mj-lt"/>
                        </a:rPr>
                        <a:t>Impact positif sur le  territoire par les activités de l’entreprise.</a:t>
                      </a:r>
                      <a:endParaRPr lang="fr-FR" sz="700" b="0" i="0" u="none" strike="noStrike" dirty="0" smtClean="0">
                        <a:solidFill>
                          <a:schemeClr val="tx1"/>
                        </a:solidFill>
                        <a:effectLst/>
                        <a:latin typeface="+mj-lt"/>
                      </a:endParaRPr>
                    </a:p>
                  </a:txBody>
                  <a:tcPr marL="9525" marR="9525" marT="9525" marB="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fr-FR" sz="700" b="0" i="0" u="none" strike="noStrike" kern="1200" dirty="0" smtClean="0">
                          <a:solidFill>
                            <a:schemeClr val="tx1"/>
                          </a:solidFill>
                          <a:effectLst/>
                          <a:latin typeface="+mn-lt"/>
                          <a:ea typeface="+mn-ea"/>
                          <a:cs typeface="+mn-cs"/>
                        </a:rPr>
                        <a:t>Parfaite</a:t>
                      </a:r>
                      <a:r>
                        <a:rPr lang="fr-FR" sz="700" b="0" i="0" u="none" strike="noStrike" kern="1200" baseline="0" dirty="0" smtClean="0">
                          <a:solidFill>
                            <a:schemeClr val="tx1"/>
                          </a:solidFill>
                          <a:effectLst/>
                          <a:latin typeface="+mn-lt"/>
                          <a:ea typeface="+mn-ea"/>
                          <a:cs typeface="+mn-cs"/>
                        </a:rPr>
                        <a:t> intégration de l</a:t>
                      </a:r>
                      <a:r>
                        <a:rPr lang="fr-FR" sz="700" b="0" i="0" u="none" strike="noStrike" kern="1200" dirty="0" smtClean="0">
                          <a:solidFill>
                            <a:schemeClr val="tx1"/>
                          </a:solidFill>
                          <a:effectLst/>
                          <a:latin typeface="+mn-lt"/>
                          <a:ea typeface="+mn-ea"/>
                          <a:cs typeface="+mn-cs"/>
                        </a:rPr>
                        <a:t>’entreprise aux réseaux de création de valeur de son territoire</a:t>
                      </a:r>
                      <a:r>
                        <a:rPr lang="fr-FR" sz="700" b="0" i="0" u="none" strike="noStrike" kern="1200" baseline="0" dirty="0" smtClean="0">
                          <a:solidFill>
                            <a:schemeClr val="tx1"/>
                          </a:solidFill>
                          <a:effectLst/>
                          <a:latin typeface="+mn-lt"/>
                          <a:ea typeface="+mn-ea"/>
                          <a:cs typeface="+mn-cs"/>
                        </a:rPr>
                        <a:t> et exploitation en priorité des ressources locales.</a:t>
                      </a:r>
                    </a:p>
                    <a:p>
                      <a:pPr marL="0" marR="0" indent="0" algn="l" defTabSz="914400" rtl="0" eaLnBrk="1" fontAlgn="t" latinLnBrk="0" hangingPunct="1">
                        <a:lnSpc>
                          <a:spcPct val="100000"/>
                        </a:lnSpc>
                        <a:spcBef>
                          <a:spcPts val="0"/>
                        </a:spcBef>
                        <a:spcAft>
                          <a:spcPts val="0"/>
                        </a:spcAft>
                        <a:buClrTx/>
                        <a:buSzTx/>
                        <a:buFontTx/>
                        <a:buNone/>
                        <a:tabLst/>
                        <a:defRPr/>
                      </a:pPr>
                      <a:r>
                        <a:rPr lang="fr-FR" sz="700" b="0" i="0" u="none" strike="noStrike" kern="1200" baseline="0" dirty="0" smtClean="0">
                          <a:solidFill>
                            <a:schemeClr val="tx1"/>
                          </a:solidFill>
                          <a:effectLst/>
                          <a:latin typeface="+mn-lt"/>
                          <a:ea typeface="+mn-ea"/>
                          <a:cs typeface="+mn-cs"/>
                        </a:rPr>
                        <a:t>Reconnaissance de l’entreprise comme bénéfique pour le territoire.</a:t>
                      </a:r>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dirty="0" smtClean="0">
                          <a:solidFill>
                            <a:srgbClr val="000000"/>
                          </a:solidFill>
                          <a:effectLst/>
                          <a:latin typeface="+mj-lt"/>
                        </a:rPr>
                        <a:t>Pleine intégration de la </a:t>
                      </a:r>
                      <a:r>
                        <a:rPr lang="fr-FR" sz="700" b="0" i="0" u="none" strike="noStrike" baseline="0" dirty="0" err="1" smtClean="0">
                          <a:solidFill>
                            <a:srgbClr val="000000"/>
                          </a:solidFill>
                          <a:effectLst/>
                          <a:latin typeface="+mj-lt"/>
                        </a:rPr>
                        <a:t>co-création</a:t>
                      </a:r>
                      <a:r>
                        <a:rPr lang="fr-FR" sz="700" b="0" i="0" u="none" strike="noStrike" baseline="0" dirty="0" smtClean="0">
                          <a:solidFill>
                            <a:srgbClr val="000000"/>
                          </a:solidFill>
                          <a:effectLst/>
                          <a:latin typeface="+mj-lt"/>
                        </a:rPr>
                        <a:t> de valeur avec  les  acteurs du territoire dans la gouvernance de l’entreprise. Mise en place  de relations pérennes et mutuellement profitables avec son territoire. </a:t>
                      </a:r>
                    </a:p>
                    <a:p>
                      <a:pPr algn="l" fontAlgn="t"/>
                      <a:r>
                        <a:rPr lang="fr-FR" sz="700" b="0" i="0" u="none" strike="noStrike" baseline="0" dirty="0" smtClean="0">
                          <a:solidFill>
                            <a:srgbClr val="000000"/>
                          </a:solidFill>
                          <a:effectLst/>
                          <a:latin typeface="+mj-lt"/>
                        </a:rPr>
                        <a:t>Contribution reconnue de l’entreprise à l’image de marque territoriale</a:t>
                      </a:r>
                      <a:endParaRPr lang="fr-FR" sz="700" b="0" i="0" u="none" strike="noStrike" dirty="0">
                        <a:solidFill>
                          <a:srgbClr val="000000"/>
                        </a:solidFill>
                        <a:effectLst/>
                        <a:latin typeface="+mj-lt"/>
                      </a:endParaRPr>
                    </a:p>
                  </a:txBody>
                  <a:tcPr marL="9525" marR="9525" marT="9525" marB="0"/>
                </a:tc>
              </a:tr>
            </a:tbl>
          </a:graphicData>
        </a:graphic>
      </p:graphicFrame>
      <p:sp useBgFill="1">
        <p:nvSpPr>
          <p:cNvPr id="12" name="Rectangle 11"/>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00B050"/>
                </a:solidFill>
              </a:rPr>
              <a:t>Sur les modalités </a:t>
            </a:r>
            <a:r>
              <a:rPr lang="fr-FR" sz="1000" dirty="0" smtClean="0">
                <a:solidFill>
                  <a:srgbClr val="00B050"/>
                </a:solidFill>
              </a:rPr>
              <a:t>de pilotage </a:t>
            </a:r>
            <a:r>
              <a:rPr lang="fr-FR" sz="1000" dirty="0">
                <a:solidFill>
                  <a:srgbClr val="00B050"/>
                </a:solidFill>
              </a:rPr>
              <a:t>opérationnel et de management </a:t>
            </a:r>
          </a:p>
        </p:txBody>
      </p:sp>
    </p:spTree>
    <p:extLst>
      <p:ext uri="{BB962C8B-B14F-4D97-AF65-F5344CB8AC3E}">
        <p14:creationId xmlns:p14="http://schemas.microsoft.com/office/powerpoint/2010/main" val="2000920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solidFill>
                  <a:srgbClr val="00B050"/>
                </a:solidFill>
              </a:rPr>
              <a:t>Faire de la reconnaissance de la contribution des porteurs d’actifs le pivot d’un management renouvelé et la pierre angulaire d’un nouveau pacte social dans l’entreprise</a:t>
            </a:r>
          </a:p>
        </p:txBody>
      </p:sp>
      <p:sp>
        <p:nvSpPr>
          <p:cNvPr id="3" name="Espace réservé du texte 2"/>
          <p:cNvSpPr>
            <a:spLocks noGrp="1"/>
          </p:cNvSpPr>
          <p:nvPr>
            <p:ph type="body" sz="half" idx="12"/>
          </p:nvPr>
        </p:nvSpPr>
        <p:spPr/>
        <p:txBody>
          <a:bodyPr/>
          <a:lstStyle/>
          <a:p>
            <a:r>
              <a:rPr lang="fr-FR" dirty="0" smtClean="0"/>
              <a:t>Valorisation de l’action orientée vers les actifs immatériels.</a:t>
            </a:r>
          </a:p>
          <a:p>
            <a:r>
              <a:rPr lang="fr-FR" dirty="0" smtClean="0"/>
              <a:t>Valorisation de l’initiative et la pro-activité.</a:t>
            </a:r>
          </a:p>
          <a:p>
            <a:r>
              <a:rPr lang="fr-FR" dirty="0" smtClean="0"/>
              <a:t>Méthodes d’évaluation des performances individuelles et collectives.</a:t>
            </a:r>
          </a:p>
          <a:p>
            <a:r>
              <a:rPr lang="fr-FR" dirty="0" smtClean="0"/>
              <a:t>Motivation et progrès impliquant les partenaires sociaux.</a:t>
            </a:r>
            <a:endParaRPr lang="fr-FR" dirty="0"/>
          </a:p>
        </p:txBody>
      </p:sp>
      <p:sp>
        <p:nvSpPr>
          <p:cNvPr id="4" name="Espace réservé du texte 3"/>
          <p:cNvSpPr>
            <a:spLocks noGrp="1"/>
          </p:cNvSpPr>
          <p:nvPr>
            <p:ph type="body" sz="quarter" idx="13"/>
          </p:nvPr>
        </p:nvSpPr>
        <p:spPr/>
        <p:txBody>
          <a:bodyPr/>
          <a:lstStyle/>
          <a:p>
            <a:r>
              <a:rPr lang="fr-FR" dirty="0"/>
              <a:t>Positionnement sur la grille de </a:t>
            </a:r>
            <a:r>
              <a:rPr lang="fr-FR" dirty="0" smtClean="0"/>
              <a:t>maturité</a:t>
            </a:r>
            <a:endParaRPr lang="fr-FR" dirty="0"/>
          </a:p>
        </p:txBody>
      </p:sp>
      <p:sp>
        <p:nvSpPr>
          <p:cNvPr id="5" name="Espace réservé du texte 4"/>
          <p:cNvSpPr>
            <a:spLocks noGrp="1"/>
          </p:cNvSpPr>
          <p:nvPr>
            <p:ph type="body" sz="quarter" idx="14"/>
          </p:nvPr>
        </p:nvSpPr>
        <p:spPr/>
        <p:txBody>
          <a:bodyPr/>
          <a:lstStyle/>
          <a:p>
            <a:r>
              <a:rPr lang="fr-FR" dirty="0" smtClean="0"/>
              <a:t>Apports</a:t>
            </a:r>
            <a:endParaRPr lang="fr-FR" dirty="0"/>
          </a:p>
        </p:txBody>
      </p:sp>
      <p:sp>
        <p:nvSpPr>
          <p:cNvPr id="17" name="Rectangle 16"/>
          <p:cNvSpPr>
            <a:spLocks noChangeAspect="1"/>
          </p:cNvSpPr>
          <p:nvPr/>
        </p:nvSpPr>
        <p:spPr bwMode="auto">
          <a:xfrm>
            <a:off x="63500" y="596560"/>
            <a:ext cx="395842" cy="396000"/>
          </a:xfrm>
          <a:prstGeom prst="rect">
            <a:avLst/>
          </a:prstGeom>
          <a:solidFill>
            <a:srgbClr val="00B050"/>
          </a:solidFill>
          <a:ln>
            <a:solidFill>
              <a:srgbClr val="00B05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smtClean="0">
                <a:solidFill>
                  <a:schemeClr val="bg1"/>
                </a:solidFill>
                <a:latin typeface="+mn-lt"/>
              </a:rPr>
              <a:t>9</a:t>
            </a:r>
            <a:endParaRPr lang="fr-FR" sz="1600" b="1" dirty="0">
              <a:solidFill>
                <a:schemeClr val="bg1"/>
              </a:solidFill>
              <a:latin typeface="+mn-lt"/>
            </a:endParaRPr>
          </a:p>
        </p:txBody>
      </p:sp>
      <p:graphicFrame>
        <p:nvGraphicFramePr>
          <p:cNvPr id="18" name="Tableau 17"/>
          <p:cNvGraphicFramePr>
            <a:graphicFrameLocks noGrp="1"/>
          </p:cNvGraphicFramePr>
          <p:nvPr>
            <p:extLst>
              <p:ext uri="{D42A27DB-BD31-4B8C-83A1-F6EECF244321}">
                <p14:modId xmlns:p14="http://schemas.microsoft.com/office/powerpoint/2010/main" val="1008151268"/>
              </p:ext>
            </p:extLst>
          </p:nvPr>
        </p:nvGraphicFramePr>
        <p:xfrm>
          <a:off x="299544" y="8028000"/>
          <a:ext cx="6320332" cy="999279"/>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t"/>
                      <a:r>
                        <a:rPr lang="fr-FR" sz="700" b="0" i="0" u="none" strike="noStrike" dirty="0" smtClean="0">
                          <a:solidFill>
                            <a:schemeClr val="tx1"/>
                          </a:solidFill>
                          <a:effectLst/>
                          <a:latin typeface="+mj-lt"/>
                        </a:rPr>
                        <a:t>Conception</a:t>
                      </a:r>
                      <a:r>
                        <a:rPr lang="fr-FR" sz="700" b="0" i="0" u="none" strike="noStrike" baseline="0" dirty="0" smtClean="0">
                          <a:solidFill>
                            <a:schemeClr val="tx1"/>
                          </a:solidFill>
                          <a:effectLst/>
                          <a:latin typeface="+mj-lt"/>
                        </a:rPr>
                        <a:t> traditionnelle : </a:t>
                      </a:r>
                    </a:p>
                    <a:p>
                      <a:pPr algn="l" fontAlgn="t"/>
                      <a:r>
                        <a:rPr lang="fr-FR" sz="700" b="0" i="0" u="none" strike="noStrike" baseline="0" dirty="0" smtClean="0">
                          <a:solidFill>
                            <a:schemeClr val="tx1"/>
                          </a:solidFill>
                          <a:effectLst/>
                          <a:latin typeface="+mj-lt"/>
                        </a:rPr>
                        <a:t>mesure des actions par rapport aux résultats financiers sur une grille standard</a:t>
                      </a:r>
                    </a:p>
                  </a:txBody>
                  <a:tcPr marL="9525" marR="9525" marT="9525" marB="0"/>
                </a:tc>
                <a:tc>
                  <a:txBody>
                    <a:bodyPr/>
                    <a:lstStyle/>
                    <a:p>
                      <a:pPr algn="l" fontAlgn="t"/>
                      <a:r>
                        <a:rPr lang="fr-FR" sz="700" b="0" i="0" u="none" strike="noStrike" dirty="0" smtClean="0">
                          <a:solidFill>
                            <a:schemeClr val="tx1"/>
                          </a:solidFill>
                          <a:effectLst/>
                          <a:latin typeface="+mj-lt"/>
                        </a:rPr>
                        <a:t>Reconnaissance</a:t>
                      </a:r>
                      <a:r>
                        <a:rPr lang="fr-FR" sz="700" b="0" i="0" u="none" strike="noStrike" baseline="0" dirty="0" smtClean="0">
                          <a:solidFill>
                            <a:schemeClr val="tx1"/>
                          </a:solidFill>
                          <a:effectLst/>
                          <a:latin typeface="+mj-lt"/>
                        </a:rPr>
                        <a:t> partielle et informelle par le management de certains porteurs d’actifs</a:t>
                      </a:r>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Evolution des processus</a:t>
                      </a:r>
                      <a:r>
                        <a:rPr lang="fr-FR" sz="700" b="0" i="0" u="none" strike="noStrike" baseline="0" dirty="0" smtClean="0">
                          <a:solidFill>
                            <a:schemeClr val="tx1"/>
                          </a:solidFill>
                          <a:effectLst/>
                          <a:latin typeface="+mj-lt"/>
                        </a:rPr>
                        <a:t> RH et des pratiques de management pour r</a:t>
                      </a:r>
                      <a:r>
                        <a:rPr lang="fr-FR" sz="700" b="0" i="0" u="none" strike="noStrike" dirty="0" smtClean="0">
                          <a:solidFill>
                            <a:schemeClr val="tx1"/>
                          </a:solidFill>
                          <a:effectLst/>
                          <a:latin typeface="+mj-lt"/>
                        </a:rPr>
                        <a:t>econnaître</a:t>
                      </a:r>
                      <a:r>
                        <a:rPr lang="fr-FR" sz="700" b="0" i="0" u="none" strike="noStrike" baseline="0" dirty="0" smtClean="0">
                          <a:solidFill>
                            <a:schemeClr val="tx1"/>
                          </a:solidFill>
                          <a:effectLst/>
                          <a:latin typeface="+mj-lt"/>
                        </a:rPr>
                        <a:t> la contribution des porteurs d’actifs.</a:t>
                      </a:r>
                    </a:p>
                    <a:p>
                      <a:pPr algn="l" fontAlgn="t"/>
                      <a:r>
                        <a:rPr lang="fr-FR" sz="700" b="0" i="0" u="none" strike="noStrike" baseline="0" dirty="0" smtClean="0">
                          <a:solidFill>
                            <a:schemeClr val="tx1"/>
                          </a:solidFill>
                          <a:effectLst/>
                          <a:latin typeface="+mj-lt"/>
                        </a:rPr>
                        <a:t>Pas d’évolution du système d’évaluation et de reconnaissance</a:t>
                      </a:r>
                      <a:endParaRPr lang="fr-FR" sz="700" b="0" i="0" u="none" strike="noStrike" dirty="0">
                        <a:solidFill>
                          <a:schemeClr val="tx1"/>
                        </a:solidFill>
                        <a:effectLst/>
                        <a:latin typeface="+mj-lt"/>
                      </a:endParaRPr>
                    </a:p>
                  </a:txBody>
                  <a:tcPr marL="9525" marR="9525" marT="9525" marB="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fr-FR" sz="700" b="0" i="0" u="none" strike="noStrike" kern="1200" dirty="0" smtClean="0">
                          <a:solidFill>
                            <a:schemeClr val="tx1"/>
                          </a:solidFill>
                          <a:effectLst/>
                          <a:latin typeface="+mn-lt"/>
                          <a:ea typeface="+mn-ea"/>
                          <a:cs typeface="+mn-cs"/>
                        </a:rPr>
                        <a:t>Mesure de</a:t>
                      </a:r>
                      <a:r>
                        <a:rPr lang="fr-FR" sz="700" b="0" i="0" u="none" strike="noStrike" kern="1200" baseline="0" dirty="0" smtClean="0">
                          <a:solidFill>
                            <a:schemeClr val="tx1"/>
                          </a:solidFill>
                          <a:effectLst/>
                          <a:latin typeface="+mn-lt"/>
                          <a:ea typeface="+mn-ea"/>
                          <a:cs typeface="+mn-cs"/>
                        </a:rPr>
                        <a:t> </a:t>
                      </a:r>
                      <a:r>
                        <a:rPr lang="fr-FR" sz="700" b="0" i="0" u="none" strike="noStrike" kern="1200" dirty="0" smtClean="0">
                          <a:solidFill>
                            <a:schemeClr val="tx1"/>
                          </a:solidFill>
                          <a:effectLst/>
                          <a:latin typeface="+mn-lt"/>
                          <a:ea typeface="+mn-ea"/>
                          <a:cs typeface="+mn-cs"/>
                        </a:rPr>
                        <a:t>la performance</a:t>
                      </a:r>
                      <a:r>
                        <a:rPr lang="fr-FR" sz="700" b="0" i="0" u="none" strike="noStrike" kern="1200" baseline="0" dirty="0" smtClean="0">
                          <a:solidFill>
                            <a:schemeClr val="tx1"/>
                          </a:solidFill>
                          <a:effectLst/>
                          <a:latin typeface="+mn-lt"/>
                          <a:ea typeface="+mn-ea"/>
                          <a:cs typeface="+mn-cs"/>
                        </a:rPr>
                        <a:t> fondée sur les actifs immatériels et la performance collective de l’entreprise</a:t>
                      </a:r>
                    </a:p>
                    <a:p>
                      <a:pPr marL="0" marR="0" indent="0" algn="l" defTabSz="914400" rtl="0" eaLnBrk="1" fontAlgn="t" latinLnBrk="0" hangingPunct="1">
                        <a:lnSpc>
                          <a:spcPct val="100000"/>
                        </a:lnSpc>
                        <a:spcBef>
                          <a:spcPts val="0"/>
                        </a:spcBef>
                        <a:spcAft>
                          <a:spcPts val="0"/>
                        </a:spcAft>
                        <a:buClrTx/>
                        <a:buSzTx/>
                        <a:buFontTx/>
                        <a:buNone/>
                        <a:tabLst/>
                        <a:defRPr/>
                      </a:pPr>
                      <a:r>
                        <a:rPr lang="fr-FR" sz="700" b="0" i="0" u="none" strike="noStrike" kern="1200" baseline="0" dirty="0" smtClean="0">
                          <a:solidFill>
                            <a:schemeClr val="tx1"/>
                          </a:solidFill>
                          <a:effectLst/>
                          <a:latin typeface="+mn-lt"/>
                          <a:ea typeface="+mn-ea"/>
                          <a:cs typeface="+mn-cs"/>
                        </a:rPr>
                        <a:t>Mise en place d’une grille  évolutive d’évaluation</a:t>
                      </a:r>
                      <a:endParaRPr lang="fr-FR" sz="700" b="0" i="0" u="none" strike="noStrike" kern="1200" dirty="0" smtClean="0">
                        <a:solidFill>
                          <a:schemeClr val="tx1"/>
                        </a:solidFill>
                        <a:effectLst/>
                        <a:latin typeface="+mn-lt"/>
                        <a:ea typeface="+mn-ea"/>
                        <a:cs typeface="+mn-cs"/>
                      </a:endParaRPr>
                    </a:p>
                    <a:p>
                      <a:pPr algn="l" fontAlgn="t"/>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Mise en place d’un</a:t>
                      </a:r>
                      <a:r>
                        <a:rPr lang="fr-FR" sz="700" b="0" i="0" u="none" strike="noStrike" baseline="0" dirty="0" smtClean="0">
                          <a:solidFill>
                            <a:schemeClr val="tx1"/>
                          </a:solidFill>
                          <a:effectLst/>
                          <a:latin typeface="+mj-lt"/>
                        </a:rPr>
                        <a:t> système généralisé et partagé permettant d’évaluer et reconnaître la contribution des collaborateurs à la valorisation des actifs</a:t>
                      </a:r>
                    </a:p>
                  </a:txBody>
                  <a:tcPr marL="9525" marR="9525" marT="9525" marB="0"/>
                </a:tc>
              </a:tr>
            </a:tbl>
          </a:graphicData>
        </a:graphic>
      </p:graphicFrame>
      <p:sp>
        <p:nvSpPr>
          <p:cNvPr id="19" name="Espace réservé du contenu 7"/>
          <p:cNvSpPr>
            <a:spLocks noGrp="1"/>
          </p:cNvSpPr>
          <p:nvPr>
            <p:ph idx="1"/>
          </p:nvPr>
        </p:nvSpPr>
        <p:spPr>
          <a:xfrm>
            <a:off x="305507" y="1352600"/>
            <a:ext cx="6292143" cy="792088"/>
          </a:xfrm>
        </p:spPr>
        <p:txBody>
          <a:bodyPr/>
          <a:lstStyle/>
          <a:p>
            <a:pPr algn="just"/>
            <a:r>
              <a:rPr lang="fr-FR" dirty="0" smtClean="0"/>
              <a:t>Le système de reconnaissance de la performance individuelle et collective passe par la valorisation des actifs immatériels, source de création de richesse future. Cela passe par la mise en œuvre d’indicateurs d’évaluation de la contribution de chacun aux actifs. L’implication des représentants du personnel et des partenaires sociaux est indispensable.</a:t>
            </a:r>
          </a:p>
        </p:txBody>
      </p:sp>
      <p:sp>
        <p:nvSpPr>
          <p:cNvPr id="20" name="Espace réservé du contenu 8"/>
          <p:cNvSpPr>
            <a:spLocks noGrp="1"/>
          </p:cNvSpPr>
          <p:nvPr>
            <p:ph idx="10"/>
          </p:nvPr>
        </p:nvSpPr>
        <p:spPr>
          <a:xfrm>
            <a:off x="305506" y="2288703"/>
            <a:ext cx="3060000" cy="5472000"/>
          </a:xfrm>
        </p:spPr>
        <p:txBody>
          <a:bodyPr/>
          <a:lstStyle/>
          <a:p>
            <a:pPr algn="just"/>
            <a:r>
              <a:rPr lang="fr-FR" i="1" dirty="0" smtClean="0"/>
              <a:t>Introduction:</a:t>
            </a:r>
          </a:p>
          <a:p>
            <a:pPr algn="just"/>
            <a:r>
              <a:rPr lang="fr-FR" b="0" dirty="0" smtClean="0"/>
              <a:t>La conception traditionnelle en entreprise repose sur une évaluation et une rémunération des collaborateurs sur leurs actions et résultats.</a:t>
            </a:r>
          </a:p>
          <a:p>
            <a:pPr algn="just"/>
            <a:r>
              <a:rPr lang="fr-FR" b="0" dirty="0" smtClean="0"/>
              <a:t>Dans un système où la valeur d’une entreprise est clairement représentée par la valeur de ses actifs matériels et immatériels, il devient essentiel de </a:t>
            </a:r>
            <a:r>
              <a:rPr lang="fr-FR" dirty="0" smtClean="0"/>
              <a:t>faire de la reconnaissance des porteurs d’actifs et de chacun des collaborateurs à son niveau, la clef d’un management par les actifs immatériels</a:t>
            </a:r>
            <a:r>
              <a:rPr lang="fr-FR" b="0" dirty="0" smtClean="0"/>
              <a:t>.</a:t>
            </a:r>
          </a:p>
          <a:p>
            <a:pPr algn="just"/>
            <a:r>
              <a:rPr lang="fr-FR" dirty="0" smtClean="0"/>
              <a:t>Leviers </a:t>
            </a:r>
          </a:p>
          <a:p>
            <a:pPr algn="just"/>
            <a:r>
              <a:rPr lang="fr-FR" dirty="0" smtClean="0"/>
              <a:t>Les </a:t>
            </a:r>
            <a:r>
              <a:rPr lang="fr-FR" dirty="0"/>
              <a:t>verrous et rigidités du droit du travail peuvent être remis en cause </a:t>
            </a:r>
            <a:r>
              <a:rPr lang="fr-FR" b="0" dirty="0"/>
              <a:t>en rémunérant de manière plus ouverte et spécifique la contribution des porteurs d’actifs </a:t>
            </a:r>
            <a:r>
              <a:rPr lang="fr-FR" b="0" dirty="0" smtClean="0"/>
              <a:t>immatériels :</a:t>
            </a:r>
            <a:endParaRPr lang="fr-FR" b="0" dirty="0"/>
          </a:p>
          <a:p>
            <a:pPr lvl="1" algn="just">
              <a:spcBef>
                <a:spcPts val="200"/>
              </a:spcBef>
            </a:pPr>
            <a:r>
              <a:rPr lang="fr-FR" dirty="0"/>
              <a:t>Les </a:t>
            </a:r>
            <a:r>
              <a:rPr lang="fr-FR" b="1" dirty="0"/>
              <a:t>critères de performance </a:t>
            </a:r>
            <a:r>
              <a:rPr lang="fr-FR" dirty="0"/>
              <a:t>pour mesurer la contribution </a:t>
            </a:r>
            <a:r>
              <a:rPr lang="fr-FR" b="1" dirty="0"/>
              <a:t>sont fondés sur les immatériels </a:t>
            </a:r>
            <a:r>
              <a:rPr lang="fr-FR" dirty="0"/>
              <a:t>en complément de la contribution </a:t>
            </a:r>
            <a:r>
              <a:rPr lang="fr-FR" dirty="0" smtClean="0"/>
              <a:t>économique,</a:t>
            </a:r>
            <a:endParaRPr lang="fr-FR" dirty="0"/>
          </a:p>
          <a:p>
            <a:pPr lvl="1" algn="just">
              <a:spcBef>
                <a:spcPts val="200"/>
              </a:spcBef>
            </a:pPr>
            <a:r>
              <a:rPr lang="fr-FR" b="1" dirty="0"/>
              <a:t>Le lien avec la grille d’évaluation des actifs immatériels se fera en fonction de l’atteinte des objectifs</a:t>
            </a:r>
            <a:r>
              <a:rPr lang="fr-FR" dirty="0"/>
              <a:t> attribués aux porteurs </a:t>
            </a:r>
            <a:r>
              <a:rPr lang="fr-FR" dirty="0" smtClean="0"/>
              <a:t>d’actifs,</a:t>
            </a:r>
            <a:endParaRPr lang="fr-FR" dirty="0"/>
          </a:p>
          <a:p>
            <a:pPr lvl="1" algn="just">
              <a:spcBef>
                <a:spcPts val="200"/>
              </a:spcBef>
            </a:pPr>
            <a:r>
              <a:rPr lang="fr-FR" b="1" dirty="0"/>
              <a:t>La collaboration, la création de valeur collective ou la contribution à la valorisation d’actifs sont mis en avant</a:t>
            </a:r>
            <a:r>
              <a:rPr lang="fr-FR" dirty="0"/>
              <a:t>.</a:t>
            </a:r>
          </a:p>
          <a:p>
            <a:pPr algn="just"/>
            <a:r>
              <a:rPr lang="fr-FR" b="0" dirty="0"/>
              <a:t>Si </a:t>
            </a:r>
            <a:r>
              <a:rPr lang="fr-FR" b="0" dirty="0" smtClean="0"/>
              <a:t>cette logique d’évaluation de la contribution de chacun  est bien </a:t>
            </a:r>
            <a:r>
              <a:rPr lang="fr-FR" b="0" dirty="0"/>
              <a:t>comprise par </a:t>
            </a:r>
            <a:r>
              <a:rPr lang="fr-FR" b="0" dirty="0" smtClean="0"/>
              <a:t>tous, </a:t>
            </a:r>
            <a:r>
              <a:rPr lang="fr-FR" b="0" dirty="0"/>
              <a:t>elle agira comme </a:t>
            </a:r>
            <a:r>
              <a:rPr lang="fr-FR" dirty="0"/>
              <a:t>un formidable levier sur la culture et la motivation</a:t>
            </a:r>
            <a:r>
              <a:rPr lang="fr-FR" b="0" dirty="0"/>
              <a:t> </a:t>
            </a:r>
            <a:r>
              <a:rPr lang="fr-FR" b="0" dirty="0" smtClean="0"/>
              <a:t>à </a:t>
            </a:r>
            <a:r>
              <a:rPr lang="fr-FR" b="0" dirty="0"/>
              <a:t>l’atteinte des objectifs </a:t>
            </a:r>
            <a:r>
              <a:rPr lang="fr-FR" b="0" dirty="0" smtClean="0"/>
              <a:t>de création de valeur durable.</a:t>
            </a:r>
          </a:p>
          <a:p>
            <a:pPr algn="just"/>
            <a:r>
              <a:rPr lang="fr-FR" b="0" dirty="0" smtClean="0"/>
              <a:t>Cela nécessite </a:t>
            </a:r>
            <a:r>
              <a:rPr lang="fr-FR" dirty="0" smtClean="0"/>
              <a:t>l’évolution des modes de management, l’implication et la valorisation des </a:t>
            </a:r>
            <a:r>
              <a:rPr lang="fr-FR" dirty="0"/>
              <a:t>partenaires sociaux </a:t>
            </a:r>
            <a:r>
              <a:rPr lang="fr-FR" dirty="0" smtClean="0"/>
              <a:t>à </a:t>
            </a:r>
            <a:r>
              <a:rPr lang="fr-FR" dirty="0"/>
              <a:t>hauteur de leur contribution</a:t>
            </a:r>
            <a:r>
              <a:rPr lang="fr-FR" dirty="0" smtClean="0"/>
              <a:t>.</a:t>
            </a:r>
            <a:endParaRPr lang="fr-FR" b="0" dirty="0"/>
          </a:p>
        </p:txBody>
      </p:sp>
      <p:sp>
        <p:nvSpPr>
          <p:cNvPr id="21" name="Espace réservé du contenu 5"/>
          <p:cNvSpPr>
            <a:spLocks noGrp="1"/>
          </p:cNvSpPr>
          <p:nvPr>
            <p:ph idx="15"/>
          </p:nvPr>
        </p:nvSpPr>
        <p:spPr>
          <a:xfrm>
            <a:off x="3537650" y="3848430"/>
            <a:ext cx="3060000" cy="3912273"/>
          </a:xfrm>
        </p:spPr>
        <p:txBody>
          <a:bodyPr/>
          <a:lstStyle/>
          <a:p>
            <a:pPr algn="just"/>
            <a:r>
              <a:rPr lang="fr-FR" b="0" dirty="0" smtClean="0"/>
              <a:t>Dans </a:t>
            </a:r>
            <a:r>
              <a:rPr lang="fr-FR" b="0" dirty="0"/>
              <a:t>ce cadre, </a:t>
            </a:r>
            <a:r>
              <a:rPr lang="fr-FR" dirty="0"/>
              <a:t>la Direction des Ressources Humaines a un rôle très important à jouer</a:t>
            </a:r>
            <a:r>
              <a:rPr lang="fr-FR" b="0" dirty="0"/>
              <a:t>, sachant que l’actif humain agit sur tous les autres actifs.</a:t>
            </a:r>
          </a:p>
          <a:p>
            <a:pPr algn="just"/>
            <a:r>
              <a:rPr lang="fr-FR" b="0" dirty="0"/>
              <a:t>Elle </a:t>
            </a:r>
            <a:r>
              <a:rPr lang="fr-FR" b="0" dirty="0" smtClean="0"/>
              <a:t>devra en outre </a:t>
            </a:r>
            <a:r>
              <a:rPr lang="fr-FR" dirty="0" smtClean="0"/>
              <a:t>s’assurer </a:t>
            </a:r>
            <a:r>
              <a:rPr lang="fr-FR" dirty="0"/>
              <a:t>du développement du </a:t>
            </a:r>
            <a:r>
              <a:rPr lang="fr-FR" dirty="0" smtClean="0"/>
              <a:t>capital humain </a:t>
            </a:r>
            <a:r>
              <a:rPr lang="fr-FR" b="0" dirty="0" smtClean="0"/>
              <a:t>(formation, évaluation,…) en </a:t>
            </a:r>
            <a:r>
              <a:rPr lang="fr-FR" b="0" dirty="0"/>
              <a:t>liaison avec la stratégie de développement des autres </a:t>
            </a:r>
            <a:r>
              <a:rPr lang="fr-FR" b="0" dirty="0" smtClean="0"/>
              <a:t>actifs.</a:t>
            </a:r>
          </a:p>
          <a:p>
            <a:pPr algn="just">
              <a:spcBef>
                <a:spcPts val="200"/>
              </a:spcBef>
            </a:pPr>
            <a:endParaRPr lang="fr-FR" b="0" dirty="0" smtClean="0"/>
          </a:p>
          <a:p>
            <a:pPr algn="just">
              <a:spcBef>
                <a:spcPts val="200"/>
              </a:spcBef>
            </a:pPr>
            <a:r>
              <a:rPr lang="fr-FR" dirty="0" smtClean="0"/>
              <a:t>L’organisation doit également contribuer à créer les conditions pour développer la motivation et renforcer les synergies collectives </a:t>
            </a:r>
            <a:r>
              <a:rPr lang="fr-FR" b="0" dirty="0" smtClean="0"/>
              <a:t>:</a:t>
            </a:r>
          </a:p>
          <a:p>
            <a:pPr lvl="1" algn="just">
              <a:spcBef>
                <a:spcPts val="200"/>
              </a:spcBef>
            </a:pPr>
            <a:r>
              <a:rPr lang="fr-FR" b="1" dirty="0"/>
              <a:t>Offrir des marges de manœuvre</a:t>
            </a:r>
            <a:r>
              <a:rPr lang="fr-FR" dirty="0"/>
              <a:t> : autonomie, capacités d’expression, d’échanges  et de partage</a:t>
            </a:r>
          </a:p>
          <a:p>
            <a:pPr lvl="1" algn="just">
              <a:spcBef>
                <a:spcPts val="200"/>
              </a:spcBef>
            </a:pPr>
            <a:r>
              <a:rPr lang="fr-FR" b="1" dirty="0"/>
              <a:t>Reconnaître la contribution à la valeur des actifs</a:t>
            </a:r>
            <a:r>
              <a:rPr lang="fr-FR" dirty="0"/>
              <a:t>, le cas échéant par une rémunération (pourquoi pas la participation d’entreprise?), </a:t>
            </a:r>
          </a:p>
          <a:p>
            <a:pPr lvl="1" algn="just">
              <a:spcBef>
                <a:spcPts val="200"/>
              </a:spcBef>
            </a:pPr>
            <a:r>
              <a:rPr lang="fr-FR" b="1" dirty="0"/>
              <a:t>Rendre visibles </a:t>
            </a:r>
            <a:r>
              <a:rPr lang="fr-FR" b="1" dirty="0" smtClean="0"/>
              <a:t>les </a:t>
            </a:r>
            <a:r>
              <a:rPr lang="fr-FR" b="1" dirty="0"/>
              <a:t>porteurs d’actifs </a:t>
            </a:r>
            <a:r>
              <a:rPr lang="fr-FR" dirty="0" smtClean="0"/>
              <a:t>par </a:t>
            </a:r>
            <a:r>
              <a:rPr lang="fr-FR" dirty="0"/>
              <a:t>des actions informelles ou institutionnelles : publicité, exposition </a:t>
            </a:r>
            <a:r>
              <a:rPr lang="fr-FR" dirty="0" smtClean="0"/>
              <a:t>externe.</a:t>
            </a:r>
            <a:endParaRPr lang="fr-FR" b="0" i="1" u="sng" dirty="0" smtClean="0"/>
          </a:p>
          <a:p>
            <a:pPr algn="just"/>
            <a:r>
              <a:rPr lang="fr-FR" b="0" i="1" u="sng" dirty="0" smtClean="0"/>
              <a:t>Remarque</a:t>
            </a:r>
            <a:r>
              <a:rPr lang="fr-FR" b="0" i="1" dirty="0" smtClean="0"/>
              <a:t> : Il est important de bien définir les objectifs à atteindre : privilégier ce qui tend vers la valeur d’un actif plutôt que vers l’action effectuée (qui n’a pas de valeur en soi, mais contribue à en créer).</a:t>
            </a:r>
          </a:p>
        </p:txBody>
      </p:sp>
      <p:sp useBgFill="1">
        <p:nvSpPr>
          <p:cNvPr id="12" name="Rectangle 11"/>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00B050"/>
                </a:solidFill>
              </a:rPr>
              <a:t>Sur les modalités </a:t>
            </a:r>
            <a:r>
              <a:rPr lang="fr-FR" sz="1000" dirty="0" smtClean="0">
                <a:solidFill>
                  <a:srgbClr val="00B050"/>
                </a:solidFill>
              </a:rPr>
              <a:t>de pilotage </a:t>
            </a:r>
            <a:r>
              <a:rPr lang="fr-FR" sz="1000" dirty="0">
                <a:solidFill>
                  <a:srgbClr val="00B050"/>
                </a:solidFill>
              </a:rPr>
              <a:t>opérationnel et de management </a:t>
            </a:r>
          </a:p>
        </p:txBody>
      </p:sp>
    </p:spTree>
    <p:extLst>
      <p:ext uri="{BB962C8B-B14F-4D97-AF65-F5344CB8AC3E}">
        <p14:creationId xmlns:p14="http://schemas.microsoft.com/office/powerpoint/2010/main" val="3601395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chor="ctr"/>
          <a:lstStyle/>
          <a:p>
            <a:r>
              <a:rPr lang="fr-FR" dirty="0" smtClean="0">
                <a:solidFill>
                  <a:srgbClr val="00B050"/>
                </a:solidFill>
              </a:rPr>
              <a:t>Elever la question de </a:t>
            </a:r>
            <a:r>
              <a:rPr lang="fr-FR" dirty="0">
                <a:solidFill>
                  <a:srgbClr val="00B050"/>
                </a:solidFill>
              </a:rPr>
              <a:t>la transmission </a:t>
            </a:r>
            <a:r>
              <a:rPr lang="fr-FR" dirty="0" smtClean="0">
                <a:solidFill>
                  <a:srgbClr val="00B050"/>
                </a:solidFill>
              </a:rPr>
              <a:t>au rang de cause nationale (1/2) – la transmission d’entreprise</a:t>
            </a:r>
            <a:endParaRPr lang="fr-FR" dirty="0">
              <a:solidFill>
                <a:srgbClr val="00B050"/>
              </a:solidFill>
            </a:endParaRPr>
          </a:p>
        </p:txBody>
      </p:sp>
      <p:sp>
        <p:nvSpPr>
          <p:cNvPr id="8" name="Espace réservé du contenu 7"/>
          <p:cNvSpPr>
            <a:spLocks noGrp="1"/>
          </p:cNvSpPr>
          <p:nvPr>
            <p:ph idx="1"/>
          </p:nvPr>
        </p:nvSpPr>
        <p:spPr/>
        <p:txBody>
          <a:bodyPr/>
          <a:lstStyle/>
          <a:p>
            <a:pPr algn="just"/>
            <a:r>
              <a:rPr lang="fr-FR" dirty="0" smtClean="0"/>
              <a:t>Du fait des mutations sociales et économiques, la question de la transmission des organisations devient cruciale pour préserver la compétitivité de la France. Au-delà des actifs matériels et financiers, la transmission de l’immatériel constitue un enjeu clé. Pour la réussir, il convient de sensibiliser et mieux outiller les managers et dirigeants.</a:t>
            </a:r>
            <a:endParaRPr lang="fr-FR" b="0" dirty="0"/>
          </a:p>
        </p:txBody>
      </p:sp>
      <p:sp>
        <p:nvSpPr>
          <p:cNvPr id="9" name="Espace réservé du contenu 8"/>
          <p:cNvSpPr>
            <a:spLocks noGrp="1"/>
          </p:cNvSpPr>
          <p:nvPr>
            <p:ph idx="10"/>
          </p:nvPr>
        </p:nvSpPr>
        <p:spPr>
          <a:xfrm>
            <a:off x="260648" y="2341531"/>
            <a:ext cx="3154531" cy="5471999"/>
          </a:xfrm>
        </p:spPr>
        <p:txBody>
          <a:bodyPr/>
          <a:lstStyle/>
          <a:p>
            <a:pPr algn="just"/>
            <a:r>
              <a:rPr lang="fr-FR" dirty="0" smtClean="0"/>
              <a:t>Introduction : </a:t>
            </a:r>
          </a:p>
          <a:p>
            <a:r>
              <a:rPr lang="fr-FR" b="0" dirty="0" smtClean="0"/>
              <a:t>Combien de dossiers de transmission  d’entreprises se limitent uniquement à l’analyse financière  du bilan? </a:t>
            </a:r>
          </a:p>
          <a:p>
            <a:pPr algn="just"/>
            <a:r>
              <a:rPr lang="fr-FR" dirty="0" smtClean="0"/>
              <a:t>La transmission est aujourd’hui un sujet crucial compte tenu des risques d’échec eu égard aux enjeux socioéconomiques. Elle l’est d’autant plus que nos sociétés connaissent un vieillissement démographique</a:t>
            </a:r>
            <a:r>
              <a:rPr lang="fr-FR" b="0" dirty="0"/>
              <a:t> </a:t>
            </a:r>
            <a:r>
              <a:rPr lang="fr-FR" b="0" dirty="0" smtClean="0"/>
              <a:t>:</a:t>
            </a:r>
          </a:p>
          <a:p>
            <a:pPr lvl="1" algn="just">
              <a:spcBef>
                <a:spcPts val="200"/>
              </a:spcBef>
            </a:pPr>
            <a:r>
              <a:rPr lang="fr-FR" dirty="0" smtClean="0"/>
              <a:t>Avec </a:t>
            </a:r>
            <a:r>
              <a:rPr lang="fr-FR" dirty="0"/>
              <a:t>un tiers des chefs d'entreprise âgés de plus de 50 ans, comment gérer l’enjeu économique lié au changement de main de près de 700 000 entreprises  dans les 15 ans à venir² ?</a:t>
            </a:r>
          </a:p>
          <a:p>
            <a:pPr marL="0" lvl="1" indent="0" algn="just">
              <a:buNone/>
            </a:pPr>
            <a:r>
              <a:rPr lang="fr-FR" b="1" dirty="0" smtClean="0">
                <a:ea typeface="+mn-ea"/>
                <a:cs typeface="+mn-cs"/>
              </a:rPr>
              <a:t>La transmission d’une entreprise est un exercice éminemment complexe : </a:t>
            </a:r>
          </a:p>
          <a:p>
            <a:pPr lvl="1" algn="just">
              <a:spcBef>
                <a:spcPts val="200"/>
              </a:spcBef>
            </a:pPr>
            <a:r>
              <a:rPr lang="fr-FR" dirty="0" smtClean="0">
                <a:ea typeface="+mn-ea"/>
                <a:cs typeface="+mn-cs"/>
              </a:rPr>
              <a:t>Au-delà de l’ensemble des éléments physiques (immobilier, outils, …) et des actifs financiers, il </a:t>
            </a:r>
            <a:r>
              <a:rPr lang="fr-FR" b="1" dirty="0" smtClean="0">
                <a:ea typeface="+mn-ea"/>
                <a:cs typeface="+mn-cs"/>
              </a:rPr>
              <a:t>s’agit également de transmettre l’ensemble du patrimoine immatériel de l’entreprise </a:t>
            </a:r>
            <a:r>
              <a:rPr lang="fr-FR" dirty="0" smtClean="0">
                <a:ea typeface="+mn-ea"/>
                <a:cs typeface="+mn-cs"/>
              </a:rPr>
              <a:t>: l’ensemble des processus et modes de fonctionnement, mais aussi le savoir faire humain accumulé et l’ensemble du capital relationnel.</a:t>
            </a:r>
          </a:p>
          <a:p>
            <a:pPr lvl="1" algn="just">
              <a:spcBef>
                <a:spcPts val="200"/>
              </a:spcBef>
            </a:pPr>
            <a:r>
              <a:rPr lang="fr-FR" b="1" dirty="0" smtClean="0">
                <a:ea typeface="+mn-ea"/>
                <a:cs typeface="+mn-cs"/>
              </a:rPr>
              <a:t>Il s’agit également pour le cédant de faciliter la </a:t>
            </a:r>
            <a:r>
              <a:rPr lang="fr-FR" dirty="0" smtClean="0">
                <a:ea typeface="+mn-ea"/>
                <a:cs typeface="+mn-cs"/>
              </a:rPr>
              <a:t>prise de pouvoir de son successeur.</a:t>
            </a:r>
          </a:p>
          <a:p>
            <a:pPr algn="just">
              <a:spcBef>
                <a:spcPts val="900"/>
              </a:spcBef>
            </a:pPr>
            <a:r>
              <a:rPr lang="fr-FR" dirty="0" smtClean="0"/>
              <a:t>Leviers : </a:t>
            </a:r>
          </a:p>
          <a:p>
            <a:pPr marL="0" lvl="1" indent="0" algn="just">
              <a:buNone/>
            </a:pPr>
            <a:r>
              <a:rPr lang="fr-FR" dirty="0" smtClean="0">
                <a:ea typeface="+mn-ea"/>
                <a:cs typeface="+mn-cs"/>
              </a:rPr>
              <a:t>Si des bonnes pratiques de transmission sont régulièrement publiées, l</a:t>
            </a:r>
            <a:r>
              <a:rPr lang="fr-FR" b="1" dirty="0" smtClean="0">
                <a:ea typeface="+mn-ea"/>
                <a:cs typeface="+mn-cs"/>
              </a:rPr>
              <a:t>a prise en compte des immatériels constitue un facteur facilitant de ce processus. </a:t>
            </a:r>
            <a:r>
              <a:rPr lang="fr-FR" dirty="0" smtClean="0">
                <a:ea typeface="+mn-ea"/>
                <a:cs typeface="+mn-cs"/>
              </a:rPr>
              <a:t>Elle offre en effet une grille d’analyse permettant de : </a:t>
            </a:r>
          </a:p>
          <a:p>
            <a:pPr lvl="1" algn="just">
              <a:spcBef>
                <a:spcPts val="200"/>
              </a:spcBef>
            </a:pPr>
            <a:r>
              <a:rPr lang="fr-FR" b="1" dirty="0" smtClean="0"/>
              <a:t>Recenser </a:t>
            </a:r>
            <a:r>
              <a:rPr lang="fr-FR" b="1" dirty="0"/>
              <a:t>les  actifs </a:t>
            </a:r>
            <a:r>
              <a:rPr lang="fr-FR" b="1" dirty="0" smtClean="0"/>
              <a:t>de l’entreprise, clés pour </a:t>
            </a:r>
            <a:r>
              <a:rPr lang="fr-FR" dirty="0" smtClean="0"/>
              <a:t>préserver sa pérennité,</a:t>
            </a:r>
          </a:p>
          <a:p>
            <a:pPr lvl="1" algn="just">
              <a:spcBef>
                <a:spcPts val="200"/>
              </a:spcBef>
            </a:pPr>
            <a:r>
              <a:rPr lang="fr-FR" b="1" dirty="0"/>
              <a:t>Faciliter </a:t>
            </a:r>
            <a:r>
              <a:rPr lang="fr-FR" b="1" dirty="0" smtClean="0"/>
              <a:t>la communication  </a:t>
            </a:r>
            <a:r>
              <a:rPr lang="fr-FR" dirty="0" smtClean="0"/>
              <a:t>sur les caractéristiques et la valeur de l’entrepris</a:t>
            </a:r>
            <a:r>
              <a:rPr lang="fr-FR" b="1" dirty="0" smtClean="0"/>
              <a:t>e, et améliorer ainsi la recherche des repreneurs pertinents.</a:t>
            </a:r>
            <a:endParaRPr lang="fr-FR" dirty="0" smtClean="0"/>
          </a:p>
        </p:txBody>
      </p:sp>
      <p:sp>
        <p:nvSpPr>
          <p:cNvPr id="3" name="Espace réservé du texte 2"/>
          <p:cNvSpPr>
            <a:spLocks noGrp="1"/>
          </p:cNvSpPr>
          <p:nvPr>
            <p:ph type="body" sz="half" idx="12"/>
          </p:nvPr>
        </p:nvSpPr>
        <p:spPr/>
        <p:txBody>
          <a:bodyPr/>
          <a:lstStyle/>
          <a:p>
            <a:r>
              <a:rPr lang="fr-FR" dirty="0" smtClean="0"/>
              <a:t>Meilleure </a:t>
            </a:r>
            <a:r>
              <a:rPr lang="fr-FR" dirty="0"/>
              <a:t>compréhension et valorisation des actifs clés et de l’environnement de </a:t>
            </a:r>
            <a:r>
              <a:rPr lang="fr-FR" dirty="0" smtClean="0"/>
              <a:t>l'entreprise.</a:t>
            </a:r>
            <a:endParaRPr lang="fr-FR" dirty="0"/>
          </a:p>
          <a:p>
            <a:r>
              <a:rPr lang="fr-FR" dirty="0"/>
              <a:t>Facilitation de la mise en relation entre </a:t>
            </a:r>
            <a:r>
              <a:rPr lang="fr-FR" dirty="0" smtClean="0"/>
              <a:t>cédants et repreneurs</a:t>
            </a:r>
            <a:r>
              <a:rPr lang="fr-FR" dirty="0"/>
              <a:t>.</a:t>
            </a:r>
            <a:endParaRPr lang="fr-FR" dirty="0" smtClean="0"/>
          </a:p>
          <a:p>
            <a:r>
              <a:rPr lang="fr-FR" dirty="0" smtClean="0"/>
              <a:t>Anticipation, préparation et sécurisation du processus de transmission et réduction des délais de passation.</a:t>
            </a:r>
            <a:endParaRPr lang="fr-FR" dirty="0"/>
          </a:p>
        </p:txBody>
      </p:sp>
      <p:sp>
        <p:nvSpPr>
          <p:cNvPr id="4" name="Espace réservé du texte 3"/>
          <p:cNvSpPr>
            <a:spLocks noGrp="1"/>
          </p:cNvSpPr>
          <p:nvPr>
            <p:ph type="body" sz="quarter" idx="13"/>
          </p:nvPr>
        </p:nvSpPr>
        <p:spPr>
          <a:xfrm>
            <a:off x="305507" y="8046605"/>
            <a:ext cx="6314368" cy="144000"/>
          </a:xfrm>
        </p:spPr>
        <p:txBody>
          <a:bodyPr/>
          <a:lstStyle/>
          <a:p>
            <a:r>
              <a:rPr lang="fr-FR" dirty="0"/>
              <a:t>Positionnement sur la grille de </a:t>
            </a:r>
            <a:r>
              <a:rPr lang="fr-FR" dirty="0" smtClean="0"/>
              <a:t>maturité</a:t>
            </a:r>
            <a:endParaRPr lang="fr-FR" dirty="0"/>
          </a:p>
        </p:txBody>
      </p:sp>
      <p:sp>
        <p:nvSpPr>
          <p:cNvPr id="5" name="Espace réservé du texte 4"/>
          <p:cNvSpPr>
            <a:spLocks noGrp="1"/>
          </p:cNvSpPr>
          <p:nvPr>
            <p:ph type="body" sz="quarter" idx="14"/>
          </p:nvPr>
        </p:nvSpPr>
        <p:spPr/>
        <p:txBody>
          <a:bodyPr/>
          <a:lstStyle/>
          <a:p>
            <a:r>
              <a:rPr lang="fr-FR" dirty="0" smtClean="0"/>
              <a:t>Apports</a:t>
            </a:r>
            <a:endParaRPr lang="fr-FR" dirty="0"/>
          </a:p>
        </p:txBody>
      </p:sp>
      <p:sp>
        <p:nvSpPr>
          <p:cNvPr id="6" name="Espace réservé du contenu 5"/>
          <p:cNvSpPr>
            <a:spLocks noGrp="1"/>
          </p:cNvSpPr>
          <p:nvPr>
            <p:ph idx="15"/>
          </p:nvPr>
        </p:nvSpPr>
        <p:spPr>
          <a:xfrm>
            <a:off x="3571875" y="3872880"/>
            <a:ext cx="3025775" cy="3959830"/>
          </a:xfrm>
        </p:spPr>
        <p:txBody>
          <a:bodyPr/>
          <a:lstStyle/>
          <a:p>
            <a:pPr marL="0" lvl="1" indent="0" algn="just">
              <a:spcBef>
                <a:spcPts val="200"/>
              </a:spcBef>
              <a:buNone/>
            </a:pPr>
            <a:r>
              <a:rPr lang="fr-FR" i="1" u="sng" dirty="0" smtClean="0"/>
              <a:t>Remarque</a:t>
            </a:r>
            <a:r>
              <a:rPr lang="fr-FR" i="1" dirty="0" smtClean="0"/>
              <a:t> : sur ce point, les </a:t>
            </a:r>
            <a:r>
              <a:rPr lang="fr-FR" i="1" dirty="0"/>
              <a:t>différents acteurs publics déjà bien investis sur </a:t>
            </a:r>
            <a:r>
              <a:rPr lang="fr-FR" i="1" dirty="0" smtClean="0"/>
              <a:t>l’immatériel </a:t>
            </a:r>
            <a:r>
              <a:rPr lang="fr-FR" i="1" dirty="0"/>
              <a:t>devraient ajouter </a:t>
            </a:r>
            <a:r>
              <a:rPr lang="fr-FR" i="1" dirty="0" smtClean="0"/>
              <a:t>cette cartographie immatérielle dans </a:t>
            </a:r>
            <a:r>
              <a:rPr lang="fr-FR" i="1" dirty="0"/>
              <a:t>leurs priorités</a:t>
            </a:r>
            <a:r>
              <a:rPr lang="fr-FR" i="1" dirty="0" smtClean="0"/>
              <a:t>.</a:t>
            </a:r>
          </a:p>
          <a:p>
            <a:pPr algn="just"/>
            <a:endParaRPr lang="fr-FR" b="0" dirty="0" smtClean="0"/>
          </a:p>
          <a:p>
            <a:pPr algn="just"/>
            <a:r>
              <a:rPr lang="fr-FR" b="0" dirty="0" smtClean="0"/>
              <a:t>La prise en compte des immatériels permet en outre  d’</a:t>
            </a:r>
            <a:r>
              <a:rPr lang="fr-FR" dirty="0" smtClean="0"/>
              <a:t>optimiser le cadre et les modalités de la transmission : </a:t>
            </a:r>
            <a:r>
              <a:rPr lang="fr-FR" b="0" dirty="0" smtClean="0"/>
              <a:t>en fonction du patrimoine immatériel de l’entreprise, les modalités de transmission à adopter pourront être ajustées, en ce qui concerne notamment : </a:t>
            </a:r>
          </a:p>
          <a:p>
            <a:pPr lvl="1" algn="just">
              <a:spcBef>
                <a:spcPts val="200"/>
              </a:spcBef>
            </a:pPr>
            <a:r>
              <a:rPr lang="fr-FR" dirty="0" smtClean="0"/>
              <a:t>Dans le cadre d’une transmission interne</a:t>
            </a:r>
            <a:r>
              <a:rPr lang="fr-FR" b="1" dirty="0" smtClean="0"/>
              <a:t>, Le dispositif de gouvernance à mettre en œuvre </a:t>
            </a:r>
            <a:r>
              <a:rPr lang="fr-FR" dirty="0" smtClean="0"/>
              <a:t>au sein de l’entreprise </a:t>
            </a:r>
            <a:r>
              <a:rPr lang="fr-FR" b="1" dirty="0" smtClean="0"/>
              <a:t>afin d’identifier le successeur puis le mettre en scène progressivement,</a:t>
            </a:r>
          </a:p>
          <a:p>
            <a:pPr lvl="1" algn="just">
              <a:spcBef>
                <a:spcPts val="200"/>
              </a:spcBef>
            </a:pPr>
            <a:r>
              <a:rPr lang="fr-FR" dirty="0" smtClean="0"/>
              <a:t>Dans le cadre d’une transmission externe</a:t>
            </a:r>
            <a:r>
              <a:rPr lang="fr-FR" b="1" dirty="0" smtClean="0"/>
              <a:t>, le niveau </a:t>
            </a:r>
            <a:r>
              <a:rPr lang="fr-FR" b="1" dirty="0"/>
              <a:t>d’engagement mutuel </a:t>
            </a:r>
            <a:r>
              <a:rPr lang="fr-FR" b="1" dirty="0" smtClean="0"/>
              <a:t>requis entre cédant et repreneur </a:t>
            </a:r>
            <a:r>
              <a:rPr lang="fr-FR" dirty="0" smtClean="0"/>
              <a:t>dans </a:t>
            </a:r>
            <a:r>
              <a:rPr lang="fr-FR" dirty="0"/>
              <a:t>le processus de passation de </a:t>
            </a:r>
            <a:r>
              <a:rPr lang="fr-FR" dirty="0" smtClean="0"/>
              <a:t>témoin ; en particulier </a:t>
            </a:r>
            <a:r>
              <a:rPr lang="fr-FR" b="1" dirty="0" smtClean="0"/>
              <a:t>les modalités de montée en puissance</a:t>
            </a:r>
            <a:r>
              <a:rPr lang="fr-FR" dirty="0" smtClean="0"/>
              <a:t> de ce dernier dans les prises de décisions et le management de l’entreprise.</a:t>
            </a:r>
            <a:endParaRPr lang="fr-FR" b="0" i="1" dirty="0" smtClean="0"/>
          </a:p>
          <a:p>
            <a:pPr marL="0" lvl="1" indent="0" algn="just">
              <a:spcBef>
                <a:spcPts val="200"/>
              </a:spcBef>
              <a:buNone/>
            </a:pPr>
            <a:r>
              <a:rPr lang="fr-FR" b="0" i="1" u="sng" dirty="0" smtClean="0"/>
              <a:t>Remarque</a:t>
            </a:r>
            <a:r>
              <a:rPr lang="fr-FR" b="0" i="1" dirty="0" smtClean="0"/>
              <a:t> : l’ensemble de ces éléments est également pertinent dans un cadre plus général de cession d’entreprise ou de transformation du capital.</a:t>
            </a:r>
          </a:p>
        </p:txBody>
      </p:sp>
      <p:sp>
        <p:nvSpPr>
          <p:cNvPr id="14" name="Rectangle 13"/>
          <p:cNvSpPr>
            <a:spLocks noChangeAspect="1"/>
          </p:cNvSpPr>
          <p:nvPr/>
        </p:nvSpPr>
        <p:spPr bwMode="auto">
          <a:xfrm>
            <a:off x="63500" y="596560"/>
            <a:ext cx="395842" cy="396000"/>
          </a:xfrm>
          <a:prstGeom prst="rect">
            <a:avLst/>
          </a:prstGeom>
          <a:solidFill>
            <a:srgbClr val="00B050"/>
          </a:solidFill>
          <a:ln>
            <a:solidFill>
              <a:srgbClr val="00B05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smtClean="0">
                <a:solidFill>
                  <a:schemeClr val="bg1"/>
                </a:solidFill>
                <a:latin typeface="+mn-lt"/>
              </a:rPr>
              <a:t>10</a:t>
            </a:r>
            <a:endParaRPr lang="fr-FR" sz="1600" b="1" dirty="0">
              <a:solidFill>
                <a:schemeClr val="bg1"/>
              </a:solidFill>
              <a:latin typeface="+mn-lt"/>
            </a:endParaRPr>
          </a:p>
        </p:txBody>
      </p:sp>
      <p:graphicFrame>
        <p:nvGraphicFramePr>
          <p:cNvPr id="17" name="Tableau 16"/>
          <p:cNvGraphicFramePr>
            <a:graphicFrameLocks noGrp="1"/>
          </p:cNvGraphicFramePr>
          <p:nvPr>
            <p:extLst>
              <p:ext uri="{D42A27DB-BD31-4B8C-83A1-F6EECF244321}">
                <p14:modId xmlns:p14="http://schemas.microsoft.com/office/powerpoint/2010/main" val="285456978"/>
              </p:ext>
            </p:extLst>
          </p:nvPr>
        </p:nvGraphicFramePr>
        <p:xfrm>
          <a:off x="299544" y="8202192"/>
          <a:ext cx="6320332" cy="1005645"/>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b"/>
                      <a:r>
                        <a:rPr lang="fr-FR" sz="700" b="0" i="0" u="none" strike="noStrike" dirty="0" smtClean="0">
                          <a:solidFill>
                            <a:schemeClr val="tx1"/>
                          </a:solidFill>
                          <a:effectLst/>
                          <a:latin typeface="+mj-lt"/>
                        </a:rPr>
                        <a:t>Pas de prise en</a:t>
                      </a:r>
                      <a:r>
                        <a:rPr lang="fr-FR" sz="700" b="0" i="0" u="none" strike="noStrike" baseline="0" dirty="0" smtClean="0">
                          <a:solidFill>
                            <a:schemeClr val="tx1"/>
                          </a:solidFill>
                          <a:effectLst/>
                          <a:latin typeface="+mj-lt"/>
                        </a:rPr>
                        <a:t> compte de la</a:t>
                      </a:r>
                      <a:r>
                        <a:rPr lang="fr-FR" sz="700" b="0" i="0" u="none" strike="noStrike" dirty="0" smtClean="0">
                          <a:solidFill>
                            <a:schemeClr val="tx1"/>
                          </a:solidFill>
                          <a:effectLst/>
                          <a:latin typeface="+mj-lt"/>
                        </a:rPr>
                        <a:t> question de la transmission</a:t>
                      </a:r>
                      <a:r>
                        <a:rPr lang="fr-FR" sz="700" b="0" i="0" u="none" strike="noStrike" baseline="0" dirty="0" smtClean="0">
                          <a:solidFill>
                            <a:schemeClr val="tx1"/>
                          </a:solidFill>
                          <a:effectLst/>
                          <a:latin typeface="+mj-lt"/>
                        </a:rPr>
                        <a:t> au sein de l’entreprise :</a:t>
                      </a:r>
                    </a:p>
                    <a:p>
                      <a:pPr marL="171450" indent="-171450" algn="l" fontAlgn="b">
                        <a:buFont typeface="Arial" pitchFamily="34" charset="0"/>
                        <a:buChar char="•"/>
                      </a:pPr>
                      <a:r>
                        <a:rPr lang="fr-FR" sz="700" b="0" i="0" u="none" strike="noStrike" baseline="0" dirty="0" smtClean="0">
                          <a:solidFill>
                            <a:schemeClr val="tx1"/>
                          </a:solidFill>
                          <a:effectLst/>
                          <a:latin typeface="+mj-lt"/>
                        </a:rPr>
                        <a:t>Absence de dispositif dans l’organisation</a:t>
                      </a:r>
                    </a:p>
                    <a:p>
                      <a:pPr marL="171450" indent="-171450" algn="l" fontAlgn="b">
                        <a:buFont typeface="Arial" pitchFamily="34" charset="0"/>
                        <a:buChar char="•"/>
                      </a:pPr>
                      <a:r>
                        <a:rPr lang="fr-FR" sz="700" b="0" i="0" u="none" strike="noStrike" baseline="0" dirty="0" smtClean="0">
                          <a:solidFill>
                            <a:schemeClr val="tx1"/>
                          </a:solidFill>
                          <a:effectLst/>
                          <a:latin typeface="+mj-lt"/>
                        </a:rPr>
                        <a:t>Ne rentre pas dans les préoccupations des dirigeants</a:t>
                      </a:r>
                      <a:endParaRPr lang="fr-FR" sz="700" b="0" i="0" u="none" strike="noStrike" dirty="0">
                        <a:solidFill>
                          <a:schemeClr val="tx1"/>
                        </a:solidFill>
                        <a:effectLst/>
                        <a:latin typeface="+mj-lt"/>
                      </a:endParaRPr>
                    </a:p>
                  </a:txBody>
                  <a:tcPr marL="9525" marR="9525" marT="9525" marB="0"/>
                </a:tc>
                <a:tc>
                  <a:txBody>
                    <a:bodyPr/>
                    <a:lstStyle/>
                    <a:p>
                      <a:pPr algn="l" fontAlgn="b"/>
                      <a:r>
                        <a:rPr lang="fr-FR" sz="700" b="0" i="0" u="none" strike="noStrike" dirty="0" smtClean="0">
                          <a:solidFill>
                            <a:schemeClr val="tx1"/>
                          </a:solidFill>
                          <a:effectLst/>
                          <a:latin typeface="+mj-lt"/>
                        </a:rPr>
                        <a:t>Prise de conscience</a:t>
                      </a:r>
                      <a:r>
                        <a:rPr lang="fr-FR" sz="700" b="0" i="0" u="none" strike="noStrike" baseline="0" dirty="0" smtClean="0">
                          <a:solidFill>
                            <a:schemeClr val="tx1"/>
                          </a:solidFill>
                          <a:effectLst/>
                          <a:latin typeface="+mj-lt"/>
                        </a:rPr>
                        <a:t> de la nécessité d’anticiper la transmission</a:t>
                      </a:r>
                      <a:endParaRPr lang="fr-FR" sz="700" b="0" i="0" u="none" strike="noStrike" dirty="0" smtClean="0">
                        <a:solidFill>
                          <a:schemeClr val="tx1"/>
                        </a:solidFill>
                        <a:effectLst/>
                        <a:latin typeface="+mj-lt"/>
                      </a:endParaRPr>
                    </a:p>
                    <a:p>
                      <a:pPr algn="l" fontAlgn="b"/>
                      <a:r>
                        <a:rPr lang="fr-FR" sz="700" b="0" i="0" u="none" strike="noStrike" dirty="0" smtClean="0">
                          <a:solidFill>
                            <a:schemeClr val="tx1"/>
                          </a:solidFill>
                          <a:effectLst/>
                          <a:latin typeface="+mj-lt"/>
                        </a:rPr>
                        <a:t>Réflexion </a:t>
                      </a:r>
                      <a:r>
                        <a:rPr lang="fr-FR" sz="700" b="0" i="0" u="none" strike="noStrike" baseline="0" dirty="0" smtClean="0">
                          <a:solidFill>
                            <a:schemeClr val="tx1"/>
                          </a:solidFill>
                          <a:effectLst/>
                          <a:latin typeface="+mj-lt"/>
                        </a:rPr>
                        <a:t>/ mise en œuvre </a:t>
                      </a:r>
                      <a:r>
                        <a:rPr lang="fr-FR" sz="700" b="0" i="0" u="none" strike="noStrike" dirty="0" smtClean="0">
                          <a:solidFill>
                            <a:schemeClr val="tx1"/>
                          </a:solidFill>
                          <a:effectLst/>
                          <a:latin typeface="+mj-lt"/>
                        </a:rPr>
                        <a:t>sur certains </a:t>
                      </a:r>
                      <a:r>
                        <a:rPr lang="fr-FR" sz="700" b="0" i="0" u="none" strike="noStrike" baseline="0" dirty="0" smtClean="0">
                          <a:solidFill>
                            <a:schemeClr val="tx1"/>
                          </a:solidFill>
                          <a:effectLst/>
                          <a:latin typeface="+mj-lt"/>
                        </a:rPr>
                        <a:t>processus de dispositifs spécifiques, mais de manière non structurée</a:t>
                      </a:r>
                      <a:endParaRPr lang="fr-FR" sz="700" b="0" i="0" u="none" strike="noStrike" dirty="0">
                        <a:solidFill>
                          <a:schemeClr val="tx1"/>
                        </a:solidFill>
                        <a:effectLst/>
                        <a:latin typeface="+mj-lt"/>
                      </a:endParaRPr>
                    </a:p>
                  </a:txBody>
                  <a:tcPr marL="9525" marR="9525" marT="9525" marB="0"/>
                </a:tc>
                <a:tc>
                  <a:txBody>
                    <a:bodyPr/>
                    <a:lstStyle/>
                    <a:p>
                      <a:pPr algn="l" fontAlgn="b"/>
                      <a:r>
                        <a:rPr lang="fr-FR" sz="700" b="0" i="0" u="none" strike="noStrike" dirty="0" smtClean="0">
                          <a:solidFill>
                            <a:schemeClr val="tx1"/>
                          </a:solidFill>
                          <a:effectLst/>
                          <a:latin typeface="+mj-lt"/>
                        </a:rPr>
                        <a:t>Analyse structurée des</a:t>
                      </a:r>
                      <a:r>
                        <a:rPr lang="fr-FR" sz="700" b="0" i="0" u="none" strike="noStrike" baseline="0" dirty="0" smtClean="0">
                          <a:solidFill>
                            <a:schemeClr val="tx1"/>
                          </a:solidFill>
                          <a:effectLst/>
                          <a:latin typeface="+mj-lt"/>
                        </a:rPr>
                        <a:t> </a:t>
                      </a:r>
                      <a:r>
                        <a:rPr lang="fr-FR" sz="700" b="0" i="0" u="none" strike="noStrike" dirty="0" smtClean="0">
                          <a:solidFill>
                            <a:schemeClr val="tx1"/>
                          </a:solidFill>
                          <a:effectLst/>
                          <a:latin typeface="+mj-lt"/>
                        </a:rPr>
                        <a:t>enjeux de</a:t>
                      </a:r>
                      <a:r>
                        <a:rPr lang="fr-FR" sz="700" b="0" i="0" u="none" strike="noStrike" baseline="0" dirty="0" smtClean="0">
                          <a:solidFill>
                            <a:schemeClr val="tx1"/>
                          </a:solidFill>
                          <a:effectLst/>
                          <a:latin typeface="+mj-lt"/>
                        </a:rPr>
                        <a:t>  transmission et des f</a:t>
                      </a:r>
                      <a:r>
                        <a:rPr lang="fr-FR" sz="700" b="0" i="0" u="none" strike="noStrike" dirty="0" smtClean="0">
                          <a:solidFill>
                            <a:schemeClr val="tx1"/>
                          </a:solidFill>
                          <a:effectLst/>
                          <a:latin typeface="+mj-lt"/>
                        </a:rPr>
                        <a:t>acteurs de singularité </a:t>
                      </a:r>
                    </a:p>
                    <a:p>
                      <a:pPr algn="l" fontAlgn="b"/>
                      <a:r>
                        <a:rPr lang="fr-FR" sz="700" b="0" i="0" u="none" strike="noStrike" baseline="0" dirty="0" smtClean="0">
                          <a:solidFill>
                            <a:schemeClr val="tx1"/>
                          </a:solidFill>
                          <a:effectLst/>
                          <a:latin typeface="+mj-lt"/>
                        </a:rPr>
                        <a:t>Mise en œuvre formalisée de dispositifs de transmission sur certains processus</a:t>
                      </a:r>
                      <a:endParaRPr lang="fr-FR" sz="700" b="0" i="0" u="none" strike="noStrike" dirty="0">
                        <a:solidFill>
                          <a:schemeClr val="tx1"/>
                        </a:solidFill>
                        <a:effectLst/>
                        <a:latin typeface="+mj-lt"/>
                      </a:endParaRPr>
                    </a:p>
                  </a:txBody>
                  <a:tcPr marL="9525" marR="9525" marT="9525" marB="0"/>
                </a:tc>
                <a:tc>
                  <a:txBody>
                    <a:bodyPr/>
                    <a:lstStyle/>
                    <a:p>
                      <a:pPr algn="l" fontAlgn="b"/>
                      <a:r>
                        <a:rPr lang="fr-FR" sz="700" b="0" i="0" u="none" strike="noStrike" dirty="0" smtClean="0">
                          <a:solidFill>
                            <a:schemeClr val="tx1"/>
                          </a:solidFill>
                          <a:effectLst/>
                          <a:latin typeface="+mj-lt"/>
                        </a:rPr>
                        <a:t>Analyse des </a:t>
                      </a:r>
                      <a:r>
                        <a:rPr lang="fr-FR" sz="700" b="0" i="0" u="none" strike="noStrike" baseline="0" dirty="0" smtClean="0">
                          <a:solidFill>
                            <a:schemeClr val="tx1"/>
                          </a:solidFill>
                          <a:effectLst/>
                          <a:latin typeface="+mj-lt"/>
                        </a:rPr>
                        <a:t>enjeux de transmission sur l’</a:t>
                      </a:r>
                      <a:r>
                        <a:rPr lang="fr-FR" sz="700" b="0" i="0" u="none" strike="noStrike" dirty="0" smtClean="0">
                          <a:solidFill>
                            <a:schemeClr val="tx1"/>
                          </a:solidFill>
                          <a:effectLst/>
                          <a:latin typeface="+mj-lt"/>
                        </a:rPr>
                        <a:t>ensemble de la chaine de création de valeur</a:t>
                      </a:r>
                    </a:p>
                    <a:p>
                      <a:pPr algn="l" fontAlgn="b"/>
                      <a:r>
                        <a:rPr lang="fr-FR" sz="700" b="0" i="0" u="none" strike="noStrike" dirty="0" smtClean="0">
                          <a:solidFill>
                            <a:schemeClr val="tx1"/>
                          </a:solidFill>
                          <a:effectLst/>
                          <a:latin typeface="+mj-lt"/>
                        </a:rPr>
                        <a:t>Mise en œuvre </a:t>
                      </a:r>
                      <a:r>
                        <a:rPr lang="fr-FR" sz="700" b="0" i="0" u="none" strike="noStrike" baseline="0" dirty="0" smtClean="0">
                          <a:solidFill>
                            <a:schemeClr val="tx1"/>
                          </a:solidFill>
                          <a:effectLst/>
                          <a:latin typeface="+mj-lt"/>
                        </a:rPr>
                        <a:t>formalisée mais figée d’un dispositif de transmission</a:t>
                      </a:r>
                      <a:endParaRPr lang="fr-FR" sz="700" b="0" i="0" u="none" strike="noStrike" dirty="0">
                        <a:solidFill>
                          <a:schemeClr val="tx1"/>
                        </a:solidFill>
                        <a:effectLst/>
                        <a:latin typeface="+mj-lt"/>
                      </a:endParaRPr>
                    </a:p>
                  </a:txBody>
                  <a:tcPr marL="9525" marR="9525" marT="9525" marB="0"/>
                </a:tc>
                <a:tc>
                  <a:txBody>
                    <a:bodyPr/>
                    <a:lstStyle/>
                    <a:p>
                      <a:pPr algn="l" fontAlgn="b"/>
                      <a:r>
                        <a:rPr lang="fr-FR" sz="700" b="0" i="0" u="none" strike="noStrike" dirty="0" smtClean="0">
                          <a:solidFill>
                            <a:schemeClr val="tx1"/>
                          </a:solidFill>
                          <a:effectLst/>
                          <a:latin typeface="+mj-lt"/>
                        </a:rPr>
                        <a:t>Mise</a:t>
                      </a:r>
                      <a:r>
                        <a:rPr lang="fr-FR" sz="700" b="0" i="0" u="none" strike="noStrike" baseline="0" dirty="0" smtClean="0">
                          <a:solidFill>
                            <a:schemeClr val="tx1"/>
                          </a:solidFill>
                          <a:effectLst/>
                          <a:latin typeface="+mj-lt"/>
                        </a:rPr>
                        <a:t> en œuvre d’un p</a:t>
                      </a:r>
                      <a:r>
                        <a:rPr lang="fr-FR" sz="700" b="0" i="0" u="none" strike="noStrike" dirty="0" smtClean="0">
                          <a:solidFill>
                            <a:schemeClr val="tx1"/>
                          </a:solidFill>
                          <a:effectLst/>
                          <a:latin typeface="+mj-lt"/>
                        </a:rPr>
                        <a:t>rocessus de transmission pleinement</a:t>
                      </a:r>
                      <a:r>
                        <a:rPr lang="fr-FR" sz="700" b="0" i="0" u="none" strike="noStrike" baseline="0" dirty="0" smtClean="0">
                          <a:solidFill>
                            <a:schemeClr val="tx1"/>
                          </a:solidFill>
                          <a:effectLst/>
                          <a:latin typeface="+mj-lt"/>
                        </a:rPr>
                        <a:t> formalisé, encouragé et valorisé et optimisé dans le temps pour l’adapter à l’évolution du patrimoine immatériel</a:t>
                      </a:r>
                      <a:endParaRPr lang="fr-FR" sz="700" b="0" i="0" u="none" strike="noStrike" dirty="0">
                        <a:solidFill>
                          <a:schemeClr val="tx1"/>
                        </a:solidFill>
                        <a:effectLst/>
                        <a:latin typeface="+mj-lt"/>
                      </a:endParaRPr>
                    </a:p>
                  </a:txBody>
                  <a:tcPr marL="9525" marR="9525" marT="9525" marB="0"/>
                </a:tc>
              </a:tr>
            </a:tbl>
          </a:graphicData>
        </a:graphic>
      </p:graphicFrame>
      <p:sp>
        <p:nvSpPr>
          <p:cNvPr id="2" name="ZoneTexte 1"/>
          <p:cNvSpPr txBox="1"/>
          <p:nvPr/>
        </p:nvSpPr>
        <p:spPr>
          <a:xfrm>
            <a:off x="476672" y="9273480"/>
            <a:ext cx="5109091" cy="215444"/>
          </a:xfrm>
          <a:prstGeom prst="rect">
            <a:avLst/>
          </a:prstGeom>
          <a:noFill/>
        </p:spPr>
        <p:txBody>
          <a:bodyPr wrap="none" rtlCol="0">
            <a:spAutoFit/>
          </a:bodyPr>
          <a:lstStyle/>
          <a:p>
            <a:pPr algn="l"/>
            <a:r>
              <a:rPr lang="fr-FR" sz="800" b="0" dirty="0" smtClean="0"/>
              <a:t>² La </a:t>
            </a:r>
            <a:r>
              <a:rPr lang="fr-FR" sz="800" b="0" dirty="0" err="1" smtClean="0"/>
              <a:t>transmision</a:t>
            </a:r>
            <a:r>
              <a:rPr lang="fr-FR" sz="800" b="0" dirty="0" smtClean="0"/>
              <a:t> des petites et moyennes entreprises, l’expérience d’OSEO BDPME (aujourd’hui BPI France)</a:t>
            </a:r>
          </a:p>
        </p:txBody>
      </p:sp>
      <p:sp useBgFill="1">
        <p:nvSpPr>
          <p:cNvPr id="15" name="Rectangle 14"/>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00B050"/>
                </a:solidFill>
              </a:rPr>
              <a:t>Sur les modalités </a:t>
            </a:r>
            <a:r>
              <a:rPr lang="fr-FR" sz="1000" dirty="0" smtClean="0">
                <a:solidFill>
                  <a:srgbClr val="00B050"/>
                </a:solidFill>
              </a:rPr>
              <a:t>de pilotage </a:t>
            </a:r>
            <a:r>
              <a:rPr lang="fr-FR" sz="1000" dirty="0">
                <a:solidFill>
                  <a:srgbClr val="00B050"/>
                </a:solidFill>
              </a:rPr>
              <a:t>opérationnel et de management </a:t>
            </a:r>
          </a:p>
        </p:txBody>
      </p:sp>
    </p:spTree>
    <p:extLst>
      <p:ext uri="{BB962C8B-B14F-4D97-AF65-F5344CB8AC3E}">
        <p14:creationId xmlns:p14="http://schemas.microsoft.com/office/powerpoint/2010/main" val="4122643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chor="ctr"/>
          <a:lstStyle/>
          <a:p>
            <a:r>
              <a:rPr lang="fr-FR" dirty="0" smtClean="0">
                <a:solidFill>
                  <a:srgbClr val="00B050"/>
                </a:solidFill>
              </a:rPr>
              <a:t>Elever la question de </a:t>
            </a:r>
            <a:r>
              <a:rPr lang="fr-FR" dirty="0">
                <a:solidFill>
                  <a:srgbClr val="00B050"/>
                </a:solidFill>
              </a:rPr>
              <a:t>la transmission </a:t>
            </a:r>
            <a:r>
              <a:rPr lang="fr-FR" dirty="0" smtClean="0">
                <a:solidFill>
                  <a:srgbClr val="00B050"/>
                </a:solidFill>
              </a:rPr>
              <a:t>au rang de cause nationale (2/2) –  la transmission du savoir</a:t>
            </a:r>
            <a:endParaRPr lang="fr-FR" dirty="0">
              <a:solidFill>
                <a:srgbClr val="00B050"/>
              </a:solidFill>
            </a:endParaRPr>
          </a:p>
        </p:txBody>
      </p:sp>
      <p:sp>
        <p:nvSpPr>
          <p:cNvPr id="8" name="Espace réservé du contenu 7"/>
          <p:cNvSpPr>
            <a:spLocks noGrp="1"/>
          </p:cNvSpPr>
          <p:nvPr>
            <p:ph idx="1"/>
          </p:nvPr>
        </p:nvSpPr>
        <p:spPr/>
        <p:txBody>
          <a:bodyPr/>
          <a:lstStyle/>
          <a:p>
            <a:pPr algn="just">
              <a:lnSpc>
                <a:spcPts val="1300"/>
              </a:lnSpc>
            </a:pPr>
            <a:r>
              <a:rPr lang="fr-FR" dirty="0" smtClean="0"/>
              <a:t>La transmission des savoirs et des compétences est une problématique quotidienne clé des entreprises, rendue d’autant plus cruciale par le départ en retraite entre autres de la génération du baby boom.. Au-delà des compétences techniques, l’enjeu principal est la transmission des savoirs faire « immatériels ». Pour y parvenir, il convient de mettre en œuvre des dispositifs appropriés et adaptés aux caractéristiques de l’entreprise.</a:t>
            </a:r>
            <a:endParaRPr lang="fr-FR" b="0" dirty="0"/>
          </a:p>
        </p:txBody>
      </p:sp>
      <p:sp>
        <p:nvSpPr>
          <p:cNvPr id="9" name="Espace réservé du contenu 8"/>
          <p:cNvSpPr>
            <a:spLocks noGrp="1"/>
          </p:cNvSpPr>
          <p:nvPr>
            <p:ph idx="10"/>
          </p:nvPr>
        </p:nvSpPr>
        <p:spPr>
          <a:xfrm>
            <a:off x="260350" y="2216696"/>
            <a:ext cx="3149600" cy="5688633"/>
          </a:xfrm>
        </p:spPr>
        <p:txBody>
          <a:bodyPr/>
          <a:lstStyle/>
          <a:p>
            <a:r>
              <a:rPr lang="fr-FR" dirty="0" smtClean="0"/>
              <a:t>Introduction : </a:t>
            </a:r>
          </a:p>
          <a:p>
            <a:pPr algn="just"/>
            <a:r>
              <a:rPr lang="fr-FR" b="0" dirty="0" smtClean="0"/>
              <a:t>Selon l’INSEE, entre 2014 et 2020 un peu moins d’un français sur sept aura pris sa retraite (soit 31% des actifs</a:t>
            </a:r>
            <a:r>
              <a:rPr lang="fr-FR" b="0" dirty="0"/>
              <a:t>). Si le départ des baby-boomers en sera la principale cause, </a:t>
            </a:r>
            <a:r>
              <a:rPr lang="fr-FR" b="0" dirty="0" smtClean="0"/>
              <a:t>l’invalidité </a:t>
            </a:r>
            <a:r>
              <a:rPr lang="fr-FR" b="0" dirty="0"/>
              <a:t>et </a:t>
            </a:r>
            <a:r>
              <a:rPr lang="fr-FR" b="0" dirty="0" smtClean="0"/>
              <a:t>le </a:t>
            </a:r>
            <a:r>
              <a:rPr lang="fr-FR" b="0" dirty="0"/>
              <a:t>chômage des quinquagénaires </a:t>
            </a:r>
            <a:r>
              <a:rPr lang="fr-FR" b="0" dirty="0" smtClean="0"/>
              <a:t>y contribueront également.  Dans ce cadre</a:t>
            </a:r>
            <a:r>
              <a:rPr lang="fr-FR" b="0" dirty="0" smtClean="0">
                <a:solidFill>
                  <a:srgbClr val="FF0000"/>
                </a:solidFill>
              </a:rPr>
              <a:t>, </a:t>
            </a:r>
            <a:r>
              <a:rPr lang="fr-FR" dirty="0" smtClean="0"/>
              <a:t>la transmission et la pérennisation du savoir représentent un enjeu majeur. </a:t>
            </a:r>
            <a:endParaRPr lang="fr-FR" dirty="0"/>
          </a:p>
          <a:p>
            <a:pPr algn="just">
              <a:spcBef>
                <a:spcPts val="500"/>
              </a:spcBef>
            </a:pPr>
            <a:r>
              <a:rPr lang="fr-FR" b="0" dirty="0" smtClean="0"/>
              <a:t>Toutefois, </a:t>
            </a:r>
            <a:r>
              <a:rPr lang="fr-FR" dirty="0" smtClean="0"/>
              <a:t>cette problématique ne semble pas inquiéter outre mesure les entreprises</a:t>
            </a:r>
            <a:r>
              <a:rPr lang="fr-FR" b="0" dirty="0" smtClean="0"/>
              <a:t> et peu d’entre elles se préoccupent de manière préventive de la gestion des fins de carrière et de la limitation de la perte de compétence par manque de formations internes particulièrement.</a:t>
            </a:r>
          </a:p>
          <a:p>
            <a:pPr algn="just">
              <a:spcBef>
                <a:spcPts val="500"/>
              </a:spcBef>
            </a:pPr>
            <a:r>
              <a:rPr lang="fr-FR" b="1" dirty="0" smtClean="0">
                <a:ea typeface="+mn-ea"/>
                <a:cs typeface="+mn-cs"/>
              </a:rPr>
              <a:t>Cet exercice de transmission est complexe car </a:t>
            </a:r>
            <a:r>
              <a:rPr lang="fr-FR" dirty="0" smtClean="0">
                <a:ea typeface="+mn-ea"/>
                <a:cs typeface="+mn-cs"/>
              </a:rPr>
              <a:t>au-delà des compétences techniques de la fonction</a:t>
            </a:r>
            <a:r>
              <a:rPr lang="fr-FR" b="1" dirty="0" smtClean="0">
                <a:ea typeface="+mn-ea"/>
                <a:cs typeface="+mn-cs"/>
              </a:rPr>
              <a:t>, il s’agit pour le collaborateur de confier à son successeur des éléments plus intangibles, </a:t>
            </a:r>
            <a:r>
              <a:rPr lang="fr-FR" dirty="0" smtClean="0">
                <a:ea typeface="+mn-ea"/>
                <a:cs typeface="+mn-cs"/>
              </a:rPr>
              <a:t>tels un tour de main spécifique, la connaissance de l’environnement / un contexte, une qualité relationnelle… </a:t>
            </a:r>
            <a:endParaRPr lang="fr-FR" b="1" dirty="0" smtClean="0">
              <a:ea typeface="+mn-ea"/>
              <a:cs typeface="+mn-cs"/>
            </a:endParaRPr>
          </a:p>
          <a:p>
            <a:pPr algn="just">
              <a:spcBef>
                <a:spcPts val="900"/>
              </a:spcBef>
            </a:pPr>
            <a:r>
              <a:rPr lang="fr-FR" dirty="0" smtClean="0"/>
              <a:t>Leviers : </a:t>
            </a:r>
          </a:p>
          <a:p>
            <a:pPr marL="0" lvl="1" indent="0" algn="just">
              <a:buNone/>
            </a:pPr>
            <a:r>
              <a:rPr lang="fr-FR" dirty="0" smtClean="0">
                <a:ea typeface="+mn-ea"/>
                <a:cs typeface="+mn-cs"/>
              </a:rPr>
              <a:t>Comme pour la transmission d’entreprise de nombreuses pistes sont proposées pour mener à bien la transmission  - recenser les compétences, profils et savoir faire, anticiper les formations, développer le tutorat ou le compagnonnage…</a:t>
            </a:r>
          </a:p>
          <a:p>
            <a:pPr marL="0" lvl="1" indent="0" algn="just">
              <a:buNone/>
            </a:pPr>
            <a:r>
              <a:rPr lang="fr-FR" dirty="0" smtClean="0">
                <a:ea typeface="+mn-ea"/>
                <a:cs typeface="+mn-cs"/>
              </a:rPr>
              <a:t>Dans ce cadre, </a:t>
            </a:r>
            <a:r>
              <a:rPr lang="fr-FR" b="1" dirty="0" smtClean="0">
                <a:ea typeface="+mn-ea"/>
                <a:cs typeface="+mn-cs"/>
              </a:rPr>
              <a:t>la grille d’analyse que constitue l’immatériel permet de faciliter </a:t>
            </a:r>
            <a:r>
              <a:rPr lang="fr-FR" dirty="0" smtClean="0">
                <a:ea typeface="+mn-ea"/>
                <a:cs typeface="+mn-cs"/>
              </a:rPr>
              <a:t>ce processus, en particulier :  </a:t>
            </a:r>
          </a:p>
          <a:p>
            <a:pPr lvl="1" algn="just">
              <a:spcBef>
                <a:spcPts val="100"/>
              </a:spcBef>
            </a:pPr>
            <a:r>
              <a:rPr lang="fr-FR" b="1" dirty="0" smtClean="0"/>
              <a:t>Au-delà des compétences / aptitudes requises par  </a:t>
            </a:r>
            <a:r>
              <a:rPr lang="fr-FR" b="1" dirty="0"/>
              <a:t>leur </a:t>
            </a:r>
            <a:r>
              <a:rPr lang="fr-FR" b="1" dirty="0" smtClean="0"/>
              <a:t>fonction, recenser </a:t>
            </a:r>
            <a:r>
              <a:rPr lang="fr-FR" b="1" dirty="0"/>
              <a:t>les  actifs clés portés par </a:t>
            </a:r>
            <a:r>
              <a:rPr lang="fr-FR" b="1" dirty="0" smtClean="0"/>
              <a:t>les collaborateurs</a:t>
            </a:r>
            <a:r>
              <a:rPr lang="fr-FR" dirty="0" smtClean="0"/>
              <a:t> : </a:t>
            </a:r>
            <a:r>
              <a:rPr lang="fr-FR" dirty="0"/>
              <a:t>l’histoire, la culture, les processus, </a:t>
            </a:r>
            <a:r>
              <a:rPr lang="fr-FR" dirty="0" smtClean="0"/>
              <a:t>les documents techniques les processus d’échanges entre personnes.</a:t>
            </a:r>
            <a:endParaRPr lang="fr-FR" dirty="0"/>
          </a:p>
        </p:txBody>
      </p:sp>
      <p:sp>
        <p:nvSpPr>
          <p:cNvPr id="3" name="Espace réservé du texte 2"/>
          <p:cNvSpPr>
            <a:spLocks noGrp="1"/>
          </p:cNvSpPr>
          <p:nvPr>
            <p:ph type="body" sz="half" idx="12"/>
          </p:nvPr>
        </p:nvSpPr>
        <p:spPr>
          <a:xfrm>
            <a:off x="3537650" y="2432720"/>
            <a:ext cx="3060000" cy="1512168"/>
          </a:xfrm>
        </p:spPr>
        <p:txBody>
          <a:bodyPr/>
          <a:lstStyle/>
          <a:p>
            <a:r>
              <a:rPr lang="fr-FR" sz="900" dirty="0" smtClean="0"/>
              <a:t>Planification, programmation et pérennisation des savoirs dans le cadre du transfert intergénérationnel.</a:t>
            </a:r>
          </a:p>
          <a:p>
            <a:r>
              <a:rPr lang="fr-FR" sz="900" dirty="0" smtClean="0"/>
              <a:t>Minimisation des risques de perte de savoir dans l’entreprise par le biais d’un système d’information des connaissances stratégiques et tacites actif.</a:t>
            </a:r>
          </a:p>
          <a:p>
            <a:r>
              <a:rPr lang="fr-FR" sz="900" dirty="0" smtClean="0"/>
              <a:t>Absence de destruction d’actifs matériels ou immatériels.</a:t>
            </a:r>
          </a:p>
          <a:p>
            <a:r>
              <a:rPr lang="fr-FR" sz="900" dirty="0" smtClean="0"/>
              <a:t>Capitalisation, matérialisation et préservation des savoirs valorisables dans l’entreprise.</a:t>
            </a:r>
          </a:p>
        </p:txBody>
      </p:sp>
      <p:sp>
        <p:nvSpPr>
          <p:cNvPr id="4" name="Espace réservé du texte 3"/>
          <p:cNvSpPr>
            <a:spLocks noGrp="1"/>
          </p:cNvSpPr>
          <p:nvPr>
            <p:ph type="body" sz="quarter" idx="13"/>
          </p:nvPr>
        </p:nvSpPr>
        <p:spPr>
          <a:xfrm>
            <a:off x="305507" y="8046605"/>
            <a:ext cx="6314368" cy="144000"/>
          </a:xfrm>
        </p:spPr>
        <p:txBody>
          <a:bodyPr/>
          <a:lstStyle/>
          <a:p>
            <a:r>
              <a:rPr lang="fr-FR" dirty="0"/>
              <a:t>Positionnement sur la grille de </a:t>
            </a:r>
            <a:r>
              <a:rPr lang="fr-FR" dirty="0" smtClean="0"/>
              <a:t>maturité</a:t>
            </a:r>
            <a:endParaRPr lang="fr-FR" dirty="0"/>
          </a:p>
        </p:txBody>
      </p:sp>
      <p:sp>
        <p:nvSpPr>
          <p:cNvPr id="5" name="Espace réservé du texte 4"/>
          <p:cNvSpPr>
            <a:spLocks noGrp="1"/>
          </p:cNvSpPr>
          <p:nvPr>
            <p:ph type="body" sz="quarter" idx="14"/>
          </p:nvPr>
        </p:nvSpPr>
        <p:spPr/>
        <p:txBody>
          <a:bodyPr/>
          <a:lstStyle/>
          <a:p>
            <a:r>
              <a:rPr lang="fr-FR" dirty="0" smtClean="0"/>
              <a:t>Apports</a:t>
            </a:r>
            <a:endParaRPr lang="fr-FR" dirty="0"/>
          </a:p>
        </p:txBody>
      </p:sp>
      <p:sp>
        <p:nvSpPr>
          <p:cNvPr id="6" name="Espace réservé du contenu 5"/>
          <p:cNvSpPr>
            <a:spLocks noGrp="1"/>
          </p:cNvSpPr>
          <p:nvPr>
            <p:ph idx="15"/>
          </p:nvPr>
        </p:nvSpPr>
        <p:spPr>
          <a:xfrm>
            <a:off x="3537650" y="3944888"/>
            <a:ext cx="3060000" cy="3887822"/>
          </a:xfrm>
        </p:spPr>
        <p:txBody>
          <a:bodyPr/>
          <a:lstStyle/>
          <a:p>
            <a:pPr lvl="1" algn="just">
              <a:spcBef>
                <a:spcPts val="600"/>
              </a:spcBef>
            </a:pPr>
            <a:r>
              <a:rPr lang="fr-FR" b="1" dirty="0"/>
              <a:t>Caractériser les profils des successeurs </a:t>
            </a:r>
            <a:r>
              <a:rPr lang="fr-FR" b="1" dirty="0" smtClean="0"/>
              <a:t>requis.</a:t>
            </a:r>
            <a:endParaRPr lang="fr-FR" dirty="0" smtClean="0"/>
          </a:p>
          <a:p>
            <a:pPr algn="just"/>
            <a:r>
              <a:rPr lang="fr-FR" dirty="0" smtClean="0"/>
              <a:t>Selon la personnalité de l’entreprise, l’immatériel permet en outre de trouver le dispositif de transmission approprié, en particulier le bon dosage entre procédure écrite </a:t>
            </a:r>
            <a:r>
              <a:rPr lang="fr-FR" b="0" dirty="0" smtClean="0"/>
              <a:t>(formation académique, e-learning…) </a:t>
            </a:r>
            <a:r>
              <a:rPr lang="fr-FR" dirty="0" smtClean="0"/>
              <a:t>et échange interpersonnel </a:t>
            </a:r>
            <a:r>
              <a:rPr lang="fr-FR" b="0" dirty="0" smtClean="0"/>
              <a:t>(tutorat, compagnonnage…) :</a:t>
            </a:r>
          </a:p>
          <a:p>
            <a:pPr lvl="1" algn="just">
              <a:spcBef>
                <a:spcPts val="200"/>
              </a:spcBef>
            </a:pPr>
            <a:r>
              <a:rPr lang="fr-FR" dirty="0" smtClean="0"/>
              <a:t>Ainsi une entreprise mécaniste pourra s’appuyer fortement sur des formations académiques (principalement internes), alors que les organisations organiques privilégieront les modes de transmission bilatéraux.</a:t>
            </a:r>
          </a:p>
          <a:p>
            <a:pPr>
              <a:spcBef>
                <a:spcPts val="300"/>
              </a:spcBef>
            </a:pPr>
            <a:r>
              <a:rPr lang="fr-FR" b="0" i="1" u="sng" dirty="0" smtClean="0"/>
              <a:t>Remarques</a:t>
            </a:r>
            <a:r>
              <a:rPr lang="fr-FR" b="0" i="1" dirty="0" smtClean="0"/>
              <a:t> : </a:t>
            </a:r>
          </a:p>
          <a:p>
            <a:pPr lvl="1" algn="just">
              <a:spcBef>
                <a:spcPts val="200"/>
              </a:spcBef>
            </a:pPr>
            <a:r>
              <a:rPr lang="fr-FR" i="1" dirty="0" smtClean="0"/>
              <a:t>Dans tous les cas,  une bonne transmission ne pourra se réduire au transfert « désincarné » d’un ensemble de savoirs capitalisés et requiert un échange interpersonnel</a:t>
            </a:r>
            <a:r>
              <a:rPr lang="fr-FR" i="1" dirty="0" smtClean="0">
                <a:solidFill>
                  <a:srgbClr val="00B050"/>
                </a:solidFill>
              </a:rPr>
              <a:t>.</a:t>
            </a:r>
            <a:endParaRPr lang="fr-FR" i="1" dirty="0" smtClean="0"/>
          </a:p>
          <a:p>
            <a:pPr lvl="1" algn="just">
              <a:spcBef>
                <a:spcPts val="200"/>
              </a:spcBef>
            </a:pPr>
            <a:r>
              <a:rPr lang="fr-FR" i="1" dirty="0" smtClean="0"/>
              <a:t>Dans ce cadre, à l’image des Corporations métiers sous l’Ancien Régime ou plus récemment le compagnonnage, l’apprenti et le tuteur s’engageront mutuellement dans le cadre d’un contrat (moral ou formalisé) et ce dernier devra encourager la montée en compétence « et mettre en situation son successeur.</a:t>
            </a:r>
          </a:p>
        </p:txBody>
      </p:sp>
      <p:sp>
        <p:nvSpPr>
          <p:cNvPr id="14" name="Rectangle 13"/>
          <p:cNvSpPr>
            <a:spLocks noChangeAspect="1"/>
          </p:cNvSpPr>
          <p:nvPr/>
        </p:nvSpPr>
        <p:spPr bwMode="auto">
          <a:xfrm>
            <a:off x="63500" y="596560"/>
            <a:ext cx="395842" cy="396000"/>
          </a:xfrm>
          <a:prstGeom prst="rect">
            <a:avLst/>
          </a:prstGeom>
          <a:solidFill>
            <a:srgbClr val="00B050"/>
          </a:solidFill>
          <a:ln>
            <a:solidFill>
              <a:srgbClr val="00B05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smtClean="0">
                <a:solidFill>
                  <a:schemeClr val="bg1"/>
                </a:solidFill>
                <a:latin typeface="+mn-lt"/>
              </a:rPr>
              <a:t>10</a:t>
            </a:r>
            <a:endParaRPr lang="fr-FR" sz="1600" b="1" dirty="0">
              <a:solidFill>
                <a:schemeClr val="bg1"/>
              </a:solidFill>
              <a:latin typeface="+mn-lt"/>
            </a:endParaRPr>
          </a:p>
        </p:txBody>
      </p:sp>
      <p:graphicFrame>
        <p:nvGraphicFramePr>
          <p:cNvPr id="17" name="Tableau 16"/>
          <p:cNvGraphicFramePr>
            <a:graphicFrameLocks noGrp="1"/>
          </p:cNvGraphicFramePr>
          <p:nvPr>
            <p:extLst>
              <p:ext uri="{D42A27DB-BD31-4B8C-83A1-F6EECF244321}">
                <p14:modId xmlns:p14="http://schemas.microsoft.com/office/powerpoint/2010/main" val="3643048895"/>
              </p:ext>
            </p:extLst>
          </p:nvPr>
        </p:nvGraphicFramePr>
        <p:xfrm>
          <a:off x="299544" y="8202192"/>
          <a:ext cx="6320332" cy="1005645"/>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b"/>
                      <a:r>
                        <a:rPr lang="fr-FR" sz="700" b="0" i="0" u="none" strike="noStrike" dirty="0" smtClean="0">
                          <a:solidFill>
                            <a:schemeClr val="tx1"/>
                          </a:solidFill>
                          <a:effectLst/>
                          <a:latin typeface="+mj-lt"/>
                        </a:rPr>
                        <a:t>Pas de prise en</a:t>
                      </a:r>
                      <a:r>
                        <a:rPr lang="fr-FR" sz="700" b="0" i="0" u="none" strike="noStrike" baseline="0" dirty="0" smtClean="0">
                          <a:solidFill>
                            <a:schemeClr val="tx1"/>
                          </a:solidFill>
                          <a:effectLst/>
                          <a:latin typeface="+mj-lt"/>
                        </a:rPr>
                        <a:t> compte de la</a:t>
                      </a:r>
                      <a:r>
                        <a:rPr lang="fr-FR" sz="700" b="0" i="0" u="none" strike="noStrike" dirty="0" smtClean="0">
                          <a:solidFill>
                            <a:schemeClr val="tx1"/>
                          </a:solidFill>
                          <a:effectLst/>
                          <a:latin typeface="+mj-lt"/>
                        </a:rPr>
                        <a:t> question de la transmission</a:t>
                      </a:r>
                      <a:r>
                        <a:rPr lang="fr-FR" sz="700" b="0" i="0" u="none" strike="noStrike" baseline="0" dirty="0" smtClean="0">
                          <a:solidFill>
                            <a:schemeClr val="tx1"/>
                          </a:solidFill>
                          <a:effectLst/>
                          <a:latin typeface="+mj-lt"/>
                        </a:rPr>
                        <a:t> au sein de l’entreprise :</a:t>
                      </a:r>
                    </a:p>
                    <a:p>
                      <a:pPr marL="171450" indent="-171450" algn="l" fontAlgn="b">
                        <a:buFont typeface="Arial" pitchFamily="34" charset="0"/>
                        <a:buChar char="•"/>
                      </a:pPr>
                      <a:r>
                        <a:rPr lang="fr-FR" sz="700" b="0" i="0" u="none" strike="noStrike" baseline="0" dirty="0" smtClean="0">
                          <a:solidFill>
                            <a:schemeClr val="tx1"/>
                          </a:solidFill>
                          <a:effectLst/>
                          <a:latin typeface="+mj-lt"/>
                        </a:rPr>
                        <a:t>Absence de dispositif dans l’organisation</a:t>
                      </a:r>
                    </a:p>
                    <a:p>
                      <a:pPr marL="171450" indent="-171450" algn="l" fontAlgn="b">
                        <a:buFont typeface="Arial" pitchFamily="34" charset="0"/>
                        <a:buChar char="•"/>
                      </a:pPr>
                      <a:r>
                        <a:rPr lang="fr-FR" sz="700" b="0" i="0" u="none" strike="noStrike" baseline="0" dirty="0" smtClean="0">
                          <a:solidFill>
                            <a:schemeClr val="tx1"/>
                          </a:solidFill>
                          <a:effectLst/>
                          <a:latin typeface="+mj-lt"/>
                        </a:rPr>
                        <a:t>Ne rentre pas dans les préoccupations des dirigeants</a:t>
                      </a:r>
                      <a:endParaRPr lang="fr-FR" sz="700" b="0" i="0" u="none" strike="noStrike" dirty="0">
                        <a:solidFill>
                          <a:schemeClr val="tx1"/>
                        </a:solidFill>
                        <a:effectLst/>
                        <a:latin typeface="+mj-lt"/>
                      </a:endParaRPr>
                    </a:p>
                  </a:txBody>
                  <a:tcPr marL="9525" marR="9525" marT="9525" marB="0"/>
                </a:tc>
                <a:tc>
                  <a:txBody>
                    <a:bodyPr/>
                    <a:lstStyle/>
                    <a:p>
                      <a:pPr algn="l" fontAlgn="b"/>
                      <a:r>
                        <a:rPr lang="fr-FR" sz="700" b="0" i="0" u="none" strike="noStrike" dirty="0" smtClean="0">
                          <a:solidFill>
                            <a:schemeClr val="tx1"/>
                          </a:solidFill>
                          <a:effectLst/>
                          <a:latin typeface="+mj-lt"/>
                        </a:rPr>
                        <a:t>Prise de conscience</a:t>
                      </a:r>
                      <a:r>
                        <a:rPr lang="fr-FR" sz="700" b="0" i="0" u="none" strike="noStrike" baseline="0" dirty="0" smtClean="0">
                          <a:solidFill>
                            <a:schemeClr val="tx1"/>
                          </a:solidFill>
                          <a:effectLst/>
                          <a:latin typeface="+mj-lt"/>
                        </a:rPr>
                        <a:t> de la nécessité d’anticiper la transmission</a:t>
                      </a:r>
                      <a:endParaRPr lang="fr-FR" sz="700" b="0" i="0" u="none" strike="noStrike" dirty="0" smtClean="0">
                        <a:solidFill>
                          <a:schemeClr val="tx1"/>
                        </a:solidFill>
                        <a:effectLst/>
                        <a:latin typeface="+mj-lt"/>
                      </a:endParaRPr>
                    </a:p>
                    <a:p>
                      <a:pPr algn="l" fontAlgn="b"/>
                      <a:r>
                        <a:rPr lang="fr-FR" sz="700" b="0" i="0" u="none" strike="noStrike" dirty="0" smtClean="0">
                          <a:solidFill>
                            <a:schemeClr val="tx1"/>
                          </a:solidFill>
                          <a:effectLst/>
                          <a:latin typeface="+mj-lt"/>
                        </a:rPr>
                        <a:t>Réflexion </a:t>
                      </a:r>
                      <a:r>
                        <a:rPr lang="fr-FR" sz="700" b="0" i="0" u="none" strike="noStrike" baseline="0" dirty="0" smtClean="0">
                          <a:solidFill>
                            <a:schemeClr val="tx1"/>
                          </a:solidFill>
                          <a:effectLst/>
                          <a:latin typeface="+mj-lt"/>
                        </a:rPr>
                        <a:t>/ mise en œuvre </a:t>
                      </a:r>
                      <a:r>
                        <a:rPr lang="fr-FR" sz="700" b="0" i="0" u="none" strike="noStrike" dirty="0" smtClean="0">
                          <a:solidFill>
                            <a:schemeClr val="tx1"/>
                          </a:solidFill>
                          <a:effectLst/>
                          <a:latin typeface="+mj-lt"/>
                        </a:rPr>
                        <a:t>sur certains </a:t>
                      </a:r>
                      <a:r>
                        <a:rPr lang="fr-FR" sz="700" b="0" i="0" u="none" strike="noStrike" baseline="0" dirty="0" smtClean="0">
                          <a:solidFill>
                            <a:schemeClr val="tx1"/>
                          </a:solidFill>
                          <a:effectLst/>
                          <a:latin typeface="+mj-lt"/>
                        </a:rPr>
                        <a:t>processus de dispositifs spécifiques, mais de manière non structurée</a:t>
                      </a:r>
                      <a:endParaRPr lang="fr-FR" sz="700" b="0" i="0" u="none" strike="noStrike" dirty="0">
                        <a:solidFill>
                          <a:schemeClr val="tx1"/>
                        </a:solidFill>
                        <a:effectLst/>
                        <a:latin typeface="+mj-lt"/>
                      </a:endParaRPr>
                    </a:p>
                  </a:txBody>
                  <a:tcPr marL="9525" marR="9525" marT="9525" marB="0"/>
                </a:tc>
                <a:tc>
                  <a:txBody>
                    <a:bodyPr/>
                    <a:lstStyle/>
                    <a:p>
                      <a:pPr algn="l" fontAlgn="b"/>
                      <a:r>
                        <a:rPr lang="fr-FR" sz="700" b="0" i="0" u="none" strike="noStrike" dirty="0" smtClean="0">
                          <a:solidFill>
                            <a:schemeClr val="tx1"/>
                          </a:solidFill>
                          <a:effectLst/>
                          <a:latin typeface="+mj-lt"/>
                        </a:rPr>
                        <a:t>Analyse structurée des</a:t>
                      </a:r>
                      <a:r>
                        <a:rPr lang="fr-FR" sz="700" b="0" i="0" u="none" strike="noStrike" baseline="0" dirty="0" smtClean="0">
                          <a:solidFill>
                            <a:schemeClr val="tx1"/>
                          </a:solidFill>
                          <a:effectLst/>
                          <a:latin typeface="+mj-lt"/>
                        </a:rPr>
                        <a:t> </a:t>
                      </a:r>
                      <a:r>
                        <a:rPr lang="fr-FR" sz="700" b="0" i="0" u="none" strike="noStrike" dirty="0" smtClean="0">
                          <a:solidFill>
                            <a:schemeClr val="tx1"/>
                          </a:solidFill>
                          <a:effectLst/>
                          <a:latin typeface="+mj-lt"/>
                        </a:rPr>
                        <a:t>enjeux de</a:t>
                      </a:r>
                      <a:r>
                        <a:rPr lang="fr-FR" sz="700" b="0" i="0" u="none" strike="noStrike" baseline="0" dirty="0" smtClean="0">
                          <a:solidFill>
                            <a:schemeClr val="tx1"/>
                          </a:solidFill>
                          <a:effectLst/>
                          <a:latin typeface="+mj-lt"/>
                        </a:rPr>
                        <a:t>  transmission et des f</a:t>
                      </a:r>
                      <a:r>
                        <a:rPr lang="fr-FR" sz="700" b="0" i="0" u="none" strike="noStrike" dirty="0" smtClean="0">
                          <a:solidFill>
                            <a:schemeClr val="tx1"/>
                          </a:solidFill>
                          <a:effectLst/>
                          <a:latin typeface="+mj-lt"/>
                        </a:rPr>
                        <a:t>acteurs de singularité </a:t>
                      </a:r>
                    </a:p>
                    <a:p>
                      <a:pPr algn="l" fontAlgn="b"/>
                      <a:r>
                        <a:rPr lang="fr-FR" sz="700" b="0" i="0" u="none" strike="noStrike" baseline="0" dirty="0" smtClean="0">
                          <a:solidFill>
                            <a:schemeClr val="tx1"/>
                          </a:solidFill>
                          <a:effectLst/>
                          <a:latin typeface="+mj-lt"/>
                        </a:rPr>
                        <a:t>Mise en œuvre formalisée de dispositifs de transmission sur certains processus</a:t>
                      </a:r>
                      <a:endParaRPr lang="fr-FR" sz="700" b="0" i="0" u="none" strike="noStrike" dirty="0">
                        <a:solidFill>
                          <a:schemeClr val="tx1"/>
                        </a:solidFill>
                        <a:effectLst/>
                        <a:latin typeface="+mj-lt"/>
                      </a:endParaRPr>
                    </a:p>
                  </a:txBody>
                  <a:tcPr marL="9525" marR="9525" marT="9525" marB="0"/>
                </a:tc>
                <a:tc>
                  <a:txBody>
                    <a:bodyPr/>
                    <a:lstStyle/>
                    <a:p>
                      <a:pPr algn="l" fontAlgn="b"/>
                      <a:r>
                        <a:rPr lang="fr-FR" sz="700" b="0" i="0" u="none" strike="noStrike" dirty="0" smtClean="0">
                          <a:solidFill>
                            <a:schemeClr val="tx1"/>
                          </a:solidFill>
                          <a:effectLst/>
                          <a:latin typeface="+mj-lt"/>
                        </a:rPr>
                        <a:t>Analyse des </a:t>
                      </a:r>
                      <a:r>
                        <a:rPr lang="fr-FR" sz="700" b="0" i="0" u="none" strike="noStrike" baseline="0" dirty="0" smtClean="0">
                          <a:solidFill>
                            <a:schemeClr val="tx1"/>
                          </a:solidFill>
                          <a:effectLst/>
                          <a:latin typeface="+mj-lt"/>
                        </a:rPr>
                        <a:t>enjeux de transmission sur l’</a:t>
                      </a:r>
                      <a:r>
                        <a:rPr lang="fr-FR" sz="700" b="0" i="0" u="none" strike="noStrike" dirty="0" smtClean="0">
                          <a:solidFill>
                            <a:schemeClr val="tx1"/>
                          </a:solidFill>
                          <a:effectLst/>
                          <a:latin typeface="+mj-lt"/>
                        </a:rPr>
                        <a:t>ensemble de la chaine de création de valeur</a:t>
                      </a:r>
                    </a:p>
                    <a:p>
                      <a:pPr algn="l" fontAlgn="b"/>
                      <a:r>
                        <a:rPr lang="fr-FR" sz="700" b="0" i="0" u="none" strike="noStrike" dirty="0" smtClean="0">
                          <a:solidFill>
                            <a:schemeClr val="tx1"/>
                          </a:solidFill>
                          <a:effectLst/>
                          <a:latin typeface="+mj-lt"/>
                        </a:rPr>
                        <a:t>Mise en œuvre </a:t>
                      </a:r>
                      <a:r>
                        <a:rPr lang="fr-FR" sz="700" b="0" i="0" u="none" strike="noStrike" baseline="0" dirty="0" smtClean="0">
                          <a:solidFill>
                            <a:schemeClr val="tx1"/>
                          </a:solidFill>
                          <a:effectLst/>
                          <a:latin typeface="+mj-lt"/>
                        </a:rPr>
                        <a:t>formalisée mais figée d’un dispositif de transmission</a:t>
                      </a:r>
                      <a:endParaRPr lang="fr-FR" sz="700" b="0" i="0" u="none" strike="noStrike" dirty="0">
                        <a:solidFill>
                          <a:schemeClr val="tx1"/>
                        </a:solidFill>
                        <a:effectLst/>
                        <a:latin typeface="+mj-lt"/>
                      </a:endParaRPr>
                    </a:p>
                  </a:txBody>
                  <a:tcPr marL="9525" marR="9525" marT="9525" marB="0"/>
                </a:tc>
                <a:tc>
                  <a:txBody>
                    <a:bodyPr/>
                    <a:lstStyle/>
                    <a:p>
                      <a:pPr algn="l" fontAlgn="b"/>
                      <a:r>
                        <a:rPr lang="fr-FR" sz="700" b="0" i="0" u="none" strike="noStrike" dirty="0" smtClean="0">
                          <a:solidFill>
                            <a:schemeClr val="tx1"/>
                          </a:solidFill>
                          <a:effectLst/>
                          <a:latin typeface="+mj-lt"/>
                        </a:rPr>
                        <a:t>Mise</a:t>
                      </a:r>
                      <a:r>
                        <a:rPr lang="fr-FR" sz="700" b="0" i="0" u="none" strike="noStrike" baseline="0" dirty="0" smtClean="0">
                          <a:solidFill>
                            <a:schemeClr val="tx1"/>
                          </a:solidFill>
                          <a:effectLst/>
                          <a:latin typeface="+mj-lt"/>
                        </a:rPr>
                        <a:t> en œuvre d’un p</a:t>
                      </a:r>
                      <a:r>
                        <a:rPr lang="fr-FR" sz="700" b="0" i="0" u="none" strike="noStrike" dirty="0" smtClean="0">
                          <a:solidFill>
                            <a:schemeClr val="tx1"/>
                          </a:solidFill>
                          <a:effectLst/>
                          <a:latin typeface="+mj-lt"/>
                        </a:rPr>
                        <a:t>rocessus de transmission pleinement</a:t>
                      </a:r>
                      <a:r>
                        <a:rPr lang="fr-FR" sz="700" b="0" i="0" u="none" strike="noStrike" baseline="0" dirty="0" smtClean="0">
                          <a:solidFill>
                            <a:schemeClr val="tx1"/>
                          </a:solidFill>
                          <a:effectLst/>
                          <a:latin typeface="+mj-lt"/>
                        </a:rPr>
                        <a:t> formalisé, encouragé et valorisé et optimisé dans le temps pour l’adapter à l’évolution du patrimoine immatériel</a:t>
                      </a:r>
                      <a:endParaRPr lang="fr-FR" sz="700" b="0" i="0" u="none" strike="noStrike" dirty="0">
                        <a:solidFill>
                          <a:schemeClr val="tx1"/>
                        </a:solidFill>
                        <a:effectLst/>
                        <a:latin typeface="+mj-lt"/>
                      </a:endParaRPr>
                    </a:p>
                  </a:txBody>
                  <a:tcPr marL="9525" marR="9525" marT="9525" marB="0"/>
                </a:tc>
              </a:tr>
            </a:tbl>
          </a:graphicData>
        </a:graphic>
      </p:graphicFrame>
      <p:sp>
        <p:nvSpPr>
          <p:cNvPr id="2" name="ZoneTexte 1"/>
          <p:cNvSpPr txBox="1"/>
          <p:nvPr/>
        </p:nvSpPr>
        <p:spPr>
          <a:xfrm>
            <a:off x="476672" y="9273480"/>
            <a:ext cx="5109091" cy="215444"/>
          </a:xfrm>
          <a:prstGeom prst="rect">
            <a:avLst/>
          </a:prstGeom>
          <a:noFill/>
        </p:spPr>
        <p:txBody>
          <a:bodyPr wrap="none" rtlCol="0">
            <a:spAutoFit/>
          </a:bodyPr>
          <a:lstStyle/>
          <a:p>
            <a:pPr algn="l"/>
            <a:r>
              <a:rPr lang="fr-FR" sz="800" b="0" dirty="0" smtClean="0"/>
              <a:t>² La </a:t>
            </a:r>
            <a:r>
              <a:rPr lang="fr-FR" sz="800" b="0" dirty="0" err="1" smtClean="0"/>
              <a:t>transmision</a:t>
            </a:r>
            <a:r>
              <a:rPr lang="fr-FR" sz="800" b="0" dirty="0" smtClean="0"/>
              <a:t> des petites et moyennes entreprises, l’expérience d’OSEO BDPME (aujourd’hui BPI France)</a:t>
            </a:r>
          </a:p>
        </p:txBody>
      </p:sp>
      <p:sp useBgFill="1">
        <p:nvSpPr>
          <p:cNvPr id="15" name="Rectangle 14"/>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00B050"/>
                </a:solidFill>
              </a:rPr>
              <a:t>Sur les modalités </a:t>
            </a:r>
            <a:r>
              <a:rPr lang="fr-FR" sz="1000" dirty="0" smtClean="0">
                <a:solidFill>
                  <a:srgbClr val="00B050"/>
                </a:solidFill>
              </a:rPr>
              <a:t>de pilotage </a:t>
            </a:r>
            <a:r>
              <a:rPr lang="fr-FR" sz="1000" dirty="0">
                <a:solidFill>
                  <a:srgbClr val="00B050"/>
                </a:solidFill>
              </a:rPr>
              <a:t>opérationnel et de management </a:t>
            </a:r>
          </a:p>
        </p:txBody>
      </p:sp>
    </p:spTree>
    <p:extLst>
      <p:ext uri="{BB962C8B-B14F-4D97-AF65-F5344CB8AC3E}">
        <p14:creationId xmlns:p14="http://schemas.microsoft.com/office/powerpoint/2010/main" val="128832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fr-FR" dirty="0" smtClean="0"/>
              <a:t>ANNEXES</a:t>
            </a:r>
          </a:p>
        </p:txBody>
      </p:sp>
    </p:spTree>
    <p:extLst>
      <p:ext uri="{BB962C8B-B14F-4D97-AF65-F5344CB8AC3E}">
        <p14:creationId xmlns:p14="http://schemas.microsoft.com/office/powerpoint/2010/main" val="1170550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Annexe </a:t>
            </a:r>
            <a:r>
              <a:rPr lang="fr-FR" dirty="0" smtClean="0"/>
              <a:t>1 </a:t>
            </a:r>
            <a:r>
              <a:rPr lang="fr-FR" dirty="0"/>
              <a:t>– </a:t>
            </a:r>
            <a:r>
              <a:rPr lang="fr-FR" dirty="0" smtClean="0"/>
              <a:t>Grille de maturité (1/2)</a:t>
            </a:r>
            <a:endParaRPr lang="fr-FR" dirty="0"/>
          </a:p>
        </p:txBody>
      </p:sp>
      <p:pic>
        <p:nvPicPr>
          <p:cNvPr id="1536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1825"/>
          <a:stretch/>
        </p:blipFill>
        <p:spPr bwMode="auto">
          <a:xfrm>
            <a:off x="319528" y="1390650"/>
            <a:ext cx="6204816" cy="694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39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Annexe </a:t>
            </a:r>
            <a:r>
              <a:rPr lang="fr-FR" dirty="0" smtClean="0"/>
              <a:t>1 </a:t>
            </a:r>
            <a:r>
              <a:rPr lang="fr-FR" dirty="0"/>
              <a:t>– </a:t>
            </a:r>
            <a:r>
              <a:rPr lang="fr-FR" dirty="0" smtClean="0"/>
              <a:t>Grille de maturité (2/2)</a:t>
            </a:r>
            <a:endParaRPr lang="fr-FR" dirty="0"/>
          </a:p>
        </p:txBody>
      </p:sp>
      <p:pic>
        <p:nvPicPr>
          <p:cNvPr id="1536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7835" b="1"/>
          <a:stretch/>
        </p:blipFill>
        <p:spPr bwMode="auto">
          <a:xfrm>
            <a:off x="319526" y="1599143"/>
            <a:ext cx="6204816" cy="457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98380"/>
          <a:stretch/>
        </p:blipFill>
        <p:spPr bwMode="auto">
          <a:xfrm rot="10800000" flipH="1" flipV="1">
            <a:off x="319526" y="1390650"/>
            <a:ext cx="6204817" cy="208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573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endParaRPr lang="fr-FR"/>
          </a:p>
        </p:txBody>
      </p:sp>
      <p:sp>
        <p:nvSpPr>
          <p:cNvPr id="13" name="Espace réservé du contenu 12"/>
          <p:cNvSpPr>
            <a:spLocks noGrp="1"/>
          </p:cNvSpPr>
          <p:nvPr>
            <p:ph idx="1"/>
          </p:nvPr>
        </p:nvSpPr>
        <p:spPr/>
        <p:txBody>
          <a:bodyPr/>
          <a:lstStyle/>
          <a:p>
            <a:endParaRPr lang="fr-FR"/>
          </a:p>
        </p:txBody>
      </p:sp>
    </p:spTree>
    <p:extLst>
      <p:ext uri="{BB962C8B-B14F-4D97-AF65-F5344CB8AC3E}">
        <p14:creationId xmlns:p14="http://schemas.microsoft.com/office/powerpoint/2010/main" val="52502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Annexe 2 – Lexique et définitions (1/2) </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809612302"/>
              </p:ext>
            </p:extLst>
          </p:nvPr>
        </p:nvGraphicFramePr>
        <p:xfrm>
          <a:off x="332654" y="1770256"/>
          <a:ext cx="6287220" cy="7198360"/>
        </p:xfrm>
        <a:graphic>
          <a:graphicData uri="http://schemas.openxmlformats.org/drawingml/2006/table">
            <a:tbl>
              <a:tblPr firstRow="1" bandRow="1">
                <a:tableStyleId>{5C22544A-7EE6-4342-B048-85BDC9FD1C3A}</a:tableStyleId>
              </a:tblPr>
              <a:tblGrid>
                <a:gridCol w="1224138"/>
                <a:gridCol w="5063082"/>
              </a:tblGrid>
              <a:tr h="370840">
                <a:tc>
                  <a:txBody>
                    <a:bodyPr/>
                    <a:lstStyle/>
                    <a:p>
                      <a:r>
                        <a:rPr lang="fr-FR" sz="1200" dirty="0" smtClean="0"/>
                        <a:t>Nom</a:t>
                      </a:r>
                      <a:endParaRPr lang="fr-FR" sz="1200" dirty="0"/>
                    </a:p>
                  </a:txBody>
                  <a:tcPr/>
                </a:tc>
                <a:tc>
                  <a:txBody>
                    <a:bodyPr/>
                    <a:lstStyle/>
                    <a:p>
                      <a:r>
                        <a:rPr lang="fr-FR" sz="1200" dirty="0" smtClean="0"/>
                        <a:t>Définition</a:t>
                      </a:r>
                      <a:endParaRPr lang="fr-FR" sz="1200" dirty="0"/>
                    </a:p>
                  </a:txBody>
                  <a:tcPr/>
                </a:tc>
              </a:tr>
              <a:tr h="370840">
                <a:tc>
                  <a:txBody>
                    <a:bodyPr/>
                    <a:lstStyle/>
                    <a:p>
                      <a:r>
                        <a:rPr lang="fr-FR" sz="1200" b="1" dirty="0" smtClean="0"/>
                        <a:t>gouvernance</a:t>
                      </a:r>
                      <a:endParaRPr lang="fr-FR" sz="1200" b="1"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000" b="0" dirty="0" smtClean="0"/>
                        <a:t>Ensemble des dispositifs de prise de décision et de pilotage d’une organisation</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b="0" dirty="0" smtClean="0"/>
                        <a:t>Pas uniquement sur les relations entre le dirigeant et ses actionnaires, mais aussi l'ensemble des instances / structures de pilotage de l'organisation et de dialogue avec les partenaires, IRP, clients.... , les processus de décision associés…, et par extension les modes et processus RH (reconnaissance, responsabilisation ...)</a:t>
                      </a:r>
                    </a:p>
                  </a:txBody>
                  <a:tcPr/>
                </a:tc>
              </a:tr>
              <a:tr h="370840">
                <a:tc>
                  <a:txBody>
                    <a:bodyPr/>
                    <a:lstStyle/>
                    <a:p>
                      <a:r>
                        <a:rPr lang="fr-FR" sz="1200" b="1" dirty="0" smtClean="0"/>
                        <a:t>Actifs immatériels</a:t>
                      </a:r>
                      <a:endParaRPr lang="fr-FR" sz="1200" b="1" dirty="0"/>
                    </a:p>
                  </a:txBody>
                  <a:tcPr/>
                </a:tc>
                <a:tc>
                  <a:txBody>
                    <a:bodyPr/>
                    <a:lstStyle/>
                    <a:p>
                      <a:pPr algn="just"/>
                      <a:r>
                        <a:rPr lang="fr-FR" sz="1000" dirty="0" smtClean="0"/>
                        <a:t>Ensemble des leviers de compétitivité / différenciation qui ne sont pas comptabilisés dans les comptes. 10 catégories ont été identifiées</a:t>
                      </a:r>
                      <a:r>
                        <a:rPr lang="fr-FR" sz="1000" baseline="0" dirty="0" smtClean="0"/>
                        <a:t> par l’Observatoire de l’immatériel</a:t>
                      </a:r>
                      <a:endParaRPr lang="fr-FR" sz="1000" dirty="0" smtClean="0"/>
                    </a:p>
                    <a:p>
                      <a:pPr marL="171450" indent="-171450" algn="just">
                        <a:buFont typeface="Arial" pitchFamily="34" charset="0"/>
                        <a:buChar char="•"/>
                      </a:pPr>
                      <a:r>
                        <a:rPr lang="fr-FR" sz="1000" dirty="0" smtClean="0"/>
                        <a:t>Capital client</a:t>
                      </a:r>
                    </a:p>
                    <a:p>
                      <a:pPr marL="171450" indent="-171450" algn="just">
                        <a:buFont typeface="Arial" pitchFamily="34" charset="0"/>
                        <a:buChar char="•"/>
                      </a:pPr>
                      <a:r>
                        <a:rPr lang="fr-FR" sz="1000" dirty="0" smtClean="0"/>
                        <a:t>Capital marque</a:t>
                      </a:r>
                    </a:p>
                    <a:p>
                      <a:pPr marL="171450" indent="-171450" algn="just">
                        <a:buFont typeface="Arial" pitchFamily="34" charset="0"/>
                        <a:buChar char="•"/>
                      </a:pPr>
                      <a:r>
                        <a:rPr lang="fr-FR" sz="1000" dirty="0" smtClean="0"/>
                        <a:t>Capital organisationnel</a:t>
                      </a:r>
                    </a:p>
                    <a:p>
                      <a:pPr marL="171450" indent="-171450" algn="just">
                        <a:buFont typeface="Arial" pitchFamily="34" charset="0"/>
                        <a:buChar char="•"/>
                      </a:pPr>
                      <a:r>
                        <a:rPr lang="fr-FR" sz="1000" dirty="0" smtClean="0"/>
                        <a:t>Capital systèmes d'information</a:t>
                      </a:r>
                    </a:p>
                    <a:p>
                      <a:pPr marL="171450" indent="-171450" algn="just">
                        <a:buFont typeface="Arial" pitchFamily="34" charset="0"/>
                        <a:buChar char="•"/>
                      </a:pPr>
                      <a:r>
                        <a:rPr lang="fr-FR" sz="1000" dirty="0" smtClean="0"/>
                        <a:t>Capital sociétal</a:t>
                      </a:r>
                    </a:p>
                    <a:p>
                      <a:pPr marL="171450" indent="-171450" algn="just">
                        <a:buFont typeface="Arial" pitchFamily="34" charset="0"/>
                        <a:buChar char="•"/>
                      </a:pPr>
                      <a:r>
                        <a:rPr lang="fr-FR" sz="1000" dirty="0" smtClean="0"/>
                        <a:t>Capital naturel</a:t>
                      </a:r>
                    </a:p>
                    <a:p>
                      <a:pPr marL="171450" indent="-171450" algn="just">
                        <a:buFont typeface="Arial" pitchFamily="34" charset="0"/>
                        <a:buChar char="•"/>
                      </a:pPr>
                      <a:r>
                        <a:rPr lang="fr-FR" sz="1000" dirty="0" smtClean="0"/>
                        <a:t>Capital fournisseur / partenaire</a:t>
                      </a:r>
                    </a:p>
                    <a:p>
                      <a:pPr marL="171450" indent="-171450" algn="just">
                        <a:buFont typeface="Arial" pitchFamily="34" charset="0"/>
                        <a:buChar char="•"/>
                      </a:pPr>
                      <a:r>
                        <a:rPr lang="fr-FR" sz="1000" dirty="0" smtClean="0"/>
                        <a:t>Capital technologique</a:t>
                      </a:r>
                    </a:p>
                    <a:p>
                      <a:pPr marL="171450" indent="-171450" algn="just">
                        <a:buFont typeface="Arial" pitchFamily="34" charset="0"/>
                        <a:buChar char="•"/>
                      </a:pPr>
                      <a:r>
                        <a:rPr lang="fr-FR" sz="1000" dirty="0" smtClean="0"/>
                        <a:t>Capital</a:t>
                      </a:r>
                      <a:r>
                        <a:rPr lang="fr-FR" sz="1000" baseline="0" dirty="0" smtClean="0"/>
                        <a:t> </a:t>
                      </a:r>
                      <a:r>
                        <a:rPr lang="fr-FR" sz="1000" dirty="0" smtClean="0"/>
                        <a:t>humain</a:t>
                      </a:r>
                    </a:p>
                    <a:p>
                      <a:pPr marL="171450" indent="-171450" algn="just">
                        <a:buFont typeface="Arial" pitchFamily="34" charset="0"/>
                        <a:buChar char="•"/>
                      </a:pPr>
                      <a:r>
                        <a:rPr lang="fr-FR" sz="1000" dirty="0" smtClean="0"/>
                        <a:t>Capital actionnaires </a:t>
                      </a:r>
                    </a:p>
                    <a:p>
                      <a:pPr marL="0" indent="0" algn="just">
                        <a:buFont typeface="Arial" pitchFamily="34" charset="0"/>
                        <a:buNone/>
                      </a:pPr>
                      <a:endParaRPr lang="fr-FR" sz="1000" dirty="0" smtClean="0"/>
                    </a:p>
                    <a:p>
                      <a:pPr marL="0" indent="0" algn="just">
                        <a:buFont typeface="Arial" pitchFamily="34" charset="0"/>
                        <a:buNone/>
                      </a:pPr>
                      <a:r>
                        <a:rPr lang="fr-FR" sz="1000" dirty="0" smtClean="0"/>
                        <a:t>Ces actifs peuvent être</a:t>
                      </a:r>
                      <a:r>
                        <a:rPr lang="fr-FR" sz="1000" baseline="0" dirty="0" smtClean="0"/>
                        <a:t> de différentes nature :</a:t>
                      </a:r>
                    </a:p>
                    <a:p>
                      <a:pPr marL="171450" indent="-171450" algn="just">
                        <a:buFont typeface="Arial" pitchFamily="34" charset="0"/>
                        <a:buChar char="•"/>
                      </a:pPr>
                      <a:r>
                        <a:rPr lang="fr-FR" sz="1000" baseline="0" dirty="0" smtClean="0"/>
                        <a:t>Actifs « socles » constituant les fondations et capacités de résilience de l’entreprise</a:t>
                      </a:r>
                    </a:p>
                    <a:p>
                      <a:pPr marL="171450" indent="-171450" algn="just">
                        <a:buFont typeface="Arial" pitchFamily="34" charset="0"/>
                        <a:buChar char="•"/>
                      </a:pPr>
                      <a:r>
                        <a:rPr lang="fr-FR" sz="1000" baseline="0" dirty="0" smtClean="0"/>
                        <a:t>Actifs « inflammables », particulièrement volatiles et potentiellement nuisibles</a:t>
                      </a:r>
                    </a:p>
                    <a:p>
                      <a:pPr marL="171450" indent="-171450" algn="just">
                        <a:buFont typeface="Arial" pitchFamily="34" charset="0"/>
                        <a:buChar char="•"/>
                      </a:pPr>
                      <a:r>
                        <a:rPr lang="fr-FR" sz="1000" baseline="0" dirty="0" smtClean="0"/>
                        <a:t>Actifs « </a:t>
                      </a:r>
                      <a:r>
                        <a:rPr lang="fr-FR" sz="1000" baseline="0" dirty="0" err="1" smtClean="0"/>
                        <a:t>enablers</a:t>
                      </a:r>
                      <a:r>
                        <a:rPr lang="fr-FR" sz="1000" baseline="0" dirty="0" smtClean="0"/>
                        <a:t> », qui renforcent la capacité de l’entreprise à se transformer</a:t>
                      </a:r>
                    </a:p>
                    <a:p>
                      <a:pPr marL="0" indent="0" algn="just">
                        <a:buFont typeface="Arial" pitchFamily="34" charset="0"/>
                        <a:buNone/>
                      </a:pPr>
                      <a:endParaRPr lang="fr-FR" sz="1000" baseline="0" dirty="0" smtClean="0"/>
                    </a:p>
                    <a:p>
                      <a:pPr marL="0" indent="0" algn="just">
                        <a:buFont typeface="Arial" pitchFamily="34" charset="0"/>
                        <a:buNone/>
                      </a:pPr>
                      <a:r>
                        <a:rPr lang="fr-FR" sz="1000" baseline="0" dirty="0" smtClean="0"/>
                        <a:t>Un actif ne s’utilise jamais seul,  c’est le lien et la combinaison entre les actifs au sein de systèmes d’actifs qui créent de la valeur. Les systèmes d’actifs sont donc des cercles vertueux de création de valeur profondément ancrés dans l’ADN de l’entreprise</a:t>
                      </a:r>
                    </a:p>
                    <a:p>
                      <a:pPr marL="0" indent="0" algn="just">
                        <a:buFont typeface="Arial" pitchFamily="34" charset="0"/>
                        <a:buNone/>
                      </a:pPr>
                      <a:r>
                        <a:rPr lang="fr-FR" sz="1000" baseline="0" dirty="0" smtClean="0"/>
                        <a:t>Cela en fait des éléments extrêmement fédérateurs pour les parties prenantes et qui doivent à ce titre être préservés et activés</a:t>
                      </a:r>
                    </a:p>
                    <a:p>
                      <a:pPr marL="0" indent="0" algn="just">
                        <a:buFont typeface="Arial" pitchFamily="34" charset="0"/>
                        <a:buNone/>
                      </a:pPr>
                      <a:endParaRPr lang="fr-FR" sz="1000" baseline="0" dirty="0" smtClean="0"/>
                    </a:p>
                    <a:p>
                      <a:pPr marL="0" indent="0" algn="just">
                        <a:buFont typeface="Arial" pitchFamily="34" charset="0"/>
                        <a:buNone/>
                      </a:pPr>
                      <a:r>
                        <a:rPr lang="fr-FR" sz="1000" baseline="0" dirty="0" smtClean="0"/>
                        <a:t>Pour plus d’information, se référer aux travaux réalisés par l’Observatoire de l’immatériel (</a:t>
                      </a:r>
                      <a:r>
                        <a:rPr lang="fr-FR" sz="1000" i="1" dirty="0" smtClean="0"/>
                        <a:t>www.</a:t>
                      </a:r>
                      <a:r>
                        <a:rPr lang="fr-FR" sz="1000" b="1" i="1" dirty="0" smtClean="0"/>
                        <a:t>observatoire</a:t>
                      </a:r>
                      <a:r>
                        <a:rPr lang="fr-FR" sz="1000" i="1" dirty="0" smtClean="0"/>
                        <a:t>-</a:t>
                      </a:r>
                      <a:r>
                        <a:rPr lang="fr-FR" sz="1000" b="1" i="1" dirty="0" smtClean="0"/>
                        <a:t>immateriel</a:t>
                      </a:r>
                      <a:r>
                        <a:rPr lang="fr-FR" sz="1000" i="1" dirty="0" smtClean="0"/>
                        <a:t>.com </a:t>
                      </a:r>
                      <a:r>
                        <a:rPr lang="fr-FR" sz="1000" baseline="0" dirty="0" smtClean="0"/>
                        <a:t>), en particulier le thésaurus Bercy, qui constitue le référentiel français de mesure de la valeur extra-financière et financière du capital immatériel des entreprises)</a:t>
                      </a:r>
                    </a:p>
                  </a:txBody>
                  <a:tcPr/>
                </a:tc>
              </a:tr>
              <a:tr h="370840">
                <a:tc>
                  <a:txBody>
                    <a:bodyPr/>
                    <a:lstStyle/>
                    <a:p>
                      <a:r>
                        <a:rPr lang="fr-FR" sz="1200" b="1" dirty="0" smtClean="0"/>
                        <a:t>Porteurs d’actifs</a:t>
                      </a:r>
                      <a:endParaRPr lang="fr-FR" sz="1200" b="1" dirty="0"/>
                    </a:p>
                  </a:txBody>
                  <a:tcPr/>
                </a:tc>
                <a:tc>
                  <a:txBody>
                    <a:bodyPr/>
                    <a:lstStyle/>
                    <a:p>
                      <a:pPr algn="just"/>
                      <a:r>
                        <a:rPr lang="fr-FR" sz="1000" b="0" dirty="0" smtClean="0">
                          <a:solidFill>
                            <a:schemeClr val="tx1"/>
                          </a:solidFill>
                        </a:rPr>
                        <a:t>Les</a:t>
                      </a:r>
                      <a:r>
                        <a:rPr lang="fr-FR" sz="1000" b="0" baseline="0" dirty="0" smtClean="0">
                          <a:solidFill>
                            <a:schemeClr val="tx1"/>
                          </a:solidFill>
                        </a:rPr>
                        <a:t> actifs immatériels concernent potentiellement l’ensemble des collaborateurs. Ces derniers, les « porteurs d’actifs » peuvent être localisés dans toutes les strates organisationnelles de l’entreprise et même à l’extérieur. </a:t>
                      </a:r>
                    </a:p>
                    <a:p>
                      <a:pPr algn="just"/>
                      <a:r>
                        <a:rPr lang="fr-FR" sz="1000" b="0" baseline="0" dirty="0" smtClean="0">
                          <a:solidFill>
                            <a:schemeClr val="tx1"/>
                          </a:solidFill>
                        </a:rPr>
                        <a:t>Le rôle des porteurs d’actifs est triple :</a:t>
                      </a:r>
                    </a:p>
                    <a:p>
                      <a:pPr marL="171450" indent="-171450" algn="just">
                        <a:buFont typeface="Arial" pitchFamily="34" charset="0"/>
                        <a:buChar char="•"/>
                      </a:pPr>
                      <a:r>
                        <a:rPr lang="fr-FR" sz="1000" b="0" baseline="0" dirty="0" smtClean="0">
                          <a:solidFill>
                            <a:schemeClr val="tx1"/>
                          </a:solidFill>
                        </a:rPr>
                        <a:t>Créer une relation dynamique avec les autres actifs afin de maximiser la performance. </a:t>
                      </a:r>
                    </a:p>
                    <a:p>
                      <a:pPr marL="171450" indent="-171450" algn="just">
                        <a:buFont typeface="Arial" pitchFamily="34" charset="0"/>
                        <a:buChar char="•"/>
                      </a:pPr>
                      <a:r>
                        <a:rPr lang="fr-FR" sz="1000" b="0" baseline="0" dirty="0" smtClean="0">
                          <a:solidFill>
                            <a:schemeClr val="tx1"/>
                          </a:solidFill>
                        </a:rPr>
                        <a:t>Valoriser, maintenir, et étendre le capital immatériel de l’entreprise</a:t>
                      </a:r>
                    </a:p>
                    <a:p>
                      <a:pPr marL="171450" indent="-171450" algn="just">
                        <a:buFont typeface="Arial" pitchFamily="34" charset="0"/>
                        <a:buChar char="•"/>
                      </a:pPr>
                      <a:r>
                        <a:rPr lang="fr-FR" sz="1000" b="0" baseline="0" dirty="0" smtClean="0">
                          <a:solidFill>
                            <a:schemeClr val="tx1"/>
                          </a:solidFill>
                        </a:rPr>
                        <a:t>Encourager l’utilisation, le développement et l’enrichissement permanent des actifs immatériels : à la différence des actifs matériels, ne se dévalorisent que  si on ne s’en sert pas  </a:t>
                      </a:r>
                    </a:p>
                  </a:txBody>
                  <a:tcPr/>
                </a:tc>
              </a:tr>
            </a:tbl>
          </a:graphicData>
        </a:graphic>
      </p:graphicFrame>
    </p:spTree>
    <p:extLst>
      <p:ext uri="{BB962C8B-B14F-4D97-AF65-F5344CB8AC3E}">
        <p14:creationId xmlns:p14="http://schemas.microsoft.com/office/powerpoint/2010/main" val="4212016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Annexe 2 – Lexique et définitions (2/2) </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715617485"/>
              </p:ext>
            </p:extLst>
          </p:nvPr>
        </p:nvGraphicFramePr>
        <p:xfrm>
          <a:off x="332654" y="1770256"/>
          <a:ext cx="6287220" cy="7198360"/>
        </p:xfrm>
        <a:graphic>
          <a:graphicData uri="http://schemas.openxmlformats.org/drawingml/2006/table">
            <a:tbl>
              <a:tblPr firstRow="1" bandRow="1">
                <a:tableStyleId>{5C22544A-7EE6-4342-B048-85BDC9FD1C3A}</a:tableStyleId>
              </a:tblPr>
              <a:tblGrid>
                <a:gridCol w="1224138"/>
                <a:gridCol w="5063082"/>
              </a:tblGrid>
              <a:tr h="370840">
                <a:tc>
                  <a:txBody>
                    <a:bodyPr/>
                    <a:lstStyle/>
                    <a:p>
                      <a:r>
                        <a:rPr lang="fr-FR" sz="1200" dirty="0" smtClean="0"/>
                        <a:t>Nom</a:t>
                      </a:r>
                      <a:endParaRPr lang="fr-FR" sz="1200" dirty="0"/>
                    </a:p>
                  </a:txBody>
                  <a:tcPr/>
                </a:tc>
                <a:tc>
                  <a:txBody>
                    <a:bodyPr/>
                    <a:lstStyle/>
                    <a:p>
                      <a:r>
                        <a:rPr lang="fr-FR" sz="1200" dirty="0" smtClean="0"/>
                        <a:t>Définition</a:t>
                      </a:r>
                      <a:endParaRPr lang="fr-FR" sz="1200" dirty="0"/>
                    </a:p>
                  </a:txBody>
                  <a:tcPr/>
                </a:tc>
              </a:tr>
              <a:tr h="370840">
                <a:tc>
                  <a:txBody>
                    <a:bodyPr/>
                    <a:lstStyle/>
                    <a:p>
                      <a:r>
                        <a:rPr lang="fr-FR" sz="1200" b="1" dirty="0" smtClean="0"/>
                        <a:t>Valeur / création de valeur</a:t>
                      </a:r>
                      <a:endParaRPr lang="fr-FR" sz="1200" b="1" dirty="0"/>
                    </a:p>
                  </a:txBody>
                  <a:tcPr/>
                </a:tc>
                <a:tc>
                  <a:txBody>
                    <a:bodyPr/>
                    <a:lstStyle/>
                    <a:p>
                      <a:pPr algn="just"/>
                      <a:r>
                        <a:rPr lang="fr-FR" sz="1000" dirty="0" smtClean="0"/>
                        <a:t>La</a:t>
                      </a:r>
                      <a:r>
                        <a:rPr lang="fr-FR" sz="1000" baseline="0" dirty="0" smtClean="0"/>
                        <a:t> valeur peut être définie de deux façons. Ces définitions se rejoignent grâce à l’approche Capital Immatériel et les principes organisant les pratiques managériales qui en découlent :</a:t>
                      </a:r>
                    </a:p>
                    <a:p>
                      <a:pPr marL="171450" indent="-171450" algn="just">
                        <a:buFont typeface="Arial" pitchFamily="34" charset="0"/>
                        <a:buChar char="•"/>
                      </a:pPr>
                      <a:r>
                        <a:rPr lang="fr-FR" sz="1000" baseline="0" dirty="0" smtClean="0"/>
                        <a:t>Elle est l'expression de l'intérêt qu'on  porte à un bien ou à un service, qui résulte d'un processus  d'évaluation (la démarche qui vise à mesurer, quantifier et caractériser une situation, une entité, un résultat ou une performance de nature complexe).</a:t>
                      </a:r>
                    </a:p>
                    <a:p>
                      <a:pPr marL="171450" indent="-171450" algn="just">
                        <a:buFont typeface="Arial" pitchFamily="34" charset="0"/>
                        <a:buChar char="•"/>
                      </a:pPr>
                      <a:r>
                        <a:rPr lang="fr-FR" sz="1000" baseline="0" dirty="0" smtClean="0"/>
                        <a:t>Elle résulte des conditions de sa production et peut être déterminée par un calcul économique à partir des conditions et des coûts de production du bien ou du service. </a:t>
                      </a:r>
                    </a:p>
                    <a:p>
                      <a:pPr algn="just"/>
                      <a:r>
                        <a:rPr lang="fr-FR" sz="1000" baseline="0" dirty="0" smtClean="0"/>
                        <a:t>  </a:t>
                      </a:r>
                    </a:p>
                    <a:p>
                      <a:pPr algn="just"/>
                      <a:r>
                        <a:rPr lang="fr-FR" sz="1000" baseline="0" dirty="0" smtClean="0"/>
                        <a:t>Nous ne souhaitons pas nous positionner dans un débat sur ce qu'est ou non la création de valeur; tels l'accroissement de la productivité, la rentabilité des investissements, la variation de la capitalisation boursière, l'EVA ou autres notions et instruments de gestion.</a:t>
                      </a:r>
                    </a:p>
                    <a:p>
                      <a:pPr algn="just"/>
                      <a:r>
                        <a:rPr lang="fr-FR" sz="1000" baseline="0" dirty="0" smtClean="0"/>
                        <a:t>Nous avons pris de manière très large, les actions qui permettent d'engendrer de la valeur et donc de la richesse pour l'entreprise. </a:t>
                      </a:r>
                    </a:p>
                  </a:txBody>
                  <a:tcPr/>
                </a:tc>
              </a:tr>
              <a:tr h="370840">
                <a:tc>
                  <a:txBody>
                    <a:bodyPr/>
                    <a:lstStyle/>
                    <a:p>
                      <a:r>
                        <a:rPr lang="fr-FR" sz="1200" b="1" dirty="0" smtClean="0"/>
                        <a:t>Modèl</a:t>
                      </a:r>
                      <a:r>
                        <a:rPr lang="fr-FR" sz="1200" b="1" baseline="0" dirty="0" smtClean="0"/>
                        <a:t>es actionnariaux</a:t>
                      </a:r>
                      <a:endParaRPr lang="fr-FR" sz="1200" b="1" dirty="0"/>
                    </a:p>
                  </a:txBody>
                  <a:tcPr/>
                </a:tc>
                <a:tc>
                  <a:txBody>
                    <a:bodyPr/>
                    <a:lstStyle/>
                    <a:p>
                      <a:pPr algn="just"/>
                      <a:r>
                        <a:rPr lang="fr-FR" sz="1000" dirty="0" smtClean="0"/>
                        <a:t>Si de multiples modèles capitalistiques</a:t>
                      </a:r>
                      <a:r>
                        <a:rPr lang="fr-FR" sz="1000" baseline="0" dirty="0" smtClean="0"/>
                        <a:t> existent, quatre modèles génériques peuvent être identifiés :</a:t>
                      </a:r>
                    </a:p>
                    <a:p>
                      <a:pPr marL="171450" indent="-171450" algn="just">
                        <a:buFont typeface="Arial" pitchFamily="34" charset="0"/>
                        <a:buChar char="•"/>
                      </a:pPr>
                      <a:r>
                        <a:rPr lang="fr-FR" sz="1000" dirty="0" smtClean="0"/>
                        <a:t>Le modèle libéral</a:t>
                      </a:r>
                      <a:r>
                        <a:rPr lang="fr-FR" sz="1000" baseline="0" dirty="0" smtClean="0"/>
                        <a:t> ou boursier, qui dote les entreprises d’actionnaires totalement indépendants du dirigeant</a:t>
                      </a:r>
                    </a:p>
                    <a:p>
                      <a:pPr marL="171450" indent="-171450" algn="just">
                        <a:buFont typeface="Arial" pitchFamily="34" charset="0"/>
                        <a:buChar char="•"/>
                      </a:pPr>
                      <a:r>
                        <a:rPr lang="fr-FR" sz="1000" baseline="0" dirty="0" smtClean="0"/>
                        <a:t>Le modèle propriétaire / familial : l’entreprise est pilotée par un actionnaire familial, de manière directe (le dirigeant est aussi l’actionnaire) ou indirecte (un dirigeant est mandaté par l’actionnaire familial majoritaire)</a:t>
                      </a:r>
                    </a:p>
                    <a:p>
                      <a:pPr marL="171450" indent="-171450" algn="just">
                        <a:buFont typeface="Arial" pitchFamily="34" charset="0"/>
                        <a:buChar char="•"/>
                      </a:pPr>
                      <a:r>
                        <a:rPr lang="fr-FR" sz="1000" baseline="0" dirty="0" smtClean="0"/>
                        <a:t>Le modèle collectif qui peut regrouper les entreprises coopératives (SCOP par exemple ) mutualistes, paritaires, des sociétés en </a:t>
                      </a:r>
                      <a:r>
                        <a:rPr lang="fr-FR" sz="1000" baseline="0" dirty="0" err="1" smtClean="0"/>
                        <a:t>partnership</a:t>
                      </a:r>
                      <a:r>
                        <a:rPr lang="fr-FR" sz="1000" baseline="0" dirty="0" smtClean="0"/>
                        <a:t> (cabinets d’audits / conseil par exemple), mutualisme, mais aussi des associations. </a:t>
                      </a:r>
                      <a:br>
                        <a:rPr lang="fr-FR" sz="1000" baseline="0" dirty="0" smtClean="0"/>
                      </a:br>
                      <a:r>
                        <a:rPr lang="fr-FR" sz="1000" baseline="0" dirty="0" smtClean="0"/>
                        <a:t>Dans ce cas l’actionnaire est constitué de parties prenantes de l’entreprise</a:t>
                      </a:r>
                    </a:p>
                    <a:p>
                      <a:pPr marL="171450" indent="-171450" algn="just">
                        <a:buFont typeface="Arial" pitchFamily="34" charset="0"/>
                        <a:buChar char="•"/>
                      </a:pPr>
                      <a:r>
                        <a:rPr lang="fr-FR" sz="1000" baseline="0" dirty="0" smtClean="0"/>
                        <a:t>Le modèle public qui caractérise les établissements publics ou avec l’état comme actionnaire majoritaire</a:t>
                      </a:r>
                      <a:endParaRPr lang="fr-FR" sz="1000" dirty="0"/>
                    </a:p>
                  </a:txBody>
                  <a:tcPr/>
                </a:tc>
              </a:tr>
              <a:tr h="370840">
                <a:tc>
                  <a:txBody>
                    <a:bodyPr/>
                    <a:lstStyle/>
                    <a:p>
                      <a:r>
                        <a:rPr lang="fr-FR" sz="1200" b="1" dirty="0" smtClean="0"/>
                        <a:t>Transmission</a:t>
                      </a:r>
                      <a:endParaRPr lang="fr-FR" sz="1200" b="1" dirty="0"/>
                    </a:p>
                  </a:txBody>
                  <a:tcPr/>
                </a:tc>
                <a:tc>
                  <a:txBody>
                    <a:bodyPr/>
                    <a:lstStyle/>
                    <a:p>
                      <a:pPr algn="just"/>
                      <a:r>
                        <a:rPr lang="fr-FR" sz="1000" dirty="0" smtClean="0"/>
                        <a:t>Du</a:t>
                      </a:r>
                      <a:r>
                        <a:rPr lang="fr-FR" sz="1000" baseline="0" dirty="0" smtClean="0"/>
                        <a:t> latin « </a:t>
                      </a:r>
                      <a:r>
                        <a:rPr lang="fr-FR" sz="1000" baseline="0" dirty="0" err="1" smtClean="0"/>
                        <a:t>transmissio</a:t>
                      </a:r>
                      <a:r>
                        <a:rPr lang="fr-FR" sz="1000" baseline="0" dirty="0" smtClean="0"/>
                        <a:t> » : trajet, traversée, passage. Action de céder ce que l’on possède (un savoir, une compétence, une entreprise) en la possession d’un autre.</a:t>
                      </a:r>
                    </a:p>
                    <a:p>
                      <a:pPr algn="just"/>
                      <a:r>
                        <a:rPr lang="fr-FR" sz="1000" baseline="0" dirty="0" smtClean="0"/>
                        <a:t>Dans ces différentes acceptions, la transmission implique un renoncement à l’objet, un abandon.</a:t>
                      </a:r>
                    </a:p>
                    <a:p>
                      <a:pPr algn="just"/>
                      <a:r>
                        <a:rPr lang="fr-FR" sz="1000" baseline="0" dirty="0" smtClean="0"/>
                        <a:t>On comprend donc qu’il puisse  y avoir une réticence à transmettre, indépendamment des conditions de concurrence.</a:t>
                      </a:r>
                    </a:p>
                    <a:p>
                      <a:pPr algn="just"/>
                      <a:r>
                        <a:rPr lang="fr-FR" sz="1000" baseline="0" dirty="0" smtClean="0"/>
                        <a:t>Trois types de leviers sont à coordonner dans le mécanisme de transmission : </a:t>
                      </a:r>
                    </a:p>
                    <a:p>
                      <a:pPr marL="171450" indent="-171450" algn="just">
                        <a:buFont typeface="Arial" pitchFamily="34" charset="0"/>
                        <a:buChar char="•"/>
                      </a:pPr>
                      <a:r>
                        <a:rPr lang="fr-FR" sz="1000" baseline="0" dirty="0" smtClean="0"/>
                        <a:t>La relation interpersonnelle, qui privilégie la confiance, l’observation, la projection et le rite initiative (cf. les corporations)</a:t>
                      </a:r>
                    </a:p>
                    <a:p>
                      <a:pPr marL="171450" indent="-171450" algn="just">
                        <a:buFont typeface="Arial" pitchFamily="34" charset="0"/>
                        <a:buChar char="•"/>
                      </a:pPr>
                      <a:r>
                        <a:rPr lang="fr-FR" sz="1000" baseline="0" dirty="0" smtClean="0"/>
                        <a:t>Le collectif (cf. formations), qui privilégie la théorie, l’égalité et la libre circulation du savoir, le lien contractuel et le juridique (propriété intellectuelle)</a:t>
                      </a:r>
                    </a:p>
                    <a:p>
                      <a:pPr marL="171450" indent="-171450" algn="just">
                        <a:buFont typeface="Arial" pitchFamily="34" charset="0"/>
                        <a:buChar char="•"/>
                      </a:pPr>
                      <a:r>
                        <a:rPr lang="fr-FR" sz="1000" baseline="0" dirty="0" smtClean="0"/>
                        <a:t>Le numérique, qui implique la gratuité, la diffusion au sein de communautés élargies et la désincarnation </a:t>
                      </a:r>
                    </a:p>
                  </a:txBody>
                  <a:tcPr/>
                </a:tc>
              </a:tr>
            </a:tbl>
          </a:graphicData>
        </a:graphic>
      </p:graphicFrame>
    </p:spTree>
    <p:extLst>
      <p:ext uri="{BB962C8B-B14F-4D97-AF65-F5344CB8AC3E}">
        <p14:creationId xmlns:p14="http://schemas.microsoft.com/office/powerpoint/2010/main" val="101796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19527" y="5385048"/>
            <a:ext cx="6204535" cy="2520280"/>
          </a:xfrm>
          <a:prstGeom prst="rect">
            <a:avLst/>
          </a:prstGeom>
          <a:solidFill>
            <a:schemeClr val="bg2"/>
          </a:solidFill>
          <a:ln>
            <a:headEnd/>
            <a:tailEn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defTabSz="901700">
              <a:spcBef>
                <a:spcPts val="600"/>
              </a:spcBef>
              <a:buClr>
                <a:schemeClr val="accent5"/>
              </a:buClr>
            </a:pPr>
            <a:r>
              <a:rPr lang="fr-FR" sz="1200" b="1" i="1" dirty="0" smtClean="0">
                <a:latin typeface="+mn-lt"/>
              </a:rPr>
              <a:t>Synthèse de la démarche adoptée</a:t>
            </a:r>
          </a:p>
        </p:txBody>
      </p:sp>
      <p:sp>
        <p:nvSpPr>
          <p:cNvPr id="7" name="Titre 6"/>
          <p:cNvSpPr>
            <a:spLocks noGrp="1"/>
          </p:cNvSpPr>
          <p:nvPr>
            <p:ph type="title"/>
          </p:nvPr>
        </p:nvSpPr>
        <p:spPr/>
        <p:txBody>
          <a:bodyPr/>
          <a:lstStyle/>
          <a:p>
            <a:r>
              <a:rPr lang="fr-FR" dirty="0" smtClean="0"/>
              <a:t>Annexe 3 – Méthodologie adoptée</a:t>
            </a:r>
            <a:endParaRPr lang="fr-FR" dirty="0"/>
          </a:p>
        </p:txBody>
      </p:sp>
      <p:sp>
        <p:nvSpPr>
          <p:cNvPr id="8" name="Espace réservé du contenu 7"/>
          <p:cNvSpPr>
            <a:spLocks noGrp="1"/>
          </p:cNvSpPr>
          <p:nvPr>
            <p:ph idx="1"/>
          </p:nvPr>
        </p:nvSpPr>
        <p:spPr>
          <a:xfrm>
            <a:off x="333375" y="1459149"/>
            <a:ext cx="6190687" cy="3637868"/>
          </a:xfrm>
        </p:spPr>
        <p:txBody>
          <a:bodyPr/>
          <a:lstStyle/>
          <a:p>
            <a:pPr algn="just"/>
            <a:r>
              <a:rPr lang="fr-FR" sz="1000" b="0" dirty="0" smtClean="0"/>
              <a:t>Ce document est le fruit d’un </a:t>
            </a:r>
            <a:r>
              <a:rPr lang="fr-FR" sz="1000" dirty="0" smtClean="0"/>
              <a:t>travail collectif </a:t>
            </a:r>
            <a:r>
              <a:rPr lang="fr-FR" sz="1000" b="0" dirty="0" smtClean="0"/>
              <a:t>réalisé à partir de deux sources principales : </a:t>
            </a:r>
          </a:p>
          <a:p>
            <a:pPr marL="228600" indent="-228600" algn="just">
              <a:buFont typeface="+mj-lt"/>
              <a:buAutoNum type="arabicPeriod"/>
            </a:pPr>
            <a:r>
              <a:rPr lang="fr-FR" sz="1000" dirty="0" smtClean="0"/>
              <a:t>Des Interviews d’entreprises et d’organisations de différentes natures et aux caractéristiques très variées </a:t>
            </a:r>
            <a:r>
              <a:rPr lang="fr-FR" sz="1000" b="0" dirty="0" smtClean="0"/>
              <a:t>:</a:t>
            </a:r>
          </a:p>
          <a:p>
            <a:pPr lvl="2" algn="just"/>
            <a:r>
              <a:rPr lang="fr-FR" dirty="0" smtClean="0"/>
              <a:t>ETI</a:t>
            </a:r>
            <a:r>
              <a:rPr lang="fr-FR" dirty="0"/>
              <a:t>, franchises, multinationale, association, pôle de compétitivité</a:t>
            </a:r>
          </a:p>
          <a:p>
            <a:pPr lvl="2" algn="just"/>
            <a:r>
              <a:rPr lang="fr-FR" dirty="0" smtClean="0"/>
              <a:t>Actionnaires </a:t>
            </a:r>
            <a:r>
              <a:rPr lang="fr-FR" dirty="0"/>
              <a:t>dirigeants, </a:t>
            </a:r>
            <a:r>
              <a:rPr lang="fr-FR" dirty="0" smtClean="0"/>
              <a:t>fonds d’investissement, boursier, </a:t>
            </a:r>
            <a:r>
              <a:rPr lang="fr-FR" dirty="0" err="1" smtClean="0"/>
              <a:t>partnership</a:t>
            </a:r>
            <a:endParaRPr lang="fr-FR" dirty="0" smtClean="0"/>
          </a:p>
          <a:p>
            <a:pPr lvl="2" algn="just"/>
            <a:r>
              <a:rPr lang="fr-FR" dirty="0" smtClean="0"/>
              <a:t>Industrie manufacturière, textile, restauration, pharma, conseil</a:t>
            </a:r>
            <a:endParaRPr lang="fr-FR" dirty="0"/>
          </a:p>
          <a:p>
            <a:pPr marL="177800" algn="just"/>
            <a:r>
              <a:rPr lang="fr-FR" sz="1000" dirty="0" smtClean="0"/>
              <a:t>Ces interviews ont été réalisées en s’appuyant sur un questionnaire remis au préalable visant à : </a:t>
            </a:r>
            <a:endParaRPr lang="fr-FR" sz="1000" dirty="0"/>
          </a:p>
          <a:p>
            <a:pPr marL="534988" lvl="1" indent="-179388" algn="just"/>
            <a:r>
              <a:rPr lang="fr-FR" sz="1000" dirty="0" smtClean="0"/>
              <a:t>Identifier </a:t>
            </a:r>
            <a:r>
              <a:rPr lang="fr-FR" sz="1000" dirty="0"/>
              <a:t>les AI / facteurs de singularité de l’entreprise</a:t>
            </a:r>
          </a:p>
          <a:p>
            <a:pPr marL="534988" lvl="1" indent="-179388" algn="just"/>
            <a:r>
              <a:rPr lang="fr-FR" sz="1000" dirty="0" smtClean="0"/>
              <a:t>Recenser </a:t>
            </a:r>
            <a:r>
              <a:rPr lang="fr-FR" sz="1000" dirty="0"/>
              <a:t>les points clés de la gouvernance</a:t>
            </a:r>
          </a:p>
          <a:p>
            <a:pPr marL="534988" lvl="1" indent="-179388" algn="just"/>
            <a:r>
              <a:rPr lang="fr-FR" sz="1000" dirty="0" smtClean="0"/>
              <a:t>Analyser </a:t>
            </a:r>
            <a:r>
              <a:rPr lang="fr-FR" sz="1000" dirty="0"/>
              <a:t>les modalités de prise en compte des AI / facteurs de singularité dans la </a:t>
            </a:r>
            <a:r>
              <a:rPr lang="fr-FR" sz="1000" dirty="0" smtClean="0"/>
              <a:t>gouvernance</a:t>
            </a:r>
          </a:p>
          <a:p>
            <a:pPr marL="228600" indent="-228600" algn="just">
              <a:buFont typeface="+mj-lt"/>
              <a:buAutoNum type="arabicPeriod" startAt="2"/>
            </a:pPr>
            <a:r>
              <a:rPr lang="fr-FR" sz="1000" dirty="0" smtClean="0"/>
              <a:t>Des entretiens informels </a:t>
            </a:r>
            <a:r>
              <a:rPr lang="fr-FR" sz="1000" b="0" dirty="0" smtClean="0"/>
              <a:t>avec des  dirigeants et managers d’entreprises et organisations de secteurs différents</a:t>
            </a:r>
          </a:p>
          <a:p>
            <a:pPr marL="534988" lvl="1" indent="-179388" algn="just"/>
            <a:r>
              <a:rPr lang="fr-FR" sz="1000" b="0" dirty="0" smtClean="0"/>
              <a:t>Services Financiers</a:t>
            </a:r>
          </a:p>
          <a:p>
            <a:pPr marL="534988" lvl="1" indent="-179388" algn="just"/>
            <a:r>
              <a:rPr lang="fr-FR" sz="1000" b="0" dirty="0" smtClean="0"/>
              <a:t>Distribution</a:t>
            </a:r>
            <a:endParaRPr lang="fr-FR" sz="1000" dirty="0"/>
          </a:p>
          <a:p>
            <a:pPr marL="534988" lvl="1" indent="-179388" algn="just"/>
            <a:r>
              <a:rPr lang="fr-FR" sz="1000" b="0" dirty="0" smtClean="0"/>
              <a:t>Conseil</a:t>
            </a:r>
            <a:endParaRPr lang="fr-FR" sz="1000" dirty="0"/>
          </a:p>
          <a:p>
            <a:pPr marL="534988" lvl="1" indent="-179388" algn="just"/>
            <a:r>
              <a:rPr lang="fr-FR" sz="1000" b="0" dirty="0" smtClean="0"/>
              <a:t>Industrie</a:t>
            </a:r>
          </a:p>
          <a:p>
            <a:pPr algn="just"/>
            <a:endParaRPr lang="fr-FR" sz="1400" dirty="0" smtClean="0"/>
          </a:p>
        </p:txBody>
      </p:sp>
      <p:sp>
        <p:nvSpPr>
          <p:cNvPr id="5" name="Pentagone 4"/>
          <p:cNvSpPr/>
          <p:nvPr/>
        </p:nvSpPr>
        <p:spPr bwMode="auto">
          <a:xfrm>
            <a:off x="476672" y="5997116"/>
            <a:ext cx="1440000" cy="1620180"/>
          </a:xfrm>
          <a:prstGeom prst="homePlate">
            <a:avLst>
              <a:gd name="adj" fmla="val 16583"/>
            </a:avLst>
          </a:prstGeom>
          <a:solidFill>
            <a:schemeClr val="accent1"/>
          </a:solidFill>
          <a:ln>
            <a:headEnd/>
            <a:tailEnd/>
          </a:ln>
          <a:ex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000" b="1" dirty="0" smtClean="0">
                <a:latin typeface="+mn-lt"/>
              </a:rPr>
              <a:t>Lancement / cadrage des travaux</a:t>
            </a:r>
          </a:p>
        </p:txBody>
      </p:sp>
      <p:sp>
        <p:nvSpPr>
          <p:cNvPr id="9" name="Pentagone 8"/>
          <p:cNvSpPr/>
          <p:nvPr/>
        </p:nvSpPr>
        <p:spPr bwMode="auto">
          <a:xfrm>
            <a:off x="1964837" y="5997116"/>
            <a:ext cx="1440000" cy="1620180"/>
          </a:xfrm>
          <a:prstGeom prst="homePlate">
            <a:avLst>
              <a:gd name="adj" fmla="val 16583"/>
            </a:avLst>
          </a:prstGeom>
          <a:solidFill>
            <a:schemeClr val="accent1"/>
          </a:solidFill>
          <a:ln>
            <a:headEnd/>
            <a:tailEnd/>
          </a:ln>
          <a:ex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000" b="1" dirty="0" smtClean="0">
                <a:latin typeface="+mn-lt"/>
              </a:rPr>
              <a:t>Constitution du questionnaire </a:t>
            </a:r>
          </a:p>
        </p:txBody>
      </p:sp>
      <p:sp>
        <p:nvSpPr>
          <p:cNvPr id="10" name="Pentagone 9"/>
          <p:cNvSpPr/>
          <p:nvPr/>
        </p:nvSpPr>
        <p:spPr bwMode="auto">
          <a:xfrm>
            <a:off x="3453002" y="5997116"/>
            <a:ext cx="1440000" cy="756084"/>
          </a:xfrm>
          <a:prstGeom prst="homePlate">
            <a:avLst>
              <a:gd name="adj" fmla="val 21571"/>
            </a:avLst>
          </a:prstGeom>
          <a:solidFill>
            <a:schemeClr val="accent1"/>
          </a:solidFill>
          <a:ln>
            <a:headEnd/>
            <a:tailEnd/>
          </a:ln>
          <a:ex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000" b="1" dirty="0" smtClean="0">
                <a:latin typeface="+mn-lt"/>
              </a:rPr>
              <a:t>Administration du questionnaire</a:t>
            </a:r>
          </a:p>
        </p:txBody>
      </p:sp>
      <p:sp>
        <p:nvSpPr>
          <p:cNvPr id="11" name="Pentagone 10"/>
          <p:cNvSpPr/>
          <p:nvPr/>
        </p:nvSpPr>
        <p:spPr bwMode="auto">
          <a:xfrm>
            <a:off x="3453002" y="6861212"/>
            <a:ext cx="1440000" cy="756084"/>
          </a:xfrm>
          <a:prstGeom prst="homePlate">
            <a:avLst>
              <a:gd name="adj" fmla="val 18430"/>
            </a:avLst>
          </a:prstGeom>
          <a:solidFill>
            <a:schemeClr val="accent1"/>
          </a:solidFill>
          <a:ln>
            <a:headEnd/>
            <a:tailEnd/>
          </a:ln>
          <a:ex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000" b="1" dirty="0" smtClean="0">
                <a:latin typeface="+mn-lt"/>
              </a:rPr>
              <a:t>Entretiens complémentaires</a:t>
            </a:r>
          </a:p>
        </p:txBody>
      </p:sp>
      <p:sp>
        <p:nvSpPr>
          <p:cNvPr id="12" name="Pentagone 11"/>
          <p:cNvSpPr/>
          <p:nvPr/>
        </p:nvSpPr>
        <p:spPr bwMode="auto">
          <a:xfrm>
            <a:off x="4941168" y="5997116"/>
            <a:ext cx="1440000" cy="1620180"/>
          </a:xfrm>
          <a:prstGeom prst="homePlate">
            <a:avLst>
              <a:gd name="adj" fmla="val 14089"/>
            </a:avLst>
          </a:prstGeom>
          <a:solidFill>
            <a:schemeClr val="accent1"/>
          </a:solidFill>
          <a:ln>
            <a:headEnd/>
            <a:tailEnd/>
          </a:ln>
          <a:ex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000" b="1" dirty="0" smtClean="0">
                <a:latin typeface="+mn-lt"/>
              </a:rPr>
              <a:t>Synthèse et recommandations</a:t>
            </a:r>
          </a:p>
        </p:txBody>
      </p:sp>
    </p:spTree>
    <p:extLst>
      <p:ext uri="{BB962C8B-B14F-4D97-AF65-F5344CB8AC3E}">
        <p14:creationId xmlns:p14="http://schemas.microsoft.com/office/powerpoint/2010/main" val="1216184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Annexe 3 – Méthodologie adoptée – présentation du questionnaire</a:t>
            </a:r>
            <a:endParaRPr lang="fr-FR" dirty="0"/>
          </a:p>
        </p:txBody>
      </p:sp>
      <p:sp>
        <p:nvSpPr>
          <p:cNvPr id="5" name="ZoneTexte 4"/>
          <p:cNvSpPr txBox="1"/>
          <p:nvPr/>
        </p:nvSpPr>
        <p:spPr>
          <a:xfrm>
            <a:off x="319527" y="1208584"/>
            <a:ext cx="6204816" cy="8071440"/>
          </a:xfrm>
          <a:prstGeom prst="rect">
            <a:avLst/>
          </a:prstGeom>
          <a:noFill/>
        </p:spPr>
        <p:txBody>
          <a:bodyPr wrap="square" rtlCol="0">
            <a:spAutoFit/>
          </a:bodyPr>
          <a:lstStyle/>
          <a:p>
            <a:pPr algn="just">
              <a:spcBef>
                <a:spcPts val="1200"/>
              </a:spcBef>
              <a:spcAft>
                <a:spcPts val="300"/>
              </a:spcAft>
            </a:pPr>
            <a:r>
              <a:rPr lang="fr-FR" sz="1400" b="1" u="sng" cap="small" dirty="0" smtClean="0"/>
              <a:t>Identification des actifs de l’entreprise</a:t>
            </a:r>
          </a:p>
          <a:p>
            <a:pPr marL="360363" indent="-171450" algn="just">
              <a:buFont typeface="Arial" pitchFamily="34" charset="0"/>
              <a:buChar char="•"/>
            </a:pPr>
            <a:r>
              <a:rPr lang="fr-FR" sz="1000" dirty="0" smtClean="0"/>
              <a:t>Quelle est votre perception des avantages concurrentiels / facteurs de différenciation de votre organisation?</a:t>
            </a:r>
            <a:endParaRPr lang="fr-FR" sz="1000" b="0" dirty="0" smtClean="0"/>
          </a:p>
          <a:p>
            <a:pPr algn="just">
              <a:spcBef>
                <a:spcPts val="1200"/>
              </a:spcBef>
              <a:spcAft>
                <a:spcPts val="300"/>
              </a:spcAft>
            </a:pPr>
            <a:r>
              <a:rPr lang="fr-FR" sz="1400" b="1" u="sng" cap="small" dirty="0" smtClean="0"/>
              <a:t>Compréhension des caractéristiques de la gouvernance actuelle</a:t>
            </a:r>
          </a:p>
          <a:p>
            <a:pPr marL="360363" indent="-171450" algn="just"/>
            <a:r>
              <a:rPr lang="fr-FR" sz="1000" b="1" i="1" dirty="0" smtClean="0"/>
              <a:t>Niveau stratégique : </a:t>
            </a:r>
          </a:p>
          <a:p>
            <a:pPr marL="360363" indent="-171450" algn="just">
              <a:spcBef>
                <a:spcPts val="300"/>
              </a:spcBef>
              <a:buFont typeface="Arial" pitchFamily="34" charset="0"/>
              <a:buChar char="•"/>
            </a:pPr>
            <a:r>
              <a:rPr lang="fr-FR" sz="1000" dirty="0" smtClean="0"/>
              <a:t>Comment fonctionne la relation /dialogue entre la direction et son actionnariat? </a:t>
            </a:r>
          </a:p>
          <a:p>
            <a:pPr marL="898525" lvl="2" indent="-171450" algn="just">
              <a:buFont typeface="Wingdings"/>
              <a:buChar char="à"/>
            </a:pPr>
            <a:r>
              <a:rPr lang="fr-FR" sz="1000" dirty="0" smtClean="0"/>
              <a:t>Instances, </a:t>
            </a:r>
          </a:p>
          <a:p>
            <a:pPr marL="898525" lvl="2" indent="-171450" algn="just">
              <a:buFont typeface="Wingdings"/>
              <a:buChar char="à"/>
            </a:pPr>
            <a:r>
              <a:rPr lang="fr-FR" sz="1000" dirty="0" smtClean="0"/>
              <a:t>Processus, </a:t>
            </a:r>
          </a:p>
          <a:p>
            <a:pPr marL="898525" lvl="2" indent="-171450" algn="just">
              <a:buFont typeface="Wingdings"/>
              <a:buChar char="à"/>
            </a:pPr>
            <a:r>
              <a:rPr lang="fr-FR" sz="1000" dirty="0" smtClean="0"/>
              <a:t>Informations</a:t>
            </a:r>
          </a:p>
          <a:p>
            <a:pPr marL="450850" lvl="2" algn="just"/>
            <a:endParaRPr lang="fr-FR" sz="1000" i="1" dirty="0" smtClean="0"/>
          </a:p>
          <a:p>
            <a:pPr marL="177800" lvl="2" algn="just">
              <a:spcAft>
                <a:spcPts val="0"/>
              </a:spcAft>
            </a:pPr>
            <a:r>
              <a:rPr lang="fr-FR" sz="1000" b="1" i="1" dirty="0" smtClean="0"/>
              <a:t>Niveau opérationnel et managérial : </a:t>
            </a:r>
          </a:p>
          <a:p>
            <a:pPr marL="360363" lvl="2" indent="-171450" algn="just">
              <a:spcBef>
                <a:spcPts val="300"/>
              </a:spcBef>
              <a:buFont typeface="Arial" pitchFamily="34" charset="0"/>
              <a:buChar char="•"/>
            </a:pPr>
            <a:r>
              <a:rPr lang="fr-FR" sz="1000" dirty="0" smtClean="0"/>
              <a:t>C</a:t>
            </a:r>
            <a:r>
              <a:rPr lang="fr-FR" sz="1000" b="0" dirty="0" smtClean="0"/>
              <a:t>omment la mise en œuvre de la stratégie est-elle pilotée / managée? </a:t>
            </a:r>
          </a:p>
          <a:p>
            <a:pPr marL="898525" lvl="2" indent="-171450" algn="just">
              <a:buFont typeface="Wingdings"/>
              <a:buChar char="à"/>
            </a:pPr>
            <a:r>
              <a:rPr lang="fr-FR" sz="1000" dirty="0"/>
              <a:t>Dispositif actuel de gouvernance opérationnelle, caractéristiques de la structure (centralisation/décentralisation…)</a:t>
            </a:r>
          </a:p>
          <a:p>
            <a:pPr marL="898525" lvl="2" indent="-171450" algn="just">
              <a:buFont typeface="Wingdings"/>
              <a:buChar char="à"/>
            </a:pPr>
            <a:r>
              <a:rPr lang="fr-FR" sz="1000" dirty="0"/>
              <a:t>mode de pilotage, planification, suivi</a:t>
            </a:r>
          </a:p>
          <a:p>
            <a:pPr marL="898525" lvl="2" indent="-171450" algn="just">
              <a:buFont typeface="Wingdings"/>
              <a:buChar char="à"/>
            </a:pPr>
            <a:r>
              <a:rPr lang="fr-FR" sz="1000" dirty="0"/>
              <a:t>modes de responsabilisation, d’évaluation, de reconnaissance, de rétribution</a:t>
            </a:r>
            <a:r>
              <a:rPr lang="fr-FR" sz="1000" dirty="0" smtClean="0"/>
              <a:t>…</a:t>
            </a:r>
          </a:p>
          <a:p>
            <a:pPr marL="360363" lvl="2" indent="-171450" algn="just">
              <a:spcBef>
                <a:spcPts val="300"/>
              </a:spcBef>
              <a:buFont typeface="Arial" pitchFamily="34" charset="0"/>
              <a:buChar char="•"/>
            </a:pPr>
            <a:r>
              <a:rPr lang="fr-FR" sz="1000" dirty="0" smtClean="0"/>
              <a:t>S’il y a eu / s’il est prévu des évolutions marquantes, quelles sont-elles et quels sont/ ont été les objectifs poursuivis?</a:t>
            </a:r>
          </a:p>
          <a:p>
            <a:pPr marL="628650" lvl="3" indent="-171450" algn="just">
              <a:buFont typeface="Wingdings" pitchFamily="2" charset="2"/>
              <a:buChar char="Ø"/>
            </a:pPr>
            <a:r>
              <a:rPr lang="fr-FR" sz="1000" i="1" dirty="0" smtClean="0">
                <a:sym typeface="Wingdings" panose="05000000000000000000" pitchFamily="2" charset="2"/>
              </a:rPr>
              <a:t>Pour chaque évolution</a:t>
            </a:r>
            <a:r>
              <a:rPr lang="fr-FR" sz="1000" i="1" dirty="0" smtClean="0"/>
              <a:t> </a:t>
            </a:r>
          </a:p>
          <a:p>
            <a:pPr marL="906463" lvl="2" indent="-171450" algn="just">
              <a:buFont typeface="Wingdings"/>
              <a:buChar char="à"/>
            </a:pPr>
            <a:r>
              <a:rPr lang="fr-FR" sz="1000" i="1" dirty="0" smtClean="0"/>
              <a:t>Détails </a:t>
            </a:r>
            <a:r>
              <a:rPr lang="fr-FR" sz="1000" i="1" dirty="0"/>
              <a:t>de l’évolution</a:t>
            </a:r>
          </a:p>
          <a:p>
            <a:pPr marL="906463" lvl="2" indent="-171450" algn="just">
              <a:buFont typeface="Wingdings"/>
              <a:buChar char="à"/>
            </a:pPr>
            <a:r>
              <a:rPr lang="fr-FR" sz="1000" i="1" dirty="0" smtClean="0">
                <a:sym typeface="Wingdings" panose="05000000000000000000" pitchFamily="2" charset="2"/>
              </a:rPr>
              <a:t>O</a:t>
            </a:r>
            <a:r>
              <a:rPr lang="fr-FR" sz="1000" i="1" dirty="0" smtClean="0"/>
              <a:t>bjectifs poursuivis</a:t>
            </a:r>
          </a:p>
          <a:p>
            <a:pPr marL="906463" lvl="2" indent="-171450" algn="just">
              <a:buFont typeface="Wingdings"/>
              <a:buChar char="à"/>
            </a:pPr>
            <a:r>
              <a:rPr lang="fr-FR" sz="1000" i="1" dirty="0" smtClean="0"/>
              <a:t>Raisons</a:t>
            </a:r>
            <a:endParaRPr lang="fr-FR" sz="1000" i="1" dirty="0"/>
          </a:p>
          <a:p>
            <a:pPr marL="360363" lvl="2" indent="-171450" algn="just">
              <a:spcBef>
                <a:spcPts val="300"/>
              </a:spcBef>
              <a:buFont typeface="Arial" pitchFamily="34" charset="0"/>
              <a:buChar char="•"/>
            </a:pPr>
            <a:r>
              <a:rPr lang="fr-FR" sz="1000" dirty="0" smtClean="0"/>
              <a:t>Quel est votre niveau de satisfaction par rapport à cette gouvernance? Pourquoi? </a:t>
            </a:r>
          </a:p>
          <a:p>
            <a:pPr marL="628650" lvl="3" indent="-171450" algn="just">
              <a:buFont typeface="Wingdings" pitchFamily="2" charset="2"/>
              <a:buChar char="Ø"/>
            </a:pPr>
            <a:r>
              <a:rPr lang="fr-FR" sz="1000" dirty="0" smtClean="0"/>
              <a:t>Y a-t-il, selon vous, des bonnes pratiques de gouvernance? Quelles sont-elles?</a:t>
            </a:r>
            <a:endParaRPr lang="fr-FR" sz="1000" dirty="0"/>
          </a:p>
          <a:p>
            <a:pPr marL="360363" lvl="2" indent="-171450" algn="just">
              <a:spcBef>
                <a:spcPts val="300"/>
              </a:spcBef>
              <a:buFont typeface="Arial" pitchFamily="34" charset="0"/>
              <a:buChar char="•"/>
            </a:pPr>
            <a:r>
              <a:rPr lang="fr-FR" sz="1000" dirty="0" smtClean="0"/>
              <a:t>Dans </a:t>
            </a:r>
            <a:r>
              <a:rPr lang="fr-FR" sz="1000" dirty="0"/>
              <a:t>quelle(s) mesure(s) les différentes parties prenantes sont </a:t>
            </a:r>
            <a:r>
              <a:rPr lang="fr-FR" sz="1000" dirty="0" smtClean="0"/>
              <a:t>impliquée dans </a:t>
            </a:r>
            <a:r>
              <a:rPr lang="fr-FR" sz="1000" dirty="0"/>
              <a:t>la gouvernance </a:t>
            </a:r>
            <a:r>
              <a:rPr lang="fr-FR" sz="1000" dirty="0" smtClean="0"/>
              <a:t>?</a:t>
            </a:r>
          </a:p>
          <a:p>
            <a:pPr marL="628650" lvl="3" indent="-171450" algn="just">
              <a:buFont typeface="Wingdings" pitchFamily="2" charset="2"/>
              <a:buChar char="Ø"/>
            </a:pPr>
            <a:r>
              <a:rPr lang="fr-FR" sz="1000" i="1" dirty="0" smtClean="0"/>
              <a:t>Par partie </a:t>
            </a:r>
            <a:r>
              <a:rPr lang="fr-FR" sz="1000" i="1" dirty="0"/>
              <a:t>prenante  (collaborateurs / IRP, régulateur, partenaires, clients, </a:t>
            </a:r>
            <a:r>
              <a:rPr lang="fr-FR" sz="1000" i="1" dirty="0" smtClean="0"/>
              <a:t>fournisseurs…)</a:t>
            </a:r>
          </a:p>
          <a:p>
            <a:pPr marL="906463" lvl="2" indent="-171450" algn="just"/>
            <a:r>
              <a:rPr lang="fr-FR" sz="1000" i="1" dirty="0" smtClean="0">
                <a:sym typeface="Wingdings" panose="05000000000000000000" pitchFamily="2" charset="2"/>
              </a:rPr>
              <a:t> Quel n</a:t>
            </a:r>
            <a:r>
              <a:rPr lang="fr-FR" sz="1000" i="1" dirty="0" smtClean="0"/>
              <a:t>iveau de participation à la stratégie? </a:t>
            </a:r>
          </a:p>
          <a:p>
            <a:pPr marL="906463" lvl="2" indent="-171450" algn="just"/>
            <a:r>
              <a:rPr lang="fr-FR" sz="1000" i="1" dirty="0" smtClean="0">
                <a:sym typeface="Wingdings" panose="05000000000000000000" pitchFamily="2" charset="2"/>
              </a:rPr>
              <a:t> Quel niveau</a:t>
            </a:r>
            <a:r>
              <a:rPr lang="fr-FR" sz="1000" i="1" dirty="0" smtClean="0"/>
              <a:t> de participation au pilotage opérationnel?</a:t>
            </a:r>
          </a:p>
          <a:p>
            <a:pPr marL="906463" lvl="2" indent="-171450" algn="just"/>
            <a:r>
              <a:rPr lang="fr-FR" sz="1000" b="0" i="1" dirty="0" smtClean="0">
                <a:sym typeface="Wingdings" panose="05000000000000000000" pitchFamily="2" charset="2"/>
              </a:rPr>
              <a:t> Pourquoi ces choix / niveau d’implication?</a:t>
            </a:r>
          </a:p>
          <a:p>
            <a:pPr marL="906463" lvl="2" indent="-171450" algn="just"/>
            <a:r>
              <a:rPr lang="fr-FR" sz="1000" i="1" dirty="0" smtClean="0">
                <a:sym typeface="Wingdings" panose="05000000000000000000" pitchFamily="2" charset="2"/>
              </a:rPr>
              <a:t> En quoi contribuent-ils à la création de valeur?</a:t>
            </a:r>
            <a:endParaRPr lang="fr-FR" sz="1000" b="0" i="1" dirty="0">
              <a:sym typeface="Wingdings" panose="05000000000000000000" pitchFamily="2" charset="2"/>
            </a:endParaRPr>
          </a:p>
          <a:p>
            <a:pPr marL="0" lvl="2" algn="just">
              <a:spcBef>
                <a:spcPts val="1200"/>
              </a:spcBef>
              <a:spcAft>
                <a:spcPts val="300"/>
              </a:spcAft>
            </a:pPr>
            <a:r>
              <a:rPr lang="fr-FR" sz="1400" b="1" u="sng" cap="small" dirty="0" smtClean="0"/>
              <a:t>Modalités </a:t>
            </a:r>
            <a:r>
              <a:rPr lang="fr-FR" sz="1400" b="1" u="sng" cap="small" dirty="0"/>
              <a:t>de prise en compte des </a:t>
            </a:r>
            <a:r>
              <a:rPr lang="fr-FR" sz="1400" b="1" u="sng" cap="small" dirty="0" smtClean="0"/>
              <a:t>actifs immatériels </a:t>
            </a:r>
            <a:r>
              <a:rPr lang="fr-FR" sz="1400" b="1" u="sng" cap="small" dirty="0"/>
              <a:t>dans la </a:t>
            </a:r>
            <a:r>
              <a:rPr lang="fr-FR" sz="1400" b="1" u="sng" cap="small" dirty="0" smtClean="0"/>
              <a:t>gouvernance</a:t>
            </a:r>
            <a:endParaRPr lang="fr-FR" sz="1400" b="1" u="sng" cap="small" dirty="0"/>
          </a:p>
          <a:p>
            <a:pPr marL="360363" lvl="2" indent="-171450" algn="just">
              <a:buFont typeface="Arial" pitchFamily="34" charset="0"/>
              <a:buChar char="•"/>
            </a:pPr>
            <a:r>
              <a:rPr lang="fr-FR" sz="1000" dirty="0" smtClean="0"/>
              <a:t>Comment les </a:t>
            </a:r>
            <a:r>
              <a:rPr lang="fr-FR" sz="1000" dirty="0"/>
              <a:t>différents actifs identifiés sont-ils pris en compte au sein du conseil </a:t>
            </a:r>
            <a:r>
              <a:rPr lang="fr-FR" sz="1000" dirty="0" smtClean="0"/>
              <a:t>d'administration? </a:t>
            </a:r>
          </a:p>
          <a:p>
            <a:pPr marL="628650" lvl="3" indent="-171450" algn="just">
              <a:buFont typeface="Wingdings" pitchFamily="2" charset="2"/>
              <a:buChar char="Ø"/>
            </a:pPr>
            <a:r>
              <a:rPr lang="fr-FR" sz="1000" i="1" dirty="0" smtClean="0"/>
              <a:t>Par groupe d’actif</a:t>
            </a:r>
          </a:p>
          <a:p>
            <a:pPr marL="906463" lvl="1" indent="-171450" algn="just"/>
            <a:r>
              <a:rPr lang="fr-FR" sz="1000" i="1" dirty="0" smtClean="0">
                <a:sym typeface="Wingdings" panose="05000000000000000000" pitchFamily="2" charset="2"/>
              </a:rPr>
              <a:t> Ordre </a:t>
            </a:r>
            <a:r>
              <a:rPr lang="fr-FR" sz="1000" i="1" dirty="0">
                <a:sym typeface="Wingdings" panose="05000000000000000000" pitchFamily="2" charset="2"/>
              </a:rPr>
              <a:t>du jour de la réunion</a:t>
            </a:r>
          </a:p>
          <a:p>
            <a:pPr marL="906463" lvl="1" indent="-171450" algn="just"/>
            <a:r>
              <a:rPr lang="fr-FR" sz="1000" i="1" dirty="0" smtClean="0">
                <a:sym typeface="Wingdings" panose="05000000000000000000" pitchFamily="2" charset="2"/>
              </a:rPr>
              <a:t> </a:t>
            </a:r>
            <a:r>
              <a:rPr lang="fr-FR" sz="1000" i="1" dirty="0" err="1" smtClean="0">
                <a:sym typeface="Wingdings" panose="05000000000000000000" pitchFamily="2" charset="2"/>
              </a:rPr>
              <a:t>Reporting</a:t>
            </a:r>
            <a:endParaRPr lang="fr-FR" sz="1000" i="1" dirty="0">
              <a:sym typeface="Wingdings" panose="05000000000000000000" pitchFamily="2" charset="2"/>
            </a:endParaRPr>
          </a:p>
          <a:p>
            <a:pPr marL="906463" lvl="1" indent="-171450" algn="just"/>
            <a:r>
              <a:rPr lang="fr-FR" sz="1000" i="1" dirty="0" smtClean="0">
                <a:sym typeface="Wingdings" panose="05000000000000000000" pitchFamily="2" charset="2"/>
              </a:rPr>
              <a:t> Documents </a:t>
            </a:r>
            <a:r>
              <a:rPr lang="fr-FR" sz="1000" i="1" dirty="0">
                <a:sym typeface="Wingdings" panose="05000000000000000000" pitchFamily="2" charset="2"/>
              </a:rPr>
              <a:t>financiers</a:t>
            </a:r>
          </a:p>
          <a:p>
            <a:pPr marL="906463" lvl="1" indent="-171450" algn="just">
              <a:buFont typeface="Wingdings"/>
              <a:buChar char="à"/>
            </a:pPr>
            <a:r>
              <a:rPr lang="fr-FR" sz="1000" i="1" dirty="0" smtClean="0">
                <a:sym typeface="Wingdings" panose="05000000000000000000" pitchFamily="2" charset="2"/>
              </a:rPr>
              <a:t>Autres</a:t>
            </a:r>
            <a:r>
              <a:rPr lang="fr-FR" sz="1000" i="1" dirty="0">
                <a:sym typeface="Wingdings" panose="05000000000000000000" pitchFamily="2" charset="2"/>
              </a:rPr>
              <a:t>… (préciser</a:t>
            </a:r>
            <a:r>
              <a:rPr lang="fr-FR" sz="1000" i="1" dirty="0" smtClean="0">
                <a:sym typeface="Wingdings" panose="05000000000000000000" pitchFamily="2" charset="2"/>
              </a:rPr>
              <a:t>)</a:t>
            </a:r>
            <a:endParaRPr lang="fr-FR" sz="1000" i="1" dirty="0">
              <a:sym typeface="Wingdings" panose="05000000000000000000" pitchFamily="2" charset="2"/>
            </a:endParaRPr>
          </a:p>
          <a:p>
            <a:pPr marL="360363" lvl="1" indent="-171450" algn="just">
              <a:spcBef>
                <a:spcPts val="300"/>
              </a:spcBef>
              <a:buFont typeface="Arial" pitchFamily="34" charset="0"/>
              <a:buChar char="•"/>
            </a:pPr>
            <a:r>
              <a:rPr lang="fr-FR" sz="1000" dirty="0" smtClean="0">
                <a:sym typeface="Wingdings" panose="05000000000000000000" pitchFamily="2" charset="2"/>
              </a:rPr>
              <a:t>De la même manière, comment sont-ils pris en compte au niveau de la gouvernance opérationnelle? (COMEX,CODIR…)</a:t>
            </a:r>
            <a:endParaRPr lang="fr-FR" sz="1000" b="0" dirty="0" smtClean="0">
              <a:sym typeface="Wingdings" panose="05000000000000000000" pitchFamily="2" charset="2"/>
            </a:endParaRPr>
          </a:p>
          <a:p>
            <a:pPr marL="906463" lvl="1" indent="-171450" algn="just"/>
            <a:r>
              <a:rPr lang="fr-FR" sz="1000" b="0" dirty="0" smtClean="0">
                <a:sym typeface="Wingdings" panose="05000000000000000000" pitchFamily="2" charset="2"/>
              </a:rPr>
              <a:t> </a:t>
            </a:r>
            <a:r>
              <a:rPr lang="fr-FR" sz="1000" b="0" dirty="0" smtClean="0"/>
              <a:t>Responsable identifié? Qui? Comment est-il inséré dans l’organisation?</a:t>
            </a:r>
          </a:p>
          <a:p>
            <a:pPr marL="906463" lvl="1" indent="-171450" algn="just"/>
            <a:r>
              <a:rPr lang="fr-FR" sz="1000" dirty="0" smtClean="0">
                <a:sym typeface="Wingdings" panose="05000000000000000000" pitchFamily="2" charset="2"/>
              </a:rPr>
              <a:t> Inséré dans un </a:t>
            </a:r>
            <a:r>
              <a:rPr lang="fr-FR" sz="1000" dirty="0" err="1" smtClean="0">
                <a:sym typeface="Wingdings" panose="05000000000000000000" pitchFamily="2" charset="2"/>
              </a:rPr>
              <a:t>reporting</a:t>
            </a:r>
            <a:r>
              <a:rPr lang="fr-FR" sz="1000" dirty="0" smtClean="0">
                <a:sym typeface="Wingdings" panose="05000000000000000000" pitchFamily="2" charset="2"/>
              </a:rPr>
              <a:t>? Quel type de </a:t>
            </a:r>
            <a:r>
              <a:rPr lang="fr-FR" sz="1000" dirty="0" err="1" smtClean="0">
                <a:sym typeface="Wingdings" panose="05000000000000000000" pitchFamily="2" charset="2"/>
              </a:rPr>
              <a:t>reporting</a:t>
            </a:r>
            <a:r>
              <a:rPr lang="fr-FR" sz="1000" dirty="0" smtClean="0">
                <a:sym typeface="Wingdings" panose="05000000000000000000" pitchFamily="2" charset="2"/>
              </a:rPr>
              <a:t>?</a:t>
            </a:r>
          </a:p>
          <a:p>
            <a:pPr marL="906463" lvl="1" indent="-171450" algn="just"/>
            <a:r>
              <a:rPr lang="fr-FR" sz="1000" b="0" dirty="0" smtClean="0">
                <a:sym typeface="Wingdings" panose="05000000000000000000" pitchFamily="2" charset="2"/>
              </a:rPr>
              <a:t> Abordé dans des instances? Lesquelles?</a:t>
            </a:r>
          </a:p>
          <a:p>
            <a:pPr marL="906463" lvl="1" indent="-171450" algn="just"/>
            <a:r>
              <a:rPr lang="fr-FR" sz="1000" dirty="0" smtClean="0">
                <a:sym typeface="Wingdings" panose="05000000000000000000" pitchFamily="2" charset="2"/>
              </a:rPr>
              <a:t> </a:t>
            </a:r>
            <a:r>
              <a:rPr lang="fr-FR" sz="1000" dirty="0" smtClean="0"/>
              <a:t>Considérez-vous </a:t>
            </a:r>
            <a:r>
              <a:rPr lang="fr-FR" sz="1000" dirty="0"/>
              <a:t>qu'ils y soient suffisamment pris en compte </a:t>
            </a:r>
            <a:r>
              <a:rPr lang="fr-FR" sz="1000" dirty="0" smtClean="0"/>
              <a:t>?</a:t>
            </a:r>
          </a:p>
          <a:p>
            <a:pPr marL="360363" lvl="2" indent="-171450" algn="just">
              <a:spcBef>
                <a:spcPts val="300"/>
              </a:spcBef>
              <a:buFont typeface="Arial" pitchFamily="34" charset="0"/>
              <a:buChar char="•"/>
            </a:pPr>
            <a:r>
              <a:rPr lang="fr-FR" sz="1000" dirty="0" smtClean="0"/>
              <a:t>Y </a:t>
            </a:r>
            <a:r>
              <a:rPr lang="fr-FR" sz="1000" dirty="0"/>
              <a:t>voyez-vous des bonnes pratiques / pistes d'amélioration à </a:t>
            </a:r>
            <a:r>
              <a:rPr lang="fr-FR" sz="1000" dirty="0" smtClean="0"/>
              <a:t>envisager</a:t>
            </a:r>
            <a:r>
              <a:rPr lang="fr-FR" sz="1000" dirty="0"/>
              <a:t>?</a:t>
            </a:r>
            <a:r>
              <a:rPr lang="fr-FR" sz="1000" dirty="0" smtClean="0"/>
              <a:t> </a:t>
            </a:r>
            <a:r>
              <a:rPr lang="fr-FR" sz="1000" dirty="0"/>
              <a:t>(au sein de votre organisation, ou d'une manière plus générale</a:t>
            </a:r>
            <a:r>
              <a:rPr lang="fr-FR" sz="1000" dirty="0" smtClean="0"/>
              <a:t>)</a:t>
            </a:r>
            <a:endParaRPr lang="fr-FR" sz="1000" b="0" dirty="0" smtClean="0"/>
          </a:p>
        </p:txBody>
      </p:sp>
    </p:spTree>
    <p:extLst>
      <p:ext uri="{BB962C8B-B14F-4D97-AF65-F5344CB8AC3E}">
        <p14:creationId xmlns:p14="http://schemas.microsoft.com/office/powerpoint/2010/main" val="2189381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Annexe 4 – Présentation de l’Observatoire de l’immatériel </a:t>
            </a:r>
            <a:endParaRPr lang="fr-FR" dirty="0"/>
          </a:p>
        </p:txBody>
      </p:sp>
      <p:sp>
        <p:nvSpPr>
          <p:cNvPr id="8" name="Espace réservé du contenu 7"/>
          <p:cNvSpPr>
            <a:spLocks noGrp="1"/>
          </p:cNvSpPr>
          <p:nvPr>
            <p:ph idx="1"/>
          </p:nvPr>
        </p:nvSpPr>
        <p:spPr>
          <a:xfrm>
            <a:off x="319527" y="1066800"/>
            <a:ext cx="6190687" cy="7670315"/>
          </a:xfrm>
        </p:spPr>
        <p:txBody>
          <a:bodyPr/>
          <a:lstStyle/>
          <a:p>
            <a:r>
              <a:rPr lang="fr-FR" sz="1400" dirty="0"/>
              <a:t>Présentation </a:t>
            </a:r>
            <a:r>
              <a:rPr lang="fr-FR" sz="1400" dirty="0" smtClean="0"/>
              <a:t>générale</a:t>
            </a:r>
            <a:endParaRPr lang="fr-FR" sz="1400" dirty="0"/>
          </a:p>
          <a:p>
            <a:r>
              <a:rPr lang="fr-FR" sz="1000" b="0" dirty="0" smtClean="0"/>
              <a:t>Fondé en février 2007 avec le soutien financier d’Ernst &amp; Young de l’INPI et de SAS Institute,  L’observatoire de l’immatériel devient en 2010 une </a:t>
            </a:r>
            <a:r>
              <a:rPr lang="fr-FR" sz="1000" b="0" dirty="0"/>
              <a:t>association ouverte à tous ceux qui sont </a:t>
            </a:r>
            <a:r>
              <a:rPr lang="fr-FR" sz="1000" b="0" dirty="0" smtClean="0"/>
              <a:t>convaincus, </a:t>
            </a:r>
            <a:r>
              <a:rPr lang="fr-FR" sz="1000" b="0" dirty="0"/>
              <a:t>de l'importance du capital immatériel sur la performance économique des organisations et donc sur l'enjeu croissant de sa </a:t>
            </a:r>
            <a:r>
              <a:rPr lang="fr-FR" sz="1000" b="0" dirty="0" smtClean="0"/>
              <a:t>mesure.</a:t>
            </a:r>
          </a:p>
          <a:p>
            <a:r>
              <a:rPr lang="fr-FR" sz="1000" b="0" dirty="0" smtClean="0"/>
              <a:t>Il a pour objectif de faire connaître le rôle et le poids du capital immatériel dans le développement économique et social des sociétés et des administrations, de mettre à leur disposition des méthodes et outils appropriés et de les aider à mesurer les évolutions de leurs actifs immatériels et des conséquences sur leur rentabilité.</a:t>
            </a:r>
          </a:p>
          <a:p>
            <a:r>
              <a:rPr lang="fr-FR" sz="1000" b="0" dirty="0" smtClean="0"/>
              <a:t>Depuis sa création, </a:t>
            </a:r>
            <a:r>
              <a:rPr lang="fr-FR" sz="1000" b="0" dirty="0"/>
              <a:t>l'Observatoire de l'Immatériel s'est forgé une forte notoriété en France et à l'étranger. Sa réputation d'expertise, alliée au caractère opérationnel de sa méthodologie qui est utilisée dans de nombreuses entreprises, lui confère une reconnaissance des pouvoirs publics (Ministère de l'Économie des Finances et de l'Industrie, et notamment</a:t>
            </a:r>
            <a:r>
              <a:rPr lang="fr-FR" sz="1000" b="0" dirty="0" smtClean="0"/>
              <a:t> avec </a:t>
            </a:r>
            <a:r>
              <a:rPr lang="fr-FR" sz="1000" b="0" dirty="0"/>
              <a:t>la DGCIS) et des professionnels du secteur économique et financier (SFAF, DFCG</a:t>
            </a:r>
            <a:r>
              <a:rPr lang="fr-FR" sz="1000" b="0" dirty="0" smtClean="0"/>
              <a:t>..).</a:t>
            </a:r>
          </a:p>
          <a:p>
            <a:r>
              <a:rPr lang="fr-FR" sz="1400" dirty="0" smtClean="0"/>
              <a:t>Mission </a:t>
            </a:r>
            <a:endParaRPr lang="fr-FR" sz="1400" dirty="0"/>
          </a:p>
          <a:p>
            <a:r>
              <a:rPr lang="fr-FR" sz="1000" b="0" dirty="0"/>
              <a:t>L'Observatoire de l'Immatériel a pour objectif de faire connaître le rôle et le poids du capital immatériel dans le développement économique et social des sociétés et des administrations, de mettre à leur disposition des méthodes et outils appropriés et de les aider à mesurer les évolutions de leurs actifs immatériels et des conséquences sur leur rentabilité.</a:t>
            </a:r>
            <a:endParaRPr lang="fr-FR" b="0" dirty="0"/>
          </a:p>
          <a:p>
            <a:r>
              <a:rPr lang="fr-FR" sz="1400" dirty="0" smtClean="0"/>
              <a:t>Objectifs </a:t>
            </a:r>
            <a:r>
              <a:rPr lang="fr-FR" sz="1400" dirty="0"/>
              <a:t>généraux :</a:t>
            </a:r>
          </a:p>
          <a:p>
            <a:pPr lvl="1"/>
            <a:r>
              <a:rPr lang="fr-FR" dirty="0"/>
              <a:t> </a:t>
            </a:r>
            <a:r>
              <a:rPr lang="fr-FR" sz="1000" dirty="0"/>
              <a:t>Bien appréhender le capital immatériel, ses composants, ses leviers</a:t>
            </a:r>
          </a:p>
          <a:p>
            <a:pPr lvl="1"/>
            <a:r>
              <a:rPr lang="fr-FR" sz="1000" dirty="0"/>
              <a:t> Déterminer des indicateurs de mesure pour mieux piloter ses actifs immatériels</a:t>
            </a:r>
          </a:p>
          <a:p>
            <a:pPr lvl="1"/>
            <a:r>
              <a:rPr lang="fr-FR" sz="1000" dirty="0"/>
              <a:t> Etablir un benchmark et suivre ses évolutions</a:t>
            </a:r>
          </a:p>
          <a:p>
            <a:pPr lvl="1"/>
            <a:r>
              <a:rPr lang="fr-FR" sz="1000" dirty="0"/>
              <a:t> Recenser les meilleures pratiques, contribuer à les faire évoluer et les diffuser</a:t>
            </a:r>
          </a:p>
          <a:p>
            <a:pPr lvl="1"/>
            <a:r>
              <a:rPr lang="fr-FR" sz="1000" dirty="0"/>
              <a:t> Fédérer les entreprises volontaires pour faire progresser leur capital immatériel</a:t>
            </a:r>
          </a:p>
          <a:p>
            <a:pPr lvl="1"/>
            <a:r>
              <a:rPr lang="fr-FR" sz="1000" dirty="0"/>
              <a:t> Mettre à leur disposition les outils online et offline les plus appropriés et pertinents</a:t>
            </a:r>
          </a:p>
          <a:p>
            <a:pPr lvl="1"/>
            <a:r>
              <a:rPr lang="fr-FR" sz="1000" dirty="0"/>
              <a:t> Mesurer les évolutions des actifs immatériels des entreprises et les conséquences sur leur rentabilité et leur valeur boursière.</a:t>
            </a:r>
          </a:p>
          <a:p>
            <a:pPr lvl="1"/>
            <a:r>
              <a:rPr lang="fr-FR" sz="1000" dirty="0"/>
              <a:t> Mesurer le cas échéant les contributions à la vie économique en général</a:t>
            </a:r>
          </a:p>
          <a:p>
            <a:pPr lvl="1"/>
            <a:r>
              <a:rPr lang="fr-FR" sz="1000" dirty="0"/>
              <a:t> Médiatiser les outils, les méthodes, les grilles de références, les résultats d’études,…</a:t>
            </a:r>
          </a:p>
          <a:p>
            <a:endParaRPr lang="fr-FR" b="0" dirty="0"/>
          </a:p>
        </p:txBody>
      </p:sp>
    </p:spTree>
    <p:extLst>
      <p:ext uri="{BB962C8B-B14F-4D97-AF65-F5344CB8AC3E}">
        <p14:creationId xmlns:p14="http://schemas.microsoft.com/office/powerpoint/2010/main" val="2561582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Annexe 5  </a:t>
            </a:r>
            <a:r>
              <a:rPr lang="fr-FR" dirty="0"/>
              <a:t>– </a:t>
            </a:r>
            <a:r>
              <a:rPr lang="fr-FR" dirty="0" smtClean="0"/>
              <a:t> </a:t>
            </a:r>
            <a:r>
              <a:rPr lang="fr-FR" dirty="0"/>
              <a:t>R</a:t>
            </a:r>
            <a:r>
              <a:rPr lang="fr-FR" dirty="0" smtClean="0"/>
              <a:t>édacteurs du guide de gouvernance des A.I.</a:t>
            </a:r>
            <a:endParaRPr lang="fr-FR" dirty="0"/>
          </a:p>
        </p:txBody>
      </p:sp>
      <p:sp>
        <p:nvSpPr>
          <p:cNvPr id="8" name="Espace réservé du contenu 7"/>
          <p:cNvSpPr>
            <a:spLocks noGrp="1"/>
          </p:cNvSpPr>
          <p:nvPr>
            <p:ph idx="1"/>
          </p:nvPr>
        </p:nvSpPr>
        <p:spPr>
          <a:xfrm>
            <a:off x="1556792" y="992560"/>
            <a:ext cx="4967270" cy="1296144"/>
          </a:xfrm>
        </p:spPr>
        <p:txBody>
          <a:bodyPr/>
          <a:lstStyle/>
          <a:p>
            <a:pPr algn="just"/>
            <a:r>
              <a:rPr lang="fr-FR" dirty="0" smtClean="0"/>
              <a:t>Daniel </a:t>
            </a:r>
            <a:r>
              <a:rPr lang="fr-FR" dirty="0" err="1" smtClean="0"/>
              <a:t>Delorge</a:t>
            </a:r>
            <a:r>
              <a:rPr lang="fr-FR" dirty="0" smtClean="0"/>
              <a:t> est associé au sein du cabinet </a:t>
            </a:r>
            <a:r>
              <a:rPr lang="fr-FR" dirty="0" err="1" smtClean="0"/>
              <a:t>Valopt</a:t>
            </a:r>
            <a:r>
              <a:rPr lang="fr-FR" dirty="0" smtClean="0"/>
              <a:t>, administrateur d’entreprises, et membre fondateur de l’Observatoire de Immatériel.</a:t>
            </a:r>
          </a:p>
          <a:p>
            <a:pPr algn="just">
              <a:spcBef>
                <a:spcPts val="400"/>
              </a:spcBef>
            </a:pPr>
            <a:r>
              <a:rPr lang="fr-FR" sz="1000" b="0" kern="1200" dirty="0"/>
              <a:t>Après un parcours </a:t>
            </a:r>
            <a:r>
              <a:rPr lang="fr-FR" sz="1000" b="0" kern="1200" dirty="0" smtClean="0"/>
              <a:t>de 1983 à 2011 au sein de l’éditeur américain SAS , spécialisé dans l’informatique décisionnelle, où il a successivement occupé les fonctions de Directeur Technique, Directeur Général de SAS France qu’il a contribué à créer, </a:t>
            </a:r>
            <a:r>
              <a:rPr lang="fr-FR" sz="1000" b="0" kern="1200" dirty="0" err="1" smtClean="0"/>
              <a:t>Managing</a:t>
            </a:r>
            <a:r>
              <a:rPr lang="fr-FR" sz="1000" b="0" kern="1200" dirty="0" smtClean="0"/>
              <a:t> </a:t>
            </a:r>
            <a:r>
              <a:rPr lang="fr-FR" sz="1000" b="0" kern="1200" dirty="0" err="1" smtClean="0"/>
              <a:t>Director</a:t>
            </a:r>
            <a:r>
              <a:rPr lang="fr-FR" sz="1000" b="0" kern="1200" dirty="0" smtClean="0"/>
              <a:t>, </a:t>
            </a:r>
            <a:r>
              <a:rPr lang="fr-FR" sz="1000" b="0" kern="1200" dirty="0" err="1" smtClean="0"/>
              <a:t>Executive</a:t>
            </a:r>
            <a:r>
              <a:rPr lang="fr-FR" sz="1000" b="0" kern="1200" dirty="0" smtClean="0"/>
              <a:t> Relations SAS EMEA, Daniel a rejoint en octobre 2011 en tant qu’associé la société </a:t>
            </a:r>
            <a:r>
              <a:rPr lang="fr-FR" sz="1000" b="0" kern="1200" dirty="0" err="1" smtClean="0"/>
              <a:t>Valopt</a:t>
            </a:r>
            <a:r>
              <a:rPr lang="fr-FR" sz="1000" b="0" kern="1200" dirty="0" smtClean="0"/>
              <a:t>, spécialisée dans la valorisation et l’optimisation des Système d’Information d’entreprise, et le management de la performance.</a:t>
            </a:r>
          </a:p>
          <a:p>
            <a:pPr algn="just">
              <a:spcBef>
                <a:spcPts val="400"/>
              </a:spcBef>
            </a:pPr>
            <a:r>
              <a:rPr lang="fr-FR" sz="1000" b="0" kern="1200" dirty="0" smtClean="0"/>
              <a:t>Il est  également </a:t>
            </a:r>
            <a:r>
              <a:rPr lang="fr-FR" sz="1000" b="0" kern="1200" dirty="0"/>
              <a:t>particulièrement impliqué sur </a:t>
            </a:r>
            <a:r>
              <a:rPr lang="fr-FR" sz="1000" b="0" kern="1200" dirty="0" smtClean="0"/>
              <a:t>les questions de valorisation </a:t>
            </a:r>
            <a:r>
              <a:rPr lang="fr-FR" sz="1000" b="0" kern="1200" dirty="0"/>
              <a:t>du Capital Système d’Information, du Capital Client et du Capital </a:t>
            </a:r>
            <a:r>
              <a:rPr lang="fr-FR" sz="1000" b="0" kern="1200" dirty="0" smtClean="0"/>
              <a:t>Humain.</a:t>
            </a:r>
            <a:endParaRPr lang="fr-FR" sz="1000" b="0" kern="1200" dirty="0"/>
          </a:p>
        </p:txBody>
      </p:sp>
      <p:sp>
        <p:nvSpPr>
          <p:cNvPr id="12" name="Espace réservé du contenu 7"/>
          <p:cNvSpPr txBox="1">
            <a:spLocks/>
          </p:cNvSpPr>
          <p:nvPr/>
        </p:nvSpPr>
        <p:spPr bwMode="gray">
          <a:xfrm>
            <a:off x="1556792" y="6033120"/>
            <a:ext cx="496727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defTabSz="901700" rtl="0" eaLnBrk="1" fontAlgn="base" hangingPunct="1">
              <a:spcBef>
                <a:spcPts val="1200"/>
              </a:spcBef>
              <a:spcAft>
                <a:spcPct val="0"/>
              </a:spcAft>
              <a:buClr>
                <a:schemeClr val="accent5"/>
              </a:buClr>
              <a:buFont typeface="Wingdings" pitchFamily="2" charset="2"/>
              <a:buNone/>
              <a:defRPr sz="1200" b="1">
                <a:solidFill>
                  <a:schemeClr val="tx1"/>
                </a:solidFill>
                <a:latin typeface="+mn-lt"/>
                <a:ea typeface="+mn-ea"/>
                <a:cs typeface="+mn-cs"/>
              </a:defRPr>
            </a:lvl1pPr>
            <a:lvl2pPr marL="182563" indent="-182563" algn="l" defTabSz="901700" rtl="0" eaLnBrk="1" fontAlgn="base" hangingPunct="1">
              <a:spcBef>
                <a:spcPct val="50000"/>
              </a:spcBef>
              <a:spcAft>
                <a:spcPct val="0"/>
              </a:spcAft>
              <a:buClr>
                <a:schemeClr val="accent5"/>
              </a:buClr>
              <a:buFontTx/>
              <a:buChar char="-"/>
              <a:defRPr sz="1200">
                <a:solidFill>
                  <a:schemeClr val="tx1"/>
                </a:solidFill>
                <a:latin typeface="+mn-lt"/>
              </a:defRPr>
            </a:lvl2pPr>
            <a:lvl3pPr marL="541338" indent="-179388" algn="l" defTabSz="901700" rtl="0" eaLnBrk="1" fontAlgn="base" hangingPunct="1">
              <a:spcBef>
                <a:spcPct val="30000"/>
              </a:spcBef>
              <a:spcAft>
                <a:spcPct val="0"/>
              </a:spcAft>
              <a:buClr>
                <a:schemeClr val="accent5"/>
              </a:buClr>
              <a:buFont typeface="Arial" pitchFamily="34" charset="0"/>
              <a:buChar char="-"/>
              <a:defRPr sz="1000">
                <a:solidFill>
                  <a:schemeClr val="tx1"/>
                </a:solidFill>
                <a:latin typeface="+mn-lt"/>
              </a:defRPr>
            </a:lvl3pPr>
            <a:lvl4pPr marL="719138" indent="-182563" algn="l" defTabSz="901700" rtl="0" eaLnBrk="1" fontAlgn="base" hangingPunct="1">
              <a:spcBef>
                <a:spcPct val="30000"/>
              </a:spcBef>
              <a:spcAft>
                <a:spcPct val="0"/>
              </a:spcAft>
              <a:buClr>
                <a:schemeClr val="accent5"/>
              </a:buClr>
              <a:buFont typeface="Arial" charset="0"/>
              <a:buChar char="&gt;"/>
              <a:defRPr sz="1000">
                <a:solidFill>
                  <a:schemeClr val="tx1"/>
                </a:solidFill>
                <a:latin typeface="+mn-lt"/>
              </a:defRPr>
            </a:lvl4pPr>
            <a:lvl5pPr marL="719138" indent="0" algn="l" defTabSz="901700" rtl="0" eaLnBrk="1" fontAlgn="base" hangingPunct="1">
              <a:spcBef>
                <a:spcPct val="30000"/>
              </a:spcBef>
              <a:spcAft>
                <a:spcPct val="0"/>
              </a:spcAft>
              <a:buClr>
                <a:schemeClr val="accent5"/>
              </a:buClr>
              <a:buFont typeface="Arial" charset="0"/>
              <a:buNone/>
              <a:defRPr sz="1000">
                <a:solidFill>
                  <a:schemeClr val="tx1"/>
                </a:solidFill>
                <a:latin typeface="+mn-lt"/>
              </a:defRPr>
            </a:lvl5pPr>
            <a:lvl6pPr marL="14732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6pPr>
            <a:lvl7pPr marL="19304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7pPr>
            <a:lvl8pPr marL="23876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8pPr>
            <a:lvl9pPr marL="28448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9pPr>
          </a:lstStyle>
          <a:p>
            <a:pPr algn="just"/>
            <a:r>
              <a:rPr lang="fr-FR" dirty="0" smtClean="0"/>
              <a:t>Jérôme Delebecque est directeur associé au sein du cabinet de Stratégie et Management Kea &amp; Partners</a:t>
            </a:r>
          </a:p>
          <a:p>
            <a:pPr algn="just">
              <a:lnSpc>
                <a:spcPts val="1000"/>
              </a:lnSpc>
              <a:spcBef>
                <a:spcPts val="600"/>
              </a:spcBef>
            </a:pPr>
            <a:r>
              <a:rPr lang="fr-FR" sz="1000" b="0" dirty="0" smtClean="0"/>
              <a:t>Diplômé d’HEC en 2000, il a débuté sa carrière de consultant en stratégie et management chez Gemini Consulting avant de rejoindre Kea &amp; Partners en 2003 pour travailler dans le secteur des Services Financiers, principalement sur les problématiques de gouvernance et d’organisation des fonctions </a:t>
            </a:r>
            <a:r>
              <a:rPr lang="fr-FR" sz="1000" b="0" dirty="0" err="1"/>
              <a:t>c</a:t>
            </a:r>
            <a:r>
              <a:rPr lang="fr-FR" sz="1000" b="0" dirty="0" err="1" smtClean="0"/>
              <a:t>orporate</a:t>
            </a:r>
            <a:r>
              <a:rPr lang="fr-FR" sz="1000" b="0" dirty="0" smtClean="0"/>
              <a:t>. </a:t>
            </a:r>
            <a:endParaRPr lang="fr-FR" sz="1000" b="0" dirty="0"/>
          </a:p>
          <a:p>
            <a:pPr algn="just">
              <a:lnSpc>
                <a:spcPts val="1000"/>
              </a:lnSpc>
              <a:spcBef>
                <a:spcPts val="600"/>
              </a:spcBef>
            </a:pPr>
            <a:r>
              <a:rPr lang="fr-FR" sz="1000" b="0" dirty="0" smtClean="0"/>
              <a:t>Il travaille depuis 2011 sur les sujets liés au pilotage et à la gouvernance des actifs immatériels au sein des entreprises.</a:t>
            </a:r>
          </a:p>
        </p:txBody>
      </p:sp>
      <p:sp>
        <p:nvSpPr>
          <p:cNvPr id="15" name="Espace réservé du contenu 7"/>
          <p:cNvSpPr txBox="1">
            <a:spLocks/>
          </p:cNvSpPr>
          <p:nvPr/>
        </p:nvSpPr>
        <p:spPr bwMode="gray">
          <a:xfrm>
            <a:off x="1556792" y="2792760"/>
            <a:ext cx="4967270" cy="173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defTabSz="901700" rtl="0" eaLnBrk="1" fontAlgn="base" hangingPunct="1">
              <a:spcBef>
                <a:spcPts val="1200"/>
              </a:spcBef>
              <a:spcAft>
                <a:spcPct val="0"/>
              </a:spcAft>
              <a:buClr>
                <a:schemeClr val="accent5"/>
              </a:buClr>
              <a:buFont typeface="Wingdings" pitchFamily="2" charset="2"/>
              <a:buNone/>
              <a:defRPr sz="1200" b="1">
                <a:solidFill>
                  <a:schemeClr val="tx1"/>
                </a:solidFill>
                <a:latin typeface="+mn-lt"/>
                <a:ea typeface="+mn-ea"/>
                <a:cs typeface="+mn-cs"/>
              </a:defRPr>
            </a:lvl1pPr>
            <a:lvl2pPr marL="182563" indent="-182563" algn="l" defTabSz="901700" rtl="0" eaLnBrk="1" fontAlgn="base" hangingPunct="1">
              <a:spcBef>
                <a:spcPct val="50000"/>
              </a:spcBef>
              <a:spcAft>
                <a:spcPct val="0"/>
              </a:spcAft>
              <a:buClr>
                <a:schemeClr val="accent5"/>
              </a:buClr>
              <a:buFontTx/>
              <a:buChar char="-"/>
              <a:defRPr sz="1200">
                <a:solidFill>
                  <a:schemeClr val="tx1"/>
                </a:solidFill>
                <a:latin typeface="+mn-lt"/>
              </a:defRPr>
            </a:lvl2pPr>
            <a:lvl3pPr marL="541338" indent="-179388" algn="l" defTabSz="901700" rtl="0" eaLnBrk="1" fontAlgn="base" hangingPunct="1">
              <a:spcBef>
                <a:spcPct val="30000"/>
              </a:spcBef>
              <a:spcAft>
                <a:spcPct val="0"/>
              </a:spcAft>
              <a:buClr>
                <a:schemeClr val="accent5"/>
              </a:buClr>
              <a:buFont typeface="Arial" pitchFamily="34" charset="0"/>
              <a:buChar char="-"/>
              <a:defRPr sz="1000">
                <a:solidFill>
                  <a:schemeClr val="tx1"/>
                </a:solidFill>
                <a:latin typeface="+mn-lt"/>
              </a:defRPr>
            </a:lvl3pPr>
            <a:lvl4pPr marL="719138" indent="-182563" algn="l" defTabSz="901700" rtl="0" eaLnBrk="1" fontAlgn="base" hangingPunct="1">
              <a:spcBef>
                <a:spcPct val="30000"/>
              </a:spcBef>
              <a:spcAft>
                <a:spcPct val="0"/>
              </a:spcAft>
              <a:buClr>
                <a:schemeClr val="accent5"/>
              </a:buClr>
              <a:buFont typeface="Arial" charset="0"/>
              <a:buChar char="&gt;"/>
              <a:defRPr sz="1000">
                <a:solidFill>
                  <a:schemeClr val="tx1"/>
                </a:solidFill>
                <a:latin typeface="+mn-lt"/>
              </a:defRPr>
            </a:lvl4pPr>
            <a:lvl5pPr marL="719138" indent="0" algn="l" defTabSz="901700" rtl="0" eaLnBrk="1" fontAlgn="base" hangingPunct="1">
              <a:spcBef>
                <a:spcPct val="30000"/>
              </a:spcBef>
              <a:spcAft>
                <a:spcPct val="0"/>
              </a:spcAft>
              <a:buClr>
                <a:schemeClr val="accent5"/>
              </a:buClr>
              <a:buFont typeface="Arial" charset="0"/>
              <a:buNone/>
              <a:defRPr sz="1000">
                <a:solidFill>
                  <a:schemeClr val="tx1"/>
                </a:solidFill>
                <a:latin typeface="+mn-lt"/>
              </a:defRPr>
            </a:lvl5pPr>
            <a:lvl6pPr marL="14732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6pPr>
            <a:lvl7pPr marL="19304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7pPr>
            <a:lvl8pPr marL="23876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8pPr>
            <a:lvl9pPr marL="28448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9pPr>
          </a:lstStyle>
          <a:p>
            <a:pPr algn="just">
              <a:spcBef>
                <a:spcPts val="600"/>
              </a:spcBef>
            </a:pPr>
            <a:r>
              <a:rPr lang="fr-FR" dirty="0" smtClean="0"/>
              <a:t>Pierre Ollivier est associé fondateur du cabinet </a:t>
            </a:r>
            <a:r>
              <a:rPr lang="fr-FR" dirty="0" err="1" smtClean="0"/>
              <a:t>Winnove</a:t>
            </a:r>
            <a:r>
              <a:rPr lang="fr-FR" dirty="0"/>
              <a:t>, société </a:t>
            </a:r>
            <a:r>
              <a:rPr lang="fr-FR" dirty="0" smtClean="0"/>
              <a:t>accompagnant ses clients </a:t>
            </a:r>
            <a:r>
              <a:rPr lang="fr-FR" dirty="0"/>
              <a:t>en matière d’innovation technologique. </a:t>
            </a:r>
          </a:p>
          <a:p>
            <a:pPr algn="just">
              <a:spcBef>
                <a:spcPts val="400"/>
              </a:spcBef>
            </a:pPr>
            <a:r>
              <a:rPr lang="fr-FR" sz="1000" b="0" dirty="0" smtClean="0"/>
              <a:t>Diplômé de l’Ecole Polytechnique et de l’UPMC, Docteur Ingénieur,  il débute dans la recherche et développement chez Saint </a:t>
            </a:r>
            <a:r>
              <a:rPr lang="fr-FR" sz="1000" b="0" dirty="0" err="1" smtClean="0"/>
              <a:t>Gobain</a:t>
            </a:r>
            <a:r>
              <a:rPr lang="fr-FR" sz="1000" b="0" dirty="0" smtClean="0"/>
              <a:t> puis dans le conseil en management avec le cabinet Bossard (Cap Gemini). Il développe ensuite la technologie de la télévision numérique de Canal Plus puis part pour Thomson/ Technicolor à Los Angeles développer des programmes d’innovations en lien avec les studios de cinéma.</a:t>
            </a:r>
          </a:p>
          <a:p>
            <a:pPr algn="just">
              <a:spcBef>
                <a:spcPts val="400"/>
              </a:spcBef>
            </a:pPr>
            <a:r>
              <a:rPr lang="fr-FR" sz="1000" b="0" dirty="0" smtClean="0"/>
              <a:t>Il est Directeur de la Stratégie </a:t>
            </a:r>
            <a:r>
              <a:rPr lang="fr-FR" sz="1000" b="0" dirty="0"/>
              <a:t>T</a:t>
            </a:r>
            <a:r>
              <a:rPr lang="fr-FR" sz="1000" b="0" dirty="0" smtClean="0"/>
              <a:t>echnologique et des Standards pour Thomson , puis Directeur Propriété Intellectuelle chez Areva T&amp;D avant de lancer </a:t>
            </a:r>
            <a:r>
              <a:rPr lang="fr-FR" sz="1000" b="0" dirty="0" err="1" smtClean="0"/>
              <a:t>Winnove</a:t>
            </a:r>
            <a:r>
              <a:rPr lang="fr-FR" sz="1000" b="0" dirty="0" smtClean="0"/>
              <a:t> en 2010.</a:t>
            </a:r>
            <a:endParaRPr lang="fr-FR" sz="1000" b="0" dirty="0"/>
          </a:p>
        </p:txBody>
      </p:sp>
      <p:sp>
        <p:nvSpPr>
          <p:cNvPr id="17" name="Espace réservé du contenu 7"/>
          <p:cNvSpPr txBox="1">
            <a:spLocks/>
          </p:cNvSpPr>
          <p:nvPr/>
        </p:nvSpPr>
        <p:spPr bwMode="gray">
          <a:xfrm>
            <a:off x="1556792" y="7545288"/>
            <a:ext cx="496727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defTabSz="901700" rtl="0" eaLnBrk="1" fontAlgn="base" hangingPunct="1">
              <a:spcBef>
                <a:spcPts val="1200"/>
              </a:spcBef>
              <a:spcAft>
                <a:spcPct val="0"/>
              </a:spcAft>
              <a:buClr>
                <a:schemeClr val="accent5"/>
              </a:buClr>
              <a:buFont typeface="Wingdings" pitchFamily="2" charset="2"/>
              <a:buNone/>
              <a:defRPr sz="1200" b="1">
                <a:solidFill>
                  <a:schemeClr val="tx1"/>
                </a:solidFill>
                <a:latin typeface="+mn-lt"/>
                <a:ea typeface="+mn-ea"/>
                <a:cs typeface="+mn-cs"/>
              </a:defRPr>
            </a:lvl1pPr>
            <a:lvl2pPr marL="182563" indent="-182563" algn="l" defTabSz="901700" rtl="0" eaLnBrk="1" fontAlgn="base" hangingPunct="1">
              <a:spcBef>
                <a:spcPct val="50000"/>
              </a:spcBef>
              <a:spcAft>
                <a:spcPct val="0"/>
              </a:spcAft>
              <a:buClr>
                <a:schemeClr val="accent5"/>
              </a:buClr>
              <a:buFontTx/>
              <a:buChar char="-"/>
              <a:defRPr sz="1200">
                <a:solidFill>
                  <a:schemeClr val="tx1"/>
                </a:solidFill>
                <a:latin typeface="+mn-lt"/>
              </a:defRPr>
            </a:lvl2pPr>
            <a:lvl3pPr marL="541338" indent="-179388" algn="l" defTabSz="901700" rtl="0" eaLnBrk="1" fontAlgn="base" hangingPunct="1">
              <a:spcBef>
                <a:spcPct val="30000"/>
              </a:spcBef>
              <a:spcAft>
                <a:spcPct val="0"/>
              </a:spcAft>
              <a:buClr>
                <a:schemeClr val="accent5"/>
              </a:buClr>
              <a:buFont typeface="Arial" pitchFamily="34" charset="0"/>
              <a:buChar char="-"/>
              <a:defRPr sz="1000">
                <a:solidFill>
                  <a:schemeClr val="tx1"/>
                </a:solidFill>
                <a:latin typeface="+mn-lt"/>
              </a:defRPr>
            </a:lvl3pPr>
            <a:lvl4pPr marL="719138" indent="-182563" algn="l" defTabSz="901700" rtl="0" eaLnBrk="1" fontAlgn="base" hangingPunct="1">
              <a:spcBef>
                <a:spcPct val="30000"/>
              </a:spcBef>
              <a:spcAft>
                <a:spcPct val="0"/>
              </a:spcAft>
              <a:buClr>
                <a:schemeClr val="accent5"/>
              </a:buClr>
              <a:buFont typeface="Arial" charset="0"/>
              <a:buChar char="&gt;"/>
              <a:defRPr sz="1000">
                <a:solidFill>
                  <a:schemeClr val="tx1"/>
                </a:solidFill>
                <a:latin typeface="+mn-lt"/>
              </a:defRPr>
            </a:lvl4pPr>
            <a:lvl5pPr marL="719138" indent="0" algn="l" defTabSz="901700" rtl="0" eaLnBrk="1" fontAlgn="base" hangingPunct="1">
              <a:spcBef>
                <a:spcPct val="30000"/>
              </a:spcBef>
              <a:spcAft>
                <a:spcPct val="0"/>
              </a:spcAft>
              <a:buClr>
                <a:schemeClr val="accent5"/>
              </a:buClr>
              <a:buFont typeface="Arial" charset="0"/>
              <a:buNone/>
              <a:defRPr sz="1000">
                <a:solidFill>
                  <a:schemeClr val="tx1"/>
                </a:solidFill>
                <a:latin typeface="+mn-lt"/>
              </a:defRPr>
            </a:lvl5pPr>
            <a:lvl6pPr marL="14732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6pPr>
            <a:lvl7pPr marL="19304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7pPr>
            <a:lvl8pPr marL="23876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8pPr>
            <a:lvl9pPr marL="28448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9pPr>
          </a:lstStyle>
          <a:p>
            <a:pPr algn="just"/>
            <a:r>
              <a:rPr lang="fr-FR" dirty="0" smtClean="0"/>
              <a:t>Jérôme Julia est directeur associé au sein du cabinet de Stratégie et Management Kea &amp; Partners</a:t>
            </a:r>
          </a:p>
          <a:p>
            <a:pPr algn="just">
              <a:lnSpc>
                <a:spcPts val="1000"/>
              </a:lnSpc>
              <a:spcBef>
                <a:spcPts val="600"/>
              </a:spcBef>
            </a:pPr>
            <a:r>
              <a:rPr lang="fr-FR" sz="1000" b="0" dirty="0"/>
              <a:t>Diplômé d’HEC et de la Sorbonne (DEA de droit), Jérôme a quinze ans d’expérience en conseil en stratégie et management, d’abord chez PricewaterhouseCoopers, puis comme Directeur chez </a:t>
            </a:r>
            <a:r>
              <a:rPr lang="fr-FR" sz="1000" b="0" dirty="0" err="1"/>
              <a:t>Kea&amp;Partners</a:t>
            </a:r>
            <a:r>
              <a:rPr lang="fr-FR" sz="1000" b="0" dirty="0"/>
              <a:t> depuis 2004. </a:t>
            </a:r>
            <a:r>
              <a:rPr lang="fr-FR" sz="1000" b="0" dirty="0" smtClean="0"/>
              <a:t>Il </a:t>
            </a:r>
            <a:r>
              <a:rPr lang="fr-FR" sz="1000" b="0" dirty="0"/>
              <a:t>dirige au sein de </a:t>
            </a:r>
            <a:r>
              <a:rPr lang="fr-FR" sz="1000" b="0" dirty="0" err="1"/>
              <a:t>Kea&amp;Partners</a:t>
            </a:r>
            <a:r>
              <a:rPr lang="fr-FR" sz="1000" b="0" dirty="0"/>
              <a:t> le centre de compétences autour de la gouvernance et de la transformation par les fonctions </a:t>
            </a:r>
            <a:r>
              <a:rPr lang="fr-FR" sz="1000" b="0" dirty="0" err="1"/>
              <a:t>corporate</a:t>
            </a:r>
            <a:r>
              <a:rPr lang="fr-FR" sz="1000" b="0" dirty="0"/>
              <a:t>. </a:t>
            </a:r>
            <a:endParaRPr lang="fr-FR" sz="1000" b="0" dirty="0" smtClean="0"/>
          </a:p>
          <a:p>
            <a:pPr algn="just">
              <a:lnSpc>
                <a:spcPts val="1000"/>
              </a:lnSpc>
              <a:spcBef>
                <a:spcPts val="600"/>
              </a:spcBef>
            </a:pPr>
            <a:r>
              <a:rPr lang="fr-FR" sz="1000" b="0" dirty="0" smtClean="0"/>
              <a:t>Il </a:t>
            </a:r>
            <a:r>
              <a:rPr lang="fr-FR" sz="1000" b="0" dirty="0"/>
              <a:t>est co-auteur de l’ouvrage « Les Immatériels Actifs, le nouveau modèle de croissance » (éd. Cherche Midi, 2011), bloggeur (www.lesimmaterielsactifs.com), et membre du Bureau de l’Observatoire de l’Immatériel</a:t>
            </a:r>
          </a:p>
        </p:txBody>
      </p:sp>
      <p:pic>
        <p:nvPicPr>
          <p:cNvPr id="14338" name="Picture 2" descr="703"/>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6177" b="8275"/>
          <a:stretch/>
        </p:blipFill>
        <p:spPr bwMode="auto">
          <a:xfrm>
            <a:off x="361365" y="1064568"/>
            <a:ext cx="910800" cy="1168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contenu 7"/>
          <p:cNvSpPr txBox="1">
            <a:spLocks/>
          </p:cNvSpPr>
          <p:nvPr/>
        </p:nvSpPr>
        <p:spPr bwMode="gray">
          <a:xfrm>
            <a:off x="1558074" y="4592960"/>
            <a:ext cx="4967270" cy="121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defTabSz="901700" rtl="0" eaLnBrk="1" fontAlgn="base" hangingPunct="1">
              <a:spcBef>
                <a:spcPts val="1200"/>
              </a:spcBef>
              <a:spcAft>
                <a:spcPct val="0"/>
              </a:spcAft>
              <a:buClr>
                <a:schemeClr val="accent5"/>
              </a:buClr>
              <a:buFont typeface="Wingdings" pitchFamily="2" charset="2"/>
              <a:buNone/>
              <a:defRPr sz="1200" b="1">
                <a:solidFill>
                  <a:schemeClr val="tx1"/>
                </a:solidFill>
                <a:latin typeface="+mn-lt"/>
                <a:ea typeface="+mn-ea"/>
                <a:cs typeface="+mn-cs"/>
              </a:defRPr>
            </a:lvl1pPr>
            <a:lvl2pPr marL="182563" indent="-182563" algn="l" defTabSz="901700" rtl="0" eaLnBrk="1" fontAlgn="base" hangingPunct="1">
              <a:spcBef>
                <a:spcPct val="50000"/>
              </a:spcBef>
              <a:spcAft>
                <a:spcPct val="0"/>
              </a:spcAft>
              <a:buClr>
                <a:schemeClr val="accent5"/>
              </a:buClr>
              <a:buFontTx/>
              <a:buChar char="-"/>
              <a:defRPr sz="1200">
                <a:solidFill>
                  <a:schemeClr val="tx1"/>
                </a:solidFill>
                <a:latin typeface="+mn-lt"/>
              </a:defRPr>
            </a:lvl2pPr>
            <a:lvl3pPr marL="541338" indent="-179388" algn="l" defTabSz="901700" rtl="0" eaLnBrk="1" fontAlgn="base" hangingPunct="1">
              <a:spcBef>
                <a:spcPct val="30000"/>
              </a:spcBef>
              <a:spcAft>
                <a:spcPct val="0"/>
              </a:spcAft>
              <a:buClr>
                <a:schemeClr val="accent5"/>
              </a:buClr>
              <a:buFont typeface="Arial" pitchFamily="34" charset="0"/>
              <a:buChar char="-"/>
              <a:defRPr sz="1000">
                <a:solidFill>
                  <a:schemeClr val="tx1"/>
                </a:solidFill>
                <a:latin typeface="+mn-lt"/>
              </a:defRPr>
            </a:lvl3pPr>
            <a:lvl4pPr marL="719138" indent="-182563" algn="l" defTabSz="901700" rtl="0" eaLnBrk="1" fontAlgn="base" hangingPunct="1">
              <a:spcBef>
                <a:spcPct val="30000"/>
              </a:spcBef>
              <a:spcAft>
                <a:spcPct val="0"/>
              </a:spcAft>
              <a:buClr>
                <a:schemeClr val="accent5"/>
              </a:buClr>
              <a:buFont typeface="Arial" charset="0"/>
              <a:buChar char="&gt;"/>
              <a:defRPr sz="1000">
                <a:solidFill>
                  <a:schemeClr val="tx1"/>
                </a:solidFill>
                <a:latin typeface="+mn-lt"/>
              </a:defRPr>
            </a:lvl4pPr>
            <a:lvl5pPr marL="719138" indent="0" algn="l" defTabSz="901700" rtl="0" eaLnBrk="1" fontAlgn="base" hangingPunct="1">
              <a:spcBef>
                <a:spcPct val="30000"/>
              </a:spcBef>
              <a:spcAft>
                <a:spcPct val="0"/>
              </a:spcAft>
              <a:buClr>
                <a:schemeClr val="accent5"/>
              </a:buClr>
              <a:buFont typeface="Arial" charset="0"/>
              <a:buNone/>
              <a:defRPr sz="1000">
                <a:solidFill>
                  <a:schemeClr val="tx1"/>
                </a:solidFill>
                <a:latin typeface="+mn-lt"/>
              </a:defRPr>
            </a:lvl5pPr>
            <a:lvl6pPr marL="14732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6pPr>
            <a:lvl7pPr marL="19304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7pPr>
            <a:lvl8pPr marL="23876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8pPr>
            <a:lvl9pPr marL="2844800" indent="-196850" algn="l" defTabSz="901700" rtl="0" eaLnBrk="1" fontAlgn="base" hangingPunct="1">
              <a:spcBef>
                <a:spcPct val="30000"/>
              </a:spcBef>
              <a:spcAft>
                <a:spcPct val="0"/>
              </a:spcAft>
              <a:buClr>
                <a:srgbClr val="808080"/>
              </a:buClr>
              <a:buFont typeface="Helvetica" pitchFamily="34" charset="0"/>
              <a:buChar char="−"/>
              <a:defRPr sz="1000">
                <a:solidFill>
                  <a:schemeClr val="tx2"/>
                </a:solidFill>
                <a:latin typeface="+mn-lt"/>
              </a:defRPr>
            </a:lvl9pPr>
          </a:lstStyle>
          <a:p>
            <a:pPr algn="just"/>
            <a:r>
              <a:rPr lang="fr-FR" dirty="0" smtClean="0"/>
              <a:t>Romain Allais est doctorant au sein du Centre de Recherche et d’Etude Interdisciplinaire sur le Développement </a:t>
            </a:r>
            <a:r>
              <a:rPr lang="fr-FR" dirty="0"/>
              <a:t>Durable de </a:t>
            </a:r>
            <a:r>
              <a:rPr lang="fr-FR" dirty="0" smtClean="0"/>
              <a:t>l’Université </a:t>
            </a:r>
            <a:r>
              <a:rPr lang="fr-FR" dirty="0"/>
              <a:t>de Technologie de </a:t>
            </a:r>
            <a:r>
              <a:rPr lang="fr-FR" dirty="0" smtClean="0"/>
              <a:t>Troyes.</a:t>
            </a:r>
          </a:p>
          <a:p>
            <a:pPr algn="just">
              <a:spcBef>
                <a:spcPts val="400"/>
              </a:spcBef>
            </a:pPr>
            <a:r>
              <a:rPr lang="fr-FR" sz="1000" b="0" dirty="0"/>
              <a:t>Ingénieur en productique ayant élargi ses compétences à l’écoconception de produit et l’écologie industrielle et territoriale, il s’intéresse au management des immatériels dans le cadre de son doctorat en mécanique. Sa thèse porte sur l’intégration des ressources territoriales dans la conception de produit. </a:t>
            </a:r>
          </a:p>
        </p:txBody>
      </p:sp>
      <p:pic>
        <p:nvPicPr>
          <p:cNvPr id="2" name="Picture 2" descr="C:\Users\jdelebecque\Pictures\Pierr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365" y="2841721"/>
            <a:ext cx="910800" cy="11031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9930" b="10406"/>
          <a:stretch/>
        </p:blipFill>
        <p:spPr bwMode="auto">
          <a:xfrm>
            <a:off x="357960" y="7680960"/>
            <a:ext cx="910800" cy="1088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descr="D:\Kea\Mes Documents Kea\Mes documents pro\4-Interne\Jérôme DELEBECQUE\_794Kea&amp;Partners.jp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b="15636"/>
          <a:stretch/>
        </p:blipFill>
        <p:spPr bwMode="auto">
          <a:xfrm>
            <a:off x="363197" y="6105129"/>
            <a:ext cx="910800"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descr="Romain Allais.jpg"/>
          <p:cNvPicPr>
            <a:picLocks noChangeAspect="1"/>
          </p:cNvPicPr>
          <p:nvPr/>
        </p:nvPicPr>
        <p:blipFill>
          <a:blip r:embed="rId8"/>
          <a:stretch>
            <a:fillRect/>
          </a:stretch>
        </p:blipFill>
        <p:spPr>
          <a:xfrm>
            <a:off x="363197" y="4528380"/>
            <a:ext cx="927100" cy="1244600"/>
          </a:xfrm>
          <a:prstGeom prst="rect">
            <a:avLst/>
          </a:prstGeom>
        </p:spPr>
      </p:pic>
    </p:spTree>
    <p:extLst>
      <p:ext uri="{BB962C8B-B14F-4D97-AF65-F5344CB8AC3E}">
        <p14:creationId xmlns:p14="http://schemas.microsoft.com/office/powerpoint/2010/main" val="3853720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19527" y="552450"/>
            <a:ext cx="6204816" cy="440110"/>
          </a:xfrm>
        </p:spPr>
        <p:txBody>
          <a:bodyPr/>
          <a:lstStyle/>
          <a:p>
            <a:r>
              <a:rPr lang="fr-FR" dirty="0" smtClean="0"/>
              <a:t>Remerciements</a:t>
            </a:r>
            <a:endParaRPr lang="fr-FR" dirty="0"/>
          </a:p>
        </p:txBody>
      </p:sp>
      <p:sp>
        <p:nvSpPr>
          <p:cNvPr id="8" name="Espace réservé du contenu 7"/>
          <p:cNvSpPr>
            <a:spLocks noGrp="1"/>
          </p:cNvSpPr>
          <p:nvPr>
            <p:ph idx="1"/>
          </p:nvPr>
        </p:nvSpPr>
        <p:spPr>
          <a:xfrm>
            <a:off x="319527" y="1208584"/>
            <a:ext cx="6204816" cy="4248472"/>
          </a:xfrm>
        </p:spPr>
        <p:txBody>
          <a:bodyPr/>
          <a:lstStyle/>
          <a:p>
            <a:pPr algn="just"/>
            <a:r>
              <a:rPr lang="fr-FR" dirty="0" smtClean="0"/>
              <a:t>L’équipe de rédaction tient tout particulièrement à remercier </a:t>
            </a:r>
            <a:r>
              <a:rPr lang="fr-FR" dirty="0"/>
              <a:t>les membres du Collège des Experts </a:t>
            </a:r>
            <a:r>
              <a:rPr lang="fr-FR" dirty="0" smtClean="0"/>
              <a:t>de l’immatériel de la Direction Générale des Entreprises (DGE) du Ministère de l’Economie, de l’Industrie et du Numérique </a:t>
            </a:r>
            <a:r>
              <a:rPr lang="fr-FR" dirty="0"/>
              <a:t>pour </a:t>
            </a:r>
            <a:r>
              <a:rPr lang="fr-FR" dirty="0" smtClean="0"/>
              <a:t>leurs conseils </a:t>
            </a:r>
            <a:r>
              <a:rPr lang="fr-FR" dirty="0"/>
              <a:t>et </a:t>
            </a:r>
            <a:r>
              <a:rPr lang="fr-FR" dirty="0" smtClean="0"/>
              <a:t>recommandations:</a:t>
            </a:r>
          </a:p>
          <a:p>
            <a:pPr marL="171450" indent="-171450" algn="just">
              <a:buFont typeface="Arial"/>
              <a:buChar char="•"/>
            </a:pPr>
            <a:r>
              <a:rPr lang="fr-FR" b="0" dirty="0" smtClean="0"/>
              <a:t>Stefano </a:t>
            </a:r>
            <a:r>
              <a:rPr lang="fr-FR" b="0" dirty="0" err="1" smtClean="0"/>
              <a:t>Zambon</a:t>
            </a:r>
            <a:r>
              <a:rPr lang="fr-FR" b="0" dirty="0" smtClean="0"/>
              <a:t> </a:t>
            </a:r>
            <a:r>
              <a:rPr lang="fr-FR" b="0" dirty="0"/>
              <a:t>(professeur et responsable de la Chaire « </a:t>
            </a:r>
            <a:r>
              <a:rPr lang="fr-FR" b="0" dirty="0" err="1"/>
              <a:t>Accounting</a:t>
            </a:r>
            <a:r>
              <a:rPr lang="fr-FR" b="0" dirty="0"/>
              <a:t> and Business </a:t>
            </a:r>
            <a:r>
              <a:rPr lang="fr-FR" b="0" dirty="0" err="1"/>
              <a:t>Economics</a:t>
            </a:r>
            <a:r>
              <a:rPr lang="fr-FR" b="0" dirty="0"/>
              <a:t> » à l’université de Ferrare, </a:t>
            </a:r>
            <a:r>
              <a:rPr lang="fr-FR" b="0" dirty="0" smtClean="0"/>
              <a:t>Italie), président du Collège des Experts, Albert Ollivier </a:t>
            </a:r>
            <a:r>
              <a:rPr lang="fr-FR" b="0" dirty="0"/>
              <a:t>(Fondateur de la CDC Entreprises)</a:t>
            </a:r>
            <a:r>
              <a:rPr lang="fr-FR" b="0" dirty="0" smtClean="0"/>
              <a:t>, Jean</a:t>
            </a:r>
            <a:r>
              <a:rPr lang="fr-FR" b="0" dirty="0"/>
              <a:t>-Claude </a:t>
            </a:r>
            <a:r>
              <a:rPr lang="fr-FR" b="0" dirty="0" smtClean="0"/>
              <a:t>Dupuis </a:t>
            </a:r>
            <a:r>
              <a:rPr lang="fr-FR" b="0" dirty="0"/>
              <a:t>(Délégué général de la chaire « responsabilité globale et </a:t>
            </a:r>
            <a:r>
              <a:rPr lang="fr-FR" b="0" dirty="0" smtClean="0"/>
              <a:t>capital immatériel </a:t>
            </a:r>
            <a:r>
              <a:rPr lang="fr-FR" b="0" dirty="0"/>
              <a:t>» de l’IAE Paris)</a:t>
            </a:r>
            <a:r>
              <a:rPr lang="fr-FR" b="0" dirty="0" smtClean="0"/>
              <a:t>, Daniel Jacquet </a:t>
            </a:r>
            <a:r>
              <a:rPr lang="fr-FR" b="0" dirty="0"/>
              <a:t>(Président de l’association « parrainer la croissance »)</a:t>
            </a:r>
            <a:r>
              <a:rPr lang="fr-FR" b="0" dirty="0" smtClean="0"/>
              <a:t>, Danielle </a:t>
            </a:r>
            <a:r>
              <a:rPr lang="fr-FR" b="0" dirty="0" err="1" smtClean="0"/>
              <a:t>Bourlange</a:t>
            </a:r>
            <a:r>
              <a:rPr lang="fr-FR" b="0" dirty="0" smtClean="0"/>
              <a:t> </a:t>
            </a:r>
            <a:r>
              <a:rPr lang="fr-FR" b="0" dirty="0"/>
              <a:t>(Directrice générale de l’APIE)</a:t>
            </a:r>
            <a:r>
              <a:rPr lang="fr-FR" b="0" dirty="0" smtClean="0"/>
              <a:t>, Alan </a:t>
            </a:r>
            <a:r>
              <a:rPr lang="fr-FR" b="0" dirty="0" err="1" smtClean="0"/>
              <a:t>Fustec</a:t>
            </a:r>
            <a:r>
              <a:rPr lang="fr-FR" b="0" dirty="0" smtClean="0"/>
              <a:t> </a:t>
            </a:r>
            <a:r>
              <a:rPr lang="fr-FR" b="0" dirty="0"/>
              <a:t>(Directeur scientifique de l’Observatoire de l’Immatériel)</a:t>
            </a:r>
            <a:r>
              <a:rPr lang="fr-FR" b="0" dirty="0" smtClean="0"/>
              <a:t>, Hervé </a:t>
            </a:r>
            <a:r>
              <a:rPr lang="fr-FR" b="0" dirty="0" err="1" smtClean="0"/>
              <a:t>Baculard</a:t>
            </a:r>
            <a:r>
              <a:rPr lang="fr-FR" b="0" dirty="0" smtClean="0"/>
              <a:t> (</a:t>
            </a:r>
            <a:r>
              <a:rPr lang="fr-FR" b="0" dirty="0"/>
              <a:t>Président du </a:t>
            </a:r>
            <a:r>
              <a:rPr lang="fr-FR" b="0" dirty="0" err="1"/>
              <a:t>Syntec</a:t>
            </a:r>
            <a:r>
              <a:rPr lang="fr-FR" b="0" dirty="0"/>
              <a:t> Conseil en Management)</a:t>
            </a:r>
            <a:r>
              <a:rPr lang="fr-FR" b="0" dirty="0" smtClean="0"/>
              <a:t>, Lydie Evrard (DGE, Sous</a:t>
            </a:r>
            <a:r>
              <a:rPr lang="fr-FR" b="0" dirty="0"/>
              <a:t>-directrice de la qualité, de la normalisation, de la métrologie et de la propriété industrielle</a:t>
            </a:r>
            <a:r>
              <a:rPr lang="fr-FR" b="0" dirty="0" smtClean="0"/>
              <a:t>), Jo</a:t>
            </a:r>
            <a:r>
              <a:rPr lang="fr-FR" b="0" dirty="0"/>
              <a:t>-Michel </a:t>
            </a:r>
            <a:r>
              <a:rPr lang="fr-FR" b="0" dirty="0" err="1" smtClean="0"/>
              <a:t>Dahan</a:t>
            </a:r>
            <a:r>
              <a:rPr lang="fr-FR" b="0" dirty="0" smtClean="0"/>
              <a:t> (DGE, Sous</a:t>
            </a:r>
            <a:r>
              <a:rPr lang="fr-FR" b="0" dirty="0"/>
              <a:t>-directeur des activités postales et services aux entreprises).</a:t>
            </a:r>
            <a:endParaRPr lang="fr-FR" b="0" dirty="0" smtClean="0"/>
          </a:p>
          <a:p>
            <a:pPr algn="just"/>
            <a:endParaRPr lang="fr-FR" dirty="0" smtClean="0"/>
          </a:p>
          <a:p>
            <a:pPr algn="just"/>
            <a:r>
              <a:rPr lang="fr-FR" dirty="0" smtClean="0"/>
              <a:t>Et remercie aussi pour leur contribution à la relecture et à l’enrichissement de ce guide:</a:t>
            </a:r>
          </a:p>
          <a:p>
            <a:pPr marL="171450" indent="-171450" algn="just">
              <a:buFont typeface="Arial"/>
              <a:buChar char="•"/>
            </a:pPr>
            <a:r>
              <a:rPr lang="fr-FR" b="0" dirty="0" smtClean="0"/>
              <a:t>Arezki </a:t>
            </a:r>
            <a:r>
              <a:rPr lang="fr-FR" b="0" dirty="0" err="1" smtClean="0"/>
              <a:t>Guiddir</a:t>
            </a:r>
            <a:r>
              <a:rPr lang="fr-FR" b="0" dirty="0"/>
              <a:t>, Ingénieur-Conseil en Management </a:t>
            </a:r>
            <a:r>
              <a:rPr lang="fr-FR" b="0" dirty="0" smtClean="0"/>
              <a:t>Stratégique, et Mireille Julien, </a:t>
            </a:r>
            <a:r>
              <a:rPr lang="fr-FR" b="0" dirty="0"/>
              <a:t>associée fondatrice </a:t>
            </a:r>
            <a:r>
              <a:rPr lang="fr-FR" b="0" dirty="0" smtClean="0"/>
              <a:t>du cabinet </a:t>
            </a:r>
            <a:r>
              <a:rPr lang="fr-FR" b="0" dirty="0" err="1" smtClean="0"/>
              <a:t>Altésia</a:t>
            </a:r>
            <a:r>
              <a:rPr lang="fr-FR" b="0" dirty="0"/>
              <a:t> </a:t>
            </a:r>
            <a:r>
              <a:rPr lang="fr-FR" b="0" dirty="0" smtClean="0"/>
              <a:t>spécialisé </a:t>
            </a:r>
            <a:r>
              <a:rPr lang="fr-FR" b="0" dirty="0"/>
              <a:t>dans le management des ressources </a:t>
            </a:r>
            <a:r>
              <a:rPr lang="fr-FR" b="0" dirty="0" smtClean="0"/>
              <a:t>humaines, tous deux </a:t>
            </a:r>
            <a:r>
              <a:rPr lang="fr-FR" b="0" dirty="0"/>
              <a:t>membre de l’Observatoire de </a:t>
            </a:r>
            <a:r>
              <a:rPr lang="fr-FR" b="0" dirty="0" smtClean="0"/>
              <a:t>Immatériel.</a:t>
            </a:r>
          </a:p>
        </p:txBody>
      </p:sp>
    </p:spTree>
    <p:extLst>
      <p:ext uri="{BB962C8B-B14F-4D97-AF65-F5344CB8AC3E}">
        <p14:creationId xmlns:p14="http://schemas.microsoft.com/office/powerpoint/2010/main" val="430390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Annexe 6 – Principales références bibliographiques (1/3)</a:t>
            </a:r>
            <a:endParaRPr lang="fr-FR" dirty="0"/>
          </a:p>
        </p:txBody>
      </p:sp>
      <p:sp>
        <p:nvSpPr>
          <p:cNvPr id="3" name="ZoneTexte 2"/>
          <p:cNvSpPr txBox="1"/>
          <p:nvPr/>
        </p:nvSpPr>
        <p:spPr>
          <a:xfrm>
            <a:off x="476250" y="1496616"/>
            <a:ext cx="6143624" cy="7632859"/>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t>Thésaurus-Bercy </a:t>
            </a:r>
            <a:r>
              <a:rPr lang="fr-FR" sz="1000" dirty="0"/>
              <a:t>V1 : Référentiel français de mesure de la valeur extra-financière et financière du capital immatériel des entreprises (Ministère de l’Economie, des Finances et de l’Industrie) (Observatoire de l’Immatériel)</a:t>
            </a:r>
          </a:p>
          <a:p>
            <a:pPr marL="171450" indent="-171450">
              <a:buFont typeface="Arial" panose="020B0604020202020204" pitchFamily="34" charset="0"/>
              <a:buChar char="•"/>
            </a:pPr>
            <a:r>
              <a:rPr lang="fr-FR" sz="1000" dirty="0" smtClean="0"/>
              <a:t>Valoriser </a:t>
            </a:r>
            <a:r>
              <a:rPr lang="fr-FR" sz="1000" dirty="0"/>
              <a:t>le capital immatériel de </a:t>
            </a:r>
            <a:r>
              <a:rPr lang="fr-FR" sz="1000" dirty="0" smtClean="0"/>
              <a:t>l'entreprise, Alan </a:t>
            </a:r>
            <a:r>
              <a:rPr lang="fr-FR" sz="1000" dirty="0" err="1" smtClean="0"/>
              <a:t>Fustec</a:t>
            </a:r>
            <a:r>
              <a:rPr lang="fr-FR" sz="1000" dirty="0" smtClean="0"/>
              <a:t> &amp; Bernard Marois, </a:t>
            </a:r>
            <a:r>
              <a:rPr lang="fr-FR" sz="1000" dirty="0" err="1" smtClean="0"/>
              <a:t>oct</a:t>
            </a:r>
            <a:r>
              <a:rPr lang="fr-FR" sz="1000" dirty="0" smtClean="0"/>
              <a:t> 2006</a:t>
            </a:r>
          </a:p>
          <a:p>
            <a:pPr marL="171450" indent="-171450">
              <a:buFont typeface="Arial" panose="020B0604020202020204" pitchFamily="34" charset="0"/>
              <a:buChar char="•"/>
            </a:pPr>
            <a:r>
              <a:rPr lang="fr-FR" sz="1000" dirty="0" smtClean="0"/>
              <a:t>Actifs </a:t>
            </a:r>
            <a:r>
              <a:rPr lang="fr-FR" sz="1000" dirty="0"/>
              <a:t>immatériels et création de valeur (Réunion du Conseil de l’OCDE au niveau Ministériel </a:t>
            </a:r>
            <a:r>
              <a:rPr lang="fr-FR" sz="1000" dirty="0" smtClean="0"/>
              <a:t>2006) </a:t>
            </a:r>
            <a:r>
              <a:rPr lang="fr-FR" sz="1000" dirty="0" err="1" smtClean="0"/>
              <a:t>Mergers</a:t>
            </a:r>
            <a:r>
              <a:rPr lang="fr-FR" sz="1000" dirty="0" smtClean="0"/>
              <a:t> </a:t>
            </a:r>
            <a:r>
              <a:rPr lang="fr-FR" sz="1000" dirty="0"/>
              <a:t>and acquisitions in the </a:t>
            </a:r>
            <a:r>
              <a:rPr lang="fr-FR" sz="1000" dirty="0" err="1"/>
              <a:t>insurance</a:t>
            </a:r>
            <a:r>
              <a:rPr lang="fr-FR" sz="1000" dirty="0"/>
              <a:t> </a:t>
            </a:r>
            <a:r>
              <a:rPr lang="fr-FR" sz="1000" dirty="0" err="1"/>
              <a:t>sector</a:t>
            </a:r>
            <a:r>
              <a:rPr lang="fr-FR" sz="1000" dirty="0"/>
              <a:t> : </a:t>
            </a:r>
            <a:r>
              <a:rPr lang="fr-FR" sz="1000" dirty="0" err="1"/>
              <a:t>reducing</a:t>
            </a:r>
            <a:r>
              <a:rPr lang="fr-FR" sz="1000" dirty="0"/>
              <a:t> information </a:t>
            </a:r>
            <a:r>
              <a:rPr lang="fr-FR" sz="1000" dirty="0" err="1"/>
              <a:t>asymmetry</a:t>
            </a:r>
            <a:r>
              <a:rPr lang="fr-FR" sz="1000" dirty="0"/>
              <a:t>, Alan </a:t>
            </a:r>
            <a:r>
              <a:rPr lang="fr-FR" sz="1000" dirty="0" err="1" smtClean="0"/>
              <a:t>Fustec</a:t>
            </a:r>
            <a:endParaRPr lang="fr-FR" sz="1000" dirty="0">
              <a:solidFill>
                <a:schemeClr val="dk1"/>
              </a:solidFill>
            </a:endParaRPr>
          </a:p>
          <a:p>
            <a:pPr marL="171450" indent="-171450">
              <a:buFont typeface="Arial" panose="020B0604020202020204" pitchFamily="34" charset="0"/>
              <a:buChar char="•"/>
            </a:pPr>
            <a:r>
              <a:rPr lang="fr-FR" sz="1000" dirty="0" err="1" smtClean="0"/>
              <a:t>Reporting</a:t>
            </a:r>
            <a:r>
              <a:rPr lang="fr-FR" sz="1000" dirty="0" smtClean="0"/>
              <a:t> </a:t>
            </a:r>
            <a:r>
              <a:rPr lang="fr-FR" sz="1000" dirty="0" err="1"/>
              <a:t>Intellectual</a:t>
            </a:r>
            <a:r>
              <a:rPr lang="fr-FR" sz="1000" dirty="0"/>
              <a:t> Capital to Augment </a:t>
            </a:r>
            <a:r>
              <a:rPr lang="fr-FR" sz="1000" dirty="0" err="1"/>
              <a:t>Research</a:t>
            </a:r>
            <a:r>
              <a:rPr lang="fr-FR" sz="1000" dirty="0"/>
              <a:t>, </a:t>
            </a:r>
            <a:r>
              <a:rPr lang="fr-FR" sz="1000" dirty="0" err="1"/>
              <a:t>Development</a:t>
            </a:r>
            <a:r>
              <a:rPr lang="fr-FR" sz="1000" dirty="0"/>
              <a:t> and Innovation in </a:t>
            </a:r>
            <a:r>
              <a:rPr lang="fr-FR" sz="1000" dirty="0" err="1"/>
              <a:t>SMEs</a:t>
            </a:r>
            <a:r>
              <a:rPr lang="fr-FR" sz="1000" dirty="0"/>
              <a:t> - Report to the Commission of the High </a:t>
            </a:r>
            <a:r>
              <a:rPr lang="fr-FR" sz="1000" dirty="0" err="1"/>
              <a:t>Level</a:t>
            </a:r>
            <a:r>
              <a:rPr lang="fr-FR" sz="1000" dirty="0"/>
              <a:t> Expert Group on RICARDIS , </a:t>
            </a:r>
            <a:r>
              <a:rPr lang="fr-FR" sz="1000" dirty="0" err="1"/>
              <a:t>European</a:t>
            </a:r>
            <a:r>
              <a:rPr lang="fr-FR" sz="1000" dirty="0"/>
              <a:t> </a:t>
            </a:r>
            <a:r>
              <a:rPr lang="fr-FR" sz="1000" dirty="0" err="1"/>
              <a:t>Communities</a:t>
            </a:r>
            <a:r>
              <a:rPr lang="fr-FR" sz="1000" dirty="0"/>
              <a:t> 2006</a:t>
            </a:r>
          </a:p>
          <a:p>
            <a:pPr marL="171450" indent="-171450">
              <a:buFont typeface="Arial" panose="020B0604020202020204" pitchFamily="34" charset="0"/>
              <a:buChar char="•"/>
            </a:pPr>
            <a:r>
              <a:rPr lang="fr-FR" sz="1000" dirty="0"/>
              <a:t>Lev, Baruch, Daum, Juergen (2004). « The dominance of Intangible </a:t>
            </a:r>
            <a:r>
              <a:rPr lang="fr-FR" sz="1000" dirty="0" err="1"/>
              <a:t>Assets</a:t>
            </a:r>
            <a:r>
              <a:rPr lang="fr-FR" sz="1000" dirty="0"/>
              <a:t>: </a:t>
            </a:r>
            <a:r>
              <a:rPr lang="fr-FR" sz="1000" dirty="0" err="1"/>
              <a:t>consequences</a:t>
            </a:r>
            <a:r>
              <a:rPr lang="fr-FR" sz="1000" dirty="0"/>
              <a:t> for </a:t>
            </a:r>
            <a:r>
              <a:rPr lang="fr-FR" sz="1000" dirty="0" err="1"/>
              <a:t>enterprise</a:t>
            </a:r>
            <a:r>
              <a:rPr lang="fr-FR" sz="1000" dirty="0"/>
              <a:t> management and </a:t>
            </a:r>
            <a:r>
              <a:rPr lang="fr-FR" sz="1000" dirty="0" err="1"/>
              <a:t>corporate</a:t>
            </a:r>
            <a:r>
              <a:rPr lang="fr-FR" sz="1000" dirty="0"/>
              <a:t> </a:t>
            </a:r>
            <a:r>
              <a:rPr lang="fr-FR" sz="1000" dirty="0" err="1"/>
              <a:t>reporting</a:t>
            </a:r>
            <a:r>
              <a:rPr lang="fr-FR" sz="1000" dirty="0"/>
              <a:t> »</a:t>
            </a:r>
          </a:p>
          <a:p>
            <a:pPr marL="171450" indent="-171450">
              <a:buFont typeface="Arial" panose="020B0604020202020204" pitchFamily="34" charset="0"/>
              <a:buChar char="•"/>
            </a:pPr>
            <a:r>
              <a:rPr lang="fr-FR" sz="1000" dirty="0"/>
              <a:t>Lev, Baruch: Intangibles: Management, </a:t>
            </a:r>
            <a:r>
              <a:rPr lang="fr-FR" sz="1000" dirty="0" err="1"/>
              <a:t>Measurement</a:t>
            </a:r>
            <a:r>
              <a:rPr lang="fr-FR" sz="1000" dirty="0"/>
              <a:t> and </a:t>
            </a:r>
            <a:r>
              <a:rPr lang="fr-FR" sz="1000" dirty="0" err="1"/>
              <a:t>Reporting</a:t>
            </a:r>
            <a:r>
              <a:rPr lang="fr-FR" sz="1000" dirty="0"/>
              <a:t>, The Brookings Institution </a:t>
            </a:r>
            <a:r>
              <a:rPr lang="fr-FR" sz="1000" dirty="0" err="1"/>
              <a:t>Press</a:t>
            </a:r>
            <a:r>
              <a:rPr lang="fr-FR" sz="1000" dirty="0"/>
              <a:t>, 2001 </a:t>
            </a:r>
          </a:p>
          <a:p>
            <a:pPr marL="171450" indent="-171450">
              <a:buFont typeface="Arial" panose="020B0604020202020204" pitchFamily="34" charset="0"/>
              <a:buChar char="•"/>
            </a:pPr>
            <a:r>
              <a:rPr lang="fr-FR" sz="1000" dirty="0" err="1"/>
              <a:t>Edvinsson</a:t>
            </a:r>
            <a:r>
              <a:rPr lang="fr-FR" sz="1000" dirty="0"/>
              <a:t>, L. &amp; Malone, M.S. 1997. </a:t>
            </a:r>
            <a:r>
              <a:rPr lang="fr-FR" sz="1000" dirty="0" err="1"/>
              <a:t>Intellectual</a:t>
            </a:r>
            <a:r>
              <a:rPr lang="fr-FR" sz="1000" dirty="0"/>
              <a:t> Capital: </a:t>
            </a:r>
            <a:r>
              <a:rPr lang="fr-FR" sz="1000" dirty="0" err="1"/>
              <a:t>Realizing</a:t>
            </a:r>
            <a:r>
              <a:rPr lang="fr-FR" sz="1000" dirty="0"/>
              <a:t> </a:t>
            </a:r>
            <a:r>
              <a:rPr lang="fr-FR" sz="1000" dirty="0" err="1"/>
              <a:t>your</a:t>
            </a:r>
            <a:r>
              <a:rPr lang="fr-FR" sz="1000" dirty="0"/>
              <a:t> </a:t>
            </a:r>
            <a:r>
              <a:rPr lang="fr-FR" sz="1000" dirty="0" err="1"/>
              <a:t>Company’s</a:t>
            </a:r>
            <a:r>
              <a:rPr lang="fr-FR" sz="1000" dirty="0"/>
              <a:t> </a:t>
            </a:r>
            <a:r>
              <a:rPr lang="fr-FR" sz="1000" dirty="0" err="1"/>
              <a:t>True</a:t>
            </a:r>
            <a:r>
              <a:rPr lang="fr-FR" sz="1000" dirty="0"/>
              <a:t> Value by </a:t>
            </a:r>
            <a:r>
              <a:rPr lang="fr-FR" sz="1000" dirty="0" err="1"/>
              <a:t>Finding</a:t>
            </a:r>
            <a:r>
              <a:rPr lang="fr-FR" sz="1000" dirty="0"/>
              <a:t> </a:t>
            </a:r>
            <a:r>
              <a:rPr lang="fr-FR" sz="1000" dirty="0" err="1"/>
              <a:t>Its</a:t>
            </a:r>
            <a:r>
              <a:rPr lang="fr-FR" sz="1000" dirty="0"/>
              <a:t> </a:t>
            </a:r>
            <a:r>
              <a:rPr lang="fr-FR" sz="1000" dirty="0" err="1"/>
              <a:t>Hidden</a:t>
            </a:r>
            <a:r>
              <a:rPr lang="fr-FR" sz="1000" dirty="0"/>
              <a:t> </a:t>
            </a:r>
            <a:r>
              <a:rPr lang="fr-FR" sz="1000" dirty="0" err="1"/>
              <a:t>Roots</a:t>
            </a:r>
            <a:r>
              <a:rPr lang="fr-FR" sz="1000" dirty="0"/>
              <a:t>. New York: Harper Business</a:t>
            </a:r>
          </a:p>
          <a:p>
            <a:pPr marL="171450" indent="-171450">
              <a:buFont typeface="Arial" panose="020B0604020202020204" pitchFamily="34" charset="0"/>
              <a:buChar char="•"/>
            </a:pPr>
            <a:r>
              <a:rPr lang="fr-FR" sz="1000" dirty="0"/>
              <a:t>OECD: </a:t>
            </a:r>
            <a:r>
              <a:rPr lang="fr-FR" sz="1000" dirty="0" err="1"/>
              <a:t>Corporate</a:t>
            </a:r>
            <a:r>
              <a:rPr lang="fr-FR" sz="1000" dirty="0"/>
              <a:t> </a:t>
            </a:r>
            <a:r>
              <a:rPr lang="fr-FR" sz="1000" dirty="0" err="1"/>
              <a:t>governance</a:t>
            </a:r>
            <a:r>
              <a:rPr lang="fr-FR" sz="1000" dirty="0"/>
              <a:t> </a:t>
            </a:r>
            <a:r>
              <a:rPr lang="fr-FR" sz="1000" u="sng" dirty="0">
                <a:hlinkClick r:id="rId2"/>
              </a:rPr>
              <a:t>http://www.oecd.org/corporate/corporatereportingofintangibleassetsaprogressreport.htm</a:t>
            </a:r>
            <a:endParaRPr lang="fr-FR" sz="1000" dirty="0"/>
          </a:p>
          <a:p>
            <a:pPr marL="171450" indent="-171450">
              <a:buFont typeface="Arial" panose="020B0604020202020204" pitchFamily="34" charset="0"/>
              <a:buChar char="•"/>
            </a:pPr>
            <a:r>
              <a:rPr lang="fr-FR" sz="1000" dirty="0" err="1"/>
              <a:t>Brynjolfsson</a:t>
            </a:r>
            <a:r>
              <a:rPr lang="fr-FR" sz="1000" dirty="0"/>
              <a:t>, Erik, </a:t>
            </a:r>
            <a:r>
              <a:rPr lang="fr-FR" sz="1000" dirty="0" err="1"/>
              <a:t>Hitt</a:t>
            </a:r>
            <a:r>
              <a:rPr lang="fr-FR" sz="1000" dirty="0"/>
              <a:t>, Lorin and Yang, </a:t>
            </a:r>
            <a:r>
              <a:rPr lang="fr-FR" sz="1000" dirty="0" err="1"/>
              <a:t>Shinkyu</a:t>
            </a:r>
            <a:r>
              <a:rPr lang="fr-FR" sz="1000" dirty="0"/>
              <a:t> (2002)"Intangible </a:t>
            </a:r>
            <a:r>
              <a:rPr lang="fr-FR" sz="1000" dirty="0" err="1"/>
              <a:t>Assets</a:t>
            </a:r>
            <a:r>
              <a:rPr lang="fr-FR" sz="1000" dirty="0"/>
              <a:t>: Computers and </a:t>
            </a:r>
            <a:r>
              <a:rPr lang="fr-FR" sz="1000" dirty="0" err="1"/>
              <a:t>Organizational</a:t>
            </a:r>
            <a:r>
              <a:rPr lang="fr-FR" sz="1000" dirty="0"/>
              <a:t> Capital", Brookings </a:t>
            </a:r>
            <a:r>
              <a:rPr lang="fr-FR" sz="1000" dirty="0" err="1"/>
              <a:t>Papers</a:t>
            </a:r>
            <a:r>
              <a:rPr lang="fr-FR" sz="1000" dirty="0"/>
              <a:t> on </a:t>
            </a:r>
            <a:r>
              <a:rPr lang="fr-FR" sz="1000" dirty="0" err="1"/>
              <a:t>Economic</a:t>
            </a:r>
            <a:r>
              <a:rPr lang="fr-FR" sz="1000" dirty="0"/>
              <a:t> </a:t>
            </a:r>
            <a:r>
              <a:rPr lang="fr-FR" sz="1000" dirty="0" err="1"/>
              <a:t>Activity</a:t>
            </a:r>
            <a:endParaRPr lang="fr-FR" sz="1000" dirty="0"/>
          </a:p>
          <a:p>
            <a:pPr marL="171450" indent="-171450">
              <a:buFont typeface="Arial" panose="020B0604020202020204" pitchFamily="34" charset="0"/>
              <a:buChar char="•"/>
            </a:pPr>
            <a:r>
              <a:rPr lang="fr-FR" sz="1000" dirty="0"/>
              <a:t>Barnett, Michael and Salomon, Robert, </a:t>
            </a:r>
            <a:r>
              <a:rPr lang="fr-FR" sz="1000" dirty="0" err="1"/>
              <a:t>Beyond</a:t>
            </a:r>
            <a:r>
              <a:rPr lang="fr-FR" sz="1000" dirty="0"/>
              <a:t> </a:t>
            </a:r>
            <a:r>
              <a:rPr lang="fr-FR" sz="1000" dirty="0" err="1"/>
              <a:t>Dichotomy</a:t>
            </a:r>
            <a:r>
              <a:rPr lang="fr-FR" sz="1000" dirty="0"/>
              <a:t>: The </a:t>
            </a:r>
            <a:r>
              <a:rPr lang="fr-FR" sz="1000" dirty="0" err="1"/>
              <a:t>Curvilinear</a:t>
            </a:r>
            <a:r>
              <a:rPr lang="fr-FR" sz="1000" dirty="0"/>
              <a:t> Relationship </a:t>
            </a:r>
            <a:r>
              <a:rPr lang="fr-FR" sz="1000" dirty="0" err="1"/>
              <a:t>between</a:t>
            </a:r>
            <a:r>
              <a:rPr lang="fr-FR" sz="1000" dirty="0"/>
              <a:t> Social </a:t>
            </a:r>
            <a:r>
              <a:rPr lang="fr-FR" sz="1000" dirty="0" err="1"/>
              <a:t>Responsibility</a:t>
            </a:r>
            <a:r>
              <a:rPr lang="fr-FR" sz="1000" dirty="0"/>
              <a:t> and Financial Performance, (</a:t>
            </a:r>
            <a:r>
              <a:rPr lang="fr-FR" sz="1000" dirty="0" err="1"/>
              <a:t>Strategic</a:t>
            </a:r>
            <a:r>
              <a:rPr lang="fr-FR" sz="1000" dirty="0"/>
              <a:t> Management Journal, Vol. 27, 2006)</a:t>
            </a:r>
          </a:p>
          <a:p>
            <a:pPr marL="171450" indent="-171450">
              <a:buFont typeface="Arial" panose="020B0604020202020204" pitchFamily="34" charset="0"/>
              <a:buChar char="•"/>
            </a:pPr>
            <a:r>
              <a:rPr lang="fr-FR" sz="1000" dirty="0" err="1"/>
              <a:t>Wici</a:t>
            </a:r>
            <a:r>
              <a:rPr lang="fr-FR" sz="1000" dirty="0"/>
              <a:t> KPI in Business </a:t>
            </a:r>
            <a:r>
              <a:rPr lang="fr-FR" sz="1000" dirty="0" err="1"/>
              <a:t>Reporting</a:t>
            </a:r>
            <a:r>
              <a:rPr lang="fr-FR" sz="1000" dirty="0"/>
              <a:t>: </a:t>
            </a:r>
            <a:r>
              <a:rPr lang="fr-FR" sz="1000" u="sng" dirty="0">
                <a:hlinkClick r:id="rId3"/>
              </a:rPr>
              <a:t>http://www.wici-global.com/wp-content/uploads/2012/06/Concept-Paper-on-WICI-KPI-in-Business-Reporting-ver.1-.pdf</a:t>
            </a:r>
            <a:endParaRPr lang="fr-FR" sz="1000" dirty="0"/>
          </a:p>
          <a:p>
            <a:pPr marL="171450" indent="-171450">
              <a:buFont typeface="Arial" panose="020B0604020202020204" pitchFamily="34" charset="0"/>
              <a:buChar char="•"/>
            </a:pPr>
            <a:r>
              <a:rPr lang="fr-FR" sz="1000" dirty="0"/>
              <a:t>IIRC, </a:t>
            </a:r>
            <a:r>
              <a:rPr lang="fr-FR" sz="1000" dirty="0" err="1"/>
              <a:t>Towards</a:t>
            </a:r>
            <a:r>
              <a:rPr lang="fr-FR" sz="1000" dirty="0"/>
              <a:t> </a:t>
            </a:r>
            <a:r>
              <a:rPr lang="fr-FR" sz="1000" dirty="0" err="1"/>
              <a:t>Intergrated</a:t>
            </a:r>
            <a:r>
              <a:rPr lang="fr-FR" sz="1000" dirty="0"/>
              <a:t> </a:t>
            </a:r>
            <a:r>
              <a:rPr lang="fr-FR" sz="1000" dirty="0" err="1"/>
              <a:t>Reporting</a:t>
            </a:r>
            <a:r>
              <a:rPr lang="fr-FR" sz="1000" dirty="0"/>
              <a:t>: </a:t>
            </a:r>
            <a:r>
              <a:rPr lang="fr-FR" sz="1000" u="sng" dirty="0">
                <a:hlinkClick r:id="rId4"/>
              </a:rPr>
              <a:t>http://theiirc.org/wp-content/uploads/2011/09/IR-Discussion-Paper-2011_spreads.pdf</a:t>
            </a:r>
            <a:endParaRPr lang="fr-FR" sz="1000" dirty="0"/>
          </a:p>
          <a:p>
            <a:pPr marL="171450" indent="-171450">
              <a:buFont typeface="Arial" panose="020B0604020202020204" pitchFamily="34" charset="0"/>
              <a:buChar char="•"/>
            </a:pPr>
            <a:r>
              <a:rPr lang="fr-FR" sz="1000" dirty="0"/>
              <a:t>Intangible Capital: Putting </a:t>
            </a:r>
            <a:r>
              <a:rPr lang="fr-FR" sz="1000" dirty="0" err="1"/>
              <a:t>Knowledge</a:t>
            </a:r>
            <a:r>
              <a:rPr lang="fr-FR" sz="1000" dirty="0"/>
              <a:t> to </a:t>
            </a:r>
            <a:r>
              <a:rPr lang="fr-FR" sz="1000" dirty="0" err="1"/>
              <a:t>Work</a:t>
            </a:r>
            <a:r>
              <a:rPr lang="fr-FR" sz="1000" dirty="0"/>
              <a:t> in the 21st Century </a:t>
            </a:r>
            <a:r>
              <a:rPr lang="fr-FR" sz="1000" dirty="0" err="1"/>
              <a:t>Organization</a:t>
            </a:r>
            <a:r>
              <a:rPr lang="fr-FR" sz="1000" dirty="0"/>
              <a:t>, Mary Adams and Michael </a:t>
            </a:r>
            <a:r>
              <a:rPr lang="fr-FR" sz="1000" dirty="0" err="1"/>
              <a:t>Oleksak</a:t>
            </a:r>
            <a:r>
              <a:rPr lang="fr-FR" sz="1000" dirty="0"/>
              <a:t>, </a:t>
            </a:r>
            <a:r>
              <a:rPr lang="fr-FR" sz="1000" dirty="0" err="1"/>
              <a:t>Praeger</a:t>
            </a:r>
            <a:r>
              <a:rPr lang="fr-FR" sz="1000" dirty="0"/>
              <a:t> May 2010 </a:t>
            </a:r>
            <a:endParaRPr lang="fr-FR" sz="1000" dirty="0" smtClean="0"/>
          </a:p>
          <a:p>
            <a:pPr marL="171450" indent="-171450">
              <a:buFont typeface="Arial" panose="020B0604020202020204" pitchFamily="34" charset="0"/>
              <a:buChar char="•"/>
            </a:pPr>
            <a:r>
              <a:rPr lang="fr-FR" sz="1000" dirty="0" smtClean="0"/>
              <a:t>Ollivier, P. et Simon, P. </a:t>
            </a:r>
            <a:r>
              <a:rPr lang="fr-FR" sz="1000" dirty="0"/>
              <a:t>(</a:t>
            </a:r>
            <a:r>
              <a:rPr lang="fr-FR" sz="1000" dirty="0" smtClean="0"/>
              <a:t>2013)</a:t>
            </a:r>
            <a:r>
              <a:rPr lang="fr-FR" sz="1000" dirty="0"/>
              <a:t>. La gestion et </a:t>
            </a:r>
            <a:r>
              <a:rPr lang="fr-FR" sz="1000" dirty="0" smtClean="0"/>
              <a:t>l’usage de </a:t>
            </a:r>
            <a:r>
              <a:rPr lang="fr-FR" sz="1000" dirty="0"/>
              <a:t>la </a:t>
            </a:r>
            <a:r>
              <a:rPr lang="fr-FR" sz="1000" dirty="0" smtClean="0"/>
              <a:t>propriété </a:t>
            </a:r>
            <a:r>
              <a:rPr lang="fr-FR" sz="1000" dirty="0"/>
              <a:t>intellectuelle par les entreprises </a:t>
            </a:r>
            <a:r>
              <a:rPr lang="fr-FR" sz="1000" dirty="0" smtClean="0"/>
              <a:t>françaises: étude réalisée pour France Stratégie (Commissariat Général à la Stratégie et à </a:t>
            </a:r>
            <a:r>
              <a:rPr lang="fr-FR" sz="1000" dirty="0"/>
              <a:t>la </a:t>
            </a:r>
            <a:r>
              <a:rPr lang="fr-FR" sz="1000" dirty="0" smtClean="0"/>
              <a:t>Prospective): </a:t>
            </a:r>
            <a:r>
              <a:rPr lang="fr-FR" sz="1000" u="sng" dirty="0"/>
              <a:t>http://</a:t>
            </a:r>
            <a:r>
              <a:rPr lang="fr-FR" sz="1000" u="sng" dirty="0" err="1"/>
              <a:t>www.strategie.gouv.fr</a:t>
            </a:r>
            <a:r>
              <a:rPr lang="fr-FR" sz="1000" u="sng" dirty="0"/>
              <a:t>/blog/2014/03/communique-</a:t>
            </a:r>
            <a:r>
              <a:rPr lang="fr-FR" sz="1000" u="sng" dirty="0" err="1"/>
              <a:t>propriete</a:t>
            </a:r>
            <a:r>
              <a:rPr lang="fr-FR" sz="1000" u="sng" dirty="0"/>
              <a:t>-intellectuelle/</a:t>
            </a:r>
          </a:p>
          <a:p>
            <a:pPr marL="171450" indent="-171450">
              <a:buFont typeface="Arial" panose="020B0604020202020204" pitchFamily="34" charset="0"/>
              <a:buChar char="•"/>
            </a:pPr>
            <a:r>
              <a:rPr lang="fr-FR" sz="1000" dirty="0" smtClean="0"/>
              <a:t>Corbel</a:t>
            </a:r>
            <a:r>
              <a:rPr lang="fr-FR" sz="1000" dirty="0"/>
              <a:t>, P. (2007). Mémentos LMD - Management stratégique des droits de la propriété intellectuelle. Lisieux (France): </a:t>
            </a:r>
            <a:r>
              <a:rPr lang="fr-FR" sz="1000" dirty="0" err="1" smtClean="0"/>
              <a:t>Gualino</a:t>
            </a:r>
            <a:r>
              <a:rPr lang="fr-FR" sz="1000" dirty="0" smtClean="0"/>
              <a:t>.</a:t>
            </a:r>
          </a:p>
          <a:p>
            <a:pPr marL="171450" indent="-171450">
              <a:buFont typeface="Arial" panose="020B0604020202020204" pitchFamily="34" charset="0"/>
              <a:buChar char="•"/>
            </a:pPr>
            <a:r>
              <a:rPr lang="fr-FR" sz="1000" dirty="0" err="1" smtClean="0"/>
              <a:t>Granstand</a:t>
            </a:r>
            <a:r>
              <a:rPr lang="fr-FR" sz="1000" dirty="0"/>
              <a:t>, O. (2010). </a:t>
            </a:r>
            <a:r>
              <a:rPr lang="fr-FR" sz="1000" dirty="0" err="1"/>
              <a:t>Economics</a:t>
            </a:r>
            <a:r>
              <a:rPr lang="fr-FR" sz="1000" dirty="0"/>
              <a:t>, Law and </a:t>
            </a:r>
            <a:r>
              <a:rPr lang="fr-FR" sz="1000" dirty="0" err="1"/>
              <a:t>Intellectual</a:t>
            </a:r>
            <a:r>
              <a:rPr lang="fr-FR" sz="1000" dirty="0"/>
              <a:t> </a:t>
            </a:r>
            <a:r>
              <a:rPr lang="fr-FR" sz="1000" dirty="0" err="1"/>
              <a:t>Property</a:t>
            </a:r>
            <a:r>
              <a:rPr lang="fr-FR" sz="1000" dirty="0"/>
              <a:t> - </a:t>
            </a:r>
            <a:r>
              <a:rPr lang="fr-FR" sz="1000" dirty="0" err="1"/>
              <a:t>Seeking</a:t>
            </a:r>
            <a:r>
              <a:rPr lang="fr-FR" sz="1000" dirty="0"/>
              <a:t> </a:t>
            </a:r>
            <a:r>
              <a:rPr lang="fr-FR" sz="1000" dirty="0" err="1"/>
              <a:t>Strategies</a:t>
            </a:r>
            <a:r>
              <a:rPr lang="fr-FR" sz="1000" dirty="0"/>
              <a:t> for </a:t>
            </a:r>
            <a:r>
              <a:rPr lang="fr-FR" sz="1000" dirty="0" err="1"/>
              <a:t>Research</a:t>
            </a:r>
            <a:r>
              <a:rPr lang="fr-FR" sz="1000" dirty="0"/>
              <a:t> and </a:t>
            </a:r>
            <a:r>
              <a:rPr lang="fr-FR" sz="1000" dirty="0" err="1"/>
              <a:t>Teaching</a:t>
            </a:r>
            <a:r>
              <a:rPr lang="fr-FR" sz="1000" dirty="0"/>
              <a:t> in a </a:t>
            </a:r>
            <a:r>
              <a:rPr lang="fr-FR" sz="1000" dirty="0" err="1"/>
              <a:t>Developing</a:t>
            </a:r>
            <a:r>
              <a:rPr lang="fr-FR" sz="1000" dirty="0"/>
              <a:t> Field. Dordrecht (</a:t>
            </a:r>
            <a:r>
              <a:rPr lang="fr-FR" sz="1000" dirty="0" err="1"/>
              <a:t>Netherlands</a:t>
            </a:r>
            <a:r>
              <a:rPr lang="fr-FR" sz="1000" dirty="0"/>
              <a:t>): Kluwer </a:t>
            </a:r>
            <a:r>
              <a:rPr lang="fr-FR" sz="1000" dirty="0" err="1"/>
              <a:t>Academic</a:t>
            </a:r>
            <a:r>
              <a:rPr lang="fr-FR" sz="1000" dirty="0"/>
              <a:t> </a:t>
            </a:r>
            <a:r>
              <a:rPr lang="fr-FR" sz="1000" dirty="0" err="1" smtClean="0"/>
              <a:t>Publishers</a:t>
            </a:r>
            <a:endParaRPr lang="fr-FR" sz="1000" dirty="0"/>
          </a:p>
          <a:p>
            <a:pPr marL="171450" indent="-171450">
              <a:buFont typeface="Arial" panose="020B0604020202020204" pitchFamily="34" charset="0"/>
              <a:buChar char="•"/>
            </a:pPr>
            <a:r>
              <a:rPr lang="fr-FR" sz="1000" dirty="0" err="1" smtClean="0"/>
              <a:t>Guellec</a:t>
            </a:r>
            <a:r>
              <a:rPr lang="fr-FR" sz="1000" dirty="0" smtClean="0"/>
              <a:t> </a:t>
            </a:r>
            <a:r>
              <a:rPr lang="fr-FR" sz="1000" dirty="0"/>
              <a:t>D., M. T.-C. (2010). Rapport du CAE: "Les marchés de brevets dans l'économie de la connaissance". La Documentation Française</a:t>
            </a:r>
            <a:r>
              <a:rPr lang="fr-FR" sz="1000" dirty="0" smtClean="0"/>
              <a:t>.</a:t>
            </a:r>
          </a:p>
          <a:p>
            <a:pPr marL="171450" indent="-171450">
              <a:buFont typeface="Arial" panose="020B0604020202020204" pitchFamily="34" charset="0"/>
              <a:buChar char="•"/>
            </a:pPr>
            <a:r>
              <a:rPr lang="fr-FR" sz="1000" dirty="0" smtClean="0"/>
              <a:t>Le </a:t>
            </a:r>
            <a:r>
              <a:rPr lang="fr-FR" sz="1000" dirty="0"/>
              <a:t>Bas C., D. J.-C.-D. (2ème trimestre 2011). Le brevet comme quasi-actif financier. Genèse, formes, et implications économiques de la financiarisation du brevet. Revue d'économie industrielle, n° </a:t>
            </a:r>
            <a:r>
              <a:rPr lang="fr-FR" sz="1000" dirty="0" smtClean="0"/>
              <a:t>134.</a:t>
            </a:r>
            <a:endParaRPr lang="fr-FR" sz="1000" dirty="0"/>
          </a:p>
          <a:p>
            <a:pPr marL="171450" indent="-171450">
              <a:buFont typeface="Arial" panose="020B0604020202020204" pitchFamily="34" charset="0"/>
              <a:buChar char="•"/>
            </a:pPr>
            <a:r>
              <a:rPr lang="fr-FR" sz="1000" dirty="0" err="1" smtClean="0"/>
              <a:t>Lemley</a:t>
            </a:r>
            <a:r>
              <a:rPr lang="fr-FR" sz="1000" dirty="0" smtClean="0"/>
              <a:t> </a:t>
            </a:r>
            <a:r>
              <a:rPr lang="fr-FR" sz="1000" dirty="0"/>
              <a:t>M., M. N. (2007). How to </a:t>
            </a:r>
            <a:r>
              <a:rPr lang="fr-FR" sz="1000" dirty="0" err="1"/>
              <a:t>Make</a:t>
            </a:r>
            <a:r>
              <a:rPr lang="fr-FR" sz="1000" dirty="0"/>
              <a:t> a Patent </a:t>
            </a:r>
            <a:r>
              <a:rPr lang="fr-FR" sz="1000" dirty="0" err="1"/>
              <a:t>Market</a:t>
            </a:r>
            <a:r>
              <a:rPr lang="fr-FR" sz="1000" dirty="0"/>
              <a:t>. Stanford Law and </a:t>
            </a:r>
            <a:r>
              <a:rPr lang="fr-FR" sz="1000" dirty="0" err="1"/>
              <a:t>Economics</a:t>
            </a:r>
            <a:r>
              <a:rPr lang="fr-FR" sz="1000" dirty="0"/>
              <a:t> Olin </a:t>
            </a:r>
            <a:r>
              <a:rPr lang="fr-FR" sz="1000" dirty="0" err="1"/>
              <a:t>Working</a:t>
            </a:r>
            <a:r>
              <a:rPr lang="fr-FR" sz="1000" dirty="0"/>
              <a:t> </a:t>
            </a:r>
            <a:r>
              <a:rPr lang="fr-FR" sz="1000" dirty="0" err="1"/>
              <a:t>Paper</a:t>
            </a:r>
            <a:r>
              <a:rPr lang="fr-FR" sz="1000" dirty="0"/>
              <a:t> n° </a:t>
            </a:r>
            <a:r>
              <a:rPr lang="fr-FR" sz="1000" dirty="0" smtClean="0"/>
              <a:t>347.</a:t>
            </a:r>
            <a:endParaRPr lang="fr-FR" sz="1000" dirty="0"/>
          </a:p>
          <a:p>
            <a:pPr marL="171450" indent="-171450">
              <a:buFont typeface="Arial" panose="020B0604020202020204" pitchFamily="34" charset="0"/>
              <a:buChar char="•"/>
            </a:pPr>
            <a:r>
              <a:rPr lang="fr-FR" sz="1000" dirty="0" smtClean="0"/>
              <a:t>Monk</a:t>
            </a:r>
            <a:r>
              <a:rPr lang="fr-FR" sz="1000" dirty="0"/>
              <a:t>. (2009). The </a:t>
            </a:r>
            <a:r>
              <a:rPr lang="fr-FR" sz="1000" dirty="0" err="1"/>
              <a:t>Emerging</a:t>
            </a:r>
            <a:r>
              <a:rPr lang="fr-FR" sz="1000" dirty="0"/>
              <a:t> </a:t>
            </a:r>
            <a:r>
              <a:rPr lang="fr-FR" sz="1000" dirty="0" err="1"/>
              <a:t>Market</a:t>
            </a:r>
            <a:r>
              <a:rPr lang="fr-FR" sz="1000" dirty="0"/>
              <a:t> for </a:t>
            </a:r>
            <a:r>
              <a:rPr lang="fr-FR" sz="1000" dirty="0" err="1"/>
              <a:t>Intellectual</a:t>
            </a:r>
            <a:r>
              <a:rPr lang="fr-FR" sz="1000" dirty="0"/>
              <a:t> </a:t>
            </a:r>
            <a:r>
              <a:rPr lang="fr-FR" sz="1000" dirty="0" err="1"/>
              <a:t>Property</a:t>
            </a:r>
            <a:r>
              <a:rPr lang="fr-FR" sz="1000" dirty="0"/>
              <a:t>: Drivers, </a:t>
            </a:r>
            <a:r>
              <a:rPr lang="fr-FR" sz="1000" dirty="0" err="1"/>
              <a:t>Restrainers</a:t>
            </a:r>
            <a:r>
              <a:rPr lang="fr-FR" sz="1000" dirty="0"/>
              <a:t>, and Implications. Journal of </a:t>
            </a:r>
            <a:r>
              <a:rPr lang="fr-FR" sz="1000" dirty="0" err="1"/>
              <a:t>Economic</a:t>
            </a:r>
            <a:r>
              <a:rPr lang="fr-FR" sz="1000" dirty="0"/>
              <a:t> </a:t>
            </a:r>
            <a:r>
              <a:rPr lang="fr-FR" sz="1000" dirty="0" err="1"/>
              <a:t>Geography</a:t>
            </a:r>
            <a:r>
              <a:rPr lang="fr-FR" sz="1000" dirty="0"/>
              <a:t>, 9(4), </a:t>
            </a:r>
            <a:r>
              <a:rPr lang="fr-FR" sz="1000" dirty="0" smtClean="0"/>
              <a:t>469-491.</a:t>
            </a:r>
            <a:endParaRPr lang="fr-FR" sz="1000" dirty="0"/>
          </a:p>
          <a:p>
            <a:pPr marL="171450" indent="-171450">
              <a:buFont typeface="Arial" panose="020B0604020202020204" pitchFamily="34" charset="0"/>
              <a:buChar char="•"/>
            </a:pPr>
            <a:r>
              <a:rPr lang="fr-FR" sz="1000" dirty="0" err="1" smtClean="0"/>
              <a:t>Pitkethly</a:t>
            </a:r>
            <a:r>
              <a:rPr lang="fr-FR" sz="1000" dirty="0"/>
              <a:t>, R. (1997). THE VALUATION OF PATENTS :A </a:t>
            </a:r>
            <a:r>
              <a:rPr lang="fr-FR" sz="1000" dirty="0" err="1"/>
              <a:t>review</a:t>
            </a:r>
            <a:r>
              <a:rPr lang="fr-FR" sz="1000" dirty="0"/>
              <a:t> of patent </a:t>
            </a:r>
            <a:r>
              <a:rPr lang="fr-FR" sz="1000" dirty="0" err="1"/>
              <a:t>valuation</a:t>
            </a:r>
            <a:r>
              <a:rPr lang="fr-FR" sz="1000" dirty="0"/>
              <a:t> </a:t>
            </a:r>
            <a:r>
              <a:rPr lang="fr-FR" sz="1000" dirty="0" err="1"/>
              <a:t>methods</a:t>
            </a:r>
            <a:r>
              <a:rPr lang="fr-FR" sz="1000" dirty="0"/>
              <a:t> </a:t>
            </a:r>
            <a:r>
              <a:rPr lang="fr-FR" sz="1000" dirty="0" err="1"/>
              <a:t>with</a:t>
            </a:r>
            <a:r>
              <a:rPr lang="fr-FR" sz="1000" dirty="0"/>
              <a:t> </a:t>
            </a:r>
            <a:r>
              <a:rPr lang="fr-FR" sz="1000" dirty="0" err="1"/>
              <a:t>consideration</a:t>
            </a:r>
            <a:r>
              <a:rPr lang="fr-FR" sz="1000" dirty="0"/>
              <a:t> of option </a:t>
            </a:r>
            <a:r>
              <a:rPr lang="fr-FR" sz="1000" dirty="0" err="1"/>
              <a:t>based</a:t>
            </a:r>
            <a:r>
              <a:rPr lang="fr-FR" sz="1000" dirty="0"/>
              <a:t> </a:t>
            </a:r>
            <a:r>
              <a:rPr lang="fr-FR" sz="1000" dirty="0" err="1"/>
              <a:t>methods</a:t>
            </a:r>
            <a:r>
              <a:rPr lang="fr-FR" sz="1000" dirty="0"/>
              <a:t> and the </a:t>
            </a:r>
            <a:r>
              <a:rPr lang="fr-FR" sz="1000" dirty="0" err="1"/>
              <a:t>potential</a:t>
            </a:r>
            <a:r>
              <a:rPr lang="fr-FR" sz="1000" dirty="0"/>
              <a:t> for </a:t>
            </a:r>
            <a:r>
              <a:rPr lang="fr-FR" sz="1000" dirty="0" err="1"/>
              <a:t>further</a:t>
            </a:r>
            <a:r>
              <a:rPr lang="fr-FR" sz="1000" dirty="0"/>
              <a:t> </a:t>
            </a:r>
            <a:r>
              <a:rPr lang="fr-FR" sz="1000" dirty="0" err="1"/>
              <a:t>research</a:t>
            </a:r>
            <a:r>
              <a:rPr lang="fr-FR" sz="1000" dirty="0"/>
              <a:t>. Oxford: Oxford Business </a:t>
            </a:r>
            <a:r>
              <a:rPr lang="fr-FR" sz="1000" dirty="0" err="1"/>
              <a:t>School</a:t>
            </a:r>
            <a:r>
              <a:rPr lang="fr-FR" sz="1000" dirty="0"/>
              <a:t>.</a:t>
            </a:r>
          </a:p>
          <a:p>
            <a:pPr marL="171450" indent="-171450">
              <a:buFont typeface="Arial" panose="020B0604020202020204" pitchFamily="34" charset="0"/>
              <a:buChar char="•"/>
            </a:pPr>
            <a:r>
              <a:rPr lang="fr-FR" sz="1000" dirty="0" smtClean="0"/>
              <a:t>Ait-El-Hadj, S., Brette, O.</a:t>
            </a:r>
            <a:r>
              <a:rPr lang="fr-FR" sz="1000" dirty="0"/>
              <a:t> </a:t>
            </a:r>
            <a:r>
              <a:rPr lang="fr-FR" sz="1000" dirty="0" smtClean="0"/>
              <a:t>(2006), « Innovation</a:t>
            </a:r>
            <a:r>
              <a:rPr lang="fr-FR" sz="1000" dirty="0"/>
              <a:t>, management des processus et création de valeur », L’Harmattan, France.</a:t>
            </a:r>
          </a:p>
          <a:p>
            <a:pPr marL="171450" indent="-171450">
              <a:buFont typeface="Arial" panose="020B0604020202020204" pitchFamily="34" charset="0"/>
              <a:buChar char="•"/>
            </a:pPr>
            <a:r>
              <a:rPr lang="fr-FR" sz="1000" dirty="0" err="1" smtClean="0"/>
              <a:t>S.Lapointe</a:t>
            </a:r>
            <a:r>
              <a:rPr lang="fr-FR" sz="1000" dirty="0" smtClean="0"/>
              <a:t>, (2000),</a:t>
            </a:r>
            <a:r>
              <a:rPr lang="fr-FR" sz="1000" dirty="0"/>
              <a:t> « L’histoire des brevets », Léger-Robic-Richard, avocats </a:t>
            </a:r>
            <a:r>
              <a:rPr lang="fr-FR" sz="1000" dirty="0" err="1"/>
              <a:t>Montreal</a:t>
            </a:r>
            <a:r>
              <a:rPr lang="fr-FR" sz="1000" dirty="0"/>
              <a:t>, </a:t>
            </a:r>
            <a:r>
              <a:rPr lang="fr-FR" sz="1000" dirty="0" err="1"/>
              <a:t>Quebec</a:t>
            </a:r>
            <a:r>
              <a:rPr lang="fr-FR" sz="1000" dirty="0"/>
              <a:t>.</a:t>
            </a:r>
          </a:p>
          <a:p>
            <a:endParaRPr lang="fr-FR" sz="1000" dirty="0" smtClean="0"/>
          </a:p>
        </p:txBody>
      </p:sp>
    </p:spTree>
    <p:extLst>
      <p:ext uri="{BB962C8B-B14F-4D97-AF65-F5344CB8AC3E}">
        <p14:creationId xmlns:p14="http://schemas.microsoft.com/office/powerpoint/2010/main" val="4112588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Annexe 6 – Principales références bibliographiques (2/3)</a:t>
            </a:r>
            <a:endParaRPr lang="fr-FR" dirty="0"/>
          </a:p>
        </p:txBody>
      </p:sp>
      <p:sp>
        <p:nvSpPr>
          <p:cNvPr id="3" name="ZoneTexte 2"/>
          <p:cNvSpPr txBox="1"/>
          <p:nvPr/>
        </p:nvSpPr>
        <p:spPr>
          <a:xfrm>
            <a:off x="476250" y="1496616"/>
            <a:ext cx="6143624" cy="7632859"/>
          </a:xfrm>
          <a:prstGeom prst="rect">
            <a:avLst/>
          </a:prstGeom>
          <a:noFill/>
        </p:spPr>
        <p:txBody>
          <a:bodyPr wrap="square" rtlCol="0">
            <a:spAutoFit/>
          </a:bodyPr>
          <a:lstStyle/>
          <a:p>
            <a:pPr marL="171450" indent="-171450">
              <a:buFont typeface="Arial" panose="020B0604020202020204" pitchFamily="34" charset="0"/>
              <a:buChar char="•"/>
            </a:pPr>
            <a:endParaRPr lang="fr-FR" sz="1000" dirty="0" smtClean="0"/>
          </a:p>
          <a:p>
            <a:pPr marL="171450" indent="-171450">
              <a:buFont typeface="Arial" panose="020B0604020202020204" pitchFamily="34" charset="0"/>
              <a:buChar char="•"/>
            </a:pPr>
            <a:r>
              <a:rPr lang="fr-FR" sz="1000" dirty="0"/>
              <a:t>G.A N’</a:t>
            </a:r>
            <a:r>
              <a:rPr lang="fr-FR" sz="1000" dirty="0" err="1"/>
              <a:t>Doli</a:t>
            </a:r>
            <a:r>
              <a:rPr lang="fr-FR" sz="1000" dirty="0"/>
              <a:t>, </a:t>
            </a:r>
            <a:r>
              <a:rPr lang="fr-FR" sz="1000" dirty="0" smtClean="0"/>
              <a:t>(2008). </a:t>
            </a:r>
            <a:r>
              <a:rPr lang="fr-FR" sz="1000" dirty="0" err="1"/>
              <a:t>Thesis</a:t>
            </a:r>
            <a:r>
              <a:rPr lang="fr-FR" sz="1000" dirty="0"/>
              <a:t> « Evaluation des processus d’innovation », Institut National Polytechnique de Lorraine; Discipline : « Génie des Systèmes Industriels » (</a:t>
            </a:r>
            <a:r>
              <a:rPr lang="fr-FR" sz="1000" dirty="0" err="1"/>
              <a:t>publicly</a:t>
            </a:r>
            <a:r>
              <a:rPr lang="fr-FR" sz="1000" dirty="0"/>
              <a:t> </a:t>
            </a:r>
            <a:r>
              <a:rPr lang="fr-FR" sz="1000" dirty="0" err="1"/>
              <a:t>presented</a:t>
            </a:r>
            <a:r>
              <a:rPr lang="fr-FR" sz="1000" dirty="0"/>
              <a:t> in </a:t>
            </a:r>
            <a:r>
              <a:rPr lang="fr-FR" sz="1000" dirty="0" err="1"/>
              <a:t>view</a:t>
            </a:r>
            <a:r>
              <a:rPr lang="fr-FR" sz="1000" dirty="0"/>
              <a:t> of the « Docteur de l’INPL » </a:t>
            </a:r>
            <a:r>
              <a:rPr lang="fr-FR" sz="1000" dirty="0" err="1"/>
              <a:t>degree</a:t>
            </a:r>
            <a:r>
              <a:rPr lang="fr-FR" sz="1000" dirty="0"/>
              <a:t>).</a:t>
            </a:r>
          </a:p>
          <a:p>
            <a:pPr marL="171450" indent="-171450">
              <a:buFont typeface="Arial" panose="020B0604020202020204" pitchFamily="34" charset="0"/>
              <a:buChar char="•"/>
            </a:pPr>
            <a:r>
              <a:rPr lang="fr-FR" sz="1000" dirty="0"/>
              <a:t>AY. </a:t>
            </a:r>
            <a:r>
              <a:rPr lang="fr-FR" sz="1000" dirty="0" err="1"/>
              <a:t>Portnoff</a:t>
            </a:r>
            <a:r>
              <a:rPr lang="fr-FR" sz="1000" dirty="0"/>
              <a:t>, JL. Joyeux., </a:t>
            </a:r>
            <a:r>
              <a:rPr lang="fr-FR" sz="1000" dirty="0" smtClean="0"/>
              <a:t>(2006), </a:t>
            </a:r>
            <a:r>
              <a:rPr lang="fr-FR" sz="1000" dirty="0"/>
              <a:t>« L’innovation à l’aune de la valeur ». </a:t>
            </a:r>
            <a:r>
              <a:rPr lang="fr-FR" sz="1000" dirty="0" err="1"/>
              <a:t>Ch</a:t>
            </a:r>
            <a:r>
              <a:rPr lang="fr-FR" sz="1000" dirty="0"/>
              <a:t> IV dans Ait-El-Hadj, S., Brette, O., </a:t>
            </a:r>
            <a:r>
              <a:rPr lang="fr-FR" sz="1000" dirty="0" smtClean="0"/>
              <a:t>(2006), </a:t>
            </a:r>
            <a:r>
              <a:rPr lang="fr-FR" sz="1000" dirty="0"/>
              <a:t>« Innovation, management des processus et création de valeur », L’Harmattan, France.</a:t>
            </a:r>
          </a:p>
          <a:p>
            <a:pPr marL="171450" indent="-171450">
              <a:buFont typeface="Arial" panose="020B0604020202020204" pitchFamily="34" charset="0"/>
              <a:buChar char="•"/>
            </a:pPr>
            <a:r>
              <a:rPr lang="fr-FR" sz="1000" dirty="0" smtClean="0"/>
              <a:t>R. Allais</a:t>
            </a:r>
            <a:r>
              <a:rPr lang="fr-FR" sz="1000" dirty="0"/>
              <a:t>, R., Roucoules, L. Reyes, T. (2013), </a:t>
            </a:r>
            <a:r>
              <a:rPr lang="fr-FR" sz="1000" dirty="0" err="1"/>
              <a:t>exploratory</a:t>
            </a:r>
            <a:r>
              <a:rPr lang="fr-FR" sz="1000" dirty="0"/>
              <a:t> </a:t>
            </a:r>
            <a:r>
              <a:rPr lang="fr-FR" sz="1000" dirty="0" err="1"/>
              <a:t>study</a:t>
            </a:r>
            <a:r>
              <a:rPr lang="fr-FR" sz="1000" dirty="0"/>
              <a:t> of the inclusion of territorial </a:t>
            </a:r>
            <a:r>
              <a:rPr lang="fr-FR" sz="1000" dirty="0" err="1"/>
              <a:t>resources</a:t>
            </a:r>
            <a:r>
              <a:rPr lang="fr-FR" sz="1000" dirty="0"/>
              <a:t> in design </a:t>
            </a:r>
            <a:r>
              <a:rPr lang="fr-FR" sz="1000" dirty="0" err="1"/>
              <a:t>process</a:t>
            </a:r>
            <a:r>
              <a:rPr lang="fr-FR" sz="1000" dirty="0"/>
              <a:t>, International </a:t>
            </a:r>
            <a:r>
              <a:rPr lang="fr-FR" sz="1000" dirty="0" err="1"/>
              <a:t>Conference</a:t>
            </a:r>
            <a:r>
              <a:rPr lang="fr-FR" sz="1000" dirty="0"/>
              <a:t> on Engineering Design, ICED2013, Seoul, </a:t>
            </a:r>
            <a:r>
              <a:rPr lang="fr-FR" sz="1000" dirty="0" err="1"/>
              <a:t>Korea</a:t>
            </a:r>
            <a:r>
              <a:rPr lang="fr-FR" sz="1000" dirty="0"/>
              <a:t/>
            </a:r>
            <a:br>
              <a:rPr lang="fr-FR" sz="1000" dirty="0"/>
            </a:br>
            <a:r>
              <a:rPr lang="fr-FR" sz="1000" dirty="0" err="1"/>
              <a:t>Allee</a:t>
            </a:r>
            <a:r>
              <a:rPr lang="fr-FR" sz="1000" dirty="0"/>
              <a:t>, V. (2000) </a:t>
            </a:r>
            <a:r>
              <a:rPr lang="fr-FR" sz="1000" dirty="0" err="1"/>
              <a:t>Reconfiguring</a:t>
            </a:r>
            <a:r>
              <a:rPr lang="fr-FR" sz="1000" dirty="0"/>
              <a:t> the value network, Journal of Business </a:t>
            </a:r>
            <a:r>
              <a:rPr lang="fr-FR" sz="1000" dirty="0" err="1"/>
              <a:t>Strategy</a:t>
            </a:r>
            <a:r>
              <a:rPr lang="fr-FR" sz="1000" dirty="0"/>
              <a:t>, Vol. 21, No. 4, </a:t>
            </a:r>
            <a:r>
              <a:rPr lang="fr-FR" sz="1000" dirty="0" err="1" smtClean="0"/>
              <a:t>july-august</a:t>
            </a:r>
            <a:r>
              <a:rPr lang="fr-FR" sz="1000" dirty="0" smtClean="0"/>
              <a:t>.</a:t>
            </a:r>
          </a:p>
          <a:p>
            <a:pPr marL="171450" indent="-171450">
              <a:buFont typeface="Arial" panose="020B0604020202020204" pitchFamily="34" charset="0"/>
              <a:buChar char="•"/>
            </a:pPr>
            <a:r>
              <a:rPr lang="fr-FR" sz="1000" dirty="0" err="1" smtClean="0"/>
              <a:t>Angeon</a:t>
            </a:r>
            <a:r>
              <a:rPr lang="fr-FR" sz="1000" dirty="0" smtClean="0"/>
              <a:t> </a:t>
            </a:r>
            <a:r>
              <a:rPr lang="fr-FR" sz="1000" dirty="0"/>
              <a:t>V. and </a:t>
            </a:r>
            <a:r>
              <a:rPr lang="fr-FR" sz="1000" dirty="0" err="1"/>
              <a:t>Vollet</a:t>
            </a:r>
            <a:r>
              <a:rPr lang="fr-FR" sz="1000" dirty="0"/>
              <a:t> D. (2008) Spécificité des produits et développement territorial. L'exemple paradoxal du panier de biens en émergence de l'Aubrac, Revue d'Économie Régionale &amp; Urbaine, Vol.4, pp. 591-615.   </a:t>
            </a:r>
            <a:endParaRPr lang="fr-FR" sz="1000" dirty="0" smtClean="0"/>
          </a:p>
          <a:p>
            <a:pPr marL="171450" indent="-171450">
              <a:buFont typeface="Arial" panose="020B0604020202020204" pitchFamily="34" charset="0"/>
              <a:buChar char="•"/>
            </a:pPr>
            <a:r>
              <a:rPr lang="fr-FR" sz="1000" dirty="0" err="1" smtClean="0"/>
              <a:t>Buclet</a:t>
            </a:r>
            <a:r>
              <a:rPr lang="fr-FR" sz="1000" dirty="0" smtClean="0"/>
              <a:t> </a:t>
            </a:r>
            <a:r>
              <a:rPr lang="fr-FR" sz="1000" dirty="0"/>
              <a:t>N. (2011), Le territoire, entre liberté et durabilité, Presses Universitaires de France, ISBN : 978-2-13-057925-0 </a:t>
            </a:r>
            <a:endParaRPr lang="fr-FR" sz="1000" dirty="0" smtClean="0"/>
          </a:p>
          <a:p>
            <a:pPr marL="171450" indent="-171450">
              <a:buFont typeface="Arial" panose="020B0604020202020204" pitchFamily="34" charset="0"/>
              <a:buChar char="•"/>
            </a:pPr>
            <a:r>
              <a:rPr lang="fr-FR" sz="1000" dirty="0" err="1" smtClean="0"/>
              <a:t>Charreaux</a:t>
            </a:r>
            <a:r>
              <a:rPr lang="fr-FR" sz="1000" dirty="0"/>
              <a:t>, G., </a:t>
            </a:r>
            <a:r>
              <a:rPr lang="fr-FR" sz="1000" dirty="0" err="1"/>
              <a:t>Desbrières</a:t>
            </a:r>
            <a:r>
              <a:rPr lang="fr-FR" sz="1000" dirty="0"/>
              <a:t>, P., </a:t>
            </a:r>
            <a:r>
              <a:rPr lang="fr-FR" sz="1000" dirty="0" err="1"/>
              <a:t>Corporate</a:t>
            </a:r>
            <a:r>
              <a:rPr lang="fr-FR" sz="1000" dirty="0"/>
              <a:t> </a:t>
            </a:r>
            <a:r>
              <a:rPr lang="fr-FR" sz="1000" dirty="0" err="1"/>
              <a:t>Governance</a:t>
            </a:r>
            <a:r>
              <a:rPr lang="fr-FR" sz="1000" dirty="0"/>
              <a:t>: </a:t>
            </a:r>
            <a:r>
              <a:rPr lang="fr-FR" sz="1000" dirty="0" err="1"/>
              <a:t>Stakeholder</a:t>
            </a:r>
            <a:r>
              <a:rPr lang="fr-FR" sz="1000" dirty="0"/>
              <a:t> Value versus </a:t>
            </a:r>
            <a:r>
              <a:rPr lang="fr-FR" sz="1000" dirty="0" err="1"/>
              <a:t>Shareholder</a:t>
            </a:r>
            <a:r>
              <a:rPr lang="fr-FR" sz="1000" dirty="0"/>
              <a:t> Value,  Journal of Management and </a:t>
            </a:r>
            <a:r>
              <a:rPr lang="fr-FR" sz="1000" dirty="0" err="1"/>
              <a:t>Governance</a:t>
            </a:r>
            <a:r>
              <a:rPr lang="fr-FR" sz="1000" dirty="0"/>
              <a:t>, Vol.5, No. 2, pp. </a:t>
            </a:r>
            <a:r>
              <a:rPr lang="fr-FR" sz="1000" dirty="0" smtClean="0"/>
              <a:t>107-128.</a:t>
            </a:r>
          </a:p>
          <a:p>
            <a:pPr marL="171450" indent="-171450">
              <a:buFont typeface="Arial" panose="020B0604020202020204" pitchFamily="34" charset="0"/>
              <a:buChar char="•"/>
            </a:pPr>
            <a:r>
              <a:rPr lang="fr-FR" sz="1000" dirty="0" err="1" smtClean="0"/>
              <a:t>Lorino</a:t>
            </a:r>
            <a:r>
              <a:rPr lang="fr-FR" sz="1000" dirty="0"/>
              <a:t>, P. and </a:t>
            </a:r>
            <a:r>
              <a:rPr lang="fr-FR" sz="1000" dirty="0" err="1"/>
              <a:t>Tarondeau</a:t>
            </a:r>
            <a:r>
              <a:rPr lang="fr-FR" sz="1000" dirty="0"/>
              <a:t> J-C. (2006), De la stratégie aux processus stratégiques, Revue française de gestion, Vol.1, No. 160, pp. </a:t>
            </a:r>
            <a:r>
              <a:rPr lang="fr-FR" sz="1000" dirty="0" smtClean="0"/>
              <a:t>307-328.</a:t>
            </a:r>
          </a:p>
          <a:p>
            <a:pPr marL="171450" indent="-171450">
              <a:buFont typeface="Arial" panose="020B0604020202020204" pitchFamily="34" charset="0"/>
              <a:buChar char="•"/>
            </a:pPr>
            <a:r>
              <a:rPr lang="fr-FR" sz="1000" dirty="0" smtClean="0"/>
              <a:t>Moine</a:t>
            </a:r>
            <a:r>
              <a:rPr lang="fr-FR" sz="1000" dirty="0"/>
              <a:t>, A. (2006), Le territoire comme un système complexe : un concept opératoire pour l'aménagement et la géographie,  L'Espace géographique, Vol. 2, No. 35, pp. </a:t>
            </a:r>
            <a:r>
              <a:rPr lang="fr-FR" sz="1000" dirty="0" smtClean="0"/>
              <a:t>115-132.</a:t>
            </a:r>
          </a:p>
          <a:p>
            <a:pPr marL="171450" indent="-171450">
              <a:buFont typeface="Arial" panose="020B0604020202020204" pitchFamily="34" charset="0"/>
              <a:buChar char="•"/>
            </a:pPr>
            <a:r>
              <a:rPr lang="fr-FR" sz="1000" dirty="0" err="1" smtClean="0"/>
              <a:t>Normann</a:t>
            </a:r>
            <a:r>
              <a:rPr lang="fr-FR" sz="1000" dirty="0" smtClean="0"/>
              <a:t> </a:t>
            </a:r>
            <a:r>
              <a:rPr lang="fr-FR" sz="1000" dirty="0"/>
              <a:t>R. and Ramirez R, (1994), </a:t>
            </a:r>
            <a:r>
              <a:rPr lang="fr-FR" sz="1000" dirty="0" err="1"/>
              <a:t>Designing</a:t>
            </a:r>
            <a:r>
              <a:rPr lang="fr-FR" sz="1000" dirty="0"/>
              <a:t> Interactive </a:t>
            </a:r>
            <a:r>
              <a:rPr lang="fr-FR" sz="1000" dirty="0" err="1"/>
              <a:t>Strategy</a:t>
            </a:r>
            <a:r>
              <a:rPr lang="fr-FR" sz="1000" dirty="0"/>
              <a:t>: </a:t>
            </a:r>
            <a:r>
              <a:rPr lang="fr-FR" sz="1000" dirty="0" err="1"/>
              <a:t>from</a:t>
            </a:r>
            <a:r>
              <a:rPr lang="fr-FR" sz="1000" dirty="0"/>
              <a:t> value </a:t>
            </a:r>
            <a:r>
              <a:rPr lang="fr-FR" sz="1000" dirty="0" err="1"/>
              <a:t>chain</a:t>
            </a:r>
            <a:r>
              <a:rPr lang="fr-FR" sz="1000" dirty="0"/>
              <a:t> to value constellation, John </a:t>
            </a:r>
            <a:r>
              <a:rPr lang="fr-FR" sz="1000" dirty="0" err="1"/>
              <a:t>Wiley</a:t>
            </a:r>
            <a:r>
              <a:rPr lang="fr-FR" sz="1000" dirty="0"/>
              <a:t> &amp; sons, </a:t>
            </a:r>
            <a:r>
              <a:rPr lang="fr-FR" sz="1000" dirty="0" err="1"/>
              <a:t>Number</a:t>
            </a:r>
            <a:r>
              <a:rPr lang="fr-FR" sz="1000" dirty="0"/>
              <a:t> ISBN </a:t>
            </a:r>
            <a:r>
              <a:rPr lang="fr-FR" sz="1000" dirty="0" smtClean="0"/>
              <a:t>0-471-95086-6.</a:t>
            </a:r>
          </a:p>
          <a:p>
            <a:pPr marL="171450" indent="-171450">
              <a:buFont typeface="Arial" panose="020B0604020202020204" pitchFamily="34" charset="0"/>
              <a:buChar char="•"/>
            </a:pPr>
            <a:r>
              <a:rPr lang="fr-FR" sz="1000" dirty="0" smtClean="0"/>
              <a:t>Pecqueur </a:t>
            </a:r>
            <a:r>
              <a:rPr lang="fr-FR" sz="1000" dirty="0"/>
              <a:t>B. (2001). Qualité et développement territorial: l'hypothèse du panier de biens et de services territorialisés, Economie Rurale, N° 261, janvier-février, pp. 37- </a:t>
            </a:r>
            <a:r>
              <a:rPr lang="fr-FR" sz="1000" dirty="0" smtClean="0"/>
              <a:t>49.</a:t>
            </a:r>
          </a:p>
          <a:p>
            <a:pPr marL="171450" indent="-171450">
              <a:buFont typeface="Arial" panose="020B0604020202020204" pitchFamily="34" charset="0"/>
              <a:buChar char="•"/>
            </a:pPr>
            <a:r>
              <a:rPr lang="fr-FR" sz="1000" dirty="0" smtClean="0"/>
              <a:t>Roux</a:t>
            </a:r>
            <a:r>
              <a:rPr lang="fr-FR" sz="1000" dirty="0"/>
              <a:t>, E., </a:t>
            </a:r>
            <a:r>
              <a:rPr lang="fr-FR" sz="1000" dirty="0" err="1"/>
              <a:t>Vollet</a:t>
            </a:r>
            <a:r>
              <a:rPr lang="fr-FR" sz="1000" dirty="0"/>
              <a:t> D. and Pecqueur, B. (2006) Coordinations d’acteurs et valorisation des ressources territoriales. Les cas de l’Aubrac et des Baronnies, Économie </a:t>
            </a:r>
            <a:r>
              <a:rPr lang="fr-FR" sz="1000" dirty="0" smtClean="0"/>
              <a:t>rurale</a:t>
            </a:r>
          </a:p>
          <a:p>
            <a:pPr marL="171450" indent="-171450">
              <a:buFont typeface="Arial" panose="020B0604020202020204" pitchFamily="34" charset="0"/>
              <a:buChar char="•"/>
            </a:pPr>
            <a:r>
              <a:rPr lang="fr-FR" sz="1000" dirty="0" err="1" smtClean="0"/>
              <a:t>Vaileanu</a:t>
            </a:r>
            <a:r>
              <a:rPr lang="fr-FR" sz="1000" dirty="0" smtClean="0"/>
              <a:t> </a:t>
            </a:r>
            <a:r>
              <a:rPr lang="fr-FR" sz="1000" dirty="0" err="1"/>
              <a:t>Paun</a:t>
            </a:r>
            <a:r>
              <a:rPr lang="fr-FR" sz="1000" dirty="0"/>
              <a:t>, I. (2010) Vers une territorialisation de la valeur des entreprises : les apports de l’économie de fonctionnalité, colloque </a:t>
            </a:r>
            <a:r>
              <a:rPr lang="fr-FR" sz="1000" dirty="0" err="1"/>
              <a:t>internationnal</a:t>
            </a:r>
            <a:r>
              <a:rPr lang="fr-FR" sz="1000" dirty="0"/>
              <a:t> « travail, capital et savoir dans la mondialisation, Grenoble. </a:t>
            </a:r>
            <a:endParaRPr lang="fr-FR" sz="1000" dirty="0" smtClean="0"/>
          </a:p>
          <a:p>
            <a:pPr marL="171450" indent="-171450">
              <a:buFont typeface="Arial" panose="020B0604020202020204" pitchFamily="34" charset="0"/>
              <a:buChar char="•"/>
            </a:pPr>
            <a:r>
              <a:rPr lang="fr-FR" sz="1000" dirty="0" smtClean="0"/>
              <a:t>Wheeler </a:t>
            </a:r>
            <a:r>
              <a:rPr lang="fr-FR" sz="1000" dirty="0"/>
              <a:t>D., Colbert B. and Freeman R.E. (2003), </a:t>
            </a:r>
            <a:r>
              <a:rPr lang="fr-FR" sz="1000" dirty="0" err="1"/>
              <a:t>Focusing</a:t>
            </a:r>
            <a:r>
              <a:rPr lang="fr-FR" sz="1000" dirty="0"/>
              <a:t> on Value: </a:t>
            </a:r>
            <a:r>
              <a:rPr lang="fr-FR" sz="1000" dirty="0" err="1"/>
              <a:t>Reconciling</a:t>
            </a:r>
            <a:r>
              <a:rPr lang="fr-FR" sz="1000" dirty="0"/>
              <a:t> </a:t>
            </a:r>
            <a:r>
              <a:rPr lang="fr-FR" sz="1000" dirty="0" err="1"/>
              <a:t>Corporate</a:t>
            </a:r>
            <a:r>
              <a:rPr lang="fr-FR" sz="1000" dirty="0"/>
              <a:t> Social </a:t>
            </a:r>
            <a:r>
              <a:rPr lang="fr-FR" sz="1000" dirty="0" err="1"/>
              <a:t>Responsibility</a:t>
            </a:r>
            <a:r>
              <a:rPr lang="fr-FR" sz="1000" dirty="0"/>
              <a:t>, </a:t>
            </a:r>
            <a:r>
              <a:rPr lang="fr-FR" sz="1000" dirty="0" err="1"/>
              <a:t>Sustainability</a:t>
            </a:r>
            <a:r>
              <a:rPr lang="fr-FR" sz="1000" dirty="0"/>
              <a:t> and a </a:t>
            </a:r>
            <a:r>
              <a:rPr lang="fr-FR" sz="1000" dirty="0" err="1"/>
              <a:t>Stakeholder</a:t>
            </a:r>
            <a:r>
              <a:rPr lang="fr-FR" sz="1000" dirty="0"/>
              <a:t> </a:t>
            </a:r>
            <a:r>
              <a:rPr lang="fr-FR" sz="1000" dirty="0" err="1"/>
              <a:t>Approach</a:t>
            </a:r>
            <a:r>
              <a:rPr lang="fr-FR" sz="1000" dirty="0"/>
              <a:t> in a Network World, Journal of General Management, Vol. 28, No. 3</a:t>
            </a:r>
            <a:r>
              <a:rPr lang="fr-FR" sz="1000" dirty="0" smtClean="0"/>
              <a:t>.</a:t>
            </a:r>
          </a:p>
          <a:p>
            <a:pPr marL="171450" indent="-171450">
              <a:buFont typeface="Arial" panose="020B0604020202020204" pitchFamily="34" charset="0"/>
              <a:buChar char="•"/>
            </a:pPr>
            <a:r>
              <a:rPr lang="fr-FR" sz="1000" dirty="0" smtClean="0"/>
              <a:t>Le contrôle de gestion de l’immatériel – Une nouvelle approche du capital humain </a:t>
            </a:r>
            <a:r>
              <a:rPr lang="fr-FR" sz="1000" dirty="0"/>
              <a:t> - Laurent </a:t>
            </a:r>
            <a:r>
              <a:rPr lang="fr-FR" sz="1000" dirty="0" err="1"/>
              <a:t>Cappelletti</a:t>
            </a:r>
            <a:r>
              <a:rPr lang="fr-FR" sz="1000" dirty="0"/>
              <a:t> – </a:t>
            </a:r>
            <a:r>
              <a:rPr lang="fr-FR" sz="1000" dirty="0" err="1" smtClean="0"/>
              <a:t>Dunod</a:t>
            </a:r>
            <a:endParaRPr lang="fr-FR" sz="1000" dirty="0"/>
          </a:p>
          <a:p>
            <a:pPr marL="171450" indent="-171450">
              <a:buFont typeface="Arial" panose="020B0604020202020204" pitchFamily="34" charset="0"/>
              <a:buChar char="•"/>
            </a:pPr>
            <a:r>
              <a:rPr lang="fr-FR" sz="1000" dirty="0" smtClean="0"/>
              <a:t>M. </a:t>
            </a:r>
            <a:r>
              <a:rPr lang="fr-FR" sz="1000" dirty="0" err="1" smtClean="0"/>
              <a:t>Halevy</a:t>
            </a:r>
            <a:r>
              <a:rPr lang="fr-FR" sz="1000" dirty="0" smtClean="0"/>
              <a:t> </a:t>
            </a:r>
            <a:r>
              <a:rPr lang="fr-FR" sz="1000" dirty="0"/>
              <a:t>– </a:t>
            </a:r>
            <a:r>
              <a:rPr lang="fr-FR" sz="1000" dirty="0" err="1" smtClean="0"/>
              <a:t>Dangles</a:t>
            </a:r>
            <a:r>
              <a:rPr lang="fr-FR" sz="1000" dirty="0" smtClean="0"/>
              <a:t> - Economie(s) immatérielle(s)</a:t>
            </a:r>
          </a:p>
          <a:p>
            <a:pPr marL="171450" indent="-171450">
              <a:buFont typeface="Arial" panose="020B0604020202020204" pitchFamily="34" charset="0"/>
              <a:buChar char="•"/>
            </a:pPr>
            <a:r>
              <a:rPr lang="fr-FR" sz="1000" dirty="0" smtClean="0"/>
              <a:t>T. </a:t>
            </a:r>
            <a:r>
              <a:rPr lang="fr-FR" sz="1000" dirty="0" err="1" smtClean="0"/>
              <a:t>Sedlacek</a:t>
            </a:r>
            <a:r>
              <a:rPr lang="fr-FR" sz="1000" dirty="0" smtClean="0"/>
              <a:t> </a:t>
            </a:r>
            <a:r>
              <a:rPr lang="fr-FR" sz="1000" dirty="0"/>
              <a:t>– </a:t>
            </a:r>
            <a:r>
              <a:rPr lang="fr-FR" sz="1000" dirty="0" err="1" smtClean="0"/>
              <a:t>Eyrolles</a:t>
            </a:r>
            <a:r>
              <a:rPr lang="fr-FR" sz="1000" dirty="0" smtClean="0"/>
              <a:t> - L’économie du bien et du mal</a:t>
            </a:r>
          </a:p>
          <a:p>
            <a:pPr marL="171450" indent="-171450">
              <a:buFont typeface="Arial" panose="020B0604020202020204" pitchFamily="34" charset="0"/>
              <a:buChar char="•"/>
            </a:pPr>
            <a:r>
              <a:rPr lang="fr-FR" sz="1000" dirty="0" smtClean="0"/>
              <a:t>V. de</a:t>
            </a:r>
            <a:r>
              <a:rPr lang="fr-FR" sz="1000" dirty="0"/>
              <a:t> </a:t>
            </a:r>
            <a:r>
              <a:rPr lang="fr-FR" sz="1000" dirty="0" err="1"/>
              <a:t>Gaulejac</a:t>
            </a:r>
            <a:r>
              <a:rPr lang="fr-FR" sz="1000" dirty="0"/>
              <a:t> </a:t>
            </a:r>
            <a:r>
              <a:rPr lang="fr-FR" sz="1000" dirty="0" smtClean="0"/>
              <a:t>La société malade de la gestion – Seuil</a:t>
            </a:r>
            <a:endParaRPr lang="fr-FR" sz="1000" dirty="0"/>
          </a:p>
          <a:p>
            <a:pPr marL="171450" indent="-171450">
              <a:buFont typeface="Arial" panose="020B0604020202020204" pitchFamily="34" charset="0"/>
              <a:buChar char="•"/>
            </a:pPr>
            <a:r>
              <a:rPr lang="fr-FR" sz="1000" dirty="0" smtClean="0"/>
              <a:t>A. </a:t>
            </a:r>
            <a:r>
              <a:rPr lang="fr-FR" sz="1000" dirty="0" err="1" smtClean="0"/>
              <a:t>Abelhauser</a:t>
            </a:r>
            <a:r>
              <a:rPr lang="fr-FR" sz="1000" dirty="0" smtClean="0"/>
              <a:t> </a:t>
            </a:r>
            <a:r>
              <a:rPr lang="fr-FR" sz="1000" dirty="0"/>
              <a:t>– </a:t>
            </a:r>
            <a:r>
              <a:rPr lang="fr-FR" sz="1000" dirty="0" smtClean="0"/>
              <a:t>R. Gori </a:t>
            </a:r>
            <a:r>
              <a:rPr lang="fr-FR" sz="1000" dirty="0"/>
              <a:t>– </a:t>
            </a:r>
            <a:r>
              <a:rPr lang="fr-FR" sz="1000" dirty="0" smtClean="0"/>
              <a:t>MJ. Sauret </a:t>
            </a:r>
            <a:r>
              <a:rPr lang="fr-FR" sz="1000" dirty="0"/>
              <a:t>– </a:t>
            </a:r>
            <a:r>
              <a:rPr lang="fr-FR" sz="1000" dirty="0" smtClean="0"/>
              <a:t>La Folie évaluation – les nouvelles fabriques de la servitude –</a:t>
            </a:r>
            <a:r>
              <a:rPr lang="fr-FR" sz="1000" dirty="0"/>
              <a:t> Essai Mille et Une </a:t>
            </a:r>
            <a:r>
              <a:rPr lang="fr-FR" sz="1000" dirty="0" smtClean="0"/>
              <a:t>nuits</a:t>
            </a:r>
            <a:endParaRPr lang="fr-FR" sz="1000" dirty="0"/>
          </a:p>
          <a:p>
            <a:pPr marL="171450" indent="-171450">
              <a:buFont typeface="Arial" panose="020B0604020202020204" pitchFamily="34" charset="0"/>
              <a:buChar char="•"/>
            </a:pPr>
            <a:r>
              <a:rPr lang="fr-FR" sz="1000" dirty="0" smtClean="0"/>
              <a:t>F. </a:t>
            </a:r>
            <a:r>
              <a:rPr lang="fr-FR" sz="1000" dirty="0" err="1" smtClean="0"/>
              <a:t>Flahault</a:t>
            </a:r>
            <a:r>
              <a:rPr lang="fr-FR" sz="1000" dirty="0"/>
              <a:t> – </a:t>
            </a:r>
            <a:r>
              <a:rPr lang="fr-FR" sz="1000" dirty="0" smtClean="0"/>
              <a:t>Où est passé le bien commun–Essai </a:t>
            </a:r>
            <a:r>
              <a:rPr lang="fr-FR" sz="1000" dirty="0"/>
              <a:t>Mille et Une </a:t>
            </a:r>
            <a:r>
              <a:rPr lang="fr-FR" sz="1000" dirty="0" smtClean="0"/>
              <a:t>nuits</a:t>
            </a:r>
            <a:endParaRPr lang="fr-FR" sz="1000" dirty="0"/>
          </a:p>
          <a:p>
            <a:pPr marL="171450" indent="-171450">
              <a:buFont typeface="Arial" panose="020B0604020202020204" pitchFamily="34" charset="0"/>
              <a:buChar char="•"/>
            </a:pPr>
            <a:r>
              <a:rPr lang="fr-FR" sz="1000" dirty="0" smtClean="0"/>
              <a:t>N. Alter –Donner et prendre – la coopération en entreprise –La découverte</a:t>
            </a:r>
            <a:endParaRPr lang="fr-FR" sz="1000" dirty="0"/>
          </a:p>
          <a:p>
            <a:pPr marL="171450" indent="-171450">
              <a:buFont typeface="Arial" panose="020B0604020202020204" pitchFamily="34" charset="0"/>
              <a:buChar char="•"/>
            </a:pPr>
            <a:r>
              <a:rPr lang="fr-FR" sz="1000" dirty="0" smtClean="0"/>
              <a:t>Y. Clot </a:t>
            </a:r>
            <a:r>
              <a:rPr lang="fr-FR" sz="1000" dirty="0"/>
              <a:t>et </a:t>
            </a:r>
            <a:r>
              <a:rPr lang="fr-FR" sz="1000" dirty="0" smtClean="0"/>
              <a:t>M. </a:t>
            </a:r>
            <a:r>
              <a:rPr lang="fr-FR" sz="1000" dirty="0" err="1" smtClean="0"/>
              <a:t>Gollac</a:t>
            </a:r>
            <a:r>
              <a:rPr lang="fr-FR" sz="1000" dirty="0" smtClean="0"/>
              <a:t> - Le travail peut-il devenir supportable ?– </a:t>
            </a:r>
            <a:r>
              <a:rPr lang="fr-FR" sz="1000" dirty="0"/>
              <a:t>Armand </a:t>
            </a:r>
            <a:r>
              <a:rPr lang="fr-FR" sz="1000" dirty="0" smtClean="0"/>
              <a:t>Colin</a:t>
            </a:r>
            <a:endParaRPr lang="fr-FR" sz="1000" dirty="0"/>
          </a:p>
          <a:p>
            <a:pPr marL="171450" indent="-171450">
              <a:buFont typeface="Arial" panose="020B0604020202020204" pitchFamily="34" charset="0"/>
              <a:buChar char="•"/>
            </a:pPr>
            <a:r>
              <a:rPr lang="fr-FR" sz="1000" dirty="0" smtClean="0"/>
              <a:t>B. Vincent - Proposition </a:t>
            </a:r>
            <a:r>
              <a:rPr lang="fr-FR" sz="1000" dirty="0"/>
              <a:t>d’un modèle d’évaluation du capital immatériel pour les organisations transversales à l’hôpital : le cas des Equipes Mobiles de Gériatrie (EMG), </a:t>
            </a:r>
            <a:r>
              <a:rPr lang="fr-FR" sz="1000" dirty="0" smtClean="0"/>
              <a:t>M.A.MONTALAN</a:t>
            </a:r>
          </a:p>
          <a:p>
            <a:pPr marL="171450" indent="-171450">
              <a:buFont typeface="Arial" panose="020B0604020202020204" pitchFamily="34" charset="0"/>
              <a:buChar char="•"/>
            </a:pPr>
            <a:r>
              <a:rPr lang="fr-FR" sz="1000" dirty="0" smtClean="0"/>
              <a:t>Investissement </a:t>
            </a:r>
            <a:r>
              <a:rPr lang="fr-FR" sz="1000" dirty="0"/>
              <a:t>en capital immatériel et utilité de l’information comptable : étude comparative des marches financiers britanniques, espagnols et français ; J.F.CASTA et O.RAMOND (Université Paris Dauphine – DRM-CEREG</a:t>
            </a:r>
            <a:r>
              <a:rPr lang="fr-FR" sz="1000" dirty="0" smtClean="0"/>
              <a:t>)</a:t>
            </a:r>
            <a:endParaRPr lang="fr-FR" sz="1000" dirty="0"/>
          </a:p>
        </p:txBody>
      </p:sp>
    </p:spTree>
    <p:extLst>
      <p:ext uri="{BB962C8B-B14F-4D97-AF65-F5344CB8AC3E}">
        <p14:creationId xmlns:p14="http://schemas.microsoft.com/office/powerpoint/2010/main" val="2717011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Annexe 6 – Principales références bibliographiques (3/3)</a:t>
            </a:r>
            <a:endParaRPr lang="fr-FR" dirty="0"/>
          </a:p>
        </p:txBody>
      </p:sp>
      <p:sp>
        <p:nvSpPr>
          <p:cNvPr id="3" name="ZoneTexte 2"/>
          <p:cNvSpPr txBox="1"/>
          <p:nvPr/>
        </p:nvSpPr>
        <p:spPr>
          <a:xfrm>
            <a:off x="476250" y="1496616"/>
            <a:ext cx="6143624" cy="5632311"/>
          </a:xfrm>
          <a:prstGeom prst="rect">
            <a:avLst/>
          </a:prstGeom>
          <a:noFill/>
        </p:spPr>
        <p:txBody>
          <a:bodyPr wrap="square" rtlCol="0">
            <a:spAutoFit/>
          </a:bodyPr>
          <a:lstStyle/>
          <a:p>
            <a:pPr marL="171450" indent="-171450">
              <a:buFont typeface="Arial" panose="020B0604020202020204" pitchFamily="34" charset="0"/>
              <a:buChar char="•"/>
            </a:pPr>
            <a:endParaRPr lang="fr-FR" sz="1000" dirty="0" smtClean="0"/>
          </a:p>
          <a:p>
            <a:pPr marL="171450" indent="-171450">
              <a:buFont typeface="Arial" panose="020B0604020202020204" pitchFamily="34" charset="0"/>
              <a:buChar char="•"/>
            </a:pPr>
            <a:r>
              <a:rPr lang="fr-FR" sz="1000" dirty="0"/>
              <a:t>Il y a de la performance économique dans la RSE ; A.FUSTEC Due Diligence Immatérielle (Cabinet Goodwill Management° Audit des Ressources Humaines, J.BACHKAD, Notes de Mémoire Universitaire</a:t>
            </a:r>
          </a:p>
          <a:p>
            <a:pPr marL="171450" indent="-171450">
              <a:buFont typeface="Arial" panose="020B0604020202020204" pitchFamily="34" charset="0"/>
              <a:buChar char="•"/>
            </a:pPr>
            <a:r>
              <a:rPr lang="fr-FR" sz="1000" dirty="0"/>
              <a:t>Capital Immatériel : 7 jours pour comprendre, CIGREF</a:t>
            </a:r>
          </a:p>
          <a:p>
            <a:pPr marL="171450" indent="-171450">
              <a:buFont typeface="Arial" panose="020B0604020202020204" pitchFamily="34" charset="0"/>
              <a:buChar char="•"/>
            </a:pPr>
            <a:r>
              <a:rPr lang="fr-FR" sz="1000" dirty="0"/>
              <a:t>RSE et Gestion du Capital Immatériel ; J-C. Dupuis, Chaire RGCI – IAE de Paris (12/4/2012)</a:t>
            </a:r>
          </a:p>
          <a:p>
            <a:pPr marL="171450" indent="-171450">
              <a:buFont typeface="Arial" panose="020B0604020202020204" pitchFamily="34" charset="0"/>
              <a:buChar char="•"/>
            </a:pPr>
            <a:r>
              <a:rPr lang="fr-FR" sz="1000" dirty="0" smtClean="0"/>
              <a:t>Une </a:t>
            </a:r>
            <a:r>
              <a:rPr lang="fr-FR" sz="1000" dirty="0"/>
              <a:t>valorisation financière des entreprises bousculée par l’importance des actifs immatériels, Atelier DRH du 9 avril 2010, </a:t>
            </a:r>
            <a:r>
              <a:rPr lang="fr-FR" sz="1000" dirty="0" smtClean="0"/>
              <a:t>J.C.PIC</a:t>
            </a:r>
          </a:p>
          <a:p>
            <a:pPr marL="171450" indent="-171450">
              <a:buFont typeface="Arial" panose="020B0604020202020204" pitchFamily="34" charset="0"/>
              <a:buChar char="•"/>
            </a:pPr>
            <a:r>
              <a:rPr lang="fr-FR" sz="1000" dirty="0" smtClean="0"/>
              <a:t>Gérer </a:t>
            </a:r>
            <a:r>
              <a:rPr lang="fr-FR" sz="1000" dirty="0"/>
              <a:t>votre capital immatériel, DAF Magazine N°9 – </a:t>
            </a:r>
            <a:r>
              <a:rPr lang="fr-FR" sz="1000" dirty="0" smtClean="0"/>
              <a:t>5/12/2012</a:t>
            </a:r>
          </a:p>
          <a:p>
            <a:pPr marL="171450" indent="-171450">
              <a:buFont typeface="Arial" panose="020B0604020202020204" pitchFamily="34" charset="0"/>
              <a:buChar char="•"/>
            </a:pPr>
            <a:r>
              <a:rPr lang="fr-FR" sz="1000" dirty="0" smtClean="0"/>
              <a:t>Le </a:t>
            </a:r>
            <a:r>
              <a:rPr lang="fr-FR" sz="1000" dirty="0"/>
              <a:t>capital immatériel, première richesse de l’entreprise, Cabinet Ernst &amp; Young, Mars </a:t>
            </a:r>
            <a:r>
              <a:rPr lang="fr-FR" sz="1000" dirty="0" smtClean="0"/>
              <a:t>2007</a:t>
            </a:r>
          </a:p>
          <a:p>
            <a:pPr marL="171450" indent="-171450">
              <a:buFont typeface="Arial" panose="020B0604020202020204" pitchFamily="34" charset="0"/>
              <a:buChar char="•"/>
            </a:pPr>
            <a:r>
              <a:rPr lang="fr-FR" sz="1000" dirty="0" smtClean="0"/>
              <a:t>Le </a:t>
            </a:r>
            <a:r>
              <a:rPr lang="fr-FR" sz="1000" dirty="0"/>
              <a:t>capital immatériel : identification, mesure et pilotage ; </a:t>
            </a:r>
            <a:r>
              <a:rPr lang="fr-FR" sz="1000" dirty="0" err="1"/>
              <a:t>C.Bessieux</a:t>
            </a:r>
            <a:r>
              <a:rPr lang="fr-FR" sz="1000" dirty="0"/>
              <a:t>-Ollier ; </a:t>
            </a:r>
            <a:r>
              <a:rPr lang="fr-FR" sz="1000" dirty="0" err="1" smtClean="0"/>
              <a:t>E.Walliser</a:t>
            </a:r>
            <a:endParaRPr lang="fr-FR" sz="1000" dirty="0"/>
          </a:p>
          <a:p>
            <a:pPr marL="171450" indent="-171450">
              <a:buFont typeface="Arial" panose="020B0604020202020204" pitchFamily="34" charset="0"/>
              <a:buChar char="•"/>
            </a:pPr>
            <a:r>
              <a:rPr lang="fr-FR" sz="1000" dirty="0" smtClean="0"/>
              <a:t>Le </a:t>
            </a:r>
            <a:r>
              <a:rPr lang="fr-FR" sz="1000" dirty="0"/>
              <a:t>contrôle de gestion de l’Immatériel: une nouvelle approche du capital humain, Laurent </a:t>
            </a:r>
            <a:r>
              <a:rPr lang="fr-FR" sz="1000" dirty="0" err="1"/>
              <a:t>Cappelletti</a:t>
            </a:r>
            <a:r>
              <a:rPr lang="fr-FR" sz="1000" dirty="0"/>
              <a:t>, Editions DUNOD </a:t>
            </a:r>
            <a:endParaRPr lang="fr-FR" sz="1000" dirty="0" smtClean="0"/>
          </a:p>
          <a:p>
            <a:pPr marL="171450" indent="-171450">
              <a:buFont typeface="Arial" panose="020B0604020202020204" pitchFamily="34" charset="0"/>
              <a:buChar char="•"/>
            </a:pPr>
            <a:r>
              <a:rPr lang="fr-FR" sz="1000" dirty="0" smtClean="0"/>
              <a:t>Valoriser </a:t>
            </a:r>
            <a:r>
              <a:rPr lang="fr-FR" sz="1000" dirty="0"/>
              <a:t>le capital immatériel de l’entreprise ; Alan </a:t>
            </a:r>
            <a:r>
              <a:rPr lang="fr-FR" sz="1000" dirty="0" err="1"/>
              <a:t>Fustec</a:t>
            </a:r>
            <a:r>
              <a:rPr lang="fr-FR" sz="1000" dirty="0"/>
              <a:t> &amp; Bernard Marois ; Editions </a:t>
            </a:r>
            <a:r>
              <a:rPr lang="fr-FR" sz="1000" dirty="0" smtClean="0"/>
              <a:t>d’Organisation</a:t>
            </a:r>
            <a:endParaRPr lang="fr-FR" sz="1000" dirty="0"/>
          </a:p>
          <a:p>
            <a:pPr marL="171450" indent="-171450">
              <a:buFont typeface="Arial" panose="020B0604020202020204" pitchFamily="34" charset="0"/>
              <a:buChar char="•"/>
            </a:pPr>
            <a:r>
              <a:rPr lang="fr-FR" sz="1000" dirty="0" smtClean="0"/>
              <a:t>Les </a:t>
            </a:r>
            <a:r>
              <a:rPr lang="fr-FR" sz="1000" dirty="0"/>
              <a:t>méthodes américaines d’évaluation des entreprises ; Gilbert </a:t>
            </a:r>
            <a:r>
              <a:rPr lang="fr-FR" sz="1000" dirty="0" err="1"/>
              <a:t>Riebold</a:t>
            </a:r>
            <a:r>
              <a:rPr lang="fr-FR" sz="1000" dirty="0"/>
              <a:t> ; Editions Hommes et </a:t>
            </a:r>
            <a:r>
              <a:rPr lang="fr-FR" sz="1000" dirty="0" smtClean="0"/>
              <a:t>Techniques</a:t>
            </a:r>
          </a:p>
          <a:p>
            <a:pPr marL="171450" indent="-171450">
              <a:buFont typeface="Arial" panose="020B0604020202020204" pitchFamily="34" charset="0"/>
              <a:buChar char="•"/>
            </a:pPr>
            <a:r>
              <a:rPr lang="fr-FR" sz="1000" dirty="0" smtClean="0"/>
              <a:t>La </a:t>
            </a:r>
            <a:r>
              <a:rPr lang="fr-FR" sz="1000" dirty="0"/>
              <a:t>crise de l’Intelligence, Essai sur l’impuissance des élites à se réformer ; Michel Crozier &amp; Bruno </a:t>
            </a:r>
            <a:r>
              <a:rPr lang="fr-FR" sz="1000" dirty="0" err="1"/>
              <a:t>Tilliette</a:t>
            </a:r>
            <a:r>
              <a:rPr lang="fr-FR" sz="1000" dirty="0"/>
              <a:t>. </a:t>
            </a:r>
            <a:r>
              <a:rPr lang="fr-FR" sz="1000" dirty="0" err="1" smtClean="0"/>
              <a:t>InterEditions</a:t>
            </a:r>
            <a:endParaRPr lang="fr-FR" sz="1000" dirty="0"/>
          </a:p>
          <a:p>
            <a:pPr marL="171450" indent="-171450">
              <a:buFont typeface="Arial" panose="020B0604020202020204" pitchFamily="34" charset="0"/>
              <a:buChar char="•"/>
            </a:pPr>
            <a:r>
              <a:rPr lang="fr-FR" sz="1000" dirty="0" smtClean="0"/>
              <a:t>Le </a:t>
            </a:r>
            <a:r>
              <a:rPr lang="fr-FR" sz="1000" dirty="0"/>
              <a:t>Dispositif de Certification EFQM (Fondation Européenne pour la Qualité du Management), pages 52 à 56, in Guide Certifications SI ; </a:t>
            </a:r>
            <a:r>
              <a:rPr lang="fr-FR" sz="1000" dirty="0" err="1"/>
              <a:t>M.Otter</a:t>
            </a:r>
            <a:r>
              <a:rPr lang="fr-FR" sz="1000" dirty="0"/>
              <a:t>, J. Sidi, L. </a:t>
            </a:r>
            <a:r>
              <a:rPr lang="fr-FR" sz="1000" dirty="0" err="1"/>
              <a:t>Hanaud</a:t>
            </a:r>
            <a:r>
              <a:rPr lang="fr-FR" sz="1000" dirty="0"/>
              <a:t>, Editions </a:t>
            </a:r>
            <a:r>
              <a:rPr lang="fr-FR" sz="1000" dirty="0" smtClean="0"/>
              <a:t>DUNOD</a:t>
            </a:r>
            <a:endParaRPr lang="fr-FR" sz="1000" dirty="0"/>
          </a:p>
          <a:p>
            <a:pPr marL="171450" indent="-171450">
              <a:buFont typeface="Arial" panose="020B0604020202020204" pitchFamily="34" charset="0"/>
              <a:buChar char="•"/>
            </a:pPr>
            <a:r>
              <a:rPr lang="fr-FR" sz="1000" dirty="0" smtClean="0"/>
              <a:t>Stratégies </a:t>
            </a:r>
            <a:r>
              <a:rPr lang="fr-FR" sz="1000" dirty="0"/>
              <a:t>d’innovations des entreprises européennes : un second paradoxe européen ? (pages 241 à 258) ; In Politiques industrielles pour l’Europe ; Conseil d’Analyse Economique ; E. Cohen &amp; </a:t>
            </a:r>
            <a:r>
              <a:rPr lang="fr-FR" sz="1000" dirty="0" err="1"/>
              <a:t>J.H.Lorenzi</a:t>
            </a:r>
            <a:r>
              <a:rPr lang="fr-FR" sz="1000" dirty="0"/>
              <a:t> ; La Documentation </a:t>
            </a:r>
            <a:r>
              <a:rPr lang="fr-FR" sz="1000" dirty="0" smtClean="0"/>
              <a:t>Française</a:t>
            </a:r>
            <a:endParaRPr lang="fr-FR" sz="1000" dirty="0"/>
          </a:p>
          <a:p>
            <a:pPr marL="171450" indent="-171450">
              <a:buFont typeface="Arial" panose="020B0604020202020204" pitchFamily="34" charset="0"/>
              <a:buChar char="•"/>
            </a:pPr>
            <a:r>
              <a:rPr lang="fr-FR" sz="1000" dirty="0" smtClean="0"/>
              <a:t>Libérer </a:t>
            </a:r>
            <a:r>
              <a:rPr lang="fr-FR" sz="1000" dirty="0"/>
              <a:t>les performances cachées des entreprises par un management socio-économique ; H.SAVALL, V.ZARDET, M.BONNET ; BIT – </a:t>
            </a:r>
            <a:r>
              <a:rPr lang="fr-FR" sz="1000" dirty="0" smtClean="0"/>
              <a:t>ISEOR</a:t>
            </a:r>
            <a:endParaRPr lang="fr-FR" sz="1000" dirty="0"/>
          </a:p>
          <a:p>
            <a:pPr marL="171450" indent="-171450">
              <a:buFont typeface="Arial" panose="020B0604020202020204" pitchFamily="34" charset="0"/>
              <a:buChar char="•"/>
            </a:pPr>
            <a:r>
              <a:rPr lang="fr-FR" sz="1000" dirty="0" smtClean="0"/>
              <a:t>Le </a:t>
            </a:r>
            <a:r>
              <a:rPr lang="fr-FR" sz="1000" dirty="0"/>
              <a:t>travail au XXIème Siècle : Mutations de l’économie et de la société à l’ère des autoroutes de l’information; Anne de BEER ; G.BLANC... ; Editions </a:t>
            </a:r>
            <a:r>
              <a:rPr lang="fr-FR" sz="1000" dirty="0" smtClean="0"/>
              <a:t>DUNOD</a:t>
            </a:r>
            <a:endParaRPr lang="fr-FR" sz="1000" dirty="0"/>
          </a:p>
          <a:p>
            <a:pPr marL="171450" indent="-171450">
              <a:buFont typeface="Arial" panose="020B0604020202020204" pitchFamily="34" charset="0"/>
              <a:buChar char="•"/>
            </a:pPr>
            <a:r>
              <a:rPr lang="fr-FR" sz="1000" dirty="0" smtClean="0"/>
              <a:t>L’Audit </a:t>
            </a:r>
            <a:r>
              <a:rPr lang="fr-FR" sz="1000" dirty="0"/>
              <a:t>Social au service du Management des Ressources Humaines ; Professionnalisme des Consultants ; ISEOR ; Editions </a:t>
            </a:r>
            <a:r>
              <a:rPr lang="fr-FR" sz="1000" dirty="0" err="1" smtClean="0"/>
              <a:t>Economica</a:t>
            </a:r>
            <a:endParaRPr lang="fr-FR" sz="1000" dirty="0" smtClean="0"/>
          </a:p>
          <a:p>
            <a:pPr marL="171450" indent="-171450">
              <a:buFont typeface="Arial" panose="020B0604020202020204" pitchFamily="34" charset="0"/>
              <a:buChar char="•"/>
            </a:pPr>
            <a:r>
              <a:rPr lang="fr-FR" sz="1000" dirty="0" smtClean="0"/>
              <a:t>Maitriser </a:t>
            </a:r>
            <a:r>
              <a:rPr lang="fr-FR" sz="1000" dirty="0"/>
              <a:t>les coûts et les performances cachés : le contrat d’activité périodiquement négociable ; Prix de Management Stratégique, Harvard –L’expansion ; Henri SAVALL &amp; Véronique ZARDET ; ISEOR ; Editions </a:t>
            </a:r>
            <a:r>
              <a:rPr lang="fr-FR" sz="1000" dirty="0" err="1" smtClean="0"/>
              <a:t>Economica</a:t>
            </a:r>
            <a:endParaRPr lang="fr-FR" sz="1000" dirty="0"/>
          </a:p>
          <a:p>
            <a:pPr marL="171450" indent="-171450">
              <a:buFont typeface="Arial" panose="020B0604020202020204" pitchFamily="34" charset="0"/>
              <a:buChar char="•"/>
            </a:pPr>
            <a:endParaRPr lang="fr-FR" sz="1000" dirty="0"/>
          </a:p>
          <a:p>
            <a:r>
              <a:rPr lang="fr-FR" sz="1000" dirty="0"/>
              <a:t> </a:t>
            </a:r>
          </a:p>
          <a:p>
            <a:r>
              <a:rPr lang="fr-FR" sz="1000" dirty="0"/>
              <a:t> </a:t>
            </a:r>
          </a:p>
          <a:p>
            <a:pPr marL="171450" indent="-171450">
              <a:buFont typeface="Arial" panose="020B0604020202020204" pitchFamily="34" charset="0"/>
              <a:buChar char="•"/>
            </a:pPr>
            <a:endParaRPr lang="fr-FR" sz="1000" dirty="0"/>
          </a:p>
        </p:txBody>
      </p:sp>
    </p:spTree>
    <p:extLst>
      <p:ext uri="{BB962C8B-B14F-4D97-AF65-F5344CB8AC3E}">
        <p14:creationId xmlns:p14="http://schemas.microsoft.com/office/powerpoint/2010/main" val="942844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Introduction</a:t>
            </a:r>
            <a:endParaRPr lang="fr-FR" dirty="0"/>
          </a:p>
        </p:txBody>
      </p:sp>
      <p:sp>
        <p:nvSpPr>
          <p:cNvPr id="8" name="Espace réservé du contenu 7"/>
          <p:cNvSpPr>
            <a:spLocks noGrp="1"/>
          </p:cNvSpPr>
          <p:nvPr>
            <p:ph idx="1"/>
          </p:nvPr>
        </p:nvSpPr>
        <p:spPr>
          <a:xfrm>
            <a:off x="361668" y="1459148"/>
            <a:ext cx="6190687" cy="8318388"/>
          </a:xfrm>
          <a:noFill/>
        </p:spPr>
        <p:txBody>
          <a:bodyPr/>
          <a:lstStyle/>
          <a:p>
            <a:pPr algn="just"/>
            <a:r>
              <a:rPr lang="fr-FR" sz="1000" dirty="0" smtClean="0"/>
              <a:t>D’une étymologie complexe - du latin </a:t>
            </a:r>
            <a:r>
              <a:rPr lang="fr-FR" sz="1000" i="1" dirty="0" err="1" smtClean="0"/>
              <a:t>gubernaro</a:t>
            </a:r>
            <a:r>
              <a:rPr lang="fr-FR" sz="1000" dirty="0" smtClean="0"/>
              <a:t> emprunté du grec </a:t>
            </a:r>
            <a:r>
              <a:rPr lang="fr-FR" sz="1000" i="1" dirty="0" err="1" smtClean="0"/>
              <a:t>kubernâo</a:t>
            </a:r>
            <a:r>
              <a:rPr lang="fr-FR" sz="1000" i="1" dirty="0" smtClean="0"/>
              <a:t> - </a:t>
            </a:r>
            <a:r>
              <a:rPr lang="fr-FR" sz="1000" dirty="0" smtClean="0"/>
              <a:t>le terme de gouvernance (ou </a:t>
            </a:r>
            <a:r>
              <a:rPr lang="fr-FR" sz="1000" dirty="0"/>
              <a:t>« </a:t>
            </a:r>
            <a:r>
              <a:rPr lang="fr-FR" sz="1000" dirty="0" err="1"/>
              <a:t>governance</a:t>
            </a:r>
            <a:r>
              <a:rPr lang="fr-FR" sz="1000" dirty="0"/>
              <a:t> » en anglais duquel il a été repris) est </a:t>
            </a:r>
            <a:r>
              <a:rPr lang="fr-FR" sz="1000" dirty="0" smtClean="0"/>
              <a:t>défini de manière diverse et parfois contradictoire. </a:t>
            </a:r>
            <a:r>
              <a:rPr lang="fr-FR" sz="1000" dirty="0"/>
              <a:t>Le mot "</a:t>
            </a:r>
            <a:r>
              <a:rPr lang="fr-FR" sz="1000" i="1" dirty="0"/>
              <a:t>gouvernance</a:t>
            </a:r>
            <a:r>
              <a:rPr lang="fr-FR" sz="1000" dirty="0"/>
              <a:t>" est un concept ancien d’origine anglaise, il provient du </a:t>
            </a:r>
            <a:r>
              <a:rPr lang="fr-FR" sz="1000" dirty="0" smtClean="0"/>
              <a:t>verbe latin </a:t>
            </a:r>
            <a:r>
              <a:rPr lang="fr-FR" sz="1000" dirty="0"/>
              <a:t>"</a:t>
            </a:r>
            <a:r>
              <a:rPr lang="fr-FR" sz="1000" i="1" dirty="0" err="1"/>
              <a:t>gubernare</a:t>
            </a:r>
            <a:r>
              <a:rPr lang="fr-FR" sz="1000" dirty="0"/>
              <a:t>" qui signifie </a:t>
            </a:r>
            <a:r>
              <a:rPr lang="fr-FR" sz="1000" dirty="0" smtClean="0"/>
              <a:t>« diriger </a:t>
            </a:r>
            <a:r>
              <a:rPr lang="fr-FR" sz="1000" dirty="0"/>
              <a:t>le navire </a:t>
            </a:r>
            <a:r>
              <a:rPr lang="fr-FR" sz="1000" dirty="0" smtClean="0"/>
              <a:t>». Très </a:t>
            </a:r>
            <a:r>
              <a:rPr lang="fr-FR" sz="1000" dirty="0"/>
              <a:t>progressivement il a été repris pour être inscrit dans les sciences et sphères sociales et humaines et entre autres </a:t>
            </a:r>
            <a:r>
              <a:rPr lang="fr-FR" sz="1000" dirty="0" smtClean="0"/>
              <a:t>afin de définir </a:t>
            </a:r>
            <a:r>
              <a:rPr lang="fr-FR" sz="1000" dirty="0"/>
              <a:t>les processus, relations, et articulations </a:t>
            </a:r>
            <a:r>
              <a:rPr lang="fr-FR" sz="1000" dirty="0" smtClean="0"/>
              <a:t>caractérisant </a:t>
            </a:r>
            <a:r>
              <a:rPr lang="fr-FR" sz="1000" dirty="0"/>
              <a:t>les rapports entre les parties prenantes internes et externes dans les politiques et les prises de décisions concernant toute forme d’organisation.</a:t>
            </a:r>
          </a:p>
          <a:p>
            <a:pPr algn="just">
              <a:spcBef>
                <a:spcPts val="600"/>
              </a:spcBef>
            </a:pPr>
            <a:r>
              <a:rPr lang="fr-FR" sz="1000" dirty="0" smtClean="0"/>
              <a:t>Utilisé principalement dans la sphère politique (gouvernance mondiale, gouvernance territoriale…) ou dans le monde de l’entreprise, il renvoie aux notions de contrôle, pilotage et prise de décision, exercés par un groupe d’individus disposant d’un pouvoir / mandat. </a:t>
            </a:r>
            <a:endParaRPr lang="fr-FR" sz="800" dirty="0" smtClean="0"/>
          </a:p>
          <a:p>
            <a:pPr algn="just">
              <a:spcBef>
                <a:spcPts val="2400"/>
              </a:spcBef>
            </a:pPr>
            <a:r>
              <a:rPr lang="fr-FR" sz="1000" dirty="0" smtClean="0"/>
              <a:t>En entreprise, le terme de gouvernance comprend également une dimension transversale, permettant de dépasser les silos organisationnels. Il peut en outre caractériser un processus stratégique ou plus largement des modes de fonctionnement opérationnels. </a:t>
            </a:r>
          </a:p>
          <a:p>
            <a:pPr lvl="1" algn="just">
              <a:spcBef>
                <a:spcPts val="300"/>
              </a:spcBef>
            </a:pPr>
            <a:r>
              <a:rPr lang="fr-FR" sz="1000" dirty="0" smtClean="0"/>
              <a:t>A titre d’exemple, le terme de gouvernance peut être utilisé pour qualifier le pilotage du processus de l’innovation d’une entreprise. Il constitue une composante de la </a:t>
            </a:r>
            <a:r>
              <a:rPr lang="fr-FR" sz="1000" dirty="0"/>
              <a:t>gouvernance d’entreprise, </a:t>
            </a:r>
            <a:r>
              <a:rPr lang="fr-FR" sz="1000" dirty="0" smtClean="0"/>
              <a:t>qui comprend plus </a:t>
            </a:r>
            <a:r>
              <a:rPr lang="fr-FR" sz="1000" dirty="0"/>
              <a:t>largement l’ensemble des processus décisionnels de </a:t>
            </a:r>
            <a:r>
              <a:rPr lang="fr-FR" sz="1000" dirty="0" smtClean="0"/>
              <a:t>l’entreprise. Cette gouvernance de l’innovation peut aussi bien désigner le processus stratégique de sélection et d’allocation des budgets d’investissement, que l’ensemble des modes de gestion des projets d’innovation : des modalités d’identification des idées (veille, recherche et développement, Innovation participative), de sélection</a:t>
            </a:r>
            <a:r>
              <a:rPr lang="fr-FR" sz="1000" dirty="0"/>
              <a:t> </a:t>
            </a:r>
            <a:r>
              <a:rPr lang="fr-FR" sz="1000" dirty="0" smtClean="0"/>
              <a:t>et d’arbitrages opérationnels et stratégiques aux modalités d’instruction des idées puis de cadrage et de conduite des projets d’innovations. Dans tous les cas, elle revêt un caractère transversal afin d’assurer la richesse, la pertinence et l’efficience des sujets traités.</a:t>
            </a:r>
          </a:p>
          <a:p>
            <a:pPr lvl="1" algn="just">
              <a:spcBef>
                <a:spcPts val="300"/>
              </a:spcBef>
            </a:pPr>
            <a:r>
              <a:rPr lang="fr-FR" sz="1000" dirty="0"/>
              <a:t>De la même manière, la </a:t>
            </a:r>
            <a:r>
              <a:rPr lang="fr-FR" sz="1000" dirty="0" smtClean="0"/>
              <a:t>gouvernance d’entreprise est </a:t>
            </a:r>
            <a:r>
              <a:rPr lang="fr-FR" sz="1000" dirty="0"/>
              <a:t>par définition transversale et peut être considérée soit comme une simple « norme » réglementaire visant à piloter / contrôler les orientations stratégiques de l’entreprise, soit, plus largement, comme l’ensemble des modes de fonctionnement qui régissent la conduite de l’entreprise. </a:t>
            </a:r>
            <a:endParaRPr lang="fr-FR" sz="800" dirty="0" smtClean="0"/>
          </a:p>
          <a:p>
            <a:pPr algn="just">
              <a:spcBef>
                <a:spcPts val="2400"/>
              </a:spcBef>
            </a:pPr>
            <a:r>
              <a:rPr lang="fr-FR" sz="1000" dirty="0" smtClean="0"/>
              <a:t>Si de nombreux ajustements ont été mis en œuvre par le Régulateur pour mieux encadrer les principes de pilotage stratégique des entreprises (Loi </a:t>
            </a:r>
            <a:r>
              <a:rPr lang="fr-FR" sz="1000" dirty="0" err="1"/>
              <a:t>Sarbanes</a:t>
            </a:r>
            <a:r>
              <a:rPr lang="fr-FR" sz="1000" dirty="0"/>
              <a:t> Oxley, normes IRS / IFRS, accords de </a:t>
            </a:r>
            <a:r>
              <a:rPr lang="fr-FR" sz="1000" dirty="0" smtClean="0"/>
              <a:t>Bâle </a:t>
            </a:r>
            <a:r>
              <a:rPr lang="fr-FR" sz="1000" dirty="0"/>
              <a:t>II, </a:t>
            </a:r>
            <a:r>
              <a:rPr lang="fr-FR" sz="1000" dirty="0" smtClean="0"/>
              <a:t>III…), les dispositifs de gouvernance d’entreprise actuels constituent encore trop souvent des freins à la dynamique collective, à la valorisation des talents et donc in fine à la création de valeur :</a:t>
            </a:r>
          </a:p>
          <a:p>
            <a:pPr lvl="1" algn="just">
              <a:spcBef>
                <a:spcPts val="300"/>
              </a:spcBef>
            </a:pPr>
            <a:r>
              <a:rPr lang="fr-FR" sz="1000" dirty="0" smtClean="0"/>
              <a:t>Généralement standardisés sur un schéma classique – conseil d’administration, comités d’audit de rémunération sur le volet stratégique, et sur une répartition classique des rôles au sein du comité de direction,</a:t>
            </a:r>
          </a:p>
          <a:p>
            <a:pPr lvl="1" algn="just">
              <a:spcBef>
                <a:spcPts val="300"/>
              </a:spcBef>
            </a:pPr>
            <a:r>
              <a:rPr lang="fr-FR" sz="1000" dirty="0" smtClean="0"/>
              <a:t>Tournés sur </a:t>
            </a:r>
            <a:r>
              <a:rPr lang="fr-FR" sz="1000" dirty="0"/>
              <a:t>l’actionnaire et </a:t>
            </a:r>
            <a:r>
              <a:rPr lang="fr-FR" sz="1000" dirty="0" smtClean="0"/>
              <a:t>non sur </a:t>
            </a:r>
            <a:r>
              <a:rPr lang="fr-FR" sz="1000" dirty="0"/>
              <a:t>l’ensemble des parties </a:t>
            </a:r>
            <a:r>
              <a:rPr lang="fr-FR" sz="1000" dirty="0" smtClean="0"/>
              <a:t>prenantes,</a:t>
            </a:r>
          </a:p>
          <a:p>
            <a:pPr lvl="1" algn="just">
              <a:spcBef>
                <a:spcPts val="300"/>
              </a:spcBef>
            </a:pPr>
            <a:r>
              <a:rPr lang="fr-FR" sz="1000" dirty="0" smtClean="0"/>
              <a:t>Souvent </a:t>
            </a:r>
            <a:r>
              <a:rPr lang="fr-FR" sz="1000" dirty="0"/>
              <a:t>déconnectés des </a:t>
            </a:r>
            <a:r>
              <a:rPr lang="fr-FR" sz="1000" dirty="0" smtClean="0"/>
              <a:t>spécificités et enjeux opérationnels de l’entreprise.</a:t>
            </a:r>
            <a:endParaRPr lang="fr-FR" sz="800" dirty="0" smtClean="0"/>
          </a:p>
          <a:p>
            <a:pPr algn="just">
              <a:spcBef>
                <a:spcPts val="2400"/>
              </a:spcBef>
            </a:pPr>
            <a:r>
              <a:rPr lang="fr-FR" sz="1000" dirty="0" smtClean="0"/>
              <a:t>Comme </a:t>
            </a:r>
            <a:r>
              <a:rPr lang="fr-FR" sz="1000" dirty="0"/>
              <a:t>les démarches de RSE (</a:t>
            </a:r>
            <a:r>
              <a:rPr lang="fr-FR" sz="1000" dirty="0" smtClean="0"/>
              <a:t>Responsabilité Sociétale des Entreprises), la prise en compte de l’immatériel offre la possibilité de renouveler et d’améliorer l’ensemble des modes de gouvernance de l’entreprise :</a:t>
            </a:r>
          </a:p>
          <a:p>
            <a:pPr lvl="1" algn="just">
              <a:spcBef>
                <a:spcPts val="300"/>
              </a:spcBef>
            </a:pPr>
            <a:r>
              <a:rPr lang="fr-FR" sz="1000" dirty="0" smtClean="0"/>
              <a:t>Rendue obligatoire en 2012 suite au rapport Grenelle 2, la constitution d’un </a:t>
            </a:r>
            <a:r>
              <a:rPr lang="fr-FR" sz="1000" dirty="0" err="1" smtClean="0"/>
              <a:t>reporting</a:t>
            </a:r>
            <a:r>
              <a:rPr lang="fr-FR" sz="1000" dirty="0" smtClean="0"/>
              <a:t> RSE pour les entreprises de plus de 5000 salariés a en effet nécessité une remise en cause des schémas de fonctionnement établis en instaurant une réflexion globale sur l’impact de l’entreprise sur son environnement et la mise en place de dispositifs visant à mieux respecter les parties prenantes aussi bien dans les orientations stratégiques que dans le fonctionnement courant</a:t>
            </a:r>
            <a:r>
              <a:rPr lang="fr-FR" sz="1000" dirty="0"/>
              <a:t>.</a:t>
            </a:r>
            <a:endParaRPr lang="fr-FR" sz="1000" dirty="0" smtClean="0"/>
          </a:p>
        </p:txBody>
      </p:sp>
    </p:spTree>
    <p:extLst>
      <p:ext uri="{BB962C8B-B14F-4D97-AF65-F5344CB8AC3E}">
        <p14:creationId xmlns:p14="http://schemas.microsoft.com/office/powerpoint/2010/main" val="693267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Introduction (suite)</a:t>
            </a:r>
            <a:endParaRPr lang="fr-FR" dirty="0"/>
          </a:p>
        </p:txBody>
      </p:sp>
      <p:sp>
        <p:nvSpPr>
          <p:cNvPr id="8" name="Espace réservé du contenu 7"/>
          <p:cNvSpPr>
            <a:spLocks noGrp="1"/>
          </p:cNvSpPr>
          <p:nvPr>
            <p:ph idx="1"/>
          </p:nvPr>
        </p:nvSpPr>
        <p:spPr/>
        <p:txBody>
          <a:bodyPr/>
          <a:lstStyle/>
          <a:p>
            <a:pPr algn="just"/>
            <a:r>
              <a:rPr lang="fr-FR" sz="1000" dirty="0" smtClean="0"/>
              <a:t>En effet, les actifs immatériels, autrefois négligés, sont aujourd’hui de plus en plus considérés comme un levier stratégique pour l’entreprise ou pour toute autre forme d’organisation : association, organisme public… </a:t>
            </a:r>
          </a:p>
          <a:p>
            <a:pPr lvl="1" algn="just"/>
            <a:r>
              <a:rPr lang="fr-FR" sz="1000" dirty="0" smtClean="0"/>
              <a:t>Cette prise de conscience résulte notamment d’un changement de paradigme de notre économie mondiale et de la rapidité des évolutions de modèles économiques dans tous les secteurs. Ceci se traduit en particulier par des valeurs de goodwill proches de 80% ou de 90% dans certains cas, ratios rapportés dans les différentes études sur les sociétés cotées en bourse dans le monde.</a:t>
            </a:r>
          </a:p>
          <a:p>
            <a:pPr lvl="1" algn="just"/>
            <a:r>
              <a:rPr lang="fr-FR" sz="1000" dirty="0" smtClean="0"/>
              <a:t>Dans ce cadre, la gestion des actifs immatériels est intimement liée à celle l’innovation, bien qu’elle s’appréhende de manière différente : elle engendre en effet un processus systémique de gestion des parties prenantes, qui est à l’origine du processus d’’innovation. </a:t>
            </a:r>
          </a:p>
          <a:p>
            <a:pPr algn="just">
              <a:spcBef>
                <a:spcPts val="3000"/>
              </a:spcBef>
            </a:pPr>
            <a:r>
              <a:rPr lang="fr-FR" sz="1000" dirty="0" smtClean="0"/>
              <a:t>Réalisée à partir d’interviews et d’entretiens menés auprès d’un panel représentatif de dirigeants d’organisations, (grandes entreprises, PME, associations) de différents secteurs d’activité (grande consommation, industrie, services), cette étude propose dix recommandations pour mieux intégrer l’immatériel dans la gouvernance de l’entreprise. </a:t>
            </a:r>
          </a:p>
          <a:p>
            <a:pPr algn="just">
              <a:spcBef>
                <a:spcPts val="900"/>
              </a:spcBef>
            </a:pPr>
            <a:r>
              <a:rPr lang="fr-FR" sz="1000" dirty="0" smtClean="0"/>
              <a:t>Regroupées en trois thèmes, elles visent à améliorer :   </a:t>
            </a:r>
          </a:p>
          <a:p>
            <a:pPr lvl="1" algn="just"/>
            <a:r>
              <a:rPr lang="fr-FR" sz="1000" dirty="0" smtClean="0"/>
              <a:t>La relation </a:t>
            </a:r>
            <a:r>
              <a:rPr lang="fr-FR" sz="1000" dirty="0"/>
              <a:t>d</a:t>
            </a:r>
            <a:r>
              <a:rPr lang="fr-FR" sz="1000" dirty="0" smtClean="0"/>
              <a:t>irigeant – actionnaire,</a:t>
            </a:r>
          </a:p>
          <a:p>
            <a:pPr lvl="1" algn="just"/>
            <a:r>
              <a:rPr lang="fr-FR" sz="1000" dirty="0" smtClean="0"/>
              <a:t>Les structures et les dispositifs de prise de décision,</a:t>
            </a:r>
          </a:p>
          <a:p>
            <a:pPr lvl="1" algn="just"/>
            <a:r>
              <a:rPr lang="fr-FR" sz="1000" dirty="0"/>
              <a:t>L</a:t>
            </a:r>
            <a:r>
              <a:rPr lang="fr-FR" sz="1000" dirty="0" smtClean="0"/>
              <a:t>es modalités de pilotage opérationnel et de management.</a:t>
            </a:r>
          </a:p>
          <a:p>
            <a:pPr algn="just">
              <a:spcBef>
                <a:spcPts val="900"/>
              </a:spcBef>
            </a:pPr>
            <a:r>
              <a:rPr lang="fr-FR" sz="1000" dirty="0" smtClean="0"/>
              <a:t>L’une d’entre elles – la recommandation N°2 aborde la question des indicateurs pertinents à mettre en œuvre. Cette question est en effet cruciale pour mobiliser l’ensemble des parties prenantes de l’entreprise, mais aussi pour maximiser </a:t>
            </a:r>
            <a:r>
              <a:rPr lang="fr-FR" sz="1000" dirty="0"/>
              <a:t>l'exploitation des actifs de l'entreprise, dont les immatériels représentent une part </a:t>
            </a:r>
            <a:r>
              <a:rPr lang="fr-FR" sz="1000" dirty="0" smtClean="0"/>
              <a:t>prépondérante et par conséquent la valeur générée. Ce point fera l’objet d’une réflexion complémentaire au sein du groupe de travail gouvernance de l’Observatoire de l’Immatériel sur l’année 2015.</a:t>
            </a:r>
          </a:p>
          <a:p>
            <a:pPr lvl="1" algn="just"/>
            <a:r>
              <a:rPr lang="fr-FR" sz="1000" dirty="0" smtClean="0"/>
              <a:t>Elle visera notamment à identifier les principes</a:t>
            </a:r>
            <a:r>
              <a:rPr lang="fr-FR" sz="1000" dirty="0"/>
              <a:t> méthodologiques</a:t>
            </a:r>
            <a:r>
              <a:rPr lang="fr-FR" sz="1000" dirty="0" smtClean="0"/>
              <a:t> et outils à mettre en œuvre pour alimenter la relation </a:t>
            </a:r>
            <a:r>
              <a:rPr lang="fr-FR" sz="1000" dirty="0"/>
              <a:t>d</a:t>
            </a:r>
            <a:r>
              <a:rPr lang="fr-FR" sz="1000" dirty="0" smtClean="0"/>
              <a:t>irigeant-actionnaire et les dispositifs de prise de décision et de pilotage opérationnels. Une </a:t>
            </a:r>
            <a:r>
              <a:rPr lang="fr-FR" sz="1000" dirty="0"/>
              <a:t>attention particulière </a:t>
            </a:r>
            <a:r>
              <a:rPr lang="fr-FR" sz="1000" dirty="0" smtClean="0"/>
              <a:t>sera également apportée à </a:t>
            </a:r>
            <a:r>
              <a:rPr lang="fr-FR" sz="1000" dirty="0"/>
              <a:t>la capacité de chaque entreprise, PME autant que grand groupe, à utiliser ces outils et principes </a:t>
            </a:r>
            <a:r>
              <a:rPr lang="fr-FR" sz="1000" dirty="0" smtClean="0"/>
              <a:t>de </a:t>
            </a:r>
            <a:r>
              <a:rPr lang="fr-FR" sz="1000" dirty="0"/>
              <a:t>manière appropriée dans le mode de gouvernance qui leur soit le plus </a:t>
            </a:r>
            <a:r>
              <a:rPr lang="fr-FR" sz="1000" dirty="0" smtClean="0"/>
              <a:t>adapté.</a:t>
            </a:r>
          </a:p>
          <a:p>
            <a:pPr algn="just">
              <a:spcBef>
                <a:spcPts val="3000"/>
              </a:spcBef>
            </a:pPr>
            <a:r>
              <a:rPr lang="fr-FR" sz="1000" dirty="0" smtClean="0"/>
              <a:t>En terme de structuration, chaque recommandation est représentée sous forme de fiche synthétique qui comprend notamment une présentation des leviers à mettre en œuvre, des apports potentiels mais aussi une grille d’évaluation, qui permettra au final au lecteur :</a:t>
            </a:r>
          </a:p>
          <a:p>
            <a:pPr lvl="1" algn="just"/>
            <a:r>
              <a:rPr lang="fr-FR" sz="1000" dirty="0" smtClean="0"/>
              <a:t>D’évaluer le niveau de maturité de son organisation,</a:t>
            </a:r>
          </a:p>
          <a:p>
            <a:pPr lvl="1" algn="just"/>
            <a:r>
              <a:rPr lang="fr-FR" sz="1000" dirty="0" smtClean="0"/>
              <a:t>D’identifier les axes prioritaires d’amélioration pour faire de l’immatériel une nouvelle gouvernance pour l’entreprise.</a:t>
            </a:r>
            <a:endParaRPr lang="fr-FR" sz="1000" dirty="0"/>
          </a:p>
          <a:p>
            <a:pPr algn="just">
              <a:spcBef>
                <a:spcPts val="3000"/>
              </a:spcBef>
            </a:pPr>
            <a:r>
              <a:rPr lang="fr-FR" sz="1000" dirty="0" smtClean="0"/>
              <a:t>Ce document a vocation à susciter les réflexions et les échanges qui permettront d’enrichir les bonnes pratiques en matière de gouvernance.</a:t>
            </a:r>
            <a:endParaRPr lang="fr-FR" sz="1000" dirty="0"/>
          </a:p>
        </p:txBody>
      </p:sp>
    </p:spTree>
    <p:extLst>
      <p:ext uri="{BB962C8B-B14F-4D97-AF65-F5344CB8AC3E}">
        <p14:creationId xmlns:p14="http://schemas.microsoft.com/office/powerpoint/2010/main" val="14146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Synthèse des recommandations</a:t>
            </a:r>
            <a:endParaRPr lang="fr-FR" dirty="0"/>
          </a:p>
        </p:txBody>
      </p:sp>
      <p:sp>
        <p:nvSpPr>
          <p:cNvPr id="8" name="Espace réservé du contenu 7"/>
          <p:cNvSpPr>
            <a:spLocks noGrp="1"/>
          </p:cNvSpPr>
          <p:nvPr>
            <p:ph idx="1"/>
          </p:nvPr>
        </p:nvSpPr>
        <p:spPr/>
        <p:txBody>
          <a:bodyPr/>
          <a:lstStyle/>
          <a:p>
            <a:r>
              <a:rPr lang="fr-FR" sz="1400" dirty="0" smtClean="0">
                <a:solidFill>
                  <a:srgbClr val="0070C0"/>
                </a:solidFill>
              </a:rPr>
              <a:t>Concernant la </a:t>
            </a:r>
            <a:r>
              <a:rPr lang="fr-FR" sz="1400" dirty="0">
                <a:solidFill>
                  <a:srgbClr val="0070C0"/>
                </a:solidFill>
              </a:rPr>
              <a:t>relation </a:t>
            </a:r>
            <a:r>
              <a:rPr lang="fr-FR" sz="1400" dirty="0" smtClean="0">
                <a:solidFill>
                  <a:srgbClr val="0070C0"/>
                </a:solidFill>
              </a:rPr>
              <a:t>dirigeant - actionnaire</a:t>
            </a:r>
          </a:p>
          <a:p>
            <a:pPr marL="1252538" indent="-1252538"/>
            <a:r>
              <a:rPr lang="fr-FR" b="0" i="1" dirty="0" smtClean="0">
                <a:solidFill>
                  <a:srgbClr val="0070C0"/>
                </a:solidFill>
              </a:rPr>
              <a:t>Proposition 1 :</a:t>
            </a:r>
            <a:r>
              <a:rPr lang="fr-FR" dirty="0" smtClean="0">
                <a:solidFill>
                  <a:srgbClr val="0070C0"/>
                </a:solidFill>
              </a:rPr>
              <a:t> 	Réinventer </a:t>
            </a:r>
            <a:r>
              <a:rPr lang="fr-FR" dirty="0">
                <a:solidFill>
                  <a:srgbClr val="0070C0"/>
                </a:solidFill>
              </a:rPr>
              <a:t>la relation avec l’actionnaire en valorisant le patrimoine immatériel de </a:t>
            </a:r>
            <a:r>
              <a:rPr lang="fr-FR" dirty="0" smtClean="0">
                <a:solidFill>
                  <a:srgbClr val="0070C0"/>
                </a:solidFill>
              </a:rPr>
              <a:t>l’entreprise</a:t>
            </a:r>
          </a:p>
          <a:p>
            <a:pPr marL="1252538" indent="-1252538"/>
            <a:r>
              <a:rPr lang="fr-FR" b="0" i="1" dirty="0" smtClean="0">
                <a:solidFill>
                  <a:srgbClr val="0070C0"/>
                </a:solidFill>
              </a:rPr>
              <a:t>Proposition 2 : </a:t>
            </a:r>
            <a:r>
              <a:rPr lang="fr-FR" dirty="0" smtClean="0">
                <a:solidFill>
                  <a:srgbClr val="0070C0"/>
                </a:solidFill>
              </a:rPr>
              <a:t>	</a:t>
            </a:r>
            <a:r>
              <a:rPr lang="fr-FR" dirty="0">
                <a:solidFill>
                  <a:srgbClr val="0070C0"/>
                </a:solidFill>
              </a:rPr>
              <a:t>Refondre les tableaux de bord et responsabiliser le contrôle de gestion</a:t>
            </a:r>
            <a:endParaRPr lang="fr-FR" dirty="0" smtClean="0">
              <a:solidFill>
                <a:srgbClr val="0070C0"/>
              </a:solidFill>
            </a:endParaRPr>
          </a:p>
          <a:p>
            <a:pPr marL="1252538" indent="-1252538"/>
            <a:r>
              <a:rPr lang="fr-FR" b="0" i="1" dirty="0" smtClean="0">
                <a:solidFill>
                  <a:srgbClr val="0070C0"/>
                </a:solidFill>
              </a:rPr>
              <a:t>Proposition 3 :</a:t>
            </a:r>
            <a:r>
              <a:rPr lang="fr-FR" dirty="0" smtClean="0">
                <a:solidFill>
                  <a:srgbClr val="0070C0"/>
                </a:solidFill>
              </a:rPr>
              <a:t>	</a:t>
            </a:r>
            <a:r>
              <a:rPr lang="fr-FR" dirty="0">
                <a:solidFill>
                  <a:srgbClr val="0070C0"/>
                </a:solidFill>
              </a:rPr>
              <a:t>Redéfinir le rôle et les missions du </a:t>
            </a:r>
            <a:r>
              <a:rPr lang="fr-FR" dirty="0" smtClean="0">
                <a:solidFill>
                  <a:srgbClr val="0070C0"/>
                </a:solidFill>
              </a:rPr>
              <a:t>dirigeant</a:t>
            </a:r>
          </a:p>
          <a:p>
            <a:endParaRPr lang="fr-FR" sz="1400" dirty="0" smtClean="0">
              <a:solidFill>
                <a:srgbClr val="FF0000"/>
              </a:solidFill>
            </a:endParaRPr>
          </a:p>
          <a:p>
            <a:r>
              <a:rPr lang="fr-FR" sz="1400" dirty="0" smtClean="0">
                <a:solidFill>
                  <a:srgbClr val="FF0000"/>
                </a:solidFill>
              </a:rPr>
              <a:t>En matière de structure et de dispositif de prise de décision</a:t>
            </a:r>
          </a:p>
          <a:p>
            <a:pPr marL="1252538" indent="-1252538"/>
            <a:r>
              <a:rPr lang="fr-FR" b="0" i="1" dirty="0" smtClean="0">
                <a:solidFill>
                  <a:srgbClr val="FF0000"/>
                </a:solidFill>
              </a:rPr>
              <a:t>Proposition 4:</a:t>
            </a:r>
            <a:r>
              <a:rPr lang="fr-FR" dirty="0" smtClean="0">
                <a:solidFill>
                  <a:srgbClr val="FF0000"/>
                </a:solidFill>
              </a:rPr>
              <a:t>	</a:t>
            </a:r>
            <a:r>
              <a:rPr lang="fr-FR" dirty="0">
                <a:solidFill>
                  <a:srgbClr val="FF0000"/>
                </a:solidFill>
              </a:rPr>
              <a:t>F</a:t>
            </a:r>
            <a:r>
              <a:rPr lang="fr-FR" dirty="0" smtClean="0">
                <a:solidFill>
                  <a:srgbClr val="FF0000"/>
                </a:solidFill>
              </a:rPr>
              <a:t>aire évoluer la structure organisationnelle pour garantir </a:t>
            </a:r>
            <a:r>
              <a:rPr lang="fr-FR" dirty="0">
                <a:solidFill>
                  <a:srgbClr val="FF0000"/>
                </a:solidFill>
              </a:rPr>
              <a:t>une performance durable de l’entreprise</a:t>
            </a:r>
            <a:endParaRPr lang="fr-FR" dirty="0" smtClean="0">
              <a:solidFill>
                <a:srgbClr val="FF0000"/>
              </a:solidFill>
            </a:endParaRPr>
          </a:p>
          <a:p>
            <a:pPr marL="1252538" indent="-1252538"/>
            <a:r>
              <a:rPr lang="fr-FR" b="0" i="1" dirty="0" smtClean="0">
                <a:solidFill>
                  <a:srgbClr val="FF0000"/>
                </a:solidFill>
              </a:rPr>
              <a:t>Proposition </a:t>
            </a:r>
            <a:r>
              <a:rPr lang="fr-FR" b="0" i="1" dirty="0">
                <a:solidFill>
                  <a:srgbClr val="FF0000"/>
                </a:solidFill>
              </a:rPr>
              <a:t>5</a:t>
            </a:r>
            <a:r>
              <a:rPr lang="fr-FR" b="0" i="1" dirty="0" smtClean="0">
                <a:solidFill>
                  <a:srgbClr val="FF0000"/>
                </a:solidFill>
              </a:rPr>
              <a:t> : </a:t>
            </a:r>
            <a:r>
              <a:rPr lang="fr-FR" dirty="0" smtClean="0">
                <a:solidFill>
                  <a:srgbClr val="FF0000"/>
                </a:solidFill>
              </a:rPr>
              <a:t>	</a:t>
            </a:r>
            <a:r>
              <a:rPr lang="fr-FR" dirty="0">
                <a:solidFill>
                  <a:srgbClr val="FF0000"/>
                </a:solidFill>
              </a:rPr>
              <a:t>Associer les porteurs d’actifs, garants de l’utilisation et </a:t>
            </a:r>
            <a:r>
              <a:rPr lang="fr-FR" dirty="0" smtClean="0">
                <a:solidFill>
                  <a:srgbClr val="FF0000"/>
                </a:solidFill>
              </a:rPr>
              <a:t>de la </a:t>
            </a:r>
            <a:r>
              <a:rPr lang="fr-FR" dirty="0">
                <a:solidFill>
                  <a:srgbClr val="FF0000"/>
                </a:solidFill>
              </a:rPr>
              <a:t>valorisation des actifs dans la prise de décision</a:t>
            </a:r>
            <a:endParaRPr lang="fr-FR" dirty="0" smtClean="0">
              <a:solidFill>
                <a:srgbClr val="FF0000"/>
              </a:solidFill>
            </a:endParaRPr>
          </a:p>
          <a:p>
            <a:pPr marL="1252538" indent="-1252538"/>
            <a:r>
              <a:rPr lang="fr-FR" b="0" i="1" dirty="0" smtClean="0">
                <a:solidFill>
                  <a:srgbClr val="FF0000"/>
                </a:solidFill>
              </a:rPr>
              <a:t>Proposition 6 :</a:t>
            </a:r>
            <a:r>
              <a:rPr lang="fr-FR" dirty="0" smtClean="0">
                <a:solidFill>
                  <a:srgbClr val="FF0000"/>
                </a:solidFill>
              </a:rPr>
              <a:t>	</a:t>
            </a:r>
            <a:r>
              <a:rPr lang="fr-FR" dirty="0">
                <a:solidFill>
                  <a:srgbClr val="FF0000"/>
                </a:solidFill>
              </a:rPr>
              <a:t>Faire rentrer les parties prenantes externes dans les instances de </a:t>
            </a:r>
            <a:r>
              <a:rPr lang="fr-FR" dirty="0" smtClean="0">
                <a:solidFill>
                  <a:srgbClr val="FF0000"/>
                </a:solidFill>
              </a:rPr>
              <a:t>gouvernance, </a:t>
            </a:r>
            <a:r>
              <a:rPr lang="fr-FR" dirty="0">
                <a:solidFill>
                  <a:srgbClr val="FF0000"/>
                </a:solidFill>
              </a:rPr>
              <a:t>et les associer réellement à la prise de </a:t>
            </a:r>
            <a:r>
              <a:rPr lang="fr-FR" dirty="0" smtClean="0">
                <a:solidFill>
                  <a:srgbClr val="FF0000"/>
                </a:solidFill>
              </a:rPr>
              <a:t>décision</a:t>
            </a:r>
          </a:p>
          <a:p>
            <a:pPr marL="1252538" indent="-1252538"/>
            <a:endParaRPr lang="fr-FR" dirty="0" smtClean="0">
              <a:solidFill>
                <a:srgbClr val="FF0000"/>
              </a:solidFill>
            </a:endParaRPr>
          </a:p>
          <a:p>
            <a:r>
              <a:rPr lang="fr-FR" sz="1400" dirty="0" smtClean="0">
                <a:solidFill>
                  <a:srgbClr val="00B050"/>
                </a:solidFill>
              </a:rPr>
              <a:t>Sur les modalités de pilotage opérationnel et de management </a:t>
            </a:r>
          </a:p>
          <a:p>
            <a:pPr marL="1252538" indent="-1252538"/>
            <a:r>
              <a:rPr lang="fr-FR" b="0" i="1" dirty="0" smtClean="0">
                <a:solidFill>
                  <a:srgbClr val="00B050"/>
                </a:solidFill>
              </a:rPr>
              <a:t>Proposition 7 : </a:t>
            </a:r>
            <a:r>
              <a:rPr lang="fr-FR" dirty="0" smtClean="0">
                <a:solidFill>
                  <a:srgbClr val="00B050"/>
                </a:solidFill>
              </a:rPr>
              <a:t>	Reconnaître </a:t>
            </a:r>
            <a:r>
              <a:rPr lang="fr-FR" dirty="0">
                <a:solidFill>
                  <a:srgbClr val="00B050"/>
                </a:solidFill>
              </a:rPr>
              <a:t>et valoriser le patrimoine historique </a:t>
            </a:r>
            <a:r>
              <a:rPr lang="fr-FR" dirty="0" smtClean="0">
                <a:solidFill>
                  <a:srgbClr val="00B050"/>
                </a:solidFill>
              </a:rPr>
              <a:t>et culturel de </a:t>
            </a:r>
            <a:r>
              <a:rPr lang="fr-FR" dirty="0">
                <a:solidFill>
                  <a:srgbClr val="00B050"/>
                </a:solidFill>
              </a:rPr>
              <a:t>l’entreprise </a:t>
            </a:r>
            <a:r>
              <a:rPr lang="fr-FR" dirty="0" smtClean="0">
                <a:solidFill>
                  <a:srgbClr val="00B050"/>
                </a:solidFill>
              </a:rPr>
              <a:t>comme facteur clé de succès de l’entreprise</a:t>
            </a:r>
          </a:p>
          <a:p>
            <a:pPr marL="1252538" indent="-1252538"/>
            <a:r>
              <a:rPr lang="fr-FR" b="0" i="1" dirty="0" smtClean="0">
                <a:solidFill>
                  <a:srgbClr val="00B050"/>
                </a:solidFill>
              </a:rPr>
              <a:t>Proposition 8 :</a:t>
            </a:r>
            <a:r>
              <a:rPr lang="fr-FR" dirty="0" smtClean="0">
                <a:solidFill>
                  <a:srgbClr val="00B050"/>
                </a:solidFill>
              </a:rPr>
              <a:t>	Tirer </a:t>
            </a:r>
            <a:r>
              <a:rPr lang="fr-FR" dirty="0">
                <a:solidFill>
                  <a:srgbClr val="00B050"/>
                </a:solidFill>
              </a:rPr>
              <a:t>le meilleur </a:t>
            </a:r>
            <a:r>
              <a:rPr lang="fr-FR" dirty="0" smtClean="0">
                <a:solidFill>
                  <a:srgbClr val="00B050"/>
                </a:solidFill>
              </a:rPr>
              <a:t>parti des liens avec son territoire dans </a:t>
            </a:r>
            <a:r>
              <a:rPr lang="fr-FR" dirty="0">
                <a:solidFill>
                  <a:srgbClr val="00B050"/>
                </a:solidFill>
              </a:rPr>
              <a:t>une relation </a:t>
            </a:r>
            <a:r>
              <a:rPr lang="fr-FR" dirty="0" smtClean="0">
                <a:solidFill>
                  <a:srgbClr val="00B050"/>
                </a:solidFill>
              </a:rPr>
              <a:t>gagnant-gagnant</a:t>
            </a:r>
          </a:p>
          <a:p>
            <a:pPr marL="1252538" indent="-1252538"/>
            <a:r>
              <a:rPr lang="fr-FR" b="0" i="1" dirty="0" smtClean="0">
                <a:solidFill>
                  <a:srgbClr val="00B050"/>
                </a:solidFill>
              </a:rPr>
              <a:t>Proposition 9 : </a:t>
            </a:r>
            <a:r>
              <a:rPr lang="fr-FR" dirty="0" smtClean="0">
                <a:solidFill>
                  <a:srgbClr val="00B050"/>
                </a:solidFill>
              </a:rPr>
              <a:t>	Faire de la reconnaissance de la contribution des porteurs d’actifs le pivot d’un management renouvelé et la pierre angulaire d’un nouveau pacte social dans l’entreprise</a:t>
            </a:r>
          </a:p>
          <a:p>
            <a:pPr marL="1252538" indent="-1252538"/>
            <a:r>
              <a:rPr lang="fr-FR" b="0" i="1" dirty="0" smtClean="0">
                <a:solidFill>
                  <a:srgbClr val="00B050"/>
                </a:solidFill>
              </a:rPr>
              <a:t>Proposition 10 :	</a:t>
            </a:r>
            <a:r>
              <a:rPr lang="fr-FR" dirty="0" smtClean="0">
                <a:solidFill>
                  <a:srgbClr val="00B050"/>
                </a:solidFill>
              </a:rPr>
              <a:t>Elever la question de la transmission au rang de cause nationale</a:t>
            </a:r>
          </a:p>
        </p:txBody>
      </p:sp>
    </p:spTree>
    <p:extLst>
      <p:ext uri="{BB962C8B-B14F-4D97-AF65-F5344CB8AC3E}">
        <p14:creationId xmlns:p14="http://schemas.microsoft.com/office/powerpoint/2010/main" val="609047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solidFill>
                  <a:srgbClr val="0070C0"/>
                </a:solidFill>
              </a:rPr>
              <a:t>Réinventer </a:t>
            </a:r>
            <a:r>
              <a:rPr lang="fr-FR" dirty="0">
                <a:solidFill>
                  <a:srgbClr val="0070C0"/>
                </a:solidFill>
              </a:rPr>
              <a:t>la relation avec l’actionnaire en valorisant le patrimoine immatériel de l’entreprise</a:t>
            </a:r>
            <a:br>
              <a:rPr lang="fr-FR" dirty="0">
                <a:solidFill>
                  <a:srgbClr val="0070C0"/>
                </a:solidFill>
              </a:rPr>
            </a:br>
            <a:endParaRPr lang="fr-FR" dirty="0">
              <a:solidFill>
                <a:srgbClr val="0070C0"/>
              </a:solidFill>
            </a:endParaRPr>
          </a:p>
        </p:txBody>
      </p:sp>
      <p:sp>
        <p:nvSpPr>
          <p:cNvPr id="8" name="Espace réservé du contenu 7"/>
          <p:cNvSpPr>
            <a:spLocks noGrp="1"/>
          </p:cNvSpPr>
          <p:nvPr>
            <p:ph idx="1"/>
          </p:nvPr>
        </p:nvSpPr>
        <p:spPr/>
        <p:txBody>
          <a:bodyPr/>
          <a:lstStyle/>
          <a:p>
            <a:pPr algn="just"/>
            <a:r>
              <a:rPr lang="fr-FR" sz="1200" dirty="0" smtClean="0"/>
              <a:t>A </a:t>
            </a:r>
            <a:r>
              <a:rPr lang="fr-FR" sz="1200" b="0" dirty="0" smtClean="0"/>
              <a:t>l’heure où la plupart des conseils d’administration se focalisent sur les questions de rentabilité financière, à travers une vision courtermiste, il devient nécessaire de redonner un sens et une perspective aux échanges en s’appuyant sur l’analyse du patrimoine immatériel de l’entreprise pour maîtriser les performances et se projeter sur l’avenir.</a:t>
            </a:r>
            <a:endParaRPr lang="fr-FR" sz="1200" b="0" dirty="0"/>
          </a:p>
        </p:txBody>
      </p:sp>
      <p:sp>
        <p:nvSpPr>
          <p:cNvPr id="9" name="Espace réservé du contenu 8"/>
          <p:cNvSpPr>
            <a:spLocks noGrp="1"/>
          </p:cNvSpPr>
          <p:nvPr>
            <p:ph idx="10"/>
          </p:nvPr>
        </p:nvSpPr>
        <p:spPr/>
        <p:txBody>
          <a:bodyPr/>
          <a:lstStyle/>
          <a:p>
            <a:pPr algn="just"/>
            <a:r>
              <a:rPr lang="fr-FR" sz="1000" i="1" dirty="0" smtClean="0"/>
              <a:t>Introduction : </a:t>
            </a:r>
          </a:p>
          <a:p>
            <a:pPr algn="just">
              <a:spcBef>
                <a:spcPts val="600"/>
              </a:spcBef>
            </a:pPr>
            <a:r>
              <a:rPr lang="fr-FR" b="0" dirty="0" smtClean="0"/>
              <a:t>Si de multiples formes d</a:t>
            </a:r>
            <a:r>
              <a:rPr lang="fr-FR" sz="1000" b="0" dirty="0" smtClean="0"/>
              <a:t>’</a:t>
            </a:r>
            <a:r>
              <a:rPr lang="fr-FR" b="0" dirty="0" smtClean="0"/>
              <a:t>actionnariat existent, quatre modèles génériques apparaissent : </a:t>
            </a:r>
            <a:r>
              <a:rPr lang="fr-FR" sz="1000" b="0" dirty="0" smtClean="0"/>
              <a:t>libéral, propriétaire / familial, collectif (coopératives, </a:t>
            </a:r>
            <a:r>
              <a:rPr lang="fr-FR" sz="1000" b="0" dirty="0" err="1" smtClean="0"/>
              <a:t>partnership</a:t>
            </a:r>
            <a:r>
              <a:rPr lang="fr-FR" sz="1000" b="0" dirty="0" smtClean="0"/>
              <a:t>, mutualisme…) ou public.</a:t>
            </a:r>
          </a:p>
          <a:p>
            <a:pPr algn="just">
              <a:spcBef>
                <a:spcPts val="600"/>
              </a:spcBef>
            </a:pPr>
            <a:r>
              <a:rPr lang="fr-FR" b="0" dirty="0" smtClean="0"/>
              <a:t>L</a:t>
            </a:r>
            <a:r>
              <a:rPr lang="fr-FR" sz="1000" b="0" dirty="0" smtClean="0"/>
              <a:t>e modèle boursier (libéral) fait actuellement l’objet de critiques quant à la prédominance d’une logique </a:t>
            </a:r>
            <a:r>
              <a:rPr lang="fr-FR" b="0" dirty="0" smtClean="0"/>
              <a:t>court terme au </a:t>
            </a:r>
            <a:r>
              <a:rPr lang="fr-FR" sz="1000" b="0" dirty="0" smtClean="0"/>
              <a:t>mépris de la pérennité des entreprises. Cependant, </a:t>
            </a:r>
            <a:r>
              <a:rPr lang="fr-FR" sz="1000" dirty="0" smtClean="0"/>
              <a:t>tous les modèles font face à leurs propres paradoxes</a:t>
            </a:r>
            <a:r>
              <a:rPr lang="fr-FR" sz="1000" b="0" dirty="0" smtClean="0"/>
              <a:t> : </a:t>
            </a:r>
          </a:p>
          <a:p>
            <a:pPr marL="184150" lvl="1" algn="just">
              <a:spcBef>
                <a:spcPts val="200"/>
              </a:spcBef>
            </a:pPr>
            <a:r>
              <a:rPr lang="fr-FR" dirty="0" smtClean="0"/>
              <a:t>Propriétaire / familial : maximisation de la valeur du patrimoine ou pérennisation des actifs, </a:t>
            </a:r>
          </a:p>
          <a:p>
            <a:pPr marL="184150" lvl="1" algn="just">
              <a:spcBef>
                <a:spcPts val="200"/>
              </a:spcBef>
            </a:pPr>
            <a:r>
              <a:rPr lang="fr-FR" b="0" dirty="0" smtClean="0"/>
              <a:t>Collectif : intérêt général ou partage de la valeur, </a:t>
            </a:r>
          </a:p>
          <a:p>
            <a:pPr marL="184150" lvl="1" algn="just">
              <a:spcBef>
                <a:spcPts val="200"/>
              </a:spcBef>
            </a:pPr>
            <a:r>
              <a:rPr lang="fr-FR" dirty="0" smtClean="0"/>
              <a:t>Public : bien commun et dimension politique.</a:t>
            </a:r>
          </a:p>
          <a:p>
            <a:pPr algn="just"/>
            <a:r>
              <a:rPr lang="fr-FR" i="1" dirty="0"/>
              <a:t>Leviers :</a:t>
            </a:r>
          </a:p>
          <a:p>
            <a:pPr algn="just">
              <a:spcBef>
                <a:spcPts val="600"/>
              </a:spcBef>
            </a:pPr>
            <a:r>
              <a:rPr lang="fr-FR" dirty="0"/>
              <a:t>La prise en compte </a:t>
            </a:r>
            <a:r>
              <a:rPr lang="fr-FR" dirty="0" smtClean="0"/>
              <a:t>des actifs immatériels </a:t>
            </a:r>
            <a:r>
              <a:rPr lang="fr-FR" dirty="0"/>
              <a:t>doit permettre de </a:t>
            </a:r>
            <a:r>
              <a:rPr lang="fr-FR" dirty="0" smtClean="0"/>
              <a:t>gérer </a:t>
            </a:r>
            <a:r>
              <a:rPr lang="fr-FR" dirty="0"/>
              <a:t>au mieux </a:t>
            </a:r>
            <a:r>
              <a:rPr lang="fr-FR" dirty="0" smtClean="0"/>
              <a:t>ces paradoxes et orienter le passage à l’action</a:t>
            </a:r>
            <a:r>
              <a:rPr lang="fr-FR" b="0" dirty="0" smtClean="0"/>
              <a:t>, en </a:t>
            </a:r>
            <a:r>
              <a:rPr lang="fr-FR" b="0" dirty="0"/>
              <a:t>s’intéressant : </a:t>
            </a:r>
          </a:p>
          <a:p>
            <a:pPr marL="184150" lvl="1" algn="just">
              <a:spcBef>
                <a:spcPts val="200"/>
              </a:spcBef>
            </a:pPr>
            <a:r>
              <a:rPr lang="fr-FR" dirty="0"/>
              <a:t>Aux éléments de singularité de </a:t>
            </a:r>
            <a:r>
              <a:rPr lang="fr-FR" dirty="0" smtClean="0"/>
              <a:t>l’entreprise sur lesquels  il faut s’appuyer,</a:t>
            </a:r>
            <a:endParaRPr lang="fr-FR" dirty="0"/>
          </a:p>
          <a:p>
            <a:pPr marL="184150" lvl="1" algn="just">
              <a:spcBef>
                <a:spcPts val="200"/>
              </a:spcBef>
            </a:pPr>
            <a:r>
              <a:rPr lang="fr-FR" dirty="0"/>
              <a:t>Aux leviers de performance de l’entreprise, actuels et moyen-long </a:t>
            </a:r>
            <a:r>
              <a:rPr lang="fr-FR" dirty="0" smtClean="0"/>
              <a:t>terme,</a:t>
            </a:r>
            <a:endParaRPr lang="fr-FR" dirty="0"/>
          </a:p>
          <a:p>
            <a:pPr marL="184150" lvl="1" algn="just">
              <a:spcBef>
                <a:spcPts val="200"/>
              </a:spcBef>
            </a:pPr>
            <a:r>
              <a:rPr lang="fr-FR" dirty="0"/>
              <a:t>Aux actifs </a:t>
            </a:r>
            <a:r>
              <a:rPr lang="fr-FR" dirty="0" smtClean="0"/>
              <a:t>risqués </a:t>
            </a:r>
            <a:r>
              <a:rPr lang="fr-FR" dirty="0"/>
              <a:t>à </a:t>
            </a:r>
            <a:r>
              <a:rPr lang="fr-FR" dirty="0" smtClean="0"/>
              <a:t>préserver.</a:t>
            </a:r>
            <a:endParaRPr lang="fr-FR" dirty="0"/>
          </a:p>
          <a:p>
            <a:pPr algn="just">
              <a:spcBef>
                <a:spcPts val="600"/>
              </a:spcBef>
            </a:pPr>
            <a:r>
              <a:rPr lang="fr-FR" b="0" dirty="0"/>
              <a:t>Pour ce faire, </a:t>
            </a:r>
            <a:r>
              <a:rPr lang="fr-FR" dirty="0"/>
              <a:t>l’ordre du jour des </a:t>
            </a:r>
            <a:r>
              <a:rPr lang="fr-FR" dirty="0" smtClean="0"/>
              <a:t>conseils d’administration </a:t>
            </a:r>
            <a:r>
              <a:rPr lang="fr-FR" dirty="0"/>
              <a:t>doit être revu</a:t>
            </a:r>
            <a:r>
              <a:rPr lang="fr-FR" b="0" dirty="0"/>
              <a:t>. Certes, la revue des résultats financiers de l’entreprise est une étape incontournable,</a:t>
            </a:r>
            <a:r>
              <a:rPr lang="fr-FR" b="0" dirty="0" smtClean="0"/>
              <a:t> elle n’est en réalité que le </a:t>
            </a:r>
            <a:r>
              <a:rPr lang="fr-FR" b="0" dirty="0"/>
              <a:t>point de départ d’une réflexion sur les facteurs </a:t>
            </a:r>
            <a:r>
              <a:rPr lang="fr-FR" b="0" dirty="0" smtClean="0"/>
              <a:t>permettant de les expliquer. L’analyse </a:t>
            </a:r>
            <a:r>
              <a:rPr lang="fr-FR" b="0" dirty="0"/>
              <a:t>du patrimoine immatériel (qui </a:t>
            </a:r>
            <a:r>
              <a:rPr lang="fr-FR" b="0" dirty="0" smtClean="0"/>
              <a:t>peut représenter jusqu’à 80</a:t>
            </a:r>
            <a:r>
              <a:rPr lang="fr-FR" b="0" dirty="0"/>
              <a:t>% des actifs de l’entreprise</a:t>
            </a:r>
            <a:r>
              <a:rPr lang="fr-FR" b="0" dirty="0" smtClean="0"/>
              <a:t>) offre de multiples pistes de réponse…</a:t>
            </a:r>
          </a:p>
        </p:txBody>
      </p:sp>
      <p:sp>
        <p:nvSpPr>
          <p:cNvPr id="11" name="Espace réservé du texte 10"/>
          <p:cNvSpPr>
            <a:spLocks noGrp="1"/>
          </p:cNvSpPr>
          <p:nvPr>
            <p:ph type="body" sz="half" idx="12"/>
          </p:nvPr>
        </p:nvSpPr>
        <p:spPr>
          <a:xfrm>
            <a:off x="3537650" y="2432721"/>
            <a:ext cx="3060000" cy="1152128"/>
          </a:xfrm>
        </p:spPr>
        <p:txBody>
          <a:bodyPr/>
          <a:lstStyle/>
          <a:p>
            <a:pPr>
              <a:spcBef>
                <a:spcPts val="300"/>
              </a:spcBef>
            </a:pPr>
            <a:r>
              <a:rPr lang="fr-FR" sz="1000" dirty="0" smtClean="0"/>
              <a:t>Resituer les leviers de performance dans une dynamique à court et moyen terme.</a:t>
            </a:r>
          </a:p>
          <a:p>
            <a:pPr>
              <a:spcBef>
                <a:spcPts val="300"/>
              </a:spcBef>
            </a:pPr>
            <a:r>
              <a:rPr lang="fr-FR" dirty="0" smtClean="0"/>
              <a:t>Expliciter les performances actuelles de l’entreprise.</a:t>
            </a:r>
          </a:p>
          <a:p>
            <a:pPr>
              <a:spcBef>
                <a:spcPts val="300"/>
              </a:spcBef>
            </a:pPr>
            <a:r>
              <a:rPr lang="fr-FR" dirty="0" smtClean="0"/>
              <a:t>Comprendre et préserver l</a:t>
            </a:r>
            <a:r>
              <a:rPr lang="fr-FR" sz="1000" dirty="0" smtClean="0"/>
              <a:t>es facteurs de singularité de l’entreprise.</a:t>
            </a:r>
          </a:p>
        </p:txBody>
      </p:sp>
      <p:sp>
        <p:nvSpPr>
          <p:cNvPr id="19" name="Espace réservé du texte 18"/>
          <p:cNvSpPr>
            <a:spLocks noGrp="1"/>
          </p:cNvSpPr>
          <p:nvPr>
            <p:ph type="body" sz="quarter" idx="14"/>
          </p:nvPr>
        </p:nvSpPr>
        <p:spPr/>
        <p:txBody>
          <a:bodyPr/>
          <a:lstStyle/>
          <a:p>
            <a:r>
              <a:rPr lang="fr-FR" sz="1000" dirty="0" smtClean="0"/>
              <a:t>Apports</a:t>
            </a:r>
            <a:endParaRPr lang="fr-FR" sz="1000" dirty="0"/>
          </a:p>
        </p:txBody>
      </p:sp>
      <p:sp>
        <p:nvSpPr>
          <p:cNvPr id="4" name="Espace réservé du contenu 3"/>
          <p:cNvSpPr>
            <a:spLocks noGrp="1"/>
          </p:cNvSpPr>
          <p:nvPr>
            <p:ph idx="15"/>
          </p:nvPr>
        </p:nvSpPr>
        <p:spPr>
          <a:xfrm>
            <a:off x="3537650" y="3656856"/>
            <a:ext cx="3060000" cy="3815815"/>
          </a:xfrm>
        </p:spPr>
        <p:txBody>
          <a:bodyPr/>
          <a:lstStyle/>
          <a:p>
            <a:pPr algn="just"/>
            <a:r>
              <a:rPr lang="fr-FR" b="0" dirty="0" smtClean="0"/>
              <a:t>C’est en analysant les différentes étapes de la chaîne</a:t>
            </a:r>
            <a:r>
              <a:rPr lang="fr-FR" dirty="0" smtClean="0"/>
              <a:t> </a:t>
            </a:r>
            <a:r>
              <a:rPr lang="fr-FR" b="0" dirty="0" smtClean="0"/>
              <a:t>de </a:t>
            </a:r>
            <a:r>
              <a:rPr lang="fr-FR" b="0" dirty="0"/>
              <a:t>création de valeur et en identifiant les facteurs </a:t>
            </a:r>
            <a:r>
              <a:rPr lang="fr-FR" dirty="0" smtClean="0"/>
              <a:t> </a:t>
            </a:r>
            <a:r>
              <a:rPr lang="fr-FR" b="0" dirty="0" smtClean="0"/>
              <a:t>matériels et/ou immatériels de </a:t>
            </a:r>
            <a:r>
              <a:rPr lang="fr-FR" b="0" dirty="0"/>
              <a:t>performance</a:t>
            </a:r>
            <a:r>
              <a:rPr lang="fr-FR" b="0" dirty="0" smtClean="0"/>
              <a:t> que les questions / décisions du conseil </a:t>
            </a:r>
            <a:r>
              <a:rPr lang="fr-FR" b="0" dirty="0"/>
              <a:t>seront éclairées.</a:t>
            </a:r>
          </a:p>
          <a:p>
            <a:pPr algn="just">
              <a:spcBef>
                <a:spcPts val="600"/>
              </a:spcBef>
            </a:pPr>
            <a:r>
              <a:rPr lang="fr-FR" b="0" dirty="0"/>
              <a:t>Dans </a:t>
            </a:r>
            <a:r>
              <a:rPr lang="fr-FR" b="0" dirty="0" smtClean="0"/>
              <a:t>cette situation, </a:t>
            </a:r>
            <a:r>
              <a:rPr lang="fr-FR" dirty="0" smtClean="0"/>
              <a:t>le </a:t>
            </a:r>
            <a:r>
              <a:rPr lang="fr-FR" dirty="0"/>
              <a:t>rôle de </a:t>
            </a:r>
            <a:r>
              <a:rPr lang="fr-FR" dirty="0" smtClean="0"/>
              <a:t>l'actionnaire doit évoluer</a:t>
            </a:r>
            <a:r>
              <a:rPr lang="fr-FR" b="0" dirty="0" smtClean="0"/>
              <a:t>: </a:t>
            </a:r>
            <a:r>
              <a:rPr lang="fr-FR" b="0" dirty="0"/>
              <a:t>il n’est plus simplement un« censeur » mais </a:t>
            </a:r>
            <a:r>
              <a:rPr lang="fr-FR" dirty="0"/>
              <a:t>un contributeur de la stratégie de l’entreprise, en miroir </a:t>
            </a:r>
            <a:r>
              <a:rPr lang="fr-FR" dirty="0" smtClean="0"/>
              <a:t>du </a:t>
            </a:r>
            <a:r>
              <a:rPr lang="fr-FR" dirty="0"/>
              <a:t>dirigeant</a:t>
            </a:r>
            <a:r>
              <a:rPr lang="fr-FR" b="0" dirty="0"/>
              <a:t>.</a:t>
            </a:r>
          </a:p>
          <a:p>
            <a:pPr marL="184150" lvl="1" algn="just"/>
            <a:r>
              <a:rPr lang="fr-FR" dirty="0" smtClean="0"/>
              <a:t>Ce rôle semble plus « naturel » dans </a:t>
            </a:r>
            <a:r>
              <a:rPr lang="fr-FR" dirty="0"/>
              <a:t>le </a:t>
            </a:r>
            <a:r>
              <a:rPr lang="fr-FR" dirty="0" smtClean="0"/>
              <a:t>cas de l’actionnaire dirigeant : il peut volontiers accepter d’adapter le montant des dividendes en fonction de la situation de l’entreprise, et/ou les réinvestir</a:t>
            </a:r>
            <a:endParaRPr lang="fr-FR" dirty="0">
              <a:solidFill>
                <a:srgbClr val="00B050"/>
              </a:solidFill>
            </a:endParaRPr>
          </a:p>
          <a:p>
            <a:pPr algn="just">
              <a:spcBef>
                <a:spcPts val="600"/>
              </a:spcBef>
            </a:pPr>
            <a:r>
              <a:rPr lang="fr-FR" b="0" dirty="0" smtClean="0"/>
              <a:t>Si ce </a:t>
            </a:r>
            <a:r>
              <a:rPr lang="fr-FR" dirty="0" smtClean="0"/>
              <a:t>changement</a:t>
            </a:r>
            <a:r>
              <a:rPr lang="fr-FR" b="0" dirty="0" smtClean="0"/>
              <a:t> de posture de l’actionnaire est </a:t>
            </a:r>
            <a:r>
              <a:rPr lang="fr-FR" dirty="0" smtClean="0"/>
              <a:t>complexe</a:t>
            </a:r>
            <a:r>
              <a:rPr lang="fr-FR" b="0" dirty="0" smtClean="0"/>
              <a:t> et peut difficilement se décréter, il peut </a:t>
            </a:r>
            <a:r>
              <a:rPr lang="fr-FR" b="0" dirty="0"/>
              <a:t>en revanche faire l’objet d’une </a:t>
            </a:r>
            <a:r>
              <a:rPr lang="fr-FR" dirty="0"/>
              <a:t>évolution progressive</a:t>
            </a:r>
            <a:r>
              <a:rPr lang="fr-FR" b="0" dirty="0"/>
              <a:t>. Dans ce contexte, </a:t>
            </a:r>
            <a:r>
              <a:rPr lang="fr-FR" dirty="0"/>
              <a:t>le dirigeant </a:t>
            </a:r>
            <a:r>
              <a:rPr lang="fr-FR" dirty="0" smtClean="0"/>
              <a:t>doit jouer </a:t>
            </a:r>
            <a:r>
              <a:rPr lang="fr-FR" dirty="0"/>
              <a:t>le rôle </a:t>
            </a:r>
            <a:r>
              <a:rPr lang="fr-FR" dirty="0" smtClean="0"/>
              <a:t>d’«</a:t>
            </a:r>
            <a:r>
              <a:rPr lang="fr-FR" dirty="0"/>
              <a:t> </a:t>
            </a:r>
            <a:r>
              <a:rPr lang="fr-FR" dirty="0" smtClean="0"/>
              <a:t>éducateur</a:t>
            </a:r>
            <a:r>
              <a:rPr lang="fr-FR" dirty="0"/>
              <a:t> </a:t>
            </a:r>
            <a:r>
              <a:rPr lang="fr-FR" dirty="0" smtClean="0"/>
              <a:t>»</a:t>
            </a:r>
            <a:r>
              <a:rPr lang="fr-FR" b="0" dirty="0" smtClean="0"/>
              <a:t> lors de ses échanges avec l’actionnaire : </a:t>
            </a:r>
          </a:p>
          <a:p>
            <a:pPr lvl="1" algn="just">
              <a:spcBef>
                <a:spcPts val="200"/>
              </a:spcBef>
            </a:pPr>
            <a:r>
              <a:rPr lang="fr-FR" dirty="0"/>
              <a:t>Valoriser la contribution des actifs immatériels dans les résultats </a:t>
            </a:r>
            <a:r>
              <a:rPr lang="fr-FR" dirty="0" smtClean="0"/>
              <a:t>obtenus,</a:t>
            </a:r>
            <a:endParaRPr lang="fr-FR" dirty="0"/>
          </a:p>
          <a:p>
            <a:pPr lvl="1" algn="just">
              <a:spcBef>
                <a:spcPts val="200"/>
              </a:spcBef>
            </a:pPr>
            <a:r>
              <a:rPr lang="fr-FR" dirty="0"/>
              <a:t>Faire le lien entre investissements et patrimoine immatériel de l’entreprise…</a:t>
            </a:r>
          </a:p>
          <a:p>
            <a:pPr algn="just">
              <a:spcBef>
                <a:spcPts val="600"/>
              </a:spcBef>
            </a:pPr>
            <a:r>
              <a:rPr lang="fr-FR" b="0" dirty="0" smtClean="0"/>
              <a:t>Dans le cas d’un actionnaire réfractaire, ne pourrait-on pas envisager une évolution du modèle actionnarial ?</a:t>
            </a:r>
            <a:endParaRPr lang="fr-FR" b="0" dirty="0"/>
          </a:p>
          <a:p>
            <a:pPr algn="just"/>
            <a:endParaRPr lang="fr-FR" b="0" dirty="0"/>
          </a:p>
          <a:p>
            <a:pPr algn="just"/>
            <a:endParaRPr lang="fr-FR" dirty="0"/>
          </a:p>
        </p:txBody>
      </p:sp>
      <p:sp useBgFill="1">
        <p:nvSpPr>
          <p:cNvPr id="13" name="Rectangle 12"/>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0070C0"/>
                </a:solidFill>
              </a:rPr>
              <a:t>Concernant la relation dirigeant - actionnaire</a:t>
            </a:r>
          </a:p>
        </p:txBody>
      </p:sp>
      <p:sp>
        <p:nvSpPr>
          <p:cNvPr id="2" name="Rectangle 1"/>
          <p:cNvSpPr>
            <a:spLocks noChangeAspect="1"/>
          </p:cNvSpPr>
          <p:nvPr/>
        </p:nvSpPr>
        <p:spPr bwMode="auto">
          <a:xfrm>
            <a:off x="63500" y="596560"/>
            <a:ext cx="395842" cy="396000"/>
          </a:xfrm>
          <a:prstGeom prst="rect">
            <a:avLst/>
          </a:prstGeom>
          <a:solidFill>
            <a:srgbClr val="0070C0"/>
          </a:solidFill>
          <a:ln>
            <a:solidFill>
              <a:srgbClr val="0070C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a:solidFill>
                  <a:schemeClr val="bg1"/>
                </a:solidFill>
                <a:latin typeface="+mn-lt"/>
              </a:rPr>
              <a:t>1</a:t>
            </a:r>
            <a:endParaRPr lang="fr-FR" sz="1600" b="1" dirty="0" smtClean="0">
              <a:solidFill>
                <a:schemeClr val="bg1"/>
              </a:solidFill>
              <a:latin typeface="+mn-lt"/>
            </a:endParaRPr>
          </a:p>
        </p:txBody>
      </p:sp>
      <p:graphicFrame>
        <p:nvGraphicFramePr>
          <p:cNvPr id="22" name="Tableau 21"/>
          <p:cNvGraphicFramePr>
            <a:graphicFrameLocks noGrp="1"/>
          </p:cNvGraphicFramePr>
          <p:nvPr>
            <p:extLst>
              <p:ext uri="{D42A27DB-BD31-4B8C-83A1-F6EECF244321}">
                <p14:modId xmlns:p14="http://schemas.microsoft.com/office/powerpoint/2010/main" val="3486319612"/>
              </p:ext>
            </p:extLst>
          </p:nvPr>
        </p:nvGraphicFramePr>
        <p:xfrm>
          <a:off x="299544" y="8028000"/>
          <a:ext cx="6320332" cy="1245480"/>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r>
                        <a:rPr lang="fr-FR" sz="700" b="0" dirty="0" smtClean="0">
                          <a:solidFill>
                            <a:schemeClr val="tx1"/>
                          </a:solidFill>
                        </a:rPr>
                        <a:t>Prise</a:t>
                      </a:r>
                      <a:r>
                        <a:rPr lang="fr-FR" sz="700" b="0" baseline="0" dirty="0" smtClean="0">
                          <a:solidFill>
                            <a:schemeClr val="tx1"/>
                          </a:solidFill>
                        </a:rPr>
                        <a:t> des d</a:t>
                      </a:r>
                      <a:r>
                        <a:rPr lang="fr-FR" sz="700" b="0" dirty="0" smtClean="0">
                          <a:solidFill>
                            <a:schemeClr val="tx1"/>
                          </a:solidFill>
                        </a:rPr>
                        <a:t>écisions stratégiques sur la base d'un tableau de bord économique exclusivement (études de marché, chiffre d'affaire, prévisionnel…)</a:t>
                      </a:r>
                      <a:endParaRPr lang="fr-FR" sz="700" b="0" dirty="0">
                        <a:solidFill>
                          <a:schemeClr val="tx1"/>
                        </a:solidFill>
                      </a:endParaRPr>
                    </a:p>
                  </a:txBody>
                  <a:tcPr marL="36000" marR="36000" marT="18000" marB="18000"/>
                </a:tc>
                <a:tc>
                  <a:txBody>
                    <a:bodyPr/>
                    <a:lstStyle/>
                    <a:p>
                      <a:r>
                        <a:rPr lang="fr-FR" sz="700" b="0" dirty="0" smtClean="0">
                          <a:solidFill>
                            <a:schemeClr val="tx1"/>
                          </a:solidFill>
                        </a:rPr>
                        <a:t>Prise des décisions stratégiques sur la base d'un tableau de bord économique mais ponctuellement influencé par certains aspects immatériels (risque : image de marque, climat social…)</a:t>
                      </a:r>
                      <a:endParaRPr lang="fr-FR" sz="700" b="0" dirty="0">
                        <a:solidFill>
                          <a:schemeClr val="tx1"/>
                        </a:solidFill>
                      </a:endParaRPr>
                    </a:p>
                  </a:txBody>
                  <a:tcPr marL="36000" marR="36000" marT="18000" marB="18000"/>
                </a:tc>
                <a:tc>
                  <a:txBody>
                    <a:bodyPr/>
                    <a:lstStyle/>
                    <a:p>
                      <a:r>
                        <a:rPr lang="fr-FR" sz="700" b="0" dirty="0" smtClean="0">
                          <a:solidFill>
                            <a:schemeClr val="tx1"/>
                          </a:solidFill>
                        </a:rPr>
                        <a:t>Prise des décisions stratégiques sur la base d'un tableau de bord économique élargi aux facteurs immatériels de différenciation. Traitement</a:t>
                      </a:r>
                      <a:r>
                        <a:rPr lang="fr-FR" sz="700" b="0" baseline="0" dirty="0" smtClean="0">
                          <a:solidFill>
                            <a:schemeClr val="tx1"/>
                          </a:solidFill>
                        </a:rPr>
                        <a:t> indépendant des i</a:t>
                      </a:r>
                      <a:r>
                        <a:rPr lang="fr-FR" sz="700" b="0" dirty="0" smtClean="0">
                          <a:solidFill>
                            <a:schemeClr val="tx1"/>
                          </a:solidFill>
                        </a:rPr>
                        <a:t>nformations économiques et facteurs de différenciation</a:t>
                      </a:r>
                      <a:endParaRPr lang="fr-FR" sz="700" b="0" dirty="0">
                        <a:solidFill>
                          <a:schemeClr val="tx1"/>
                        </a:solidFill>
                      </a:endParaRPr>
                    </a:p>
                  </a:txBody>
                  <a:tcPr marL="36000" marR="36000" marT="18000" marB="18000"/>
                </a:tc>
                <a:tc>
                  <a:txBody>
                    <a:bodyPr/>
                    <a:lstStyle/>
                    <a:p>
                      <a:r>
                        <a:rPr lang="fr-FR" sz="700" b="0" dirty="0" smtClean="0">
                          <a:solidFill>
                            <a:schemeClr val="tx1"/>
                          </a:solidFill>
                        </a:rPr>
                        <a:t>Prise des décisions stratégiques sur la base d'un tableau de bord complet des facteurs de création de valeur de l'entreprise (économique et immatériel). </a:t>
                      </a:r>
                    </a:p>
                    <a:p>
                      <a:r>
                        <a:rPr lang="fr-FR" sz="700" b="0" dirty="0" smtClean="0">
                          <a:solidFill>
                            <a:schemeClr val="tx1"/>
                          </a:solidFill>
                        </a:rPr>
                        <a:t>Discussions équilibrées entre informations économiques et facteurs de création de valeur.</a:t>
                      </a:r>
                    </a:p>
                  </a:txBody>
                  <a:tcPr marL="36000" marR="36000" marT="18000" marB="18000"/>
                </a:tc>
                <a:tc>
                  <a:txBody>
                    <a:bodyPr/>
                    <a:lstStyle/>
                    <a:p>
                      <a:r>
                        <a:rPr lang="fr-FR" sz="700" b="0" dirty="0" smtClean="0">
                          <a:solidFill>
                            <a:schemeClr val="tx1"/>
                          </a:solidFill>
                        </a:rPr>
                        <a:t>Existence</a:t>
                      </a:r>
                      <a:r>
                        <a:rPr lang="fr-FR" sz="700" b="0" baseline="0" dirty="0" smtClean="0">
                          <a:solidFill>
                            <a:schemeClr val="tx1"/>
                          </a:solidFill>
                        </a:rPr>
                        <a:t> d’un dialogue équilibré et constructif entre d</a:t>
                      </a:r>
                      <a:r>
                        <a:rPr lang="fr-FR" sz="700" b="0" dirty="0" smtClean="0">
                          <a:solidFill>
                            <a:schemeClr val="tx1"/>
                          </a:solidFill>
                        </a:rPr>
                        <a:t>irigeant</a:t>
                      </a:r>
                      <a:r>
                        <a:rPr lang="fr-FR" sz="700" b="0" baseline="0" dirty="0" smtClean="0">
                          <a:solidFill>
                            <a:schemeClr val="tx1"/>
                          </a:solidFill>
                        </a:rPr>
                        <a:t> et actionnaires, basé sur l’analyse prospective de l’ensemble des facteurs de création de valeur</a:t>
                      </a:r>
                      <a:endParaRPr lang="fr-FR" sz="700" b="0" dirty="0">
                        <a:solidFill>
                          <a:schemeClr val="tx1"/>
                        </a:solidFill>
                      </a:endParaRPr>
                    </a:p>
                  </a:txBody>
                  <a:tcPr marL="36000" marR="36000" marT="18000" marB="18000"/>
                </a:tc>
              </a:tr>
            </a:tbl>
          </a:graphicData>
        </a:graphic>
      </p:graphicFrame>
      <p:sp>
        <p:nvSpPr>
          <p:cNvPr id="3" name="Espace réservé du texte 2"/>
          <p:cNvSpPr>
            <a:spLocks noGrp="1"/>
          </p:cNvSpPr>
          <p:nvPr>
            <p:ph type="body" sz="quarter" idx="13"/>
          </p:nvPr>
        </p:nvSpPr>
        <p:spPr/>
        <p:txBody>
          <a:bodyPr/>
          <a:lstStyle/>
          <a:p>
            <a:r>
              <a:rPr lang="fr-FR" dirty="0" smtClean="0"/>
              <a:t>Positionnement sur la grille de maturité</a:t>
            </a:r>
            <a:endParaRPr lang="fr-FR" dirty="0"/>
          </a:p>
        </p:txBody>
      </p:sp>
    </p:spTree>
    <p:extLst>
      <p:ext uri="{BB962C8B-B14F-4D97-AF65-F5344CB8AC3E}">
        <p14:creationId xmlns:p14="http://schemas.microsoft.com/office/powerpoint/2010/main" val="1316264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solidFill>
                  <a:srgbClr val="0070C0"/>
                </a:solidFill>
              </a:rPr>
              <a:t>Refondre les tableaux de </a:t>
            </a:r>
            <a:r>
              <a:rPr lang="fr-FR" dirty="0">
                <a:solidFill>
                  <a:srgbClr val="0070C0"/>
                </a:solidFill>
              </a:rPr>
              <a:t>bord et responsabiliser le contrôle de </a:t>
            </a:r>
            <a:r>
              <a:rPr lang="fr-FR" dirty="0" smtClean="0">
                <a:solidFill>
                  <a:srgbClr val="0070C0"/>
                </a:solidFill>
              </a:rPr>
              <a:t>gestion</a:t>
            </a:r>
            <a:endParaRPr lang="fr-FR" dirty="0">
              <a:solidFill>
                <a:srgbClr val="0070C0"/>
              </a:solidFill>
            </a:endParaRPr>
          </a:p>
        </p:txBody>
      </p:sp>
      <p:sp>
        <p:nvSpPr>
          <p:cNvPr id="8" name="Espace réservé du contenu 7"/>
          <p:cNvSpPr>
            <a:spLocks noGrp="1"/>
          </p:cNvSpPr>
          <p:nvPr>
            <p:ph idx="1"/>
          </p:nvPr>
        </p:nvSpPr>
        <p:spPr/>
        <p:txBody>
          <a:bodyPr/>
          <a:lstStyle/>
          <a:p>
            <a:pPr algn="just"/>
            <a:r>
              <a:rPr lang="fr-FR" dirty="0" smtClean="0"/>
              <a:t>Si les résultats financiers ne doivent plus focaliser les débats des conseils d’administration, il convient d’y partager les facteurs de performance, d’efficience, de profitabilité sur la base d’actifs matériels et immatériels. Il s’agit de mettre en œuvre ou compléter les tableaux de bord avec des indicateurs spécifiques. Pour y parvenir, le contrôle de gestion a un rôle clé.</a:t>
            </a:r>
            <a:endParaRPr lang="fr-FR" b="0" dirty="0"/>
          </a:p>
        </p:txBody>
      </p:sp>
      <p:sp>
        <p:nvSpPr>
          <p:cNvPr id="9" name="Espace réservé du contenu 8"/>
          <p:cNvSpPr>
            <a:spLocks noGrp="1"/>
          </p:cNvSpPr>
          <p:nvPr>
            <p:ph idx="10"/>
          </p:nvPr>
        </p:nvSpPr>
        <p:spPr/>
        <p:txBody>
          <a:bodyPr/>
          <a:lstStyle/>
          <a:p>
            <a:pPr algn="just"/>
            <a:r>
              <a:rPr lang="fr-FR" i="1" dirty="0" smtClean="0"/>
              <a:t>Introduction : </a:t>
            </a:r>
          </a:p>
          <a:p>
            <a:pPr algn="just"/>
            <a:r>
              <a:rPr lang="fr-FR" b="0" dirty="0" smtClean="0"/>
              <a:t>Si </a:t>
            </a:r>
            <a:r>
              <a:rPr lang="fr-FR" dirty="0" smtClean="0"/>
              <a:t>les indicateurs financiers </a:t>
            </a:r>
            <a:r>
              <a:rPr lang="fr-FR" b="0" dirty="0" smtClean="0"/>
              <a:t>(EBITDA, ROE, ROCE, ROI) </a:t>
            </a:r>
            <a:r>
              <a:rPr lang="fr-FR" dirty="0" smtClean="0"/>
              <a:t>permettent d’analyser la valeur / performance de l’entreprise à un moment donné</a:t>
            </a:r>
            <a:r>
              <a:rPr lang="fr-FR" b="0" dirty="0" smtClean="0"/>
              <a:t>, ils sont sources de critiques du fait de leur </a:t>
            </a:r>
            <a:r>
              <a:rPr lang="fr-FR" dirty="0" smtClean="0"/>
              <a:t>focalisation sur l’actionnaire </a:t>
            </a:r>
            <a:r>
              <a:rPr lang="fr-FR" b="0" dirty="0" smtClean="0"/>
              <a:t>au détriment des parties prenantes, mais aussi sur leur </a:t>
            </a:r>
            <a:r>
              <a:rPr lang="fr-FR" dirty="0" smtClean="0"/>
              <a:t>côté parcellaire</a:t>
            </a:r>
            <a:r>
              <a:rPr lang="fr-FR" b="0" dirty="0" smtClean="0"/>
              <a:t>. En effet, ils prennent  en compte de manière imparfaite les éléments « immatériels » comme en témoigne la valorisation des écarts d’acquisition (ou goodwill), de la marque ou plus largement de l’ensemble des immobilisations incorporelles. </a:t>
            </a:r>
          </a:p>
          <a:p>
            <a:pPr algn="just">
              <a:spcBef>
                <a:spcPts val="300"/>
              </a:spcBef>
            </a:pPr>
            <a:r>
              <a:rPr lang="fr-FR" b="0" dirty="0" smtClean="0"/>
              <a:t>D’autre part, sans pédagogie ou explication « extra financière », </a:t>
            </a:r>
            <a:r>
              <a:rPr lang="fr-FR" dirty="0" smtClean="0"/>
              <a:t>leur lecture est difficilement compréhensible</a:t>
            </a:r>
            <a:r>
              <a:rPr lang="fr-FR" b="0" dirty="0" smtClean="0"/>
              <a:t>.</a:t>
            </a:r>
          </a:p>
          <a:p>
            <a:pPr algn="just">
              <a:spcBef>
                <a:spcPts val="300"/>
              </a:spcBef>
            </a:pPr>
            <a:r>
              <a:rPr lang="fr-FR" b="0" dirty="0" smtClean="0"/>
              <a:t>Ce manque d’élément tangible sur les facteurs explicatifs de performance et la « dépendance » vis-à-vis du dirigeant par rapport à l’interprétation qu’il veut bien en donner peuvent expliquer la </a:t>
            </a:r>
            <a:r>
              <a:rPr lang="fr-FR" dirty="0" smtClean="0"/>
              <a:t>difficulté actuelle que peuvent rencontrer les conseils d’administration à jouer pleinement leur rôle de contrôle et de contributeur à la stratégie de l’entreprise. </a:t>
            </a:r>
          </a:p>
          <a:p>
            <a:pPr algn="just"/>
            <a:r>
              <a:rPr lang="fr-FR" i="1" dirty="0" smtClean="0"/>
              <a:t>Leviers :</a:t>
            </a:r>
          </a:p>
          <a:p>
            <a:pPr algn="just"/>
            <a:r>
              <a:rPr lang="fr-FR" b="0" dirty="0" smtClean="0"/>
              <a:t>Pour les aider, il convient donc de </a:t>
            </a:r>
            <a:r>
              <a:rPr lang="fr-FR" dirty="0"/>
              <a:t>compléter pour l’ensemble de l’entreprise leur boite </a:t>
            </a:r>
            <a:r>
              <a:rPr lang="fr-FR" dirty="0" smtClean="0"/>
              <a:t>à outils par des indicateurs </a:t>
            </a:r>
            <a:r>
              <a:rPr lang="fr-FR" b="0" dirty="0" smtClean="0"/>
              <a:t>qui leur permettront de comprendre les facteurs de performance. </a:t>
            </a:r>
          </a:p>
          <a:p>
            <a:pPr algn="just">
              <a:spcBef>
                <a:spcPts val="300"/>
              </a:spcBef>
            </a:pPr>
            <a:r>
              <a:rPr lang="fr-FR" b="0" dirty="0" smtClean="0"/>
              <a:t>C’est dans ce cadre qu’un inventaire formalisé du patrimoine immatériel de l’entreprise est essentiel . </a:t>
            </a:r>
          </a:p>
          <a:p>
            <a:pPr algn="just">
              <a:spcBef>
                <a:spcPts val="300"/>
              </a:spcBef>
            </a:pPr>
            <a:r>
              <a:rPr lang="fr-FR" b="0" dirty="0"/>
              <a:t>Par exemple, si l’ancrage territorial est un facteur </a:t>
            </a:r>
            <a:r>
              <a:rPr lang="fr-FR" b="0" dirty="0" smtClean="0"/>
              <a:t>clé,</a:t>
            </a:r>
            <a:endParaRPr lang="fr-FR" dirty="0" smtClean="0">
              <a:solidFill>
                <a:srgbClr val="FF0000"/>
              </a:solidFill>
            </a:endParaRPr>
          </a:p>
        </p:txBody>
      </p:sp>
      <p:sp>
        <p:nvSpPr>
          <p:cNvPr id="5" name="Espace réservé du texte 4"/>
          <p:cNvSpPr>
            <a:spLocks noGrp="1"/>
          </p:cNvSpPr>
          <p:nvPr>
            <p:ph type="body" sz="half" idx="12"/>
          </p:nvPr>
        </p:nvSpPr>
        <p:spPr>
          <a:xfrm>
            <a:off x="3537650" y="2432721"/>
            <a:ext cx="3060000" cy="1224136"/>
          </a:xfrm>
        </p:spPr>
        <p:txBody>
          <a:bodyPr/>
          <a:lstStyle/>
          <a:p>
            <a:r>
              <a:rPr lang="fr-FR" dirty="0" smtClean="0"/>
              <a:t>Faciliter et améliorer le pilotage de l’entreprise.</a:t>
            </a:r>
          </a:p>
          <a:p>
            <a:r>
              <a:rPr lang="fr-FR" dirty="0" smtClean="0"/>
              <a:t>Renforcer les liens entre dirigeants et actionnaires. </a:t>
            </a:r>
          </a:p>
          <a:p>
            <a:r>
              <a:rPr lang="fr-FR" dirty="0" smtClean="0"/>
              <a:t>Faciliter le rôle et la contribution des actionnaires à la vie de l’entreprise.</a:t>
            </a:r>
            <a:endParaRPr lang="fr-FR" dirty="0"/>
          </a:p>
        </p:txBody>
      </p:sp>
      <p:sp>
        <p:nvSpPr>
          <p:cNvPr id="12" name="Espace réservé du texte 11"/>
          <p:cNvSpPr>
            <a:spLocks noGrp="1"/>
          </p:cNvSpPr>
          <p:nvPr>
            <p:ph type="body" sz="quarter" idx="14"/>
          </p:nvPr>
        </p:nvSpPr>
        <p:spPr/>
        <p:txBody>
          <a:bodyPr/>
          <a:lstStyle/>
          <a:p>
            <a:r>
              <a:rPr lang="fr-FR" dirty="0" smtClean="0"/>
              <a:t>Apports</a:t>
            </a:r>
            <a:endParaRPr lang="fr-FR" dirty="0"/>
          </a:p>
        </p:txBody>
      </p:sp>
      <p:sp>
        <p:nvSpPr>
          <p:cNvPr id="15" name="Espace réservé du contenu 14"/>
          <p:cNvSpPr>
            <a:spLocks noGrp="1"/>
          </p:cNvSpPr>
          <p:nvPr>
            <p:ph idx="15"/>
          </p:nvPr>
        </p:nvSpPr>
        <p:spPr>
          <a:xfrm>
            <a:off x="3537650" y="3872880"/>
            <a:ext cx="3060000" cy="3815815"/>
          </a:xfrm>
        </p:spPr>
        <p:txBody>
          <a:bodyPr/>
          <a:lstStyle/>
          <a:p>
            <a:pPr algn="just"/>
            <a:r>
              <a:rPr lang="fr-FR" b="0" dirty="0" smtClean="0"/>
              <a:t>il conviendra d’insister sur l’évolution des liens mis en œuvre par l’entreprise avec le territoire, au niveau des relations, des achats, des coopérations…</a:t>
            </a:r>
          </a:p>
          <a:p>
            <a:pPr algn="just"/>
            <a:r>
              <a:rPr lang="fr-FR" b="0" dirty="0" smtClean="0"/>
              <a:t>Par </a:t>
            </a:r>
            <a:r>
              <a:rPr lang="fr-FR" b="0" dirty="0"/>
              <a:t>construction, ces indicateurs doivent être </a:t>
            </a:r>
            <a:r>
              <a:rPr lang="fr-FR" dirty="0" smtClean="0"/>
              <a:t>spécifiques. De même, ils doivent </a:t>
            </a:r>
            <a:r>
              <a:rPr lang="fr-FR" dirty="0"/>
              <a:t>pouvoir évoluer au fil du </a:t>
            </a:r>
            <a:r>
              <a:rPr lang="fr-FR" dirty="0" smtClean="0"/>
              <a:t>temps</a:t>
            </a:r>
            <a:r>
              <a:rPr lang="fr-FR" b="0" dirty="0"/>
              <a:t> </a:t>
            </a:r>
            <a:r>
              <a:rPr lang="fr-FR" b="0" dirty="0" smtClean="0"/>
              <a:t>pour refléter au mieux la réalité de l’entreprise. Il ne peut donc y avoir de normes / règles prédéfinies.</a:t>
            </a:r>
            <a:endParaRPr lang="fr-FR" b="0" dirty="0"/>
          </a:p>
          <a:p>
            <a:pPr algn="just"/>
            <a:r>
              <a:rPr lang="fr-FR" dirty="0" smtClean="0"/>
              <a:t>C’est une démarche de réflexion continue qui doit être instaurée</a:t>
            </a:r>
            <a:r>
              <a:rPr lang="fr-FR" b="0" dirty="0" smtClean="0"/>
              <a:t>. Sous la responsabilité du dirigeant, </a:t>
            </a:r>
            <a:r>
              <a:rPr lang="fr-FR" dirty="0" smtClean="0"/>
              <a:t>le contrôle de gestion joue un rôle prépondérant</a:t>
            </a:r>
            <a:r>
              <a:rPr lang="fr-FR" b="0" dirty="0" smtClean="0"/>
              <a:t>. Il a pour missions de :</a:t>
            </a:r>
          </a:p>
          <a:p>
            <a:pPr lvl="1" algn="just">
              <a:spcBef>
                <a:spcPts val="200"/>
              </a:spcBef>
            </a:pPr>
            <a:r>
              <a:rPr lang="fr-FR" b="1" dirty="0"/>
              <a:t>Piloter / promouvoir cette démarche </a:t>
            </a:r>
            <a:r>
              <a:rPr lang="fr-FR" dirty="0"/>
              <a:t>dans l’entreprise et alerter si les indicateurs doivent être revus / </a:t>
            </a:r>
            <a:r>
              <a:rPr lang="fr-FR" dirty="0" smtClean="0"/>
              <a:t>complétés,</a:t>
            </a:r>
            <a:endParaRPr lang="fr-FR" dirty="0"/>
          </a:p>
          <a:p>
            <a:pPr lvl="1" algn="just">
              <a:spcBef>
                <a:spcPts val="200"/>
              </a:spcBef>
            </a:pPr>
            <a:r>
              <a:rPr lang="fr-FR" b="1" dirty="0"/>
              <a:t>Apporter son expertise </a:t>
            </a:r>
            <a:r>
              <a:rPr lang="fr-FR" dirty="0"/>
              <a:t>dans l’identification des indicateurs </a:t>
            </a:r>
            <a:r>
              <a:rPr lang="fr-FR" dirty="0" smtClean="0"/>
              <a:t>pertinents, </a:t>
            </a:r>
            <a:endParaRPr lang="fr-FR" dirty="0"/>
          </a:p>
          <a:p>
            <a:pPr lvl="1" algn="just">
              <a:spcBef>
                <a:spcPts val="200"/>
              </a:spcBef>
            </a:pPr>
            <a:r>
              <a:rPr lang="fr-FR" b="1" dirty="0"/>
              <a:t>Garantir la fiabilité des informations </a:t>
            </a:r>
            <a:r>
              <a:rPr lang="fr-FR" dirty="0"/>
              <a:t>présentées.</a:t>
            </a:r>
          </a:p>
          <a:p>
            <a:pPr algn="just"/>
            <a:r>
              <a:rPr lang="fr-FR" b="0" dirty="0" smtClean="0"/>
              <a:t>Cela doit contribuer à s’interroger sur la </a:t>
            </a:r>
            <a:r>
              <a:rPr lang="fr-FR" dirty="0" smtClean="0"/>
              <a:t>place et le profil des contrôleurs de gestion dans l’organisation</a:t>
            </a:r>
            <a:r>
              <a:rPr lang="fr-FR" b="0" dirty="0" smtClean="0"/>
              <a:t>.</a:t>
            </a:r>
          </a:p>
        </p:txBody>
      </p:sp>
      <p:sp useBgFill="1">
        <p:nvSpPr>
          <p:cNvPr id="13" name="Rectangle 12"/>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0070C0"/>
                </a:solidFill>
              </a:rPr>
              <a:t>Concernant la relation dirigeant - actionnaire</a:t>
            </a:r>
          </a:p>
        </p:txBody>
      </p:sp>
      <p:sp>
        <p:nvSpPr>
          <p:cNvPr id="18" name="Rectangle 17"/>
          <p:cNvSpPr>
            <a:spLocks noChangeAspect="1"/>
          </p:cNvSpPr>
          <p:nvPr/>
        </p:nvSpPr>
        <p:spPr bwMode="auto">
          <a:xfrm>
            <a:off x="63500" y="596560"/>
            <a:ext cx="395842" cy="396000"/>
          </a:xfrm>
          <a:prstGeom prst="rect">
            <a:avLst/>
          </a:prstGeom>
          <a:solidFill>
            <a:srgbClr val="0070C0"/>
          </a:solidFill>
          <a:ln>
            <a:solidFill>
              <a:srgbClr val="0070C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smtClean="0">
                <a:solidFill>
                  <a:schemeClr val="bg1"/>
                </a:solidFill>
                <a:latin typeface="+mn-lt"/>
              </a:rPr>
              <a:t>2</a:t>
            </a:r>
          </a:p>
        </p:txBody>
      </p:sp>
      <p:graphicFrame>
        <p:nvGraphicFramePr>
          <p:cNvPr id="20" name="Tableau 19"/>
          <p:cNvGraphicFramePr>
            <a:graphicFrameLocks noGrp="1"/>
          </p:cNvGraphicFramePr>
          <p:nvPr>
            <p:extLst>
              <p:ext uri="{D42A27DB-BD31-4B8C-83A1-F6EECF244321}">
                <p14:modId xmlns:p14="http://schemas.microsoft.com/office/powerpoint/2010/main" val="4163666664"/>
              </p:ext>
            </p:extLst>
          </p:nvPr>
        </p:nvGraphicFramePr>
        <p:xfrm>
          <a:off x="299544" y="8028000"/>
          <a:ext cx="6320332" cy="999279"/>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t"/>
                      <a:r>
                        <a:rPr lang="fr-FR" sz="700" b="0" i="0" u="none" strike="noStrike" dirty="0">
                          <a:solidFill>
                            <a:srgbClr val="000000"/>
                          </a:solidFill>
                          <a:effectLst/>
                          <a:latin typeface="+mj-lt"/>
                        </a:rPr>
                        <a:t>Pilotage économique. Aucun pilotage des immatériels.</a:t>
                      </a:r>
                    </a:p>
                  </a:txBody>
                  <a:tcPr marL="9525" marR="9525" marT="9525" marB="0"/>
                </a:tc>
                <a:tc>
                  <a:txBody>
                    <a:bodyPr/>
                    <a:lstStyle/>
                    <a:p>
                      <a:pPr algn="l" fontAlgn="t"/>
                      <a:r>
                        <a:rPr lang="fr-FR" sz="700" b="0" i="0" u="none" strike="noStrike" dirty="0">
                          <a:solidFill>
                            <a:srgbClr val="000000"/>
                          </a:solidFill>
                          <a:effectLst/>
                          <a:latin typeface="+mj-lt"/>
                        </a:rPr>
                        <a:t>Pilotage de certains </a:t>
                      </a:r>
                      <a:r>
                        <a:rPr lang="fr-FR" sz="700" b="0" i="0" u="none" strike="noStrike" dirty="0" smtClean="0">
                          <a:solidFill>
                            <a:srgbClr val="000000"/>
                          </a:solidFill>
                          <a:effectLst/>
                          <a:latin typeface="+mj-lt"/>
                        </a:rPr>
                        <a:t>indicateurs immatériels </a:t>
                      </a:r>
                      <a:r>
                        <a:rPr lang="fr-FR" sz="700" b="0" i="0" u="none" strike="noStrike" dirty="0">
                          <a:solidFill>
                            <a:srgbClr val="000000"/>
                          </a:solidFill>
                          <a:effectLst/>
                          <a:latin typeface="+mj-lt"/>
                        </a:rPr>
                        <a:t>porteurs de </a:t>
                      </a:r>
                      <a:r>
                        <a:rPr lang="fr-FR" sz="700" b="0" i="0" u="none" strike="noStrike" dirty="0" smtClean="0">
                          <a:solidFill>
                            <a:srgbClr val="000000"/>
                          </a:solidFill>
                          <a:effectLst/>
                          <a:latin typeface="+mj-lt"/>
                        </a:rPr>
                        <a:t>risques (IFRS,..)</a:t>
                      </a:r>
                      <a:endParaRPr lang="fr-FR" sz="700" b="0" i="0" u="none" strike="noStrike" dirty="0">
                        <a:solidFill>
                          <a:srgbClr val="000000"/>
                        </a:solidFill>
                        <a:effectLst/>
                        <a:latin typeface="+mj-lt"/>
                      </a:endParaRPr>
                    </a:p>
                  </a:txBody>
                  <a:tcPr marL="9525" marR="9525" marT="9525" marB="0"/>
                </a:tc>
                <a:tc>
                  <a:txBody>
                    <a:bodyPr/>
                    <a:lstStyle/>
                    <a:p>
                      <a:pPr algn="l" fontAlgn="t"/>
                      <a:r>
                        <a:rPr lang="fr-FR" sz="700" b="0" i="0" u="none" strike="noStrike" dirty="0">
                          <a:solidFill>
                            <a:srgbClr val="000000"/>
                          </a:solidFill>
                          <a:effectLst/>
                          <a:latin typeface="+mj-lt"/>
                        </a:rPr>
                        <a:t>Pilotage des immatériels  facteurs de </a:t>
                      </a:r>
                      <a:r>
                        <a:rPr lang="fr-FR" sz="700" b="0" i="0" u="none" strike="noStrike" dirty="0" smtClean="0">
                          <a:solidFill>
                            <a:srgbClr val="000000"/>
                          </a:solidFill>
                          <a:effectLst/>
                          <a:latin typeface="+mj-lt"/>
                        </a:rPr>
                        <a:t>différenciation </a:t>
                      </a:r>
                      <a:endParaRPr lang="fr-FR" sz="700" b="0" i="0" u="none" strike="noStrike" dirty="0">
                        <a:solidFill>
                          <a:srgbClr val="000000"/>
                        </a:solidFill>
                        <a:effectLst/>
                        <a:latin typeface="+mj-lt"/>
                      </a:endParaRPr>
                    </a:p>
                  </a:txBody>
                  <a:tcPr marL="9525" marR="9525" marT="9525" marB="0"/>
                </a:tc>
                <a:tc>
                  <a:txBody>
                    <a:bodyPr/>
                    <a:lstStyle/>
                    <a:p>
                      <a:pPr algn="l" fontAlgn="t"/>
                      <a:r>
                        <a:rPr lang="fr-FR" sz="700" b="0" i="0" u="none" strike="noStrike" dirty="0">
                          <a:solidFill>
                            <a:srgbClr val="000000"/>
                          </a:solidFill>
                          <a:effectLst/>
                          <a:latin typeface="+mj-lt"/>
                        </a:rPr>
                        <a:t>Pilotage des immatériels tout au long de la chaine de création de valeur (entreprise élargie</a:t>
                      </a:r>
                      <a:r>
                        <a:rPr lang="fr-FR" sz="700" b="0" i="0" u="none" strike="noStrike" dirty="0" smtClean="0">
                          <a:solidFill>
                            <a:srgbClr val="000000"/>
                          </a:solidFill>
                          <a:effectLst/>
                          <a:latin typeface="+mj-lt"/>
                        </a:rPr>
                        <a:t>)</a:t>
                      </a:r>
                    </a:p>
                  </a:txBody>
                  <a:tcPr marL="9525" marR="9525" marT="9525" marB="0"/>
                </a:tc>
                <a:tc>
                  <a:txBody>
                    <a:bodyPr/>
                    <a:lstStyle/>
                    <a:p>
                      <a:pPr algn="l" fontAlgn="t"/>
                      <a:r>
                        <a:rPr lang="fr-FR" sz="700" b="0" i="0" u="none" strike="noStrike" dirty="0">
                          <a:solidFill>
                            <a:srgbClr val="000000"/>
                          </a:solidFill>
                          <a:effectLst/>
                          <a:latin typeface="+mj-lt"/>
                        </a:rPr>
                        <a:t>Pilotage des réseaux de création de </a:t>
                      </a:r>
                      <a:r>
                        <a:rPr lang="fr-FR" sz="700" b="0" i="0" u="none" strike="noStrike" dirty="0" smtClean="0">
                          <a:solidFill>
                            <a:srgbClr val="000000"/>
                          </a:solidFill>
                          <a:effectLst/>
                          <a:latin typeface="+mj-lt"/>
                        </a:rPr>
                        <a:t>valeur </a:t>
                      </a:r>
                      <a:r>
                        <a:rPr lang="fr-FR" sz="700" b="0" i="0" u="none" strike="noStrike" dirty="0">
                          <a:solidFill>
                            <a:srgbClr val="000000"/>
                          </a:solidFill>
                          <a:effectLst/>
                          <a:latin typeface="+mj-lt"/>
                        </a:rPr>
                        <a:t>et veille (entreprise en réseaux)</a:t>
                      </a:r>
                    </a:p>
                  </a:txBody>
                  <a:tcPr marL="9525" marR="9525" marT="9525" marB="0"/>
                </a:tc>
              </a:tr>
            </a:tbl>
          </a:graphicData>
        </a:graphic>
      </p:graphicFrame>
      <p:sp>
        <p:nvSpPr>
          <p:cNvPr id="14" name="Espace réservé du texte 2"/>
          <p:cNvSpPr>
            <a:spLocks noGrp="1"/>
          </p:cNvSpPr>
          <p:nvPr>
            <p:ph type="body" sz="quarter" idx="13"/>
          </p:nvPr>
        </p:nvSpPr>
        <p:spPr>
          <a:xfrm>
            <a:off x="305507" y="7872413"/>
            <a:ext cx="6314368" cy="144000"/>
          </a:xfrm>
        </p:spPr>
        <p:txBody>
          <a:bodyPr/>
          <a:lstStyle/>
          <a:p>
            <a:r>
              <a:rPr lang="fr-FR" dirty="0" smtClean="0"/>
              <a:t>Positionnement sur la grille de maturité</a:t>
            </a:r>
            <a:endParaRPr lang="fr-FR" dirty="0"/>
          </a:p>
        </p:txBody>
      </p:sp>
    </p:spTree>
    <p:extLst>
      <p:ext uri="{BB962C8B-B14F-4D97-AF65-F5344CB8AC3E}">
        <p14:creationId xmlns:p14="http://schemas.microsoft.com/office/powerpoint/2010/main" val="2184767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chor="ctr"/>
          <a:lstStyle/>
          <a:p>
            <a:r>
              <a:rPr lang="fr-FR" dirty="0">
                <a:solidFill>
                  <a:srgbClr val="0070C0"/>
                </a:solidFill>
              </a:rPr>
              <a:t>Redéfinir </a:t>
            </a:r>
            <a:r>
              <a:rPr lang="fr-FR" dirty="0" smtClean="0">
                <a:solidFill>
                  <a:srgbClr val="0070C0"/>
                </a:solidFill>
              </a:rPr>
              <a:t>le rôle et les missions du </a:t>
            </a:r>
            <a:r>
              <a:rPr lang="fr-FR" dirty="0">
                <a:solidFill>
                  <a:srgbClr val="0070C0"/>
                </a:solidFill>
              </a:rPr>
              <a:t>dirigeant</a:t>
            </a:r>
          </a:p>
        </p:txBody>
      </p:sp>
      <p:sp>
        <p:nvSpPr>
          <p:cNvPr id="8" name="Espace réservé du contenu 7"/>
          <p:cNvSpPr>
            <a:spLocks noGrp="1"/>
          </p:cNvSpPr>
          <p:nvPr>
            <p:ph idx="1"/>
          </p:nvPr>
        </p:nvSpPr>
        <p:spPr/>
        <p:txBody>
          <a:bodyPr/>
          <a:lstStyle/>
          <a:p>
            <a:pPr algn="just"/>
            <a:r>
              <a:rPr lang="fr-FR" dirty="0" smtClean="0"/>
              <a:t>Trop souvent solitaire dans l’exercice d’une responsabilité complexe et de plus en plus élargie, le dirigeant doit davantage s’appuyer, dans une gouvernance optimisée, sur les porteurs d’actifs matériels et immatériels, leviers de la performance socio-économique. Son rôle consistera à coordonner et valoriser l’ensemble des opérations. …</a:t>
            </a:r>
            <a:endParaRPr lang="fr-FR" b="0" dirty="0"/>
          </a:p>
        </p:txBody>
      </p:sp>
      <p:sp>
        <p:nvSpPr>
          <p:cNvPr id="9" name="Espace réservé du contenu 8"/>
          <p:cNvSpPr>
            <a:spLocks noGrp="1"/>
          </p:cNvSpPr>
          <p:nvPr>
            <p:ph idx="10"/>
          </p:nvPr>
        </p:nvSpPr>
        <p:spPr>
          <a:xfrm>
            <a:off x="305506" y="2288703"/>
            <a:ext cx="3060000" cy="5472000"/>
          </a:xfrm>
        </p:spPr>
        <p:txBody>
          <a:bodyPr/>
          <a:lstStyle/>
          <a:p>
            <a:r>
              <a:rPr lang="fr-FR" i="1" dirty="0" smtClean="0"/>
              <a:t>Introduction :</a:t>
            </a:r>
          </a:p>
          <a:p>
            <a:pPr algn="just"/>
            <a:r>
              <a:rPr lang="fr-FR" b="0" dirty="0" smtClean="0"/>
              <a:t>S’il est aujourd’hui abondamment critiqué, </a:t>
            </a:r>
            <a:r>
              <a:rPr lang="fr-FR" dirty="0" smtClean="0"/>
              <a:t>le dirigeant d’entreprise a un rôle complexe  et peu / pas défini</a:t>
            </a:r>
            <a:r>
              <a:rPr lang="fr-FR" b="0" dirty="0" smtClean="0"/>
              <a:t>. A la fois gestionnaire, manager, décisionnaire, communiquant, il doit également se faire stratège et définir la vision et le cap pour l’entreprise, fixer les objectifs à atteindre, bâtir le plan d’actions et garantir sa mise en pratique.</a:t>
            </a:r>
          </a:p>
          <a:p>
            <a:pPr algn="just"/>
            <a:r>
              <a:rPr lang="fr-FR" dirty="0" smtClean="0"/>
              <a:t>A cette situation entre court et moyen terme, s’ajoutent d’autres difficultés à résoudre </a:t>
            </a:r>
            <a:r>
              <a:rPr lang="fr-FR" b="0" dirty="0" smtClean="0"/>
              <a:t>: </a:t>
            </a:r>
          </a:p>
          <a:p>
            <a:pPr lvl="1" algn="just">
              <a:spcBef>
                <a:spcPts val="200"/>
              </a:spcBef>
            </a:pPr>
            <a:r>
              <a:rPr lang="fr-FR" dirty="0"/>
              <a:t>Le rationnel et l’affectif (dans la prise de décisions notamment</a:t>
            </a:r>
            <a:r>
              <a:rPr lang="fr-FR" dirty="0" smtClean="0"/>
              <a:t>), la médiation permanente</a:t>
            </a:r>
            <a:r>
              <a:rPr lang="fr-FR" dirty="0" smtClean="0">
                <a:solidFill>
                  <a:srgbClr val="00B050"/>
                </a:solidFill>
              </a:rPr>
              <a:t>,</a:t>
            </a:r>
            <a:endParaRPr lang="fr-FR" dirty="0"/>
          </a:p>
          <a:p>
            <a:pPr lvl="1" algn="just">
              <a:spcBef>
                <a:spcPts val="200"/>
              </a:spcBef>
            </a:pPr>
            <a:r>
              <a:rPr lang="fr-FR" dirty="0"/>
              <a:t>Les avis / intérêts divergents au sein et en dehors de </a:t>
            </a:r>
            <a:r>
              <a:rPr lang="fr-FR" dirty="0" smtClean="0"/>
              <a:t>l’entreprise,</a:t>
            </a:r>
            <a:endParaRPr lang="fr-FR" dirty="0"/>
          </a:p>
          <a:p>
            <a:pPr lvl="1" algn="just">
              <a:spcBef>
                <a:spcPts val="200"/>
              </a:spcBef>
            </a:pPr>
            <a:r>
              <a:rPr lang="fr-FR" dirty="0"/>
              <a:t>Le fonctionnement interne et les relations externes (actionnaires, clients, partenaires, …)</a:t>
            </a:r>
          </a:p>
          <a:p>
            <a:pPr algn="just"/>
            <a:r>
              <a:rPr lang="fr-FR" b="0" dirty="0" smtClean="0"/>
              <a:t>Même s’il est entouré par un comité de direction, il peut  parfois </a:t>
            </a:r>
            <a:r>
              <a:rPr lang="fr-FR" dirty="0" smtClean="0"/>
              <a:t>concentrer les responsabilités et éprouver un sentiment de solitude </a:t>
            </a:r>
            <a:r>
              <a:rPr lang="fr-FR" b="0" dirty="0" smtClean="0"/>
              <a:t>dans l’exercice de sa fonction.</a:t>
            </a:r>
          </a:p>
          <a:p>
            <a:pPr algn="just"/>
            <a:r>
              <a:rPr lang="fr-FR" dirty="0" smtClean="0"/>
              <a:t>Leviers :</a:t>
            </a:r>
            <a:r>
              <a:rPr lang="fr-FR" b="0" dirty="0" smtClean="0"/>
              <a:t> </a:t>
            </a:r>
          </a:p>
          <a:p>
            <a:pPr algn="just"/>
            <a:r>
              <a:rPr lang="fr-FR" b="0" dirty="0" smtClean="0"/>
              <a:t>Pour pouvoir mener à bien ses multiples missions, le dirigeant doit pouvoir s’entourer et </a:t>
            </a:r>
            <a:r>
              <a:rPr lang="fr-FR" dirty="0" smtClean="0"/>
              <a:t>s’appuyer sur une équipe qui maîtrise réellement des leviers de performance</a:t>
            </a:r>
            <a:r>
              <a:rPr lang="fr-FR" b="0" dirty="0" smtClean="0"/>
              <a:t> et qui possède des marges de manœuvre pour y parvenir.</a:t>
            </a:r>
          </a:p>
          <a:p>
            <a:pPr algn="just"/>
            <a:r>
              <a:rPr lang="fr-FR" b="0" dirty="0" smtClean="0"/>
              <a:t>Au-delà du comité de direction, il a tout intérêt </a:t>
            </a:r>
            <a:r>
              <a:rPr lang="fr-FR" dirty="0" smtClean="0"/>
              <a:t>à identifier </a:t>
            </a:r>
            <a:r>
              <a:rPr lang="fr-FR" b="0" dirty="0" smtClean="0"/>
              <a:t>et </a:t>
            </a:r>
            <a:r>
              <a:rPr lang="fr-FR" dirty="0" smtClean="0"/>
              <a:t>s’appuyer sur d’autres porteurs d’actifs immatériels, dans le cadre d’un dispositif de  pilotage élargi </a:t>
            </a:r>
            <a:r>
              <a:rPr lang="fr-FR" b="0" dirty="0" smtClean="0"/>
              <a:t>(comités des immatériels ?)</a:t>
            </a:r>
          </a:p>
          <a:p>
            <a:pPr algn="just"/>
            <a:r>
              <a:rPr lang="fr-FR" b="0" dirty="0" smtClean="0"/>
              <a:t>En agissant au quotidien sur </a:t>
            </a:r>
            <a:r>
              <a:rPr lang="fr-FR" b="0" dirty="0"/>
              <a:t>les actifs </a:t>
            </a:r>
            <a:r>
              <a:rPr lang="fr-FR" b="0" dirty="0" smtClean="0"/>
              <a:t>qu’ils développent</a:t>
            </a:r>
            <a:r>
              <a:rPr lang="fr-FR" b="0" dirty="0"/>
              <a:t>,  les porteurs d’actifs disposent d’un réel </a:t>
            </a:r>
            <a:endParaRPr lang="fr-FR" b="0" dirty="0" smtClean="0"/>
          </a:p>
        </p:txBody>
      </p:sp>
      <p:sp>
        <p:nvSpPr>
          <p:cNvPr id="3" name="Espace réservé du texte 2"/>
          <p:cNvSpPr>
            <a:spLocks noGrp="1"/>
          </p:cNvSpPr>
          <p:nvPr>
            <p:ph type="body" sz="half" idx="12"/>
          </p:nvPr>
        </p:nvSpPr>
        <p:spPr/>
        <p:txBody>
          <a:bodyPr/>
          <a:lstStyle/>
          <a:p>
            <a:r>
              <a:rPr lang="fr-FR" dirty="0" smtClean="0"/>
              <a:t>Améliorer le dispositif de prise de décision de l’entreprise.</a:t>
            </a:r>
          </a:p>
          <a:p>
            <a:r>
              <a:rPr lang="fr-FR" dirty="0" smtClean="0"/>
              <a:t>Améliorer l’image du dirigeant dans l’entreprise : légitimité, crédibilité.</a:t>
            </a:r>
          </a:p>
          <a:p>
            <a:r>
              <a:rPr lang="fr-FR" dirty="0" smtClean="0"/>
              <a:t>Améliorer </a:t>
            </a:r>
            <a:r>
              <a:rPr lang="fr-FR" dirty="0"/>
              <a:t>l</a:t>
            </a:r>
            <a:r>
              <a:rPr lang="fr-FR" dirty="0" smtClean="0"/>
              <a:t>es performances de l’entreprise par une meilleure valorisation des actifs immatériels.</a:t>
            </a:r>
            <a:endParaRPr lang="fr-FR" dirty="0"/>
          </a:p>
        </p:txBody>
      </p:sp>
      <p:sp>
        <p:nvSpPr>
          <p:cNvPr id="4" name="Espace réservé du texte 3"/>
          <p:cNvSpPr>
            <a:spLocks noGrp="1"/>
          </p:cNvSpPr>
          <p:nvPr>
            <p:ph type="body" sz="quarter" idx="13"/>
          </p:nvPr>
        </p:nvSpPr>
        <p:spPr>
          <a:xfrm>
            <a:off x="305508" y="7933199"/>
            <a:ext cx="6314368" cy="144000"/>
          </a:xfrm>
        </p:spPr>
        <p:txBody>
          <a:bodyPr/>
          <a:lstStyle/>
          <a:p>
            <a:r>
              <a:rPr lang="fr-FR" dirty="0"/>
              <a:t>Positionnement sur la grille de </a:t>
            </a:r>
            <a:r>
              <a:rPr lang="fr-FR" dirty="0" smtClean="0"/>
              <a:t>maturité</a:t>
            </a:r>
            <a:endParaRPr lang="fr-FR" dirty="0"/>
          </a:p>
        </p:txBody>
      </p:sp>
      <p:sp>
        <p:nvSpPr>
          <p:cNvPr id="5" name="Espace réservé du texte 4"/>
          <p:cNvSpPr>
            <a:spLocks noGrp="1"/>
          </p:cNvSpPr>
          <p:nvPr>
            <p:ph type="body" sz="quarter" idx="14"/>
          </p:nvPr>
        </p:nvSpPr>
        <p:spPr/>
        <p:txBody>
          <a:bodyPr/>
          <a:lstStyle/>
          <a:p>
            <a:r>
              <a:rPr lang="fr-FR" dirty="0" smtClean="0"/>
              <a:t>Apports</a:t>
            </a:r>
            <a:endParaRPr lang="fr-FR" dirty="0"/>
          </a:p>
        </p:txBody>
      </p:sp>
      <p:sp>
        <p:nvSpPr>
          <p:cNvPr id="6" name="Espace réservé du contenu 5"/>
          <p:cNvSpPr>
            <a:spLocks noGrp="1"/>
          </p:cNvSpPr>
          <p:nvPr>
            <p:ph idx="15"/>
          </p:nvPr>
        </p:nvSpPr>
        <p:spPr/>
        <p:txBody>
          <a:bodyPr/>
          <a:lstStyle/>
          <a:p>
            <a:pPr algn="just"/>
            <a:r>
              <a:rPr lang="fr-FR" b="0" dirty="0" smtClean="0"/>
              <a:t>pouvoir : cultiver et développer les atouts et la singularité de l’entreprise. </a:t>
            </a:r>
          </a:p>
          <a:p>
            <a:pPr algn="just"/>
            <a:r>
              <a:rPr lang="fr-FR" dirty="0" smtClean="0"/>
              <a:t>C’est donc au dirigeant de savoir identifier, reconnaître et valoriser les porteurs d’actifs </a:t>
            </a:r>
            <a:r>
              <a:rPr lang="fr-FR" b="0" dirty="0" smtClean="0"/>
              <a:t>. Cela passe notamment par la mise en œuvre : </a:t>
            </a:r>
          </a:p>
          <a:p>
            <a:pPr lvl="1" algn="just">
              <a:spcBef>
                <a:spcPts val="200"/>
              </a:spcBef>
            </a:pPr>
            <a:r>
              <a:rPr lang="fr-FR" dirty="0"/>
              <a:t>D’une </a:t>
            </a:r>
            <a:r>
              <a:rPr lang="fr-FR" b="1" dirty="0"/>
              <a:t>animation spécifique </a:t>
            </a:r>
            <a:r>
              <a:rPr lang="fr-FR" dirty="0"/>
              <a:t>des porteurs d’actifs  pour veiller à ce qu’ils puissent se connecter et renforcer ainsi le patrimoine immatériel de </a:t>
            </a:r>
            <a:r>
              <a:rPr lang="fr-FR" dirty="0" smtClean="0"/>
              <a:t>l’entreprise,</a:t>
            </a:r>
            <a:endParaRPr lang="fr-FR" dirty="0"/>
          </a:p>
          <a:p>
            <a:pPr lvl="1" algn="just">
              <a:spcBef>
                <a:spcPts val="200"/>
              </a:spcBef>
            </a:pPr>
            <a:r>
              <a:rPr lang="fr-FR" dirty="0"/>
              <a:t>D’un </a:t>
            </a:r>
            <a:r>
              <a:rPr lang="fr-FR" b="1" dirty="0"/>
              <a:t>management </a:t>
            </a:r>
            <a:r>
              <a:rPr lang="fr-FR" b="1" dirty="0" smtClean="0"/>
              <a:t>structuré </a:t>
            </a:r>
            <a:r>
              <a:rPr lang="fr-FR" dirty="0"/>
              <a:t>: au-delà des leviers classiques RH (formation, système d’évaluation) et de management (</a:t>
            </a:r>
            <a:r>
              <a:rPr lang="fr-FR" dirty="0" smtClean="0"/>
              <a:t>feedback</a:t>
            </a:r>
            <a:r>
              <a:rPr lang="fr-FR" dirty="0"/>
              <a:t>, évaluation…), il convient de </a:t>
            </a:r>
            <a:r>
              <a:rPr lang="fr-FR" b="1" dirty="0"/>
              <a:t>stimuler les ressorts de motivation  </a:t>
            </a:r>
            <a:r>
              <a:rPr lang="fr-FR" dirty="0" smtClean="0"/>
              <a:t>(représentation</a:t>
            </a:r>
            <a:r>
              <a:rPr lang="fr-FR" dirty="0"/>
              <a:t>, identification, différenciation et anticipation, </a:t>
            </a:r>
            <a:r>
              <a:rPr lang="fr-FR" dirty="0" smtClean="0"/>
              <a:t>sécurité, </a:t>
            </a:r>
            <a:r>
              <a:rPr lang="fr-FR" dirty="0"/>
              <a:t>maîtrise, estime de </a:t>
            </a:r>
            <a:r>
              <a:rPr lang="fr-FR" dirty="0" smtClean="0"/>
              <a:t>soi), </a:t>
            </a:r>
            <a:r>
              <a:rPr lang="fr-FR" dirty="0"/>
              <a:t>en les intégrant notamment au processus de pilotage / prise de décision.</a:t>
            </a:r>
          </a:p>
          <a:p>
            <a:pPr algn="just"/>
            <a:r>
              <a:rPr lang="fr-FR" b="0" dirty="0" smtClean="0"/>
              <a:t>Mieux entouré, le dirigeant se trouve ainsi mieux outillé pour piloter l’entreprise. </a:t>
            </a:r>
          </a:p>
          <a:p>
            <a:pPr algn="just"/>
            <a:r>
              <a:rPr lang="fr-FR" b="0" i="1" u="sng" dirty="0" smtClean="0"/>
              <a:t>Remarque</a:t>
            </a:r>
            <a:r>
              <a:rPr lang="fr-FR" b="0" i="1" dirty="0" smtClean="0"/>
              <a:t> : la correspondance du profil et des convictions du dirigeant (ainsi que de son équipe de direction) avec le patrimoine immatériel de l’entreprise constitue également un facteur clé de succès.</a:t>
            </a:r>
          </a:p>
        </p:txBody>
      </p:sp>
      <p:sp useBgFill="1">
        <p:nvSpPr>
          <p:cNvPr id="13" name="Rectangle 12"/>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0070C0"/>
                </a:solidFill>
              </a:rPr>
              <a:t>Concernant la relation dirigeant - actionnaire</a:t>
            </a:r>
          </a:p>
        </p:txBody>
      </p:sp>
      <p:sp>
        <p:nvSpPr>
          <p:cNvPr id="15" name="Rectangle 14"/>
          <p:cNvSpPr>
            <a:spLocks noChangeAspect="1"/>
          </p:cNvSpPr>
          <p:nvPr/>
        </p:nvSpPr>
        <p:spPr bwMode="auto">
          <a:xfrm>
            <a:off x="63500" y="596560"/>
            <a:ext cx="395842" cy="396000"/>
          </a:xfrm>
          <a:prstGeom prst="rect">
            <a:avLst/>
          </a:prstGeom>
          <a:solidFill>
            <a:srgbClr val="0070C0"/>
          </a:solidFill>
          <a:ln>
            <a:solidFill>
              <a:srgbClr val="0070C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smtClean="0">
                <a:solidFill>
                  <a:schemeClr val="bg1"/>
                </a:solidFill>
                <a:latin typeface="+mn-lt"/>
              </a:rPr>
              <a:t>3</a:t>
            </a:r>
          </a:p>
        </p:txBody>
      </p:sp>
      <p:graphicFrame>
        <p:nvGraphicFramePr>
          <p:cNvPr id="16" name="Tableau 15"/>
          <p:cNvGraphicFramePr>
            <a:graphicFrameLocks noGrp="1"/>
          </p:cNvGraphicFramePr>
          <p:nvPr>
            <p:extLst>
              <p:ext uri="{D42A27DB-BD31-4B8C-83A1-F6EECF244321}">
                <p14:modId xmlns:p14="http://schemas.microsoft.com/office/powerpoint/2010/main" val="1711513879"/>
              </p:ext>
            </p:extLst>
          </p:nvPr>
        </p:nvGraphicFramePr>
        <p:xfrm>
          <a:off x="305508" y="8077199"/>
          <a:ext cx="6320332" cy="1112325"/>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9348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b"/>
                      <a:r>
                        <a:rPr lang="fr-FR" sz="700" b="0" i="0" u="none" strike="noStrike" dirty="0" smtClean="0">
                          <a:solidFill>
                            <a:schemeClr val="tx1"/>
                          </a:solidFill>
                          <a:effectLst/>
                          <a:latin typeface="+mj-lt"/>
                        </a:rPr>
                        <a:t>Pilotage traditionnel</a:t>
                      </a:r>
                      <a:r>
                        <a:rPr lang="fr-FR" sz="700" b="0" i="0" u="none" strike="noStrike" baseline="0" dirty="0" smtClean="0">
                          <a:solidFill>
                            <a:schemeClr val="tx1"/>
                          </a:solidFill>
                          <a:effectLst/>
                          <a:latin typeface="+mj-lt"/>
                        </a:rPr>
                        <a:t> de l’entreprise par le dirigeant (et le cas échéant son comité de direction)</a:t>
                      </a:r>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Intégration ponctuelle</a:t>
                      </a:r>
                      <a:r>
                        <a:rPr lang="fr-FR" sz="700" b="0" i="0" u="none" strike="noStrike" baseline="0" dirty="0" smtClean="0">
                          <a:solidFill>
                            <a:schemeClr val="tx1"/>
                          </a:solidFill>
                          <a:effectLst/>
                          <a:latin typeface="+mj-lt"/>
                        </a:rPr>
                        <a:t> d</a:t>
                      </a:r>
                      <a:r>
                        <a:rPr lang="fr-FR" sz="700" b="0" i="0" u="none" strike="noStrike" dirty="0" smtClean="0">
                          <a:solidFill>
                            <a:schemeClr val="tx1"/>
                          </a:solidFill>
                          <a:effectLst/>
                          <a:latin typeface="+mj-lt"/>
                        </a:rPr>
                        <a:t>es immatériels</a:t>
                      </a:r>
                      <a:r>
                        <a:rPr lang="fr-FR" sz="700" b="0" i="0" u="none" strike="noStrike" baseline="0" dirty="0" smtClean="0">
                          <a:solidFill>
                            <a:schemeClr val="tx1"/>
                          </a:solidFill>
                          <a:effectLst/>
                          <a:latin typeface="+mj-lt"/>
                        </a:rPr>
                        <a:t> par le dirigeant dans la gestion de son entreprise (par exemple en réponse à des facteurs de risque), sans impliquer les personnes concernées </a:t>
                      </a:r>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Intégration périodique et empirique des porteurs d’actifs par le dirigeant</a:t>
                      </a:r>
                      <a:r>
                        <a:rPr lang="fr-FR" sz="700" b="0" i="0" u="none" strike="noStrike" baseline="0" dirty="0" smtClean="0">
                          <a:solidFill>
                            <a:schemeClr val="tx1"/>
                          </a:solidFill>
                          <a:effectLst/>
                          <a:latin typeface="+mj-lt"/>
                        </a:rPr>
                        <a:t> dans la gestion de l’entreprise (quotidien et stratégique)</a:t>
                      </a:r>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Mise</a:t>
                      </a:r>
                      <a:r>
                        <a:rPr lang="fr-FR" sz="700" b="0" i="0" u="none" strike="noStrike" baseline="0" dirty="0" smtClean="0">
                          <a:solidFill>
                            <a:schemeClr val="tx1"/>
                          </a:solidFill>
                          <a:effectLst/>
                          <a:latin typeface="+mj-lt"/>
                        </a:rPr>
                        <a:t> en œuvre par l</a:t>
                      </a:r>
                      <a:r>
                        <a:rPr lang="fr-FR" sz="700" b="0" i="0" u="none" strike="noStrike" dirty="0" smtClean="0">
                          <a:solidFill>
                            <a:schemeClr val="tx1"/>
                          </a:solidFill>
                          <a:effectLst/>
                          <a:latin typeface="+mj-lt"/>
                        </a:rPr>
                        <a:t>e </a:t>
                      </a:r>
                      <a:r>
                        <a:rPr lang="fr-FR" sz="700" b="0" i="0" u="none" strike="noStrike" dirty="0">
                          <a:solidFill>
                            <a:schemeClr val="tx1"/>
                          </a:solidFill>
                          <a:effectLst/>
                          <a:latin typeface="+mj-lt"/>
                        </a:rPr>
                        <a:t>dirigeant </a:t>
                      </a:r>
                      <a:r>
                        <a:rPr lang="fr-FR" sz="700" b="0" i="0" u="none" strike="noStrike" dirty="0" smtClean="0">
                          <a:solidFill>
                            <a:schemeClr val="tx1"/>
                          </a:solidFill>
                          <a:effectLst/>
                          <a:latin typeface="+mj-lt"/>
                        </a:rPr>
                        <a:t>d’un dispositif de pilotage étendu</a:t>
                      </a:r>
                      <a:r>
                        <a:rPr lang="fr-FR" sz="700" b="0" i="0" u="none" strike="noStrike" baseline="0" dirty="0" smtClean="0">
                          <a:solidFill>
                            <a:schemeClr val="tx1"/>
                          </a:solidFill>
                          <a:effectLst/>
                          <a:latin typeface="+mj-lt"/>
                        </a:rPr>
                        <a:t> qui implique les principaux porteurs d’actifs </a:t>
                      </a:r>
                    </a:p>
                  </a:txBody>
                  <a:tcPr marL="9525" marR="9525" marT="9525" marB="0"/>
                </a:tc>
                <a:tc>
                  <a:txBody>
                    <a:bodyPr/>
                    <a:lstStyle/>
                    <a:p>
                      <a:pPr algn="l" fontAlgn="b"/>
                      <a:r>
                        <a:rPr lang="fr-FR" sz="700" b="0" i="0" u="none" strike="noStrike" dirty="0" smtClean="0">
                          <a:solidFill>
                            <a:schemeClr val="tx1"/>
                          </a:solidFill>
                          <a:effectLst/>
                          <a:latin typeface="+mj-lt"/>
                        </a:rPr>
                        <a:t>Rassemblement par le dirigeant</a:t>
                      </a:r>
                      <a:r>
                        <a:rPr lang="fr-FR" sz="700" b="0" i="0" u="none" strike="noStrike" baseline="0" dirty="0" smtClean="0">
                          <a:solidFill>
                            <a:schemeClr val="tx1"/>
                          </a:solidFill>
                          <a:effectLst/>
                          <a:latin typeface="+mj-lt"/>
                        </a:rPr>
                        <a:t> de l’ensemble des porteurs d’actifs dans un dispositif pérenne de pilotage  étendu et dynamique, pour exercer ses missions stratégiques (cap, vision) et gérer le quotidien dans une logique de progrès continu</a:t>
                      </a:r>
                      <a:endParaRPr lang="fr-FR" sz="700" b="0" i="0" u="none" strike="noStrike" dirty="0">
                        <a:solidFill>
                          <a:schemeClr val="tx1"/>
                        </a:solidFill>
                        <a:effectLst/>
                        <a:latin typeface="+mj-lt"/>
                      </a:endParaRPr>
                    </a:p>
                  </a:txBody>
                  <a:tcPr marL="9525" marR="9525" marT="9525" marB="0"/>
                </a:tc>
              </a:tr>
            </a:tbl>
          </a:graphicData>
        </a:graphic>
      </p:graphicFrame>
    </p:spTree>
    <p:extLst>
      <p:ext uri="{BB962C8B-B14F-4D97-AF65-F5344CB8AC3E}">
        <p14:creationId xmlns:p14="http://schemas.microsoft.com/office/powerpoint/2010/main" val="4283645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solidFill>
                  <a:srgbClr val="FF0000"/>
                </a:solidFill>
              </a:rPr>
              <a:t>Faire </a:t>
            </a:r>
            <a:r>
              <a:rPr lang="fr-FR" dirty="0">
                <a:solidFill>
                  <a:srgbClr val="FF0000"/>
                </a:solidFill>
              </a:rPr>
              <a:t>évoluer </a:t>
            </a:r>
            <a:r>
              <a:rPr lang="fr-FR" dirty="0" smtClean="0">
                <a:solidFill>
                  <a:srgbClr val="FF0000"/>
                </a:solidFill>
              </a:rPr>
              <a:t>la structure organisationnelle </a:t>
            </a:r>
            <a:r>
              <a:rPr lang="fr-FR" dirty="0">
                <a:solidFill>
                  <a:srgbClr val="FF0000"/>
                </a:solidFill>
              </a:rPr>
              <a:t>pour garantir </a:t>
            </a:r>
            <a:r>
              <a:rPr lang="fr-FR" dirty="0" smtClean="0">
                <a:solidFill>
                  <a:srgbClr val="FF0000"/>
                </a:solidFill>
              </a:rPr>
              <a:t>une performance durable de l’entreprise</a:t>
            </a:r>
            <a:endParaRPr lang="fr-FR" dirty="0">
              <a:solidFill>
                <a:srgbClr val="FF0000"/>
              </a:solidFill>
            </a:endParaRPr>
          </a:p>
        </p:txBody>
      </p:sp>
      <p:sp>
        <p:nvSpPr>
          <p:cNvPr id="8" name="Espace réservé du contenu 7"/>
          <p:cNvSpPr>
            <a:spLocks noGrp="1"/>
          </p:cNvSpPr>
          <p:nvPr>
            <p:ph idx="1"/>
          </p:nvPr>
        </p:nvSpPr>
        <p:spPr/>
        <p:txBody>
          <a:bodyPr/>
          <a:lstStyle/>
          <a:p>
            <a:pPr algn="just"/>
            <a:r>
              <a:rPr lang="fr-FR" dirty="0" smtClean="0"/>
              <a:t>La performance de l’entreprise dépend notamment de la bonne valorisation des actifs immatériels. Pour la maximiser, il est nécessaire de mettre en cohérence l’organisation avec les actifs immatériels, afin que chaque collaborateur porteur d’actif puisse pleinement exercer son rôle.</a:t>
            </a:r>
            <a:endParaRPr lang="fr-FR" b="0" dirty="0"/>
          </a:p>
        </p:txBody>
      </p:sp>
      <p:sp>
        <p:nvSpPr>
          <p:cNvPr id="3" name="Espace réservé du texte 2"/>
          <p:cNvSpPr>
            <a:spLocks noGrp="1"/>
          </p:cNvSpPr>
          <p:nvPr>
            <p:ph type="body" sz="half" idx="12"/>
          </p:nvPr>
        </p:nvSpPr>
        <p:spPr>
          <a:xfrm>
            <a:off x="3537650" y="2432720"/>
            <a:ext cx="3060000" cy="1800200"/>
          </a:xfrm>
        </p:spPr>
        <p:txBody>
          <a:bodyPr/>
          <a:lstStyle/>
          <a:p>
            <a:r>
              <a:rPr lang="fr-FR" dirty="0" smtClean="0"/>
              <a:t>Assurer la pérennité de l’identification des actifs immatériels par tous les acteurs de l’organisation et par ses partenaires.</a:t>
            </a:r>
          </a:p>
          <a:p>
            <a:r>
              <a:rPr lang="fr-FR" dirty="0" smtClean="0"/>
              <a:t>Assurer que les actifs immatériels font l’objet d’une attention particulière et régulière dans toute l’organisation.</a:t>
            </a:r>
          </a:p>
          <a:p>
            <a:r>
              <a:rPr lang="fr-FR" dirty="0" smtClean="0"/>
              <a:t>Donner à l’organisation les outils permettant un suivi régulier des stratégies associées à la valorisation de ces actifs immatériels.</a:t>
            </a:r>
            <a:endParaRPr lang="fr-FR" dirty="0"/>
          </a:p>
        </p:txBody>
      </p:sp>
      <p:sp>
        <p:nvSpPr>
          <p:cNvPr id="4" name="Espace réservé du texte 3"/>
          <p:cNvSpPr>
            <a:spLocks noGrp="1"/>
          </p:cNvSpPr>
          <p:nvPr>
            <p:ph type="body" sz="quarter" idx="13"/>
          </p:nvPr>
        </p:nvSpPr>
        <p:spPr>
          <a:xfrm>
            <a:off x="305507" y="7901552"/>
            <a:ext cx="6314368" cy="144000"/>
          </a:xfrm>
        </p:spPr>
        <p:txBody>
          <a:bodyPr/>
          <a:lstStyle/>
          <a:p>
            <a:r>
              <a:rPr lang="fr-FR" dirty="0"/>
              <a:t>Positionnement sur la grille de </a:t>
            </a:r>
            <a:r>
              <a:rPr lang="fr-FR" dirty="0" smtClean="0"/>
              <a:t>maturité</a:t>
            </a:r>
            <a:endParaRPr lang="fr-FR" dirty="0"/>
          </a:p>
        </p:txBody>
      </p:sp>
      <p:sp>
        <p:nvSpPr>
          <p:cNvPr id="5" name="Espace réservé du texte 4"/>
          <p:cNvSpPr>
            <a:spLocks noGrp="1"/>
          </p:cNvSpPr>
          <p:nvPr>
            <p:ph type="body" sz="quarter" idx="14"/>
          </p:nvPr>
        </p:nvSpPr>
        <p:spPr/>
        <p:txBody>
          <a:bodyPr/>
          <a:lstStyle/>
          <a:p>
            <a:r>
              <a:rPr lang="fr-FR" dirty="0"/>
              <a:t>Apports</a:t>
            </a:r>
          </a:p>
        </p:txBody>
      </p:sp>
      <p:sp useBgFill="1">
        <p:nvSpPr>
          <p:cNvPr id="13" name="Rectangle 12"/>
          <p:cNvSpPr/>
          <p:nvPr/>
        </p:nvSpPr>
        <p:spPr bwMode="auto">
          <a:xfrm>
            <a:off x="63500" y="63500"/>
            <a:ext cx="3810000" cy="254000"/>
          </a:xfrm>
          <a:prstGeom prst="rect">
            <a:avLst/>
          </a:prstGeom>
          <a:solidFill>
            <a:schemeClr val="bg1"/>
          </a:solidFill>
          <a:ln>
            <a:noFill/>
            <a:miter lim="800000"/>
            <a:headEnd/>
            <a:tailEnd/>
          </a:ln>
          <a:effectLst/>
          <a:extLst>
            <a:ext uri="{91240B29-F687-4F45-9708-019B960494DF}">
              <a14:hiddenLine xmlns:a14="http://schemas.microsoft.com/office/drawing/2010/main">
                <a:solidFill>
                  <a:schemeClr val="accent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fr-FR" sz="1000" dirty="0">
                <a:solidFill>
                  <a:srgbClr val="FF0000"/>
                </a:solidFill>
              </a:rPr>
              <a:t>En matière de structure et de dispositif de prise de décision</a:t>
            </a:r>
          </a:p>
        </p:txBody>
      </p:sp>
      <p:sp>
        <p:nvSpPr>
          <p:cNvPr id="14" name="Rectangle 13"/>
          <p:cNvSpPr>
            <a:spLocks noChangeAspect="1"/>
          </p:cNvSpPr>
          <p:nvPr/>
        </p:nvSpPr>
        <p:spPr bwMode="auto">
          <a:xfrm>
            <a:off x="63500" y="596560"/>
            <a:ext cx="395842" cy="396000"/>
          </a:xfrm>
          <a:prstGeom prst="rect">
            <a:avLst/>
          </a:prstGeom>
          <a:solidFill>
            <a:srgbClr val="FF0000"/>
          </a:solidFill>
          <a:ln>
            <a:solidFill>
              <a:srgbClr val="FF0000"/>
            </a:solidFill>
            <a:miter lim="800000"/>
            <a:headEnd/>
            <a:tailEnd/>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01700">
              <a:spcBef>
                <a:spcPts val="600"/>
              </a:spcBef>
              <a:buClr>
                <a:schemeClr val="accent5"/>
              </a:buClr>
            </a:pPr>
            <a:r>
              <a:rPr lang="fr-FR" sz="1600" b="1" dirty="0" smtClean="0">
                <a:solidFill>
                  <a:schemeClr val="bg1"/>
                </a:solidFill>
                <a:latin typeface="+mn-lt"/>
              </a:rPr>
              <a:t>4</a:t>
            </a:r>
            <a:endParaRPr lang="fr-FR" sz="1600" b="1" dirty="0">
              <a:solidFill>
                <a:schemeClr val="bg1"/>
              </a:solidFill>
              <a:latin typeface="+mn-lt"/>
            </a:endParaRPr>
          </a:p>
        </p:txBody>
      </p:sp>
      <p:graphicFrame>
        <p:nvGraphicFramePr>
          <p:cNvPr id="16" name="Tableau 15"/>
          <p:cNvGraphicFramePr>
            <a:graphicFrameLocks noGrp="1"/>
          </p:cNvGraphicFramePr>
          <p:nvPr>
            <p:extLst>
              <p:ext uri="{D42A27DB-BD31-4B8C-83A1-F6EECF244321}">
                <p14:modId xmlns:p14="http://schemas.microsoft.com/office/powerpoint/2010/main" val="2210336566"/>
              </p:ext>
            </p:extLst>
          </p:nvPr>
        </p:nvGraphicFramePr>
        <p:xfrm>
          <a:off x="299544" y="8057139"/>
          <a:ext cx="6320332" cy="1219004"/>
        </p:xfrm>
        <a:graphic>
          <a:graphicData uri="http://schemas.openxmlformats.org/drawingml/2006/table">
            <a:tbl>
              <a:tblPr firstRow="1" bandRow="1">
                <a:tableStyleId>{5C22544A-7EE6-4342-B048-85BDC9FD1C3A}</a:tableStyleId>
              </a:tblPr>
              <a:tblGrid>
                <a:gridCol w="1272103"/>
                <a:gridCol w="1266106"/>
                <a:gridCol w="1266106"/>
                <a:gridCol w="1266106"/>
                <a:gridCol w="1249911"/>
              </a:tblGrid>
              <a:tr h="0">
                <a:tc>
                  <a:txBody>
                    <a:bodyPr/>
                    <a:lstStyle/>
                    <a:p>
                      <a:pPr algn="ctr"/>
                      <a:r>
                        <a:rPr lang="fr-FR" sz="700" b="0" dirty="0" smtClean="0">
                          <a:solidFill>
                            <a:schemeClr val="tx1"/>
                          </a:solidFill>
                        </a:rPr>
                        <a:t>Niveau</a:t>
                      </a:r>
                      <a:r>
                        <a:rPr lang="fr-FR" sz="700" b="0" baseline="0" dirty="0" smtClean="0">
                          <a:solidFill>
                            <a:schemeClr val="tx1"/>
                          </a:solidFill>
                        </a:rPr>
                        <a:t> 1</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2</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3</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4</a:t>
                      </a:r>
                      <a:endParaRPr lang="fr-FR" sz="700" b="0" dirty="0">
                        <a:solidFill>
                          <a:schemeClr val="tx1"/>
                        </a:solidFill>
                      </a:endParaRPr>
                    </a:p>
                  </a:txBody>
                  <a:tcPr marL="36000" marR="36000" marT="18000" marB="18000"/>
                </a:tc>
                <a:tc>
                  <a:txBody>
                    <a:bodyPr/>
                    <a:lstStyle/>
                    <a:p>
                      <a:pPr algn="ctr"/>
                      <a:r>
                        <a:rPr lang="fr-FR" sz="700" b="0" dirty="0" smtClean="0">
                          <a:solidFill>
                            <a:schemeClr val="tx1"/>
                          </a:solidFill>
                        </a:rPr>
                        <a:t>Niveau 5</a:t>
                      </a:r>
                      <a:endParaRPr lang="fr-FR" sz="700" b="0" dirty="0">
                        <a:solidFill>
                          <a:schemeClr val="tx1"/>
                        </a:solidFill>
                      </a:endParaRPr>
                    </a:p>
                  </a:txBody>
                  <a:tcPr marL="36000" marR="36000" marT="18000" marB="18000"/>
                </a:tc>
              </a:tr>
              <a:tr h="856600">
                <a:tc>
                  <a:txBody>
                    <a:bodyPr/>
                    <a:lstStyle/>
                    <a:p>
                      <a:pPr algn="l" fontAlgn="t"/>
                      <a:r>
                        <a:rPr lang="fr-FR" sz="700" b="0" i="0" u="none" strike="noStrike" dirty="0" smtClean="0">
                          <a:solidFill>
                            <a:srgbClr val="000000"/>
                          </a:solidFill>
                          <a:effectLst/>
                          <a:latin typeface="+mj-lt"/>
                        </a:rPr>
                        <a:t>Organisation</a:t>
                      </a:r>
                      <a:r>
                        <a:rPr lang="fr-FR" sz="700" b="0" i="0" u="none" strike="noStrike" baseline="0" dirty="0" smtClean="0">
                          <a:solidFill>
                            <a:srgbClr val="000000"/>
                          </a:solidFill>
                          <a:effectLst/>
                          <a:latin typeface="+mj-lt"/>
                        </a:rPr>
                        <a:t> « standard », et inchangée : aucun lien avec les actifs immatériels</a:t>
                      </a:r>
                      <a:endParaRPr lang="fr-FR" sz="700" b="0" i="0" u="none" strike="noStrike" dirty="0">
                        <a:solidFill>
                          <a:srgbClr val="000000"/>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Pas d’adéquation</a:t>
                      </a:r>
                      <a:r>
                        <a:rPr lang="fr-FR" sz="700" b="0" i="0" u="none" strike="noStrike" baseline="0" dirty="0" smtClean="0">
                          <a:solidFill>
                            <a:schemeClr val="tx1"/>
                          </a:solidFill>
                          <a:effectLst/>
                          <a:latin typeface="+mj-lt"/>
                        </a:rPr>
                        <a:t> entre organisation et immatériel, pas d’objectivation  des collaborateurs sur leur contribution immatérielle. </a:t>
                      </a:r>
                      <a:r>
                        <a:rPr lang="fr-FR" sz="700" b="0" i="0" u="none" strike="noStrike" kern="1200" baseline="0" dirty="0" smtClean="0">
                          <a:solidFill>
                            <a:schemeClr val="tx1"/>
                          </a:solidFill>
                          <a:effectLst/>
                          <a:latin typeface="+mn-lt"/>
                          <a:ea typeface="+mn-ea"/>
                          <a:cs typeface="+mn-cs"/>
                        </a:rPr>
                        <a:t>Evolution ponctuelle de l’organisation (structures projets, groupes de travail…) pour traiter certaines questions immatérielles</a:t>
                      </a:r>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kern="1200" dirty="0" smtClean="0">
                          <a:solidFill>
                            <a:schemeClr val="tx1"/>
                          </a:solidFill>
                          <a:effectLst/>
                          <a:latin typeface="+mn-lt"/>
                          <a:ea typeface="+mn-ea"/>
                          <a:cs typeface="+mn-cs"/>
                        </a:rPr>
                        <a:t>Prise en compte des</a:t>
                      </a:r>
                      <a:r>
                        <a:rPr lang="fr-FR" sz="700" b="0" i="0" u="none" strike="noStrike" kern="1200" baseline="0" dirty="0" smtClean="0">
                          <a:solidFill>
                            <a:schemeClr val="tx1"/>
                          </a:solidFill>
                          <a:effectLst/>
                          <a:latin typeface="+mn-lt"/>
                          <a:ea typeface="+mn-ea"/>
                          <a:cs typeface="+mn-cs"/>
                        </a:rPr>
                        <a:t> principaux actifs immatériels dans la définition des rôles et attributions de chacun, mais sans repenser globalement la </a:t>
                      </a:r>
                      <a:r>
                        <a:rPr lang="fr-FR" sz="700" b="0" i="0" u="none" strike="noStrike" kern="1200" dirty="0" smtClean="0">
                          <a:solidFill>
                            <a:schemeClr val="tx1"/>
                          </a:solidFill>
                          <a:effectLst/>
                          <a:latin typeface="+mn-lt"/>
                          <a:ea typeface="+mn-ea"/>
                          <a:cs typeface="+mn-cs"/>
                        </a:rPr>
                        <a:t>structure organisationnelle</a:t>
                      </a:r>
                      <a:r>
                        <a:rPr lang="fr-FR" sz="700" b="0" i="0" u="none" strike="noStrike" kern="1200" baseline="0" dirty="0" smtClean="0">
                          <a:solidFill>
                            <a:schemeClr val="tx1"/>
                          </a:solidFill>
                          <a:effectLst/>
                          <a:latin typeface="+mn-lt"/>
                          <a:ea typeface="+mn-ea"/>
                          <a:cs typeface="+mn-cs"/>
                        </a:rPr>
                        <a:t> (des évolutions sont toutefois visibles sur certains actifs dans l’organisation).</a:t>
                      </a:r>
                      <a:endParaRPr lang="fr-FR" sz="700" b="0" i="0" u="none" strike="noStrike" dirty="0">
                        <a:solidFill>
                          <a:schemeClr val="tx1"/>
                        </a:solidFill>
                        <a:effectLst/>
                        <a:latin typeface="+mj-lt"/>
                      </a:endParaRPr>
                    </a:p>
                  </a:txBody>
                  <a:tcPr marL="9525" marR="9525" marT="9525" marB="0"/>
                </a:tc>
                <a:tc>
                  <a:txBody>
                    <a:bodyPr/>
                    <a:lstStyle/>
                    <a:p>
                      <a:pPr algn="l" fontAlgn="t"/>
                      <a:r>
                        <a:rPr lang="fr-FR" sz="700" b="0" i="0" u="none" strike="noStrike" dirty="0" smtClean="0">
                          <a:solidFill>
                            <a:schemeClr val="tx1"/>
                          </a:solidFill>
                          <a:effectLst/>
                          <a:latin typeface="+mj-lt"/>
                        </a:rPr>
                        <a:t>Prise en compte des</a:t>
                      </a:r>
                      <a:r>
                        <a:rPr lang="fr-FR" sz="700" b="0" i="0" u="none" strike="noStrike" baseline="0" dirty="0" smtClean="0">
                          <a:solidFill>
                            <a:schemeClr val="tx1"/>
                          </a:solidFill>
                          <a:effectLst/>
                          <a:latin typeface="+mj-lt"/>
                        </a:rPr>
                        <a:t> actifs immatériels dans l’organisation de l’entreprise et reconnaissance d</a:t>
                      </a:r>
                      <a:r>
                        <a:rPr lang="fr-FR" sz="700" b="0" i="0" u="none" strike="noStrike" kern="1200" baseline="0" dirty="0" smtClean="0">
                          <a:solidFill>
                            <a:schemeClr val="tx1"/>
                          </a:solidFill>
                          <a:effectLst/>
                          <a:latin typeface="+mn-lt"/>
                          <a:ea typeface="+mn-ea"/>
                          <a:cs typeface="+mn-cs"/>
                        </a:rPr>
                        <a:t>es porteurs d’actifs.</a:t>
                      </a:r>
                      <a:endParaRPr lang="fr-FR" sz="700" b="0" i="0" u="none" strike="noStrike" baseline="0" dirty="0" smtClean="0">
                        <a:solidFill>
                          <a:schemeClr val="tx1"/>
                        </a:solidFill>
                        <a:effectLst/>
                        <a:latin typeface="+mj-lt"/>
                      </a:endParaRPr>
                    </a:p>
                    <a:p>
                      <a:pPr algn="l" fontAlgn="t"/>
                      <a:r>
                        <a:rPr lang="fr-FR" sz="700" b="0" i="0" u="none" strike="noStrike" baseline="0" dirty="0" smtClean="0">
                          <a:solidFill>
                            <a:schemeClr val="tx1"/>
                          </a:solidFill>
                          <a:effectLst/>
                          <a:latin typeface="+mj-lt"/>
                        </a:rPr>
                        <a:t>Pas de réflexion pour </a:t>
                      </a:r>
                      <a:r>
                        <a:rPr lang="fr-FR" sz="700" b="0" i="0" u="none" strike="noStrike" kern="1200" baseline="0" dirty="0" smtClean="0">
                          <a:solidFill>
                            <a:schemeClr val="tx1"/>
                          </a:solidFill>
                          <a:effectLst/>
                          <a:latin typeface="+mn-lt"/>
                          <a:ea typeface="+mn-ea"/>
                          <a:cs typeface="+mn-cs"/>
                        </a:rPr>
                        <a:t>ajuster l’organisation en fonction de l’évolution du patrimoine immatériel (o</a:t>
                      </a:r>
                      <a:r>
                        <a:rPr lang="fr-FR" sz="700" b="0" i="0" u="none" strike="noStrike" baseline="0" dirty="0" smtClean="0">
                          <a:solidFill>
                            <a:schemeClr val="tx1"/>
                          </a:solidFill>
                          <a:effectLst/>
                          <a:latin typeface="+mj-lt"/>
                        </a:rPr>
                        <a:t>rganisation figée)</a:t>
                      </a:r>
                    </a:p>
                  </a:txBody>
                  <a:tcPr marL="9525" marR="9525" marT="9525" marB="0"/>
                </a:tc>
                <a:tc>
                  <a:txBody>
                    <a:bodyPr/>
                    <a:lstStyle/>
                    <a:p>
                      <a:pPr algn="l" fontAlgn="t"/>
                      <a:r>
                        <a:rPr lang="fr-FR" sz="700" b="0" i="0" u="none" strike="noStrike" dirty="0" smtClean="0">
                          <a:solidFill>
                            <a:schemeClr val="tx1"/>
                          </a:solidFill>
                          <a:effectLst/>
                          <a:latin typeface="+mj-lt"/>
                        </a:rPr>
                        <a:t>Alignement permanent</a:t>
                      </a:r>
                      <a:r>
                        <a:rPr lang="fr-FR" sz="700" b="0" i="0" u="none" strike="noStrike" baseline="0" dirty="0" smtClean="0">
                          <a:solidFill>
                            <a:schemeClr val="tx1"/>
                          </a:solidFill>
                          <a:effectLst/>
                          <a:latin typeface="+mj-lt"/>
                        </a:rPr>
                        <a:t> de l</a:t>
                      </a:r>
                      <a:r>
                        <a:rPr lang="fr-FR" sz="700" b="0" i="0" u="none" strike="noStrike" dirty="0" smtClean="0">
                          <a:solidFill>
                            <a:schemeClr val="tx1"/>
                          </a:solidFill>
                          <a:effectLst/>
                          <a:latin typeface="+mj-lt"/>
                        </a:rPr>
                        <a:t>a structure organisationnelle à</a:t>
                      </a:r>
                      <a:r>
                        <a:rPr lang="fr-FR" sz="700" b="0" i="0" u="none" strike="noStrike" baseline="0" dirty="0" smtClean="0">
                          <a:solidFill>
                            <a:schemeClr val="tx1"/>
                          </a:solidFill>
                          <a:effectLst/>
                          <a:latin typeface="+mj-lt"/>
                        </a:rPr>
                        <a:t> l’évolution du portefeuille d’actifs immatériels. </a:t>
                      </a:r>
                    </a:p>
                    <a:p>
                      <a:pPr algn="l" fontAlgn="t"/>
                      <a:r>
                        <a:rPr lang="fr-FR" sz="700" b="0" i="0" u="none" strike="noStrike" baseline="0" dirty="0" smtClean="0">
                          <a:solidFill>
                            <a:schemeClr val="tx1"/>
                          </a:solidFill>
                          <a:effectLst/>
                          <a:latin typeface="+mj-lt"/>
                        </a:rPr>
                        <a:t>Conscience de chaque collaborateur de son rôle de porteur d’actif dans le réseau de création de valeur. </a:t>
                      </a:r>
                    </a:p>
                  </a:txBody>
                  <a:tcPr marL="9525" marR="9525" marT="9525" marB="0"/>
                </a:tc>
              </a:tr>
            </a:tbl>
          </a:graphicData>
        </a:graphic>
      </p:graphicFrame>
      <p:sp>
        <p:nvSpPr>
          <p:cNvPr id="15" name="Espace réservé du contenu 8"/>
          <p:cNvSpPr>
            <a:spLocks noGrp="1"/>
          </p:cNvSpPr>
          <p:nvPr>
            <p:ph idx="10"/>
          </p:nvPr>
        </p:nvSpPr>
        <p:spPr>
          <a:xfrm>
            <a:off x="305506" y="2288702"/>
            <a:ext cx="3060000" cy="5760641"/>
          </a:xfrm>
        </p:spPr>
        <p:txBody>
          <a:bodyPr/>
          <a:lstStyle/>
          <a:p>
            <a:pPr algn="just"/>
            <a:r>
              <a:rPr lang="fr-FR" i="1" dirty="0" smtClean="0"/>
              <a:t>Introduction:</a:t>
            </a:r>
            <a:endParaRPr lang="fr-FR" i="1" dirty="0"/>
          </a:p>
          <a:p>
            <a:pPr algn="just">
              <a:spcBef>
                <a:spcPts val="600"/>
              </a:spcBef>
            </a:pPr>
            <a:r>
              <a:rPr lang="fr-FR" b="0" dirty="0" smtClean="0"/>
              <a:t>Les organigrammes actuels et comités de direction ne sont généralement pas adaptés aux spécificités et facteurs de singularité de l’entreprise, ce qui  limite le potentiel de création de valeur.</a:t>
            </a:r>
          </a:p>
          <a:p>
            <a:pPr algn="just">
              <a:spcBef>
                <a:spcPts val="600"/>
              </a:spcBef>
            </a:pPr>
            <a:r>
              <a:rPr lang="fr-FR" b="0" dirty="0" smtClean="0"/>
              <a:t>Or la performance des entreprises est intimement liée à l’exploitation des actifs immatériels, par définition spécifique car très dépendante du contexte stratégique, du type d’organisation et du secteur économique concerné. </a:t>
            </a:r>
          </a:p>
          <a:p>
            <a:pPr algn="just">
              <a:spcBef>
                <a:spcPts val="600"/>
              </a:spcBef>
            </a:pPr>
            <a:r>
              <a:rPr lang="fr-FR" b="0" dirty="0" smtClean="0"/>
              <a:t>Il est de ce fait </a:t>
            </a:r>
            <a:r>
              <a:rPr lang="fr-FR" dirty="0" smtClean="0"/>
              <a:t>nécessaire que la structure organisationnelle permette de tirer pleinement parti de ses actifs immatériels</a:t>
            </a:r>
            <a:r>
              <a:rPr lang="fr-FR" b="0" dirty="0" smtClean="0"/>
              <a:t>.</a:t>
            </a:r>
          </a:p>
          <a:p>
            <a:pPr algn="just"/>
            <a:r>
              <a:rPr lang="fr-FR" i="1" dirty="0" smtClean="0"/>
              <a:t>Leviers:</a:t>
            </a:r>
          </a:p>
          <a:p>
            <a:pPr algn="just"/>
            <a:r>
              <a:rPr lang="fr-FR" b="0" dirty="0" smtClean="0"/>
              <a:t>Une adaptation de l’organisation aux principaux actifs de l’entreprise s’avère nécessaire. Deux axes sont envisageables : </a:t>
            </a:r>
          </a:p>
          <a:p>
            <a:pPr lvl="1" algn="just"/>
            <a:r>
              <a:rPr lang="fr-FR" b="0" dirty="0" smtClean="0"/>
              <a:t>Une </a:t>
            </a:r>
            <a:r>
              <a:rPr lang="fr-FR" b="1" dirty="0" smtClean="0"/>
              <a:t>solution de rupture : transformer l’organisation </a:t>
            </a:r>
            <a:r>
              <a:rPr lang="fr-FR" b="0" dirty="0" smtClean="0"/>
              <a:t>en la rendant conforme au portefeuille d’actifs : </a:t>
            </a:r>
            <a:r>
              <a:rPr lang="fr-FR" b="1" dirty="0" smtClean="0"/>
              <a:t>pleinement calquée sur les nœuds de création de valeur, celle-ci devient un vrai point fort pour l’entreprise </a:t>
            </a:r>
            <a:r>
              <a:rPr lang="fr-FR" b="0" dirty="0" smtClean="0"/>
              <a:t>et chaque porteur d’actifs est responsable sur son périmètre </a:t>
            </a:r>
          </a:p>
          <a:p>
            <a:pPr lvl="1" algn="just"/>
            <a:r>
              <a:rPr lang="fr-FR" b="0" dirty="0" smtClean="0"/>
              <a:t>Une </a:t>
            </a:r>
            <a:r>
              <a:rPr lang="fr-FR" b="1" dirty="0" smtClean="0"/>
              <a:t>solution de continuité : compléter l’organisation </a:t>
            </a:r>
            <a:r>
              <a:rPr lang="fr-FR" dirty="0" smtClean="0"/>
              <a:t>pour prendre en compte les actifs immatériels, de manière à la faire évoluer.</a:t>
            </a:r>
            <a:endParaRPr lang="fr-FR" b="0" dirty="0" smtClean="0"/>
          </a:p>
          <a:p>
            <a:pPr algn="just"/>
            <a:r>
              <a:rPr lang="fr-FR" b="0" dirty="0" smtClean="0"/>
              <a:t>Dans tous les cas, la </a:t>
            </a:r>
            <a:r>
              <a:rPr lang="fr-FR" dirty="0" smtClean="0"/>
              <a:t>création d’une fonction « </a:t>
            </a:r>
            <a:r>
              <a:rPr lang="fr-FR" dirty="0" err="1" smtClean="0"/>
              <a:t>Chief</a:t>
            </a:r>
            <a:r>
              <a:rPr lang="fr-FR" dirty="0" smtClean="0"/>
              <a:t> Intangible </a:t>
            </a:r>
            <a:r>
              <a:rPr lang="fr-FR" dirty="0" err="1" smtClean="0"/>
              <a:t>Asset</a:t>
            </a:r>
            <a:r>
              <a:rPr lang="fr-FR" dirty="0" smtClean="0"/>
              <a:t> </a:t>
            </a:r>
            <a:r>
              <a:rPr lang="fr-FR" dirty="0" err="1" smtClean="0"/>
              <a:t>Officer</a:t>
            </a:r>
            <a:r>
              <a:rPr lang="fr-FR" dirty="0" smtClean="0"/>
              <a:t> » (CIAO) </a:t>
            </a:r>
            <a:r>
              <a:rPr lang="fr-FR" b="0" dirty="0" smtClean="0"/>
              <a:t>est souhaitable et pourrait consister à : </a:t>
            </a:r>
          </a:p>
          <a:p>
            <a:pPr lvl="1" algn="just">
              <a:spcBef>
                <a:spcPts val="200"/>
              </a:spcBef>
              <a:buClr>
                <a:srgbClr val="000000"/>
              </a:buClr>
            </a:pPr>
            <a:r>
              <a:rPr lang="fr-FR" b="1" dirty="0">
                <a:solidFill>
                  <a:srgbClr val="000000"/>
                </a:solidFill>
              </a:rPr>
              <a:t>S’assurer d’une part que les AI soient bien connus de l’organisation et d’autre part qu’elle en connaisse les enjeux </a:t>
            </a:r>
            <a:r>
              <a:rPr lang="fr-FR" dirty="0">
                <a:solidFill>
                  <a:srgbClr val="000000"/>
                </a:solidFill>
              </a:rPr>
              <a:t>et enfin qu’elle ait une vision cohérente de la stratégie associée,</a:t>
            </a:r>
          </a:p>
          <a:p>
            <a:pPr algn="just"/>
            <a:endParaRPr lang="fr-FR" b="0" dirty="0" smtClean="0"/>
          </a:p>
        </p:txBody>
      </p:sp>
      <p:sp>
        <p:nvSpPr>
          <p:cNvPr id="17" name="Espace réservé du contenu 5"/>
          <p:cNvSpPr>
            <a:spLocks noGrp="1"/>
          </p:cNvSpPr>
          <p:nvPr>
            <p:ph idx="15"/>
          </p:nvPr>
        </p:nvSpPr>
        <p:spPr>
          <a:xfrm>
            <a:off x="3537650" y="4376936"/>
            <a:ext cx="3060000" cy="3600400"/>
          </a:xfrm>
        </p:spPr>
        <p:txBody>
          <a:bodyPr/>
          <a:lstStyle/>
          <a:p>
            <a:pPr lvl="1" algn="just">
              <a:spcBef>
                <a:spcPts val="200"/>
              </a:spcBef>
              <a:buClr>
                <a:srgbClr val="000000"/>
              </a:buClr>
            </a:pPr>
            <a:r>
              <a:rPr lang="fr-FR" dirty="0" smtClean="0">
                <a:solidFill>
                  <a:srgbClr val="000000"/>
                </a:solidFill>
              </a:rPr>
              <a:t>Effectuer </a:t>
            </a:r>
            <a:r>
              <a:rPr lang="fr-FR" dirty="0">
                <a:solidFill>
                  <a:srgbClr val="000000"/>
                </a:solidFill>
              </a:rPr>
              <a:t>les opérations </a:t>
            </a:r>
            <a:r>
              <a:rPr lang="fr-FR" dirty="0" smtClean="0">
                <a:solidFill>
                  <a:srgbClr val="000000"/>
                </a:solidFill>
              </a:rPr>
              <a:t>de </a:t>
            </a:r>
            <a:r>
              <a:rPr lang="fr-FR" dirty="0">
                <a:solidFill>
                  <a:srgbClr val="000000"/>
                </a:solidFill>
              </a:rPr>
              <a:t>veille </a:t>
            </a:r>
            <a:r>
              <a:rPr lang="fr-FR" dirty="0" smtClean="0">
                <a:solidFill>
                  <a:srgbClr val="000000"/>
                </a:solidFill>
              </a:rPr>
              <a:t>nécessaires </a:t>
            </a:r>
            <a:r>
              <a:rPr lang="fr-FR" dirty="0">
                <a:solidFill>
                  <a:srgbClr val="000000"/>
                </a:solidFill>
              </a:rPr>
              <a:t>et </a:t>
            </a:r>
            <a:r>
              <a:rPr lang="fr-FR" b="1" dirty="0">
                <a:solidFill>
                  <a:srgbClr val="000000"/>
                </a:solidFill>
              </a:rPr>
              <a:t>proposer les processus a</a:t>
            </a:r>
            <a:r>
              <a:rPr lang="fr-FR" b="1" dirty="0"/>
              <a:t>déquats de formalisation, de gestion, de conservation et de suivi de l’utilisation des actifs immatériels </a:t>
            </a:r>
            <a:r>
              <a:rPr lang="fr-FR" dirty="0"/>
              <a:t>dans </a:t>
            </a:r>
            <a:r>
              <a:rPr lang="fr-FR" dirty="0" smtClean="0"/>
              <a:t>l’organisation</a:t>
            </a:r>
            <a:r>
              <a:rPr lang="fr-FR" dirty="0"/>
              <a:t>,</a:t>
            </a:r>
            <a:endParaRPr lang="fr-FR" dirty="0" smtClean="0">
              <a:solidFill>
                <a:srgbClr val="000000"/>
              </a:solidFill>
            </a:endParaRPr>
          </a:p>
          <a:p>
            <a:pPr lvl="1" algn="just">
              <a:spcBef>
                <a:spcPts val="200"/>
              </a:spcBef>
              <a:buClr>
                <a:srgbClr val="000000"/>
              </a:buClr>
            </a:pPr>
            <a:r>
              <a:rPr lang="fr-FR" dirty="0" smtClean="0">
                <a:solidFill>
                  <a:srgbClr val="000000"/>
                </a:solidFill>
              </a:rPr>
              <a:t>Proposer, en collaboration avec le contrôle de gestion, </a:t>
            </a:r>
            <a:r>
              <a:rPr lang="fr-FR" b="0" dirty="0" smtClean="0"/>
              <a:t>un </a:t>
            </a:r>
            <a:r>
              <a:rPr lang="fr-FR" b="1" dirty="0"/>
              <a:t>tableau de bord </a:t>
            </a:r>
            <a:r>
              <a:rPr lang="fr-FR" b="1" dirty="0" smtClean="0"/>
              <a:t>qualitatif </a:t>
            </a:r>
            <a:r>
              <a:rPr lang="fr-FR" b="0" dirty="0" smtClean="0"/>
              <a:t>ainsi que </a:t>
            </a:r>
            <a:r>
              <a:rPr lang="fr-FR" b="0" dirty="0"/>
              <a:t>les objectifs à </a:t>
            </a:r>
            <a:r>
              <a:rPr lang="fr-FR" b="0" dirty="0" smtClean="0"/>
              <a:t>atteindre,</a:t>
            </a:r>
            <a:endParaRPr lang="fr-FR" dirty="0"/>
          </a:p>
          <a:p>
            <a:pPr lvl="1" algn="just">
              <a:spcBef>
                <a:spcPts val="200"/>
              </a:spcBef>
              <a:buClr>
                <a:srgbClr val="000000"/>
              </a:buClr>
            </a:pPr>
            <a:r>
              <a:rPr lang="fr-FR" b="0" dirty="0" smtClean="0"/>
              <a:t>Réaliser </a:t>
            </a:r>
            <a:r>
              <a:rPr lang="fr-FR" b="0" dirty="0"/>
              <a:t>un </a:t>
            </a:r>
            <a:r>
              <a:rPr lang="fr-FR" b="1" dirty="0"/>
              <a:t>compte-rendu annuel </a:t>
            </a:r>
            <a:r>
              <a:rPr lang="fr-FR" b="0" dirty="0"/>
              <a:t>pouvant </a:t>
            </a:r>
            <a:r>
              <a:rPr lang="fr-FR" b="0" dirty="0" smtClean="0"/>
              <a:t>contribuer </a:t>
            </a:r>
            <a:r>
              <a:rPr lang="fr-FR" b="0" dirty="0"/>
              <a:t>à l’évaluation du bilan comptable de </a:t>
            </a:r>
            <a:r>
              <a:rPr lang="fr-FR" b="0" dirty="0" smtClean="0"/>
              <a:t>l’organisation</a:t>
            </a:r>
            <a:r>
              <a:rPr lang="fr-FR" dirty="0"/>
              <a:t>,</a:t>
            </a:r>
            <a:endParaRPr lang="fr-FR" b="0" dirty="0" smtClean="0"/>
          </a:p>
          <a:p>
            <a:pPr lvl="1" algn="just">
              <a:spcBef>
                <a:spcPts val="200"/>
              </a:spcBef>
              <a:buClr>
                <a:srgbClr val="000000"/>
              </a:buClr>
            </a:pPr>
            <a:r>
              <a:rPr lang="fr-FR" b="1" dirty="0" smtClean="0"/>
              <a:t>Animer au sein de l’entreprise </a:t>
            </a:r>
            <a:r>
              <a:rPr lang="fr-FR" dirty="0" smtClean="0"/>
              <a:t>les différentes composantes contribuant à une bonne gestion des actifs : </a:t>
            </a:r>
            <a:r>
              <a:rPr lang="fr-FR" b="1" dirty="0" smtClean="0"/>
              <a:t>les porteurs d’actifs, les comités d’immatériels</a:t>
            </a:r>
            <a:r>
              <a:rPr lang="fr-FR" dirty="0" smtClean="0"/>
              <a:t>…</a:t>
            </a:r>
          </a:p>
          <a:p>
            <a:pPr marL="0" lvl="1" indent="0" algn="just">
              <a:spcBef>
                <a:spcPts val="600"/>
              </a:spcBef>
              <a:buClr>
                <a:srgbClr val="000000"/>
              </a:buClr>
              <a:buNone/>
            </a:pPr>
            <a:r>
              <a:rPr lang="fr-FR" dirty="0" smtClean="0"/>
              <a:t>Déjà </a:t>
            </a:r>
            <a:r>
              <a:rPr lang="fr-FR" dirty="0"/>
              <a:t>préfigurée de manière parcellaire dans certaines organisations : directeur innovation, DRH, directeur qualité, directeur propriété intellectuelle, directeur des SI, etc</a:t>
            </a:r>
            <a:r>
              <a:rPr lang="fr-FR" dirty="0" smtClean="0"/>
              <a:t>., </a:t>
            </a:r>
            <a:r>
              <a:rPr lang="fr-FR" b="1" dirty="0" smtClean="0"/>
              <a:t>cette fonction repose bien évidemment sur le dirigeant</a:t>
            </a:r>
            <a:r>
              <a:rPr lang="fr-FR" dirty="0" smtClean="0"/>
              <a:t>, qui peut choisir de déléguer tout ou partie de ses missions.</a:t>
            </a:r>
          </a:p>
        </p:txBody>
      </p:sp>
    </p:spTree>
    <p:extLst>
      <p:ext uri="{BB962C8B-B14F-4D97-AF65-F5344CB8AC3E}">
        <p14:creationId xmlns:p14="http://schemas.microsoft.com/office/powerpoint/2010/main" val="31365022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Su1sNNXbEe1El1KLDecEA"/>
</p:tagLst>
</file>

<file path=ppt/theme/theme1.xml><?xml version="1.0" encoding="utf-8"?>
<a:theme xmlns:a="http://schemas.openxmlformats.org/drawingml/2006/main" name="Charte Verticale">
  <a:themeElements>
    <a:clrScheme name="1 - Taupe">
      <a:dk1>
        <a:srgbClr val="000000"/>
      </a:dk1>
      <a:lt1>
        <a:srgbClr val="FFFFFF"/>
      </a:lt1>
      <a:dk2>
        <a:srgbClr val="564242"/>
      </a:dk2>
      <a:lt2>
        <a:srgbClr val="EAE2E2"/>
      </a:lt2>
      <a:accent1>
        <a:srgbClr val="C8B4B4"/>
      </a:accent1>
      <a:accent2>
        <a:srgbClr val="A68686"/>
      </a:accent2>
      <a:accent3>
        <a:srgbClr val="836666"/>
      </a:accent3>
      <a:accent4>
        <a:srgbClr val="564242"/>
      </a:accent4>
      <a:accent5>
        <a:srgbClr val="000000"/>
      </a:accent5>
      <a:accent6>
        <a:srgbClr val="962A05"/>
      </a:accent6>
      <a:hlink>
        <a:srgbClr val="000000"/>
      </a:hlink>
      <a:folHlink>
        <a:srgbClr val="000000"/>
      </a:folHlink>
    </a:clrScheme>
    <a:fontScheme name="KEA_A4_verti_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174625" indent="-174625" algn="l" defTabSz="901700">
          <a:spcBef>
            <a:spcPts val="600"/>
          </a:spcBef>
          <a:buClr>
            <a:schemeClr val="accent5"/>
          </a:buClr>
          <a:buFont typeface="Wingdings" pitchFamily="2" charset="2"/>
          <a:buChar char="n"/>
          <a:defRPr sz="1200" dirty="0" err="1" smtClean="0">
            <a:latin typeface="+mn-lt"/>
          </a:defRPr>
        </a:defPPr>
      </a:lstStyle>
    </a:spDef>
    <a:lnDef>
      <a:spPr bwMode="auto">
        <a:xfrm>
          <a:off x="0" y="0"/>
          <a:ext cx="1" cy="1"/>
        </a:xfrm>
        <a:custGeom>
          <a:avLst/>
          <a:gdLst/>
          <a:ahLst/>
          <a:cxnLst/>
          <a:rect l="0" t="0" r="0" b="0"/>
          <a:pathLst/>
        </a:custGeom>
        <a:solidFill>
          <a:schemeClr val="bg1"/>
        </a:solidFill>
        <a:ln w="9525" cap="flat" cmpd="sng" algn="ctr">
          <a:solidFill>
            <a:srgbClr val="56424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100" b="0" dirty="0" err="1" smtClean="0"/>
        </a:defPPr>
      </a:lstStyle>
    </a:txDef>
  </a:objectDefaults>
  <a:extraClrSchemeLst>
    <a:extraClrScheme>
      <a:clrScheme name="KEA_A4_verti_b 1">
        <a:dk1>
          <a:srgbClr val="000000"/>
        </a:dk1>
        <a:lt1>
          <a:srgbClr val="FFFFFF"/>
        </a:lt1>
        <a:dk2>
          <a:srgbClr val="1A1A1A"/>
        </a:dk2>
        <a:lt2>
          <a:srgbClr val="962A05"/>
        </a:lt2>
        <a:accent1>
          <a:srgbClr val="FFAE46"/>
        </a:accent1>
        <a:accent2>
          <a:srgbClr val="DDDDDD"/>
        </a:accent2>
        <a:accent3>
          <a:srgbClr val="FFFFFF"/>
        </a:accent3>
        <a:accent4>
          <a:srgbClr val="000000"/>
        </a:accent4>
        <a:accent5>
          <a:srgbClr val="FFD3B0"/>
        </a:accent5>
        <a:accent6>
          <a:srgbClr val="C8C8C8"/>
        </a:accent6>
        <a:hlink>
          <a:srgbClr val="DD5000"/>
        </a:hlink>
        <a:folHlink>
          <a:srgbClr val="C8B4B4"/>
        </a:folHlink>
      </a:clrScheme>
      <a:clrMap bg1="lt1" tx1="dk1" bg2="lt2" tx2="dk2" accent1="accent1" accent2="accent2" accent3="accent3" accent4="accent4" accent5="accent5" accent6="accent6" hlink="hlink" folHlink="folHlink"/>
    </a:extraClrScheme>
    <a:extraClrScheme>
      <a:clrScheme name="KEA_A4_verti_b 2">
        <a:dk1>
          <a:srgbClr val="000000"/>
        </a:dk1>
        <a:lt1>
          <a:srgbClr val="FFFFFF"/>
        </a:lt1>
        <a:dk2>
          <a:srgbClr val="1A1A1A"/>
        </a:dk2>
        <a:lt2>
          <a:srgbClr val="962A05"/>
        </a:lt2>
        <a:accent1>
          <a:srgbClr val="DDDDDD"/>
        </a:accent1>
        <a:accent2>
          <a:srgbClr val="DDDDDD"/>
        </a:accent2>
        <a:accent3>
          <a:srgbClr val="FFFFFF"/>
        </a:accent3>
        <a:accent4>
          <a:srgbClr val="000000"/>
        </a:accent4>
        <a:accent5>
          <a:srgbClr val="EBEBEB"/>
        </a:accent5>
        <a:accent6>
          <a:srgbClr val="C8C8C8"/>
        </a:accent6>
        <a:hlink>
          <a:srgbClr val="DD5000"/>
        </a:hlink>
        <a:folHlink>
          <a:srgbClr val="C8B4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8D50ADD5BCC44091E2E52BD0545206" ma:contentTypeVersion="0" ma:contentTypeDescription="Crée un document." ma:contentTypeScope="" ma:versionID="065028e02084d8aef55b6c14f77d2740">
  <xsd:schema xmlns:xsd="http://www.w3.org/2001/XMLSchema" xmlns:xs="http://www.w3.org/2001/XMLSchema" xmlns:p="http://schemas.microsoft.com/office/2006/metadata/properties" targetNamespace="http://schemas.microsoft.com/office/2006/metadata/properties" ma:root="true" ma:fieldsID="efe331b061e72866024fe28ebad680d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09FA24-45FB-4634-8103-3B3BE8D6B9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CB67F8C-21DC-4885-AF7D-E0D41818D85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5E2F586-E025-4D50-8A34-81E61DC1ED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41066</TotalTime>
  <Words>9166</Words>
  <Application>Microsoft Office PowerPoint</Application>
  <PresentationFormat>Format A4 (210 x 297 mm)</PresentationFormat>
  <Paragraphs>705</Paragraphs>
  <Slides>30</Slides>
  <Notes>3</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30</vt:i4>
      </vt:variant>
    </vt:vector>
  </HeadingPairs>
  <TitlesOfParts>
    <vt:vector size="32" baseType="lpstr">
      <vt:lpstr>Charte Verticale</vt:lpstr>
      <vt:lpstr>think-cell Slide</vt:lpstr>
      <vt:lpstr>« Guide de préconisations pour une nouvelle gouvernance de l’entreprise»</vt:lpstr>
      <vt:lpstr>Présentation PowerPoint</vt:lpstr>
      <vt:lpstr>Introduction</vt:lpstr>
      <vt:lpstr>Introduction (suite)</vt:lpstr>
      <vt:lpstr>Synthèse des recommandations</vt:lpstr>
      <vt:lpstr>Réinventer la relation avec l’actionnaire en valorisant le patrimoine immatériel de l’entreprise </vt:lpstr>
      <vt:lpstr>Refondre les tableaux de bord et responsabiliser le contrôle de gestion</vt:lpstr>
      <vt:lpstr>Redéfinir le rôle et les missions du dirigeant</vt:lpstr>
      <vt:lpstr>Faire évoluer la structure organisationnelle pour garantir une performance durable de l’entreprise</vt:lpstr>
      <vt:lpstr>Associer les porteurs d’actifs, garants de l’utilisation et de la valorisation des actifs dans la prise de décision</vt:lpstr>
      <vt:lpstr>Faire entrer les parties prenantes externes dans les instances de gouvernance de l’entreprise, et les associer réellement à la prise de décision</vt:lpstr>
      <vt:lpstr>Reconnaître et valoriser le patrimoine historique et culturel comme facteur clé de succès de l’entreprise</vt:lpstr>
      <vt:lpstr>Tirer le meilleur parti des liens avec son territoire dans une relation gagnant-gagnant</vt:lpstr>
      <vt:lpstr>Faire de la reconnaissance de la contribution des porteurs d’actifs le pivot d’un management renouvelé et la pierre angulaire d’un nouveau pacte social dans l’entreprise</vt:lpstr>
      <vt:lpstr>Elever la question de la transmission au rang de cause nationale (1/2) – la transmission d’entreprise</vt:lpstr>
      <vt:lpstr>Elever la question de la transmission au rang de cause nationale (2/2) –  la transmission du savoir</vt:lpstr>
      <vt:lpstr>ANNEXES</vt:lpstr>
      <vt:lpstr>Annexe 1 – Grille de maturité (1/2)</vt:lpstr>
      <vt:lpstr>Annexe 1 – Grille de maturité (2/2)</vt:lpstr>
      <vt:lpstr>Annexe 2 – Lexique et définitions (1/2) </vt:lpstr>
      <vt:lpstr>Annexe 2 – Lexique et définitions (2/2) </vt:lpstr>
      <vt:lpstr>Annexe 3 – Méthodologie adoptée</vt:lpstr>
      <vt:lpstr>Annexe 3 – Méthodologie adoptée – présentation du questionnaire</vt:lpstr>
      <vt:lpstr>Annexe 4 – Présentation de l’Observatoire de l’immatériel </vt:lpstr>
      <vt:lpstr>Annexe 5  –  Rédacteurs du guide de gouvernance des A.I.</vt:lpstr>
      <vt:lpstr>Remerciements</vt:lpstr>
      <vt:lpstr>Annexe 6 – Principales références bibliographiques (1/3)</vt:lpstr>
      <vt:lpstr>Annexe 6 – Principales références bibliographiques (2/3)</vt:lpstr>
      <vt:lpstr>Annexe 6 – Principales références bibliographiques (3/3)</vt:lpstr>
      <vt:lpstr>Présentation PowerPoint</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PAYEN</dc:creator>
  <cp:lastModifiedBy>Flore NAIMAN</cp:lastModifiedBy>
  <cp:revision>435</cp:revision>
  <cp:lastPrinted>2014-12-29T21:50:26Z</cp:lastPrinted>
  <dcterms:created xsi:type="dcterms:W3CDTF">2013-10-03T14:41:15Z</dcterms:created>
  <dcterms:modified xsi:type="dcterms:W3CDTF">2015-04-28T07:46:06Z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0x010100958D50ADD5BCC44091E2E52BD0545206</vt:lpwstr>
  </property>
</Properties>
</file>