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2" r:id="rId3"/>
    <p:sldId id="265" r:id="rId4"/>
    <p:sldId id="283" r:id="rId5"/>
    <p:sldId id="268" r:id="rId6"/>
    <p:sldId id="287" r:id="rId7"/>
    <p:sldId id="272" r:id="rId8"/>
    <p:sldId id="285" r:id="rId9"/>
    <p:sldId id="286" r:id="rId10"/>
    <p:sldId id="284" r:id="rId11"/>
    <p:sldId id="271" r:id="rId12"/>
    <p:sldId id="28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B43E2-FDE9-4CBB-9AE9-990C445ACF0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A63951F-DFF6-47C4-8966-36069F083A29}">
      <dgm:prSet phldrT="[Texte]"/>
      <dgm:spPr/>
      <dgm:t>
        <a:bodyPr/>
        <a:lstStyle/>
        <a:p>
          <a:r>
            <a:rPr lang="fr-FR" smtClean="0"/>
            <a:t>DRH</a:t>
          </a:r>
          <a:endParaRPr lang="fr-FR"/>
        </a:p>
      </dgm:t>
    </dgm:pt>
    <dgm:pt modelId="{4C747867-3574-46DA-87A4-143F8D6004F5}" type="parTrans" cxnId="{65247240-8538-4EED-8F53-0511E28AAEE9}">
      <dgm:prSet/>
      <dgm:spPr/>
      <dgm:t>
        <a:bodyPr/>
        <a:lstStyle/>
        <a:p>
          <a:endParaRPr lang="fr-FR"/>
        </a:p>
      </dgm:t>
    </dgm:pt>
    <dgm:pt modelId="{83CAE8AA-F163-404F-879E-B878C8B2EA7D}" type="sibTrans" cxnId="{65247240-8538-4EED-8F53-0511E28AAEE9}">
      <dgm:prSet/>
      <dgm:spPr/>
      <dgm:t>
        <a:bodyPr/>
        <a:lstStyle/>
        <a:p>
          <a:endParaRPr lang="fr-FR"/>
        </a:p>
      </dgm:t>
    </dgm:pt>
    <dgm:pt modelId="{19639199-A665-4595-8352-E6CBB8996CC1}">
      <dgm:prSet phldrT="[Texte]"/>
      <dgm:spPr/>
      <dgm:t>
        <a:bodyPr/>
        <a:lstStyle/>
        <a:p>
          <a:r>
            <a:rPr lang="fr-FR" smtClean="0"/>
            <a:t>Managers</a:t>
          </a:r>
          <a:endParaRPr lang="fr-FR"/>
        </a:p>
      </dgm:t>
    </dgm:pt>
    <dgm:pt modelId="{8F3B8FC9-4DDA-43B1-B127-181BE72D08C4}" type="parTrans" cxnId="{6C279BE7-5C33-46F2-8073-82EA3CCD47FB}">
      <dgm:prSet/>
      <dgm:spPr/>
      <dgm:t>
        <a:bodyPr/>
        <a:lstStyle/>
        <a:p>
          <a:endParaRPr lang="fr-FR"/>
        </a:p>
      </dgm:t>
    </dgm:pt>
    <dgm:pt modelId="{B4AA0369-1495-49B9-9013-C79C09342B23}" type="sibTrans" cxnId="{6C279BE7-5C33-46F2-8073-82EA3CCD47FB}">
      <dgm:prSet/>
      <dgm:spPr/>
      <dgm:t>
        <a:bodyPr/>
        <a:lstStyle/>
        <a:p>
          <a:endParaRPr lang="fr-FR"/>
        </a:p>
      </dgm:t>
    </dgm:pt>
    <dgm:pt modelId="{A489EB24-7D36-4728-BF24-D00B4E98C8BC}">
      <dgm:prSet phldrT="[Texte]"/>
      <dgm:spPr/>
      <dgm:t>
        <a:bodyPr/>
        <a:lstStyle/>
        <a:p>
          <a:r>
            <a:rPr lang="fr-FR" smtClean="0"/>
            <a:t>Activation du potentiel humain</a:t>
          </a:r>
          <a:endParaRPr lang="fr-FR"/>
        </a:p>
      </dgm:t>
    </dgm:pt>
    <dgm:pt modelId="{9D31971A-7B03-49A6-A0FC-ADA2AB9714C8}" type="parTrans" cxnId="{2D83AA88-E0F3-43A5-9FD5-29E85EDAE652}">
      <dgm:prSet/>
      <dgm:spPr/>
      <dgm:t>
        <a:bodyPr/>
        <a:lstStyle/>
        <a:p>
          <a:endParaRPr lang="fr-FR"/>
        </a:p>
      </dgm:t>
    </dgm:pt>
    <dgm:pt modelId="{C4BFCE8E-94ED-41EF-B0A4-4E50EF4B543C}" type="sibTrans" cxnId="{2D83AA88-E0F3-43A5-9FD5-29E85EDAE652}">
      <dgm:prSet/>
      <dgm:spPr/>
      <dgm:t>
        <a:bodyPr/>
        <a:lstStyle/>
        <a:p>
          <a:endParaRPr lang="fr-FR"/>
        </a:p>
      </dgm:t>
    </dgm:pt>
    <dgm:pt modelId="{CEF5F907-2EE7-4AAD-BF1F-9F62662565E3}">
      <dgm:prSet phldrT="[Texte]"/>
      <dgm:spPr/>
      <dgm:t>
        <a:bodyPr/>
        <a:lstStyle/>
        <a:p>
          <a:r>
            <a:rPr lang="fr-FR" smtClean="0"/>
            <a:t>Direction</a:t>
          </a:r>
          <a:endParaRPr lang="fr-FR"/>
        </a:p>
      </dgm:t>
    </dgm:pt>
    <dgm:pt modelId="{81FC527A-5EAF-48A9-A2E2-6BDD181DE329}" type="parTrans" cxnId="{E398667E-67EB-4AD0-A945-5DC03CF8D5F2}">
      <dgm:prSet/>
      <dgm:spPr/>
      <dgm:t>
        <a:bodyPr/>
        <a:lstStyle/>
        <a:p>
          <a:endParaRPr lang="fr-FR"/>
        </a:p>
      </dgm:t>
    </dgm:pt>
    <dgm:pt modelId="{9FDB464F-0C24-4E7A-B77E-D5F120528E2A}" type="sibTrans" cxnId="{E398667E-67EB-4AD0-A945-5DC03CF8D5F2}">
      <dgm:prSet/>
      <dgm:spPr/>
      <dgm:t>
        <a:bodyPr/>
        <a:lstStyle/>
        <a:p>
          <a:endParaRPr lang="fr-FR"/>
        </a:p>
      </dgm:t>
    </dgm:pt>
    <dgm:pt modelId="{E5F6AC02-D10D-496A-A173-0DF6AD3F2AAF}" type="pres">
      <dgm:prSet presAssocID="{E9DB43E2-FDE9-4CBB-9AE9-990C445ACF0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10E726C-EB7B-45AD-9359-E52E96012C5E}" type="pres">
      <dgm:prSet presAssocID="{E9DB43E2-FDE9-4CBB-9AE9-990C445ACF0E}" presName="ellipse" presStyleLbl="trBgShp" presStyleIdx="0" presStyleCnt="1"/>
      <dgm:spPr/>
    </dgm:pt>
    <dgm:pt modelId="{E5119AC0-5F86-46F7-809D-2C522A1D3676}" type="pres">
      <dgm:prSet presAssocID="{E9DB43E2-FDE9-4CBB-9AE9-990C445ACF0E}" presName="arrow1" presStyleLbl="fgShp" presStyleIdx="0" presStyleCnt="1"/>
      <dgm:spPr/>
      <dgm:t>
        <a:bodyPr/>
        <a:lstStyle/>
        <a:p>
          <a:endParaRPr lang="fr-FR"/>
        </a:p>
      </dgm:t>
    </dgm:pt>
    <dgm:pt modelId="{C3A968FD-C3E5-465A-A3D5-241B66EE4B25}" type="pres">
      <dgm:prSet presAssocID="{E9DB43E2-FDE9-4CBB-9AE9-990C445ACF0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140F8EC-A9D5-4DBD-ADE2-BB448C95134C}" type="pres">
      <dgm:prSet presAssocID="{19639199-A665-4595-8352-E6CBB8996CC1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0BADB28-BE96-46CF-8911-04B00D60151C}" type="pres">
      <dgm:prSet presAssocID="{CEF5F907-2EE7-4AAD-BF1F-9F62662565E3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D462678-1CD2-4AED-A48D-BA896F261F22}" type="pres">
      <dgm:prSet presAssocID="{A489EB24-7D36-4728-BF24-D00B4E98C8BC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42E21-8BFC-4954-89A0-32C04A5936D2}" type="pres">
      <dgm:prSet presAssocID="{E9DB43E2-FDE9-4CBB-9AE9-990C445ACF0E}" presName="funnel" presStyleLbl="trAlignAcc1" presStyleIdx="0" presStyleCnt="1"/>
      <dgm:spPr/>
    </dgm:pt>
  </dgm:ptLst>
  <dgm:cxnLst>
    <dgm:cxn modelId="{78FE4D31-F5BE-4614-B276-73A53DE6791F}" type="presOf" srcId="{E9DB43E2-FDE9-4CBB-9AE9-990C445ACF0E}" destId="{E5F6AC02-D10D-496A-A173-0DF6AD3F2AAF}" srcOrd="0" destOrd="0" presId="urn:microsoft.com/office/officeart/2005/8/layout/funnel1"/>
    <dgm:cxn modelId="{65247240-8538-4EED-8F53-0511E28AAEE9}" srcId="{E9DB43E2-FDE9-4CBB-9AE9-990C445ACF0E}" destId="{4A63951F-DFF6-47C4-8966-36069F083A29}" srcOrd="0" destOrd="0" parTransId="{4C747867-3574-46DA-87A4-143F8D6004F5}" sibTransId="{83CAE8AA-F163-404F-879E-B878C8B2EA7D}"/>
    <dgm:cxn modelId="{E398667E-67EB-4AD0-A945-5DC03CF8D5F2}" srcId="{E9DB43E2-FDE9-4CBB-9AE9-990C445ACF0E}" destId="{CEF5F907-2EE7-4AAD-BF1F-9F62662565E3}" srcOrd="2" destOrd="0" parTransId="{81FC527A-5EAF-48A9-A2E2-6BDD181DE329}" sibTransId="{9FDB464F-0C24-4E7A-B77E-D5F120528E2A}"/>
    <dgm:cxn modelId="{2D83AA88-E0F3-43A5-9FD5-29E85EDAE652}" srcId="{E9DB43E2-FDE9-4CBB-9AE9-990C445ACF0E}" destId="{A489EB24-7D36-4728-BF24-D00B4E98C8BC}" srcOrd="3" destOrd="0" parTransId="{9D31971A-7B03-49A6-A0FC-ADA2AB9714C8}" sibTransId="{C4BFCE8E-94ED-41EF-B0A4-4E50EF4B543C}"/>
    <dgm:cxn modelId="{6C279BE7-5C33-46F2-8073-82EA3CCD47FB}" srcId="{E9DB43E2-FDE9-4CBB-9AE9-990C445ACF0E}" destId="{19639199-A665-4595-8352-E6CBB8996CC1}" srcOrd="1" destOrd="0" parTransId="{8F3B8FC9-4DDA-43B1-B127-181BE72D08C4}" sibTransId="{B4AA0369-1495-49B9-9013-C79C09342B23}"/>
    <dgm:cxn modelId="{48095DD1-2BD5-457C-B4C4-ECAAA15ECF70}" type="presOf" srcId="{19639199-A665-4595-8352-E6CBB8996CC1}" destId="{C0BADB28-BE96-46CF-8911-04B00D60151C}" srcOrd="0" destOrd="0" presId="urn:microsoft.com/office/officeart/2005/8/layout/funnel1"/>
    <dgm:cxn modelId="{89A75F10-1D45-4A7A-B7F3-AFC26F4A32CB}" type="presOf" srcId="{A489EB24-7D36-4728-BF24-D00B4E98C8BC}" destId="{C3A968FD-C3E5-465A-A3D5-241B66EE4B25}" srcOrd="0" destOrd="0" presId="urn:microsoft.com/office/officeart/2005/8/layout/funnel1"/>
    <dgm:cxn modelId="{E36976CA-3D7A-43A5-A00E-7AF951DC4C5E}" type="presOf" srcId="{4A63951F-DFF6-47C4-8966-36069F083A29}" destId="{2D462678-1CD2-4AED-A48D-BA896F261F22}" srcOrd="0" destOrd="0" presId="urn:microsoft.com/office/officeart/2005/8/layout/funnel1"/>
    <dgm:cxn modelId="{D8B3CF3F-488E-4D6D-8E80-CFFF91DC3E10}" type="presOf" srcId="{CEF5F907-2EE7-4AAD-BF1F-9F62662565E3}" destId="{4140F8EC-A9D5-4DBD-ADE2-BB448C95134C}" srcOrd="0" destOrd="0" presId="urn:microsoft.com/office/officeart/2005/8/layout/funnel1"/>
    <dgm:cxn modelId="{E025557F-EBB5-406F-9E89-75F65DB842BA}" type="presParOf" srcId="{E5F6AC02-D10D-496A-A173-0DF6AD3F2AAF}" destId="{010E726C-EB7B-45AD-9359-E52E96012C5E}" srcOrd="0" destOrd="0" presId="urn:microsoft.com/office/officeart/2005/8/layout/funnel1"/>
    <dgm:cxn modelId="{CA722A0D-F73E-42A7-98E2-F2971D65BAAC}" type="presParOf" srcId="{E5F6AC02-D10D-496A-A173-0DF6AD3F2AAF}" destId="{E5119AC0-5F86-46F7-809D-2C522A1D3676}" srcOrd="1" destOrd="0" presId="urn:microsoft.com/office/officeart/2005/8/layout/funnel1"/>
    <dgm:cxn modelId="{882FE47D-114B-4425-8000-43E8F9E0A32E}" type="presParOf" srcId="{E5F6AC02-D10D-496A-A173-0DF6AD3F2AAF}" destId="{C3A968FD-C3E5-465A-A3D5-241B66EE4B25}" srcOrd="2" destOrd="0" presId="urn:microsoft.com/office/officeart/2005/8/layout/funnel1"/>
    <dgm:cxn modelId="{F5C73112-0B4D-436F-B571-9EB69014CB86}" type="presParOf" srcId="{E5F6AC02-D10D-496A-A173-0DF6AD3F2AAF}" destId="{4140F8EC-A9D5-4DBD-ADE2-BB448C95134C}" srcOrd="3" destOrd="0" presId="urn:microsoft.com/office/officeart/2005/8/layout/funnel1"/>
    <dgm:cxn modelId="{330EDC6D-4729-4905-9EF5-FF197C90C99B}" type="presParOf" srcId="{E5F6AC02-D10D-496A-A173-0DF6AD3F2AAF}" destId="{C0BADB28-BE96-46CF-8911-04B00D60151C}" srcOrd="4" destOrd="0" presId="urn:microsoft.com/office/officeart/2005/8/layout/funnel1"/>
    <dgm:cxn modelId="{675511EC-CC77-4B6A-A1E4-A685E72A03A4}" type="presParOf" srcId="{E5F6AC02-D10D-496A-A173-0DF6AD3F2AAF}" destId="{2D462678-1CD2-4AED-A48D-BA896F261F22}" srcOrd="5" destOrd="0" presId="urn:microsoft.com/office/officeart/2005/8/layout/funnel1"/>
    <dgm:cxn modelId="{08A5B34A-15FB-4C5E-A7F5-32FEF9274553}" type="presParOf" srcId="{E5F6AC02-D10D-496A-A173-0DF6AD3F2AAF}" destId="{C3342E21-8BFC-4954-89A0-32C04A5936D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7D7AC-7163-4E0D-A549-B16896D701A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F994141D-F035-4D08-91C0-947CAE73E6BD}">
      <dgm:prSet phldrT="[Texte]" custT="1"/>
      <dgm:spPr/>
      <dgm:t>
        <a:bodyPr/>
        <a:lstStyle/>
        <a:p>
          <a:r>
            <a:rPr lang="fr-FR" sz="2800" smtClean="0"/>
            <a:t>Diagnostic</a:t>
          </a:r>
        </a:p>
        <a:p>
          <a:r>
            <a:rPr lang="fr-FR" sz="1800" smtClean="0"/>
            <a:t>(dirigeants)</a:t>
          </a:r>
          <a:endParaRPr lang="fr-FR" sz="1800"/>
        </a:p>
      </dgm:t>
    </dgm:pt>
    <dgm:pt modelId="{6471D52A-67EB-43B6-9359-98E8E1AC79AB}" type="parTrans" cxnId="{86628B5E-53B5-4B45-9483-CB26A7132AE6}">
      <dgm:prSet/>
      <dgm:spPr/>
      <dgm:t>
        <a:bodyPr/>
        <a:lstStyle/>
        <a:p>
          <a:endParaRPr lang="fr-FR"/>
        </a:p>
      </dgm:t>
    </dgm:pt>
    <dgm:pt modelId="{88DEFAC6-A447-48E3-BD7E-0BBC41E77326}" type="sibTrans" cxnId="{86628B5E-53B5-4B45-9483-CB26A7132AE6}">
      <dgm:prSet/>
      <dgm:spPr/>
      <dgm:t>
        <a:bodyPr/>
        <a:lstStyle/>
        <a:p>
          <a:endParaRPr lang="fr-FR"/>
        </a:p>
      </dgm:t>
    </dgm:pt>
    <dgm:pt modelId="{962CFE8C-3042-44A5-AE86-49339D2FBEF5}">
      <dgm:prSet phldrT="[Texte]"/>
      <dgm:spPr/>
      <dgm:t>
        <a:bodyPr/>
        <a:lstStyle/>
        <a:p>
          <a:r>
            <a:rPr lang="fr-FR" smtClean="0"/>
            <a:t>Evaluation par un consultant associé à la chaire</a:t>
          </a:r>
          <a:endParaRPr lang="fr-FR"/>
        </a:p>
      </dgm:t>
    </dgm:pt>
    <dgm:pt modelId="{0945F09F-197B-401E-AA51-31253FB7460D}" type="parTrans" cxnId="{B6E6B8C5-7292-47D5-98C4-27867E7FEF7C}">
      <dgm:prSet/>
      <dgm:spPr/>
      <dgm:t>
        <a:bodyPr/>
        <a:lstStyle/>
        <a:p>
          <a:endParaRPr lang="fr-FR"/>
        </a:p>
      </dgm:t>
    </dgm:pt>
    <dgm:pt modelId="{82213A1E-C1C3-47B9-9F46-8FD6826B4C1C}" type="sibTrans" cxnId="{B6E6B8C5-7292-47D5-98C4-27867E7FEF7C}">
      <dgm:prSet/>
      <dgm:spPr/>
      <dgm:t>
        <a:bodyPr/>
        <a:lstStyle/>
        <a:p>
          <a:endParaRPr lang="fr-FR"/>
        </a:p>
      </dgm:t>
    </dgm:pt>
    <dgm:pt modelId="{52062F79-ABC1-4A4B-9320-F9B377EE3848}">
      <dgm:prSet phldrT="[Texte]" custT="1"/>
      <dgm:spPr/>
      <dgm:t>
        <a:bodyPr/>
        <a:lstStyle/>
        <a:p>
          <a:r>
            <a:rPr lang="fr-FR" sz="2800" smtClean="0"/>
            <a:t>Enquête</a:t>
          </a:r>
        </a:p>
        <a:p>
          <a:r>
            <a:rPr lang="fr-FR" sz="1800" smtClean="0"/>
            <a:t>(salariés)</a:t>
          </a:r>
          <a:endParaRPr lang="fr-FR" sz="1800"/>
        </a:p>
      </dgm:t>
    </dgm:pt>
    <dgm:pt modelId="{02E6C69C-F06F-4D27-B778-C1E6B43F0CB9}" type="parTrans" cxnId="{AC3E51DF-03C6-4E72-912B-D9C7FD3B310C}">
      <dgm:prSet/>
      <dgm:spPr/>
      <dgm:t>
        <a:bodyPr/>
        <a:lstStyle/>
        <a:p>
          <a:endParaRPr lang="fr-FR"/>
        </a:p>
      </dgm:t>
    </dgm:pt>
    <dgm:pt modelId="{93E14183-53F9-48C2-A93A-210FB6FF7345}" type="sibTrans" cxnId="{AC3E51DF-03C6-4E72-912B-D9C7FD3B310C}">
      <dgm:prSet/>
      <dgm:spPr/>
      <dgm:t>
        <a:bodyPr/>
        <a:lstStyle/>
        <a:p>
          <a:endParaRPr lang="fr-FR"/>
        </a:p>
      </dgm:t>
    </dgm:pt>
    <dgm:pt modelId="{C2770A6E-AF6D-4E83-9A60-04C7A60AC3C6}">
      <dgm:prSet phldrT="[Texte]"/>
      <dgm:spPr/>
      <dgm:t>
        <a:bodyPr/>
        <a:lstStyle/>
        <a:p>
          <a:r>
            <a:rPr lang="fr-FR" smtClean="0"/>
            <a:t>Questionnaire fondé sur les mesures reconnues sur un plan académique</a:t>
          </a:r>
          <a:endParaRPr lang="fr-FR"/>
        </a:p>
      </dgm:t>
    </dgm:pt>
    <dgm:pt modelId="{7FD9CB51-E1C2-4050-B546-CBCEF4C6E5F4}" type="parTrans" cxnId="{9CD37AA3-D0B5-4DA4-B7B0-4EF8EE200651}">
      <dgm:prSet/>
      <dgm:spPr/>
      <dgm:t>
        <a:bodyPr/>
        <a:lstStyle/>
        <a:p>
          <a:endParaRPr lang="fr-FR"/>
        </a:p>
      </dgm:t>
    </dgm:pt>
    <dgm:pt modelId="{51435A04-2D05-4C2F-8642-7AC6A1B7AA47}" type="sibTrans" cxnId="{9CD37AA3-D0B5-4DA4-B7B0-4EF8EE200651}">
      <dgm:prSet/>
      <dgm:spPr/>
      <dgm:t>
        <a:bodyPr/>
        <a:lstStyle/>
        <a:p>
          <a:endParaRPr lang="fr-FR"/>
        </a:p>
      </dgm:t>
    </dgm:pt>
    <dgm:pt modelId="{33203F21-FE82-435B-9EBC-9ED0A039DBBB}">
      <dgm:prSet phldrT="[Texte]" custT="1"/>
      <dgm:spPr/>
      <dgm:t>
        <a:bodyPr/>
        <a:lstStyle/>
        <a:p>
          <a:r>
            <a:rPr lang="fr-FR" sz="2800" smtClean="0"/>
            <a:t>Synthèse</a:t>
          </a:r>
          <a:endParaRPr lang="fr-FR" sz="2800"/>
        </a:p>
      </dgm:t>
    </dgm:pt>
    <dgm:pt modelId="{659438D7-684B-40F2-A831-E756B4D697FA}" type="parTrans" cxnId="{F7CD18A9-AE59-4826-9B9F-A9640F2E73B7}">
      <dgm:prSet/>
      <dgm:spPr/>
      <dgm:t>
        <a:bodyPr/>
        <a:lstStyle/>
        <a:p>
          <a:endParaRPr lang="fr-FR"/>
        </a:p>
      </dgm:t>
    </dgm:pt>
    <dgm:pt modelId="{55D30C99-5BF9-45AB-9770-A5DC9AB81939}" type="sibTrans" cxnId="{F7CD18A9-AE59-4826-9B9F-A9640F2E73B7}">
      <dgm:prSet/>
      <dgm:spPr/>
      <dgm:t>
        <a:bodyPr/>
        <a:lstStyle/>
        <a:p>
          <a:endParaRPr lang="fr-FR"/>
        </a:p>
      </dgm:t>
    </dgm:pt>
    <dgm:pt modelId="{8AD4CF6F-79C3-4F8E-A66B-037AB7726EEC}">
      <dgm:prSet phldrT="[Texte]"/>
      <dgm:spPr/>
      <dgm:t>
        <a:bodyPr/>
        <a:lstStyle/>
        <a:p>
          <a:endParaRPr lang="fr-FR"/>
        </a:p>
      </dgm:t>
    </dgm:pt>
    <dgm:pt modelId="{520E095F-97FD-4F7B-893A-BB4C211A8E6E}" type="parTrans" cxnId="{4E192CBD-4D66-4B7E-B477-B3A817BA7D11}">
      <dgm:prSet/>
      <dgm:spPr/>
      <dgm:t>
        <a:bodyPr/>
        <a:lstStyle/>
        <a:p>
          <a:endParaRPr lang="fr-FR"/>
        </a:p>
      </dgm:t>
    </dgm:pt>
    <dgm:pt modelId="{6EC4E452-B8E2-4708-B12C-90FC2F7A1BB1}" type="sibTrans" cxnId="{4E192CBD-4D66-4B7E-B477-B3A817BA7D11}">
      <dgm:prSet/>
      <dgm:spPr/>
      <dgm:t>
        <a:bodyPr/>
        <a:lstStyle/>
        <a:p>
          <a:endParaRPr lang="fr-FR"/>
        </a:p>
      </dgm:t>
    </dgm:pt>
    <dgm:pt modelId="{2F406333-ADC8-4A9F-98A1-2F1BD2714BD4}">
      <dgm:prSet phldrT="[Texte]"/>
      <dgm:spPr/>
      <dgm:t>
        <a:bodyPr/>
        <a:lstStyle/>
        <a:p>
          <a:r>
            <a:rPr lang="fr-FR" smtClean="0"/>
            <a:t>Interviewés : l’équipe dirigeante</a:t>
          </a:r>
          <a:endParaRPr lang="fr-FR"/>
        </a:p>
      </dgm:t>
    </dgm:pt>
    <dgm:pt modelId="{02B3E1E6-ADC9-43EE-B7AB-D7BB6D0DDF7F}" type="parTrans" cxnId="{2B45252F-842C-4835-A742-B53DBA2E9872}">
      <dgm:prSet/>
      <dgm:spPr/>
      <dgm:t>
        <a:bodyPr/>
        <a:lstStyle/>
        <a:p>
          <a:endParaRPr lang="fr-FR"/>
        </a:p>
      </dgm:t>
    </dgm:pt>
    <dgm:pt modelId="{06F32D11-C0C3-43FD-8735-EFC0504E4003}" type="sibTrans" cxnId="{2B45252F-842C-4835-A742-B53DBA2E9872}">
      <dgm:prSet/>
      <dgm:spPr/>
      <dgm:t>
        <a:bodyPr/>
        <a:lstStyle/>
        <a:p>
          <a:endParaRPr lang="fr-FR"/>
        </a:p>
      </dgm:t>
    </dgm:pt>
    <dgm:pt modelId="{4C5BFE1A-5104-4544-B3EE-7236B8C879C2}">
      <dgm:prSet phldrT="[Texte]"/>
      <dgm:spPr/>
      <dgm:t>
        <a:bodyPr/>
        <a:lstStyle/>
        <a:p>
          <a:r>
            <a:rPr lang="fr-FR" smtClean="0"/>
            <a:t>Questionnés : tous les salariés</a:t>
          </a:r>
          <a:endParaRPr lang="fr-FR"/>
        </a:p>
      </dgm:t>
    </dgm:pt>
    <dgm:pt modelId="{D9DE2197-3A05-4868-AE08-BEFA400B73CD}" type="parTrans" cxnId="{F8A98678-9F1F-40B2-A224-D59917D070D9}">
      <dgm:prSet/>
      <dgm:spPr/>
      <dgm:t>
        <a:bodyPr/>
        <a:lstStyle/>
        <a:p>
          <a:endParaRPr lang="fr-FR"/>
        </a:p>
      </dgm:t>
    </dgm:pt>
    <dgm:pt modelId="{0A7EF08B-4982-4C84-BCB5-A5AD9CEBDA54}" type="sibTrans" cxnId="{F8A98678-9F1F-40B2-A224-D59917D070D9}">
      <dgm:prSet/>
      <dgm:spPr/>
      <dgm:t>
        <a:bodyPr/>
        <a:lstStyle/>
        <a:p>
          <a:endParaRPr lang="fr-FR"/>
        </a:p>
      </dgm:t>
    </dgm:pt>
    <dgm:pt modelId="{E9D4D9B0-C3E6-433F-917B-2CE5D05C9495}">
      <dgm:prSet phldrT="[Texte]"/>
      <dgm:spPr/>
      <dgm:t>
        <a:bodyPr/>
        <a:lstStyle/>
        <a:p>
          <a:r>
            <a:rPr lang="fr-FR" smtClean="0"/>
            <a:t>Déduction d’objectifs stratégiques et de plans d’action </a:t>
          </a:r>
          <a:endParaRPr lang="fr-FR"/>
        </a:p>
      </dgm:t>
    </dgm:pt>
    <dgm:pt modelId="{C11326E4-215C-4AEA-9F27-0C97E0A543A0}" type="parTrans" cxnId="{38582861-04AA-491B-9C63-E32FB972AA04}">
      <dgm:prSet/>
      <dgm:spPr/>
      <dgm:t>
        <a:bodyPr/>
        <a:lstStyle/>
        <a:p>
          <a:endParaRPr lang="fr-FR"/>
        </a:p>
      </dgm:t>
    </dgm:pt>
    <dgm:pt modelId="{9D433F11-342E-4F4A-9533-EC95C944EADE}" type="sibTrans" cxnId="{38582861-04AA-491B-9C63-E32FB972AA04}">
      <dgm:prSet/>
      <dgm:spPr/>
      <dgm:t>
        <a:bodyPr/>
        <a:lstStyle/>
        <a:p>
          <a:endParaRPr lang="fr-FR"/>
        </a:p>
      </dgm:t>
    </dgm:pt>
    <dgm:pt modelId="{D5FD24B5-8F31-4B70-B25E-167B841806D0}">
      <dgm:prSet phldrT="[Texte]"/>
      <dgm:spPr/>
      <dgm:t>
        <a:bodyPr/>
        <a:lstStyle/>
        <a:p>
          <a:r>
            <a:rPr lang="fr-FR" smtClean="0"/>
            <a:t>Visualisation des forces-faiblesses</a:t>
          </a:r>
          <a:endParaRPr lang="fr-FR"/>
        </a:p>
      </dgm:t>
    </dgm:pt>
    <dgm:pt modelId="{5DCF46E9-B802-4B8A-8BA9-B33F88A5AD89}" type="parTrans" cxnId="{C6D3E76D-DFC1-47D5-88A1-CEB2F33DEE83}">
      <dgm:prSet/>
      <dgm:spPr/>
      <dgm:t>
        <a:bodyPr/>
        <a:lstStyle/>
        <a:p>
          <a:endParaRPr lang="fr-FR"/>
        </a:p>
      </dgm:t>
    </dgm:pt>
    <dgm:pt modelId="{A2D8E958-1B83-4F1A-9D5F-C1EB838CDF9D}" type="sibTrans" cxnId="{C6D3E76D-DFC1-47D5-88A1-CEB2F33DEE83}">
      <dgm:prSet/>
      <dgm:spPr/>
      <dgm:t>
        <a:bodyPr/>
        <a:lstStyle/>
        <a:p>
          <a:endParaRPr lang="fr-FR"/>
        </a:p>
      </dgm:t>
    </dgm:pt>
    <dgm:pt modelId="{80EFDF49-738D-44B7-BAA0-CED82A9A9156}" type="pres">
      <dgm:prSet presAssocID="{6CB7D7AC-7163-4E0D-A549-B16896D701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51750781-907E-4B4F-9F66-837026567A3D}" type="pres">
      <dgm:prSet presAssocID="{F994141D-F035-4D08-91C0-947CAE73E6BD}" presName="composite" presStyleCnt="0"/>
      <dgm:spPr/>
    </dgm:pt>
    <dgm:pt modelId="{97BCC7CF-53F2-41C1-B76D-7A49B9084238}" type="pres">
      <dgm:prSet presAssocID="{F994141D-F035-4D08-91C0-947CAE73E6BD}" presName="bentUpArrow1" presStyleLbl="alignImgPlace1" presStyleIdx="0" presStyleCnt="2"/>
      <dgm:spPr/>
    </dgm:pt>
    <dgm:pt modelId="{04012D1E-4388-4C02-8AD6-FC54007922DA}" type="pres">
      <dgm:prSet presAssocID="{F994141D-F035-4D08-91C0-947CAE73E6B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D13BA7E-D651-4562-A3DE-252C92F88C83}" type="pres">
      <dgm:prSet presAssocID="{F994141D-F035-4D08-91C0-947CAE73E6B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A8A7A06-A013-489B-912C-EA1EFB183528}" type="pres">
      <dgm:prSet presAssocID="{88DEFAC6-A447-48E3-BD7E-0BBC41E77326}" presName="sibTrans" presStyleCnt="0"/>
      <dgm:spPr/>
    </dgm:pt>
    <dgm:pt modelId="{17D61215-2027-462E-8717-EE20F7BF9C14}" type="pres">
      <dgm:prSet presAssocID="{52062F79-ABC1-4A4B-9320-F9B377EE3848}" presName="composite" presStyleCnt="0"/>
      <dgm:spPr/>
    </dgm:pt>
    <dgm:pt modelId="{1367FC21-217A-454F-AE3B-B255645F684D}" type="pres">
      <dgm:prSet presAssocID="{52062F79-ABC1-4A4B-9320-F9B377EE3848}" presName="bentUpArrow1" presStyleLbl="alignImgPlace1" presStyleIdx="1" presStyleCnt="2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A931F16B-FD19-4DD3-B75C-9FB939364417}" type="pres">
      <dgm:prSet presAssocID="{52062F79-ABC1-4A4B-9320-F9B377EE384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CCFD0D9-95C5-43B6-974A-C48591A7F1B7}" type="pres">
      <dgm:prSet presAssocID="{52062F79-ABC1-4A4B-9320-F9B377EE3848}" presName="ChildText" presStyleLbl="revTx" presStyleIdx="1" presStyleCnt="3" custLinFactNeighborX="2656" custLinFactNeighborY="-16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7286C45-7C40-47D8-8FC9-2714F488BFE7}" type="pres">
      <dgm:prSet presAssocID="{93E14183-53F9-48C2-A93A-210FB6FF7345}" presName="sibTrans" presStyleCnt="0"/>
      <dgm:spPr/>
    </dgm:pt>
    <dgm:pt modelId="{D00E0F12-3016-49B6-B6D2-30F806242885}" type="pres">
      <dgm:prSet presAssocID="{33203F21-FE82-435B-9EBC-9ED0A039DBBB}" presName="composite" presStyleCnt="0"/>
      <dgm:spPr/>
    </dgm:pt>
    <dgm:pt modelId="{F2455AA8-2D82-4D90-B21E-3BF076241671}" type="pres">
      <dgm:prSet presAssocID="{33203F21-FE82-435B-9EBC-9ED0A039DBBB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2D0C5E4-3EAB-46D9-8A45-E2ED6FC04AB9}" type="pres">
      <dgm:prSet presAssocID="{33203F21-FE82-435B-9EBC-9ED0A039DBBB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8A98678-9F1F-40B2-A224-D59917D070D9}" srcId="{52062F79-ABC1-4A4B-9320-F9B377EE3848}" destId="{4C5BFE1A-5104-4544-B3EE-7236B8C879C2}" srcOrd="1" destOrd="0" parTransId="{D9DE2197-3A05-4868-AE08-BEFA400B73CD}" sibTransId="{0A7EF08B-4982-4C84-BCB5-A5AD9CEBDA54}"/>
    <dgm:cxn modelId="{4E192CBD-4D66-4B7E-B477-B3A817BA7D11}" srcId="{33203F21-FE82-435B-9EBC-9ED0A039DBBB}" destId="{8AD4CF6F-79C3-4F8E-A66B-037AB7726EEC}" srcOrd="0" destOrd="0" parTransId="{520E095F-97FD-4F7B-893A-BB4C211A8E6E}" sibTransId="{6EC4E452-B8E2-4708-B12C-90FC2F7A1BB1}"/>
    <dgm:cxn modelId="{38582861-04AA-491B-9C63-E32FB972AA04}" srcId="{33203F21-FE82-435B-9EBC-9ED0A039DBBB}" destId="{E9D4D9B0-C3E6-433F-917B-2CE5D05C9495}" srcOrd="2" destOrd="0" parTransId="{C11326E4-215C-4AEA-9F27-0C97E0A543A0}" sibTransId="{9D433F11-342E-4F4A-9533-EC95C944EADE}"/>
    <dgm:cxn modelId="{AC3E51DF-03C6-4E72-912B-D9C7FD3B310C}" srcId="{6CB7D7AC-7163-4E0D-A549-B16896D701A5}" destId="{52062F79-ABC1-4A4B-9320-F9B377EE3848}" srcOrd="1" destOrd="0" parTransId="{02E6C69C-F06F-4D27-B778-C1E6B43F0CB9}" sibTransId="{93E14183-53F9-48C2-A93A-210FB6FF7345}"/>
    <dgm:cxn modelId="{1A88FF64-23C6-4574-81EE-E5174E45A891}" type="presOf" srcId="{33203F21-FE82-435B-9EBC-9ED0A039DBBB}" destId="{F2455AA8-2D82-4D90-B21E-3BF076241671}" srcOrd="0" destOrd="0" presId="urn:microsoft.com/office/officeart/2005/8/layout/StepDownProcess"/>
    <dgm:cxn modelId="{5ED36502-AE51-4E01-89E2-31E2C9D1A7D7}" type="presOf" srcId="{962CFE8C-3042-44A5-AE86-49339D2FBEF5}" destId="{8D13BA7E-D651-4562-A3DE-252C92F88C83}" srcOrd="0" destOrd="0" presId="urn:microsoft.com/office/officeart/2005/8/layout/StepDownProcess"/>
    <dgm:cxn modelId="{6D00DBAC-EFEF-41DD-AA81-7A1DF1B3D6B6}" type="presOf" srcId="{2F406333-ADC8-4A9F-98A1-2F1BD2714BD4}" destId="{8D13BA7E-D651-4562-A3DE-252C92F88C83}" srcOrd="0" destOrd="1" presId="urn:microsoft.com/office/officeart/2005/8/layout/StepDownProcess"/>
    <dgm:cxn modelId="{B6E6B8C5-7292-47D5-98C4-27867E7FEF7C}" srcId="{F994141D-F035-4D08-91C0-947CAE73E6BD}" destId="{962CFE8C-3042-44A5-AE86-49339D2FBEF5}" srcOrd="0" destOrd="0" parTransId="{0945F09F-197B-401E-AA51-31253FB7460D}" sibTransId="{82213A1E-C1C3-47B9-9F46-8FD6826B4C1C}"/>
    <dgm:cxn modelId="{C6D3E76D-DFC1-47D5-88A1-CEB2F33DEE83}" srcId="{33203F21-FE82-435B-9EBC-9ED0A039DBBB}" destId="{D5FD24B5-8F31-4B70-B25E-167B841806D0}" srcOrd="1" destOrd="0" parTransId="{5DCF46E9-B802-4B8A-8BA9-B33F88A5AD89}" sibTransId="{A2D8E958-1B83-4F1A-9D5F-C1EB838CDF9D}"/>
    <dgm:cxn modelId="{6DA5EC40-FCE8-49C1-A8DA-989C70874517}" type="presOf" srcId="{52062F79-ABC1-4A4B-9320-F9B377EE3848}" destId="{A931F16B-FD19-4DD3-B75C-9FB939364417}" srcOrd="0" destOrd="0" presId="urn:microsoft.com/office/officeart/2005/8/layout/StepDownProcess"/>
    <dgm:cxn modelId="{C525D7FA-7C36-4901-9D22-344ACF04978B}" type="presOf" srcId="{8AD4CF6F-79C3-4F8E-A66B-037AB7726EEC}" destId="{62D0C5E4-3EAB-46D9-8A45-E2ED6FC04AB9}" srcOrd="0" destOrd="0" presId="urn:microsoft.com/office/officeart/2005/8/layout/StepDownProcess"/>
    <dgm:cxn modelId="{9548F229-E97F-4D3A-B19D-CC2371B301C6}" type="presOf" srcId="{4C5BFE1A-5104-4544-B3EE-7236B8C879C2}" destId="{6CCFD0D9-95C5-43B6-974A-C48591A7F1B7}" srcOrd="0" destOrd="1" presId="urn:microsoft.com/office/officeart/2005/8/layout/StepDownProcess"/>
    <dgm:cxn modelId="{9CD37AA3-D0B5-4DA4-B7B0-4EF8EE200651}" srcId="{52062F79-ABC1-4A4B-9320-F9B377EE3848}" destId="{C2770A6E-AF6D-4E83-9A60-04C7A60AC3C6}" srcOrd="0" destOrd="0" parTransId="{7FD9CB51-E1C2-4050-B546-CBCEF4C6E5F4}" sibTransId="{51435A04-2D05-4C2F-8642-7AC6A1B7AA47}"/>
    <dgm:cxn modelId="{186C8A18-E2BB-4905-A15A-1ED2E8D14E70}" type="presOf" srcId="{6CB7D7AC-7163-4E0D-A549-B16896D701A5}" destId="{80EFDF49-738D-44B7-BAA0-CED82A9A9156}" srcOrd="0" destOrd="0" presId="urn:microsoft.com/office/officeart/2005/8/layout/StepDownProcess"/>
    <dgm:cxn modelId="{C87BA35A-5B47-4EBE-84FE-49D4A9BB5B0F}" type="presOf" srcId="{F994141D-F035-4D08-91C0-947CAE73E6BD}" destId="{04012D1E-4388-4C02-8AD6-FC54007922DA}" srcOrd="0" destOrd="0" presId="urn:microsoft.com/office/officeart/2005/8/layout/StepDownProcess"/>
    <dgm:cxn modelId="{91563285-638D-4C9E-9FCA-ECF36AAE6BDC}" type="presOf" srcId="{C2770A6E-AF6D-4E83-9A60-04C7A60AC3C6}" destId="{6CCFD0D9-95C5-43B6-974A-C48591A7F1B7}" srcOrd="0" destOrd="0" presId="urn:microsoft.com/office/officeart/2005/8/layout/StepDownProcess"/>
    <dgm:cxn modelId="{2B45252F-842C-4835-A742-B53DBA2E9872}" srcId="{F994141D-F035-4D08-91C0-947CAE73E6BD}" destId="{2F406333-ADC8-4A9F-98A1-2F1BD2714BD4}" srcOrd="1" destOrd="0" parTransId="{02B3E1E6-ADC9-43EE-B7AB-D7BB6D0DDF7F}" sibTransId="{06F32D11-C0C3-43FD-8735-EFC0504E4003}"/>
    <dgm:cxn modelId="{D9984EC9-A005-40E3-B163-565896B2F146}" type="presOf" srcId="{E9D4D9B0-C3E6-433F-917B-2CE5D05C9495}" destId="{62D0C5E4-3EAB-46D9-8A45-E2ED6FC04AB9}" srcOrd="0" destOrd="2" presId="urn:microsoft.com/office/officeart/2005/8/layout/StepDownProcess"/>
    <dgm:cxn modelId="{86628B5E-53B5-4B45-9483-CB26A7132AE6}" srcId="{6CB7D7AC-7163-4E0D-A549-B16896D701A5}" destId="{F994141D-F035-4D08-91C0-947CAE73E6BD}" srcOrd="0" destOrd="0" parTransId="{6471D52A-67EB-43B6-9359-98E8E1AC79AB}" sibTransId="{88DEFAC6-A447-48E3-BD7E-0BBC41E77326}"/>
    <dgm:cxn modelId="{F7CD18A9-AE59-4826-9B9F-A9640F2E73B7}" srcId="{6CB7D7AC-7163-4E0D-A549-B16896D701A5}" destId="{33203F21-FE82-435B-9EBC-9ED0A039DBBB}" srcOrd="2" destOrd="0" parTransId="{659438D7-684B-40F2-A831-E756B4D697FA}" sibTransId="{55D30C99-5BF9-45AB-9770-A5DC9AB81939}"/>
    <dgm:cxn modelId="{716709A3-858C-45C7-A439-398404E5C782}" type="presOf" srcId="{D5FD24B5-8F31-4B70-B25E-167B841806D0}" destId="{62D0C5E4-3EAB-46D9-8A45-E2ED6FC04AB9}" srcOrd="0" destOrd="1" presId="urn:microsoft.com/office/officeart/2005/8/layout/StepDownProcess"/>
    <dgm:cxn modelId="{ACB2E1D8-B745-4807-A752-FCBDECF705FF}" type="presParOf" srcId="{80EFDF49-738D-44B7-BAA0-CED82A9A9156}" destId="{51750781-907E-4B4F-9F66-837026567A3D}" srcOrd="0" destOrd="0" presId="urn:microsoft.com/office/officeart/2005/8/layout/StepDownProcess"/>
    <dgm:cxn modelId="{59D7B76F-06A7-4778-AF57-C32E721C38F5}" type="presParOf" srcId="{51750781-907E-4B4F-9F66-837026567A3D}" destId="{97BCC7CF-53F2-41C1-B76D-7A49B9084238}" srcOrd="0" destOrd="0" presId="urn:microsoft.com/office/officeart/2005/8/layout/StepDownProcess"/>
    <dgm:cxn modelId="{2F9CF054-C846-4222-B76C-4CBEDBC051CC}" type="presParOf" srcId="{51750781-907E-4B4F-9F66-837026567A3D}" destId="{04012D1E-4388-4C02-8AD6-FC54007922DA}" srcOrd="1" destOrd="0" presId="urn:microsoft.com/office/officeart/2005/8/layout/StepDownProcess"/>
    <dgm:cxn modelId="{DAE7574F-CE28-464E-839A-DDD65E13BE06}" type="presParOf" srcId="{51750781-907E-4B4F-9F66-837026567A3D}" destId="{8D13BA7E-D651-4562-A3DE-252C92F88C83}" srcOrd="2" destOrd="0" presId="urn:microsoft.com/office/officeart/2005/8/layout/StepDownProcess"/>
    <dgm:cxn modelId="{2C680AE4-A28E-48C5-B86F-D01A54EEA34E}" type="presParOf" srcId="{80EFDF49-738D-44B7-BAA0-CED82A9A9156}" destId="{4A8A7A06-A013-489B-912C-EA1EFB183528}" srcOrd="1" destOrd="0" presId="urn:microsoft.com/office/officeart/2005/8/layout/StepDownProcess"/>
    <dgm:cxn modelId="{B1E46379-B307-4C4D-ACD6-DD8EA2EC71B9}" type="presParOf" srcId="{80EFDF49-738D-44B7-BAA0-CED82A9A9156}" destId="{17D61215-2027-462E-8717-EE20F7BF9C14}" srcOrd="2" destOrd="0" presId="urn:microsoft.com/office/officeart/2005/8/layout/StepDownProcess"/>
    <dgm:cxn modelId="{80DD1B5B-88DE-4BF2-A10C-D3ED8C8A2E47}" type="presParOf" srcId="{17D61215-2027-462E-8717-EE20F7BF9C14}" destId="{1367FC21-217A-454F-AE3B-B255645F684D}" srcOrd="0" destOrd="0" presId="urn:microsoft.com/office/officeart/2005/8/layout/StepDownProcess"/>
    <dgm:cxn modelId="{0FF02EE0-B688-41BF-84BE-36A301EC5788}" type="presParOf" srcId="{17D61215-2027-462E-8717-EE20F7BF9C14}" destId="{A931F16B-FD19-4DD3-B75C-9FB939364417}" srcOrd="1" destOrd="0" presId="urn:microsoft.com/office/officeart/2005/8/layout/StepDownProcess"/>
    <dgm:cxn modelId="{7E9D4850-09C0-4442-9ABC-B73DF8EA37E5}" type="presParOf" srcId="{17D61215-2027-462E-8717-EE20F7BF9C14}" destId="{6CCFD0D9-95C5-43B6-974A-C48591A7F1B7}" srcOrd="2" destOrd="0" presId="urn:microsoft.com/office/officeart/2005/8/layout/StepDownProcess"/>
    <dgm:cxn modelId="{7E928535-6336-40FF-ABFC-CB5F023A84B4}" type="presParOf" srcId="{80EFDF49-738D-44B7-BAA0-CED82A9A9156}" destId="{77286C45-7C40-47D8-8FC9-2714F488BFE7}" srcOrd="3" destOrd="0" presId="urn:microsoft.com/office/officeart/2005/8/layout/StepDownProcess"/>
    <dgm:cxn modelId="{6BDBD478-820B-4FED-AE23-3B8376F7DB5B}" type="presParOf" srcId="{80EFDF49-738D-44B7-BAA0-CED82A9A9156}" destId="{D00E0F12-3016-49B6-B6D2-30F806242885}" srcOrd="4" destOrd="0" presId="urn:microsoft.com/office/officeart/2005/8/layout/StepDownProcess"/>
    <dgm:cxn modelId="{CE5EEC20-A2A5-4FD4-A7D7-8FEEA1AF1B47}" type="presParOf" srcId="{D00E0F12-3016-49B6-B6D2-30F806242885}" destId="{F2455AA8-2D82-4D90-B21E-3BF076241671}" srcOrd="0" destOrd="0" presId="urn:microsoft.com/office/officeart/2005/8/layout/StepDownProcess"/>
    <dgm:cxn modelId="{BC7C61CC-887E-46DE-9400-7607CD3B0812}" type="presParOf" srcId="{D00E0F12-3016-49B6-B6D2-30F806242885}" destId="{62D0C5E4-3EAB-46D9-8A45-E2ED6FC04AB9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E726C-EB7B-45AD-9359-E52E96012C5E}">
      <dsp:nvSpPr>
        <dsp:cNvPr id="0" name=""/>
        <dsp:cNvSpPr/>
      </dsp:nvSpPr>
      <dsp:spPr>
        <a:xfrm>
          <a:off x="2118350" y="200570"/>
          <a:ext cx="3980557" cy="1382395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19AC0-5F86-46F7-809D-2C522A1D3676}">
      <dsp:nvSpPr>
        <dsp:cNvPr id="0" name=""/>
        <dsp:cNvSpPr/>
      </dsp:nvSpPr>
      <dsp:spPr>
        <a:xfrm>
          <a:off x="3729087" y="3585587"/>
          <a:ext cx="771425" cy="49371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968FD-C3E5-465A-A3D5-241B66EE4B25}">
      <dsp:nvSpPr>
        <dsp:cNvPr id="0" name=""/>
        <dsp:cNvSpPr/>
      </dsp:nvSpPr>
      <dsp:spPr>
        <a:xfrm>
          <a:off x="2263378" y="3980557"/>
          <a:ext cx="3702843" cy="925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Activation du potentiel humain</a:t>
          </a:r>
          <a:endParaRPr lang="fr-FR" sz="2200" kern="1200"/>
        </a:p>
      </dsp:txBody>
      <dsp:txXfrm>
        <a:off x="2263378" y="3980557"/>
        <a:ext cx="3702843" cy="925710"/>
      </dsp:txXfrm>
    </dsp:sp>
    <dsp:sp modelId="{4140F8EC-A9D5-4DBD-ADE2-BB448C95134C}">
      <dsp:nvSpPr>
        <dsp:cNvPr id="0" name=""/>
        <dsp:cNvSpPr/>
      </dsp:nvSpPr>
      <dsp:spPr>
        <a:xfrm>
          <a:off x="3565544" y="1689731"/>
          <a:ext cx="1388566" cy="1388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Direction</a:t>
          </a:r>
          <a:endParaRPr lang="fr-FR" sz="1600" kern="1200"/>
        </a:p>
      </dsp:txBody>
      <dsp:txXfrm>
        <a:off x="3768895" y="1893082"/>
        <a:ext cx="981864" cy="981864"/>
      </dsp:txXfrm>
    </dsp:sp>
    <dsp:sp modelId="{C0BADB28-BE96-46CF-8911-04B00D60151C}">
      <dsp:nvSpPr>
        <dsp:cNvPr id="0" name=""/>
        <dsp:cNvSpPr/>
      </dsp:nvSpPr>
      <dsp:spPr>
        <a:xfrm>
          <a:off x="2571948" y="647997"/>
          <a:ext cx="1388566" cy="1388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Managers</a:t>
          </a:r>
          <a:endParaRPr lang="fr-FR" sz="1600" kern="1200"/>
        </a:p>
      </dsp:txBody>
      <dsp:txXfrm>
        <a:off x="2775299" y="851348"/>
        <a:ext cx="981864" cy="981864"/>
      </dsp:txXfrm>
    </dsp:sp>
    <dsp:sp modelId="{2D462678-1CD2-4AED-A48D-BA896F261F22}">
      <dsp:nvSpPr>
        <dsp:cNvPr id="0" name=""/>
        <dsp:cNvSpPr/>
      </dsp:nvSpPr>
      <dsp:spPr>
        <a:xfrm>
          <a:off x="3991371" y="312273"/>
          <a:ext cx="1388566" cy="13885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smtClean="0"/>
            <a:t>DRH</a:t>
          </a:r>
          <a:endParaRPr lang="fr-FR" sz="1600" kern="1200"/>
        </a:p>
      </dsp:txBody>
      <dsp:txXfrm>
        <a:off x="4194722" y="515624"/>
        <a:ext cx="981864" cy="981864"/>
      </dsp:txXfrm>
    </dsp:sp>
    <dsp:sp modelId="{C3342E21-8BFC-4954-89A0-32C04A5936D2}">
      <dsp:nvSpPr>
        <dsp:cNvPr id="0" name=""/>
        <dsp:cNvSpPr/>
      </dsp:nvSpPr>
      <dsp:spPr>
        <a:xfrm>
          <a:off x="1954807" y="30857"/>
          <a:ext cx="4319984" cy="345598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F11F9-4269-4B23-B4B2-23B48C263670}" type="datetimeFigureOut">
              <a:rPr lang="fr-FR" smtClean="0"/>
              <a:t>28/04/2015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58140-0415-4E64-9DEA-3CF896CFF1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7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8FFD6DE1-9F71-432A-BD2A-AFC7D5D3C785}" type="slidenum">
              <a:rPr lang="fr-FR" altLang="fr-FR" sz="13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/>
              <a:t>12</a:t>
            </a:fld>
            <a:endParaRPr lang="fr-FR" altLang="fr-FR" sz="1300">
              <a:solidFill>
                <a:srgbClr val="0000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57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615" y="4343510"/>
            <a:ext cx="5028771" cy="411574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F27D3B7-382D-4E69-8148-B443854C05B6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E2068-F8C3-4251-A9FE-E254395FC51C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0DDE-756E-4569-8CFE-32F04FE09604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2E803-4035-4BE5-A03C-8C013A55726B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E202A1-B639-48B9-8AA7-9D4D11C66C3A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B892-8E63-45FC-BC3F-624370D83411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C877-E477-4928-AC3A-1922034F3D0C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48CC9-6734-4808-A0BE-C246920FFBC0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ED04-60FE-49D7-9247-62F320582311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8B2-B0CA-4E6B-965F-7DF3AFB8D27F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A064-D8CD-407C-889A-75003627B75A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F0222-8C88-4009-80D0-8A8F42EDBF3B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6EFDA3-D3CC-4702-B6A2-687A58D0690B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325" y="3686589"/>
            <a:ext cx="7056785" cy="122413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2000" b="1" i="1" smtClean="0"/>
              <a:t>Présentation des travaux de la chaire </a:t>
            </a:r>
            <a:br>
              <a:rPr lang="fr-FR" sz="2000" b="1" i="1" smtClean="0"/>
            </a:br>
            <a:r>
              <a:rPr lang="fr-FR" sz="2000" b="1" i="1" smtClean="0"/>
              <a:t>(réunion OSI-DGCIS)</a:t>
            </a:r>
            <a:br>
              <a:rPr lang="fr-FR" sz="2000" b="1" i="1" smtClean="0"/>
            </a:br>
            <a:r>
              <a:rPr lang="fr-FR" sz="2000" b="1" i="1"/>
              <a:t/>
            </a:r>
            <a:br>
              <a:rPr lang="fr-FR" sz="2000" b="1" i="1"/>
            </a:br>
            <a:endParaRPr lang="fr-FR" sz="2000" b="1" i="1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9200" y="5055174"/>
            <a:ext cx="6858000" cy="678081"/>
          </a:xfrm>
        </p:spPr>
        <p:txBody>
          <a:bodyPr>
            <a:noAutofit/>
          </a:bodyPr>
          <a:lstStyle/>
          <a:p>
            <a:r>
              <a:rPr lang="fr-FR" sz="1600" b="1" smtClean="0"/>
              <a:t>Stéphane Trébucq</a:t>
            </a:r>
          </a:p>
          <a:p>
            <a:r>
              <a:rPr lang="fr-FR" sz="1600" b="1"/>
              <a:t>Anne Goujon-Belghit</a:t>
            </a:r>
          </a:p>
          <a:p>
            <a:endParaRPr lang="fr-FR" sz="1600" b="1"/>
          </a:p>
        </p:txBody>
      </p:sp>
      <p:pic>
        <p:nvPicPr>
          <p:cNvPr id="5" name="Image 3" descr="Unknow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608" y="123777"/>
            <a:ext cx="1008261" cy="96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4" descr="picto_ir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32" y="235089"/>
            <a:ext cx="1562940" cy="674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www.fondation.univ-bordeaux.fr/sites/default/files/framework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3777"/>
            <a:ext cx="1445725" cy="7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199080" y="1921296"/>
            <a:ext cx="896448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smtClean="0"/>
              <a:t>Chaire « capital humain et performance globale »</a:t>
            </a:r>
          </a:p>
          <a:p>
            <a:r>
              <a:rPr lang="fr-FR" sz="1600" smtClean="0"/>
              <a:t>fondation Bordeaux université – </a:t>
            </a:r>
            <a:r>
              <a:rPr lang="fr-FR" sz="1600" b="1" smtClean="0"/>
              <a:t>27 juin 2014</a:t>
            </a:r>
            <a:endParaRPr lang="fr-FR" sz="1600" b="1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E2FE-8001-49DE-86FA-1F977B30B50D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1</a:t>
            </a:fld>
            <a:endParaRPr lang="fr-FR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558" y="234617"/>
            <a:ext cx="2090407" cy="64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13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38892" y="104186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Démarche de mesure du capital humain</a:t>
            </a:r>
          </a:p>
          <a:p>
            <a:pPr algn="ctr"/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(Chaire capital humain – fondation Bordeaux Université)</a:t>
            </a:r>
            <a:endParaRPr lang="fr-FR" sz="2000" i="1" dirty="0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245671560"/>
              </p:ext>
            </p:extLst>
          </p:nvPr>
        </p:nvGraphicFramePr>
        <p:xfrm>
          <a:off x="0" y="1000061"/>
          <a:ext cx="6644100" cy="531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508388" y="6011939"/>
            <a:ext cx="5059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Source : chaire capital humain (Trébucq, Goujon-Belghit, Herrbach)</a:t>
            </a:r>
            <a:endParaRPr lang="fr-FR" sz="14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oupe 22"/>
          <p:cNvGrpSpPr/>
          <p:nvPr/>
        </p:nvGrpSpPr>
        <p:grpSpPr>
          <a:xfrm>
            <a:off x="6717343" y="2956431"/>
            <a:ext cx="2313586" cy="1473311"/>
            <a:chOff x="163194" y="27722"/>
            <a:chExt cx="2104827" cy="1473311"/>
          </a:xfrm>
          <a:solidFill>
            <a:schemeClr val="bg2">
              <a:lumMod val="90000"/>
            </a:schemeClr>
          </a:solidFill>
        </p:grpSpPr>
        <p:sp>
          <p:nvSpPr>
            <p:cNvPr id="24" name="Rectangle à coins arrondis 23"/>
            <p:cNvSpPr/>
            <p:nvPr/>
          </p:nvSpPr>
          <p:spPr>
            <a:xfrm>
              <a:off x="163194" y="27722"/>
              <a:ext cx="2104827" cy="1473311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235128" y="99656"/>
              <a:ext cx="1960959" cy="13294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smtClean="0">
                  <a:solidFill>
                    <a:schemeClr val="tx1"/>
                  </a:solidFill>
                </a:rPr>
                <a:t>Présenter les résultats obtenus à l’ensemble des salariés</a:t>
              </a:r>
              <a:endParaRPr lang="fr-FR" sz="12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6717343" y="1397106"/>
            <a:ext cx="2313586" cy="1473311"/>
            <a:chOff x="163194" y="27722"/>
            <a:chExt cx="2104827" cy="1473311"/>
          </a:xfrm>
          <a:solidFill>
            <a:schemeClr val="bg2">
              <a:lumMod val="90000"/>
            </a:schemeClr>
          </a:solidFill>
        </p:grpSpPr>
        <p:sp>
          <p:nvSpPr>
            <p:cNvPr id="27" name="Rectangle à coins arrondis 26"/>
            <p:cNvSpPr/>
            <p:nvPr/>
          </p:nvSpPr>
          <p:spPr>
            <a:xfrm>
              <a:off x="163194" y="27722"/>
              <a:ext cx="2104827" cy="1473311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235128" y="99656"/>
              <a:ext cx="1960959" cy="13294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smtClean="0">
                  <a:solidFill>
                    <a:schemeClr val="tx1"/>
                  </a:solidFill>
                </a:rPr>
                <a:t>Expliquer auprès de l’ensemble des salariés la démarche</a:t>
              </a:r>
              <a:endParaRPr lang="fr-FR" sz="1200" kern="120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6717343" y="4510208"/>
            <a:ext cx="2313586" cy="1473311"/>
            <a:chOff x="163194" y="27722"/>
            <a:chExt cx="2104827" cy="1473311"/>
          </a:xfrm>
          <a:solidFill>
            <a:schemeClr val="bg2">
              <a:lumMod val="90000"/>
            </a:schemeClr>
          </a:solidFill>
        </p:grpSpPr>
        <p:sp>
          <p:nvSpPr>
            <p:cNvPr id="31" name="Rectangle à coins arrondis 30"/>
            <p:cNvSpPr/>
            <p:nvPr/>
          </p:nvSpPr>
          <p:spPr>
            <a:xfrm>
              <a:off x="163194" y="27722"/>
              <a:ext cx="2104827" cy="1473311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235128" y="99656"/>
              <a:ext cx="1960959" cy="132944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smtClean="0">
                  <a:solidFill>
                    <a:schemeClr val="tx1"/>
                  </a:solidFill>
                </a:rPr>
                <a:t>Traduire les résultats obtenus en actions, et renouveler la mesure</a:t>
              </a:r>
              <a:endParaRPr lang="fr-FR" sz="1200" kern="1200">
                <a:solidFill>
                  <a:schemeClr val="tx1"/>
                </a:solidFill>
              </a:endParaRPr>
            </a:p>
          </p:txBody>
        </p:sp>
      </p:grpSp>
      <p:sp>
        <p:nvSpPr>
          <p:cNvPr id="33" name="ZoneTexte 32"/>
          <p:cNvSpPr txBox="1"/>
          <p:nvPr/>
        </p:nvSpPr>
        <p:spPr>
          <a:xfrm>
            <a:off x="49355" y="990524"/>
            <a:ext cx="2424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Etapes de la démarche :</a:t>
            </a:r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046320" y="1000061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Indispensable :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3866-3A1D-4159-BABF-A568F417B1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50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/>
          <p:cNvSpPr>
            <a:spLocks noGrp="1"/>
          </p:cNvSpPr>
          <p:nvPr>
            <p:ph type="title"/>
          </p:nvPr>
        </p:nvSpPr>
        <p:spPr bwMode="auto">
          <a:xfrm>
            <a:off x="395536" y="188913"/>
            <a:ext cx="8519864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fr-FR" altLang="fr-FR" sz="2000" i="1">
                <a:solidFill>
                  <a:srgbClr val="7F7F7F"/>
                </a:solidFill>
                <a:latin typeface="Arial Narrow" pitchFamily="34" charset="0"/>
              </a:rPr>
              <a:t>Exemple de contenu du questionnaire-salariés 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279650" y="5522841"/>
            <a:ext cx="64706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FR" altLang="fr-FR" sz="1000">
                <a:solidFill>
                  <a:srgbClr val="7F7F7F"/>
                </a:solidFill>
              </a:rPr>
              <a:t>Source : Chaire Capital Humain – Fondation Bordeaux Université (S. Trébucq, A. Goujon-Belghit, O. Herrbach)</a:t>
            </a:r>
          </a:p>
        </p:txBody>
      </p:sp>
      <p:pic>
        <p:nvPicPr>
          <p:cNvPr id="16387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60" y="1340453"/>
            <a:ext cx="8210550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A024A-A776-4D7D-9A28-128FB3DDA02F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48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228600" y="188913"/>
            <a:ext cx="86868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fr-FR" altLang="fr-FR" sz="2000" b="1" smtClean="0">
                <a:solidFill>
                  <a:srgbClr val="7F7F7F"/>
                </a:solidFill>
                <a:latin typeface="Arial Narrow" pitchFamily="34" charset="0"/>
              </a:rPr>
              <a:t>Chaire capital humain – fondation Bordeaux université</a:t>
            </a:r>
            <a:endParaRPr lang="fr-FR" altLang="fr-FR" sz="2000" b="1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763713" y="1109663"/>
            <a:ext cx="5824537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</a:rPr>
              <a:t>Stéphane Trébucq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Titulaire de la Chaire « </a:t>
            </a:r>
            <a:r>
              <a:rPr lang="fr-FR" altLang="fr-FR" sz="900" b="1">
                <a:solidFill>
                  <a:srgbClr val="7F7F7F"/>
                </a:solidFill>
                <a:latin typeface="Arial Narrow" pitchFamily="34" charset="0"/>
              </a:rPr>
              <a:t>Pilotage du Capital Humain et de la performance globale</a:t>
            </a: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 » de l’Université de Bordeaux Professeur des universités en Sciences de gestion, Université – IAE de Bordeaux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trebucq@u-bordeaux4.fr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endParaRPr lang="fr-FR" altLang="fr-FR" sz="900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763713" y="1773238"/>
            <a:ext cx="58245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Anne Goujon-Belghit</a:t>
            </a:r>
          </a:p>
          <a:p>
            <a:pPr algn="just"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Titulaire adjointe de la Chaire « </a:t>
            </a:r>
            <a:r>
              <a:rPr lang="fr-FR" altLang="fr-FR" sz="900" b="1">
                <a:solidFill>
                  <a:srgbClr val="7F7F7F"/>
                </a:solidFill>
                <a:latin typeface="Arial Narrow" pitchFamily="34" charset="0"/>
              </a:rPr>
              <a:t>Pilotage du Capital Humain et de la performance globale</a:t>
            </a: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 » de l’Université de Bordeaux</a:t>
            </a:r>
          </a:p>
          <a:p>
            <a:pPr algn="just"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Maître de conférences en Sciences de gestion, Université  - IAE de Bordeaux</a:t>
            </a:r>
          </a:p>
          <a:p>
            <a:pPr algn="just"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anne.goujon@laposte.net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63713" y="3611563"/>
            <a:ext cx="23034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Luca Avallone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Associé fondateur du cabinet Tessares Conseil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luca.avallone@tessaresconseil.com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763713" y="4251325"/>
            <a:ext cx="2303462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Alexis Audry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Associé fondateur du cabinet Tessares Conseil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alexis.audry@tessaresconseil.com</a:t>
            </a:r>
          </a:p>
        </p:txBody>
      </p:sp>
      <p:sp>
        <p:nvSpPr>
          <p:cNvPr id="13319" name="Text Box 9"/>
          <p:cNvSpPr txBox="1">
            <a:spLocks noChangeArrowheads="1"/>
          </p:cNvSpPr>
          <p:nvPr/>
        </p:nvSpPr>
        <p:spPr bwMode="auto">
          <a:xfrm>
            <a:off x="468313" y="836613"/>
            <a:ext cx="82804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350"/>
              </a:spcBef>
              <a:buClrTx/>
              <a:buFontTx/>
              <a:buNone/>
            </a:pPr>
            <a:r>
              <a:rPr lang="fr-FR" alt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Titulaires académiques :</a:t>
            </a:r>
          </a:p>
        </p:txBody>
      </p:sp>
      <p:sp>
        <p:nvSpPr>
          <p:cNvPr id="13320" name="Text Box 10"/>
          <p:cNvSpPr txBox="1">
            <a:spLocks noChangeArrowheads="1"/>
          </p:cNvSpPr>
          <p:nvPr/>
        </p:nvSpPr>
        <p:spPr bwMode="auto">
          <a:xfrm>
            <a:off x="468313" y="3213100"/>
            <a:ext cx="8280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20000"/>
              </a:lnSpc>
              <a:spcBef>
                <a:spcPts val="350"/>
              </a:spcBef>
              <a:buClrTx/>
              <a:buFontTx/>
              <a:buNone/>
            </a:pPr>
            <a:r>
              <a:rPr lang="fr-FR" alt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Consultants associés </a:t>
            </a:r>
            <a:r>
              <a:rPr lang="fr-FR" alt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à la Chaire « </a:t>
            </a:r>
            <a:r>
              <a:rPr lang="fr-FR" alt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Pilotage du Capital Humain et de la performance globale</a:t>
            </a:r>
            <a:r>
              <a:rPr lang="fr-FR" altLang="fr-FR" sz="1400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 » :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5292725" y="3611563"/>
            <a:ext cx="23034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Michel Fourmy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Dirigeant du cabinet Michel Fourmy Conseil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contact@michel-fourmy-conseil.com</a:t>
            </a:r>
          </a:p>
        </p:txBody>
      </p:sp>
      <p:sp>
        <p:nvSpPr>
          <p:cNvPr id="13322" name="Text Box 12"/>
          <p:cNvSpPr txBox="1">
            <a:spLocks noChangeArrowheads="1"/>
          </p:cNvSpPr>
          <p:nvPr/>
        </p:nvSpPr>
        <p:spPr bwMode="auto">
          <a:xfrm>
            <a:off x="5292725" y="4251325"/>
            <a:ext cx="23034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Catherine Kettner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Dirigeante du cabinet Catherine Kettner Conseil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catherine.kettner@free.fr</a:t>
            </a:r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1763713" y="5589588"/>
            <a:ext cx="23034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Bruno Louvigny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Dirigeant du cabinet Alcade Management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b.louvigny@alcade.be</a:t>
            </a:r>
          </a:p>
        </p:txBody>
      </p:sp>
      <p:sp>
        <p:nvSpPr>
          <p:cNvPr id="13324" name="Text Box 14"/>
          <p:cNvSpPr txBox="1">
            <a:spLocks noChangeArrowheads="1"/>
          </p:cNvSpPr>
          <p:nvPr/>
        </p:nvSpPr>
        <p:spPr bwMode="auto">
          <a:xfrm>
            <a:off x="5292725" y="5013325"/>
            <a:ext cx="23034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Hélène Rambaud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Dirigeante du cabinet Hélène Rambaud Conseil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rambaud.conseil@gmail.com</a:t>
            </a:r>
          </a:p>
        </p:txBody>
      </p:sp>
      <p:sp>
        <p:nvSpPr>
          <p:cNvPr id="13325" name="Text Box 19"/>
          <p:cNvSpPr txBox="1">
            <a:spLocks noChangeArrowheads="1"/>
          </p:cNvSpPr>
          <p:nvPr/>
        </p:nvSpPr>
        <p:spPr bwMode="auto">
          <a:xfrm>
            <a:off x="1763713" y="2708275"/>
            <a:ext cx="582453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Olivier Herrbach</a:t>
            </a:r>
          </a:p>
          <a:p>
            <a:pPr algn="just"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Professeur des universités en Sciences de gestion, Université  - IAE de Bordeaux</a:t>
            </a:r>
          </a:p>
          <a:p>
            <a:pPr algn="just"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</a:rPr>
              <a:t>olvier.herrbach@u-bordeaux4.fr</a:t>
            </a:r>
          </a:p>
        </p:txBody>
      </p:sp>
      <p:sp>
        <p:nvSpPr>
          <p:cNvPr id="13326" name="Text Box 21"/>
          <p:cNvSpPr txBox="1">
            <a:spLocks noChangeArrowheads="1"/>
          </p:cNvSpPr>
          <p:nvPr/>
        </p:nvSpPr>
        <p:spPr bwMode="auto">
          <a:xfrm>
            <a:off x="1763713" y="4941888"/>
            <a:ext cx="23034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Olivier Couret-Delegue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Professeur et consultant</a:t>
            </a:r>
          </a:p>
          <a:p>
            <a:pPr algn="just">
              <a:spcBef>
                <a:spcPts val="225"/>
              </a:spcBef>
              <a:buClrTx/>
              <a:buFontTx/>
              <a:buNone/>
            </a:pPr>
            <a:r>
              <a:rPr lang="fr-FR" altLang="fr-FR" sz="900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ocouretde@numericable.fr</a:t>
            </a:r>
          </a:p>
        </p:txBody>
      </p:sp>
      <p:sp>
        <p:nvSpPr>
          <p:cNvPr id="13327" name="Text Box 23"/>
          <p:cNvSpPr txBox="1">
            <a:spLocks noChangeArrowheads="1"/>
          </p:cNvSpPr>
          <p:nvPr/>
        </p:nvSpPr>
        <p:spPr bwMode="auto">
          <a:xfrm>
            <a:off x="6156325" y="5678483"/>
            <a:ext cx="230346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Contacts :</a:t>
            </a:r>
          </a:p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Stéphane Trébucq :       06 63 68 60 40</a:t>
            </a:r>
          </a:p>
          <a:p>
            <a:pPr algn="just">
              <a:spcBef>
                <a:spcPts val="250"/>
              </a:spcBef>
              <a:buClrTx/>
              <a:buFontTx/>
              <a:buNone/>
            </a:pPr>
            <a:r>
              <a:rPr lang="fr-FR" altLang="fr-FR" sz="1000" b="1">
                <a:solidFill>
                  <a:srgbClr val="7F7F7F"/>
                </a:solidFill>
                <a:latin typeface="Arial Narrow" pitchFamily="34" charset="0"/>
                <a:cs typeface="Arial" charset="0"/>
              </a:rPr>
              <a:t>Anne Goujon-Belghit :  06 85 65 68 12</a:t>
            </a:r>
          </a:p>
        </p:txBody>
      </p:sp>
      <p:sp>
        <p:nvSpPr>
          <p:cNvPr id="13328" name="Rectangle 1"/>
          <p:cNvSpPr>
            <a:spLocks noChangeArrowheads="1"/>
          </p:cNvSpPr>
          <p:nvPr/>
        </p:nvSpPr>
        <p:spPr bwMode="auto">
          <a:xfrm>
            <a:off x="468313" y="2371725"/>
            <a:ext cx="1778051" cy="325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350"/>
              </a:spcBef>
              <a:buClrTx/>
              <a:buFontTx/>
              <a:buNone/>
            </a:pPr>
            <a:r>
              <a:rPr lang="fr-FR" altLang="fr-FR" sz="1400" b="1">
                <a:solidFill>
                  <a:schemeClr val="tx2">
                    <a:lumMod val="60000"/>
                    <a:lumOff val="40000"/>
                  </a:schemeClr>
                </a:solidFill>
                <a:latin typeface="Arial Narrow" pitchFamily="34" charset="0"/>
                <a:cs typeface="Arial" charset="0"/>
              </a:rPr>
              <a:t>Direction scientifique :</a:t>
            </a:r>
          </a:p>
        </p:txBody>
      </p:sp>
      <p:sp>
        <p:nvSpPr>
          <p:cNvPr id="13329" name="Rectangle 2"/>
          <p:cNvSpPr>
            <a:spLocks noChangeArrowheads="1"/>
          </p:cNvSpPr>
          <p:nvPr/>
        </p:nvSpPr>
        <p:spPr bwMode="auto">
          <a:xfrm>
            <a:off x="6156325" y="5678483"/>
            <a:ext cx="2051224" cy="623093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 altLang="fr-FR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94796"/>
            <a:ext cx="1743745" cy="53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http://www.fondation.univ-bordeaux.fr/sites/default/files/framework_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405" y="596162"/>
            <a:ext cx="884237" cy="48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43451" y="516814"/>
            <a:ext cx="656065" cy="63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Altrad - achat betonniere, location echafaudage, BTP et industri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308" y="610367"/>
            <a:ext cx="799609" cy="45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971787" y="6591189"/>
            <a:ext cx="56244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smtClean="0">
                <a:solidFill>
                  <a:schemeClr val="accent3">
                    <a:lumMod val="75000"/>
                  </a:schemeClr>
                </a:solidFill>
              </a:rPr>
              <a:t>http://fondation.univ-bordeaux.fr/chaire/capital-humain</a:t>
            </a:r>
            <a:endParaRPr lang="fr-FR" sz="120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3866-3A1D-4159-BABF-A568F417B17C}" type="slidenum">
              <a:rPr lang="fr-FR" smtClean="0"/>
              <a:t>12</a:t>
            </a:fld>
            <a:endParaRPr lang="fr-FR"/>
          </a:p>
        </p:txBody>
      </p:sp>
      <p:pic>
        <p:nvPicPr>
          <p:cNvPr id="24" name="Image 2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553" y="576741"/>
            <a:ext cx="1162050" cy="41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122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11560" cy="6858000"/>
          </a:xfrm>
          <a:prstGeom prst="rect">
            <a:avLst/>
          </a:prstGeom>
          <a:solidFill>
            <a:srgbClr val="847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-2718555" y="319816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w Cen MT Condensed" panose="020B0606020104020203" pitchFamily="34" charset="0"/>
              </a:rPr>
              <a:t>La chaire du capital humain et de la performance globale </a:t>
            </a:r>
            <a:endParaRPr lang="fr-FR" sz="2400" dirty="0">
              <a:solidFill>
                <a:schemeClr val="bg1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97160" y="1985306"/>
            <a:ext cx="8237266" cy="28931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rgbClr val="C50078"/>
              </a:buClr>
              <a:defRPr/>
            </a:pPr>
            <a:r>
              <a:rPr lang="fr-FR" sz="1600" smtClean="0">
                <a:solidFill>
                  <a:srgbClr val="847B81"/>
                </a:solidFill>
                <a:latin typeface="Tw Cen MT"/>
              </a:rPr>
              <a:t>Objectif de la fondation : épondre </a:t>
            </a:r>
            <a:r>
              <a:rPr lang="fr-FR" sz="1600" dirty="0" smtClean="0">
                <a:solidFill>
                  <a:srgbClr val="847B81"/>
                </a:solidFill>
                <a:latin typeface="Tw Cen MT"/>
              </a:rPr>
              <a:t>aux missions d’intérêt </a:t>
            </a:r>
            <a:r>
              <a:rPr lang="fr-FR" sz="1600" smtClean="0">
                <a:solidFill>
                  <a:srgbClr val="847B81"/>
                </a:solidFill>
                <a:latin typeface="Tw Cen MT"/>
              </a:rPr>
              <a:t>général en </a:t>
            </a:r>
            <a:r>
              <a:rPr lang="fr-FR" sz="1600" dirty="0" smtClean="0">
                <a:solidFill>
                  <a:srgbClr val="847B81"/>
                </a:solidFill>
                <a:latin typeface="Tw Cen MT"/>
              </a:rPr>
              <a:t>développant des actions de recherche, de formation, d’insertion et d’internationalisation</a:t>
            </a:r>
            <a:r>
              <a:rPr lang="fr-FR" sz="1600" smtClean="0">
                <a:solidFill>
                  <a:srgbClr val="847B81"/>
                </a:solidFill>
                <a:latin typeface="Tw Cen MT"/>
              </a:rPr>
              <a:t>. </a:t>
            </a:r>
          </a:p>
          <a:p>
            <a:pPr>
              <a:buClr>
                <a:srgbClr val="C50078"/>
              </a:buClr>
              <a:defRPr/>
            </a:pPr>
            <a:endParaRPr lang="fr-FR" sz="1600" smtClean="0">
              <a:solidFill>
                <a:srgbClr val="847B81"/>
              </a:solidFill>
              <a:latin typeface="Tw Cen MT"/>
            </a:endParaRPr>
          </a:p>
          <a:p>
            <a:pPr>
              <a:buClr>
                <a:srgbClr val="C50078"/>
              </a:buClr>
              <a:defRPr/>
            </a:pPr>
            <a:r>
              <a:rPr lang="fr-FR" sz="1600" smtClean="0">
                <a:solidFill>
                  <a:srgbClr val="847B81"/>
                </a:solidFill>
                <a:latin typeface="Tw Cen MT"/>
              </a:rPr>
              <a:t>Une équipe : Stéphane Trébucq,  Anne Goujon-Belghit, Olivier Herrbach</a:t>
            </a:r>
            <a:endParaRPr lang="fr-FR" sz="1600" dirty="0" smtClean="0">
              <a:solidFill>
                <a:srgbClr val="847B81"/>
              </a:solidFill>
              <a:latin typeface="Tw Cen MT"/>
            </a:endParaRPr>
          </a:p>
          <a:p>
            <a:pPr>
              <a:buClr>
                <a:srgbClr val="C50078"/>
              </a:buClr>
              <a:defRPr/>
            </a:pPr>
            <a:endParaRPr lang="fr-FR" sz="1600" dirty="0" smtClean="0">
              <a:solidFill>
                <a:srgbClr val="847B81"/>
              </a:solidFill>
              <a:latin typeface="Tw Cen MT"/>
            </a:endParaRPr>
          </a:p>
          <a:p>
            <a:pPr>
              <a:buClr>
                <a:srgbClr val="C50078"/>
              </a:buClr>
              <a:defRPr/>
            </a:pPr>
            <a:r>
              <a:rPr lang="fr-FR" sz="1600" smtClean="0">
                <a:solidFill>
                  <a:srgbClr val="847B81"/>
                </a:solidFill>
                <a:latin typeface="Tw Cen MT"/>
              </a:rPr>
              <a:t>La chaire est adossée aux activités et chercheurs de l’IAE de Bordeaux, et a pour but de </a:t>
            </a:r>
            <a:r>
              <a:rPr lang="fr-FR" sz="1600" dirty="0">
                <a:solidFill>
                  <a:srgbClr val="847B81"/>
                </a:solidFill>
                <a:latin typeface="Tw Cen MT"/>
              </a:rPr>
              <a:t>proposer aux organisations une démarche et une mesure opérationnelle du pilotage de leur capital humain.  </a:t>
            </a:r>
          </a:p>
          <a:p>
            <a:pPr>
              <a:buClr>
                <a:srgbClr val="C50078"/>
              </a:buClr>
              <a:defRPr/>
            </a:pPr>
            <a:endParaRPr lang="fr-FR" sz="1600" smtClean="0">
              <a:solidFill>
                <a:prstClr val="black"/>
              </a:solidFill>
              <a:latin typeface="Tw Cen MT"/>
            </a:endParaRPr>
          </a:p>
          <a:p>
            <a:pPr>
              <a:buClr>
                <a:srgbClr val="C50078"/>
              </a:buClr>
              <a:defRPr/>
            </a:pPr>
            <a:endParaRPr lang="fr-FR" sz="1600" dirty="0" smtClean="0">
              <a:solidFill>
                <a:prstClr val="black"/>
              </a:solidFill>
              <a:latin typeface="Tw Cen MT"/>
            </a:endParaRPr>
          </a:p>
          <a:p>
            <a:pPr>
              <a:buClr>
                <a:srgbClr val="C50078"/>
              </a:buClr>
              <a:defRPr/>
            </a:pPr>
            <a:r>
              <a:rPr lang="fr-FR" sz="2000" b="1" dirty="0" smtClean="0">
                <a:solidFill>
                  <a:schemeClr val="accent1"/>
                </a:solidFill>
                <a:latin typeface="Tw Cen MT Condensed" panose="020B0606020104020203" pitchFamily="34" charset="0"/>
              </a:rPr>
              <a:t>2</a:t>
            </a:r>
            <a:r>
              <a:rPr lang="fr-FR" sz="1600" dirty="0" smtClean="0">
                <a:solidFill>
                  <a:prstClr val="black"/>
                </a:solidFill>
                <a:latin typeface="Tw Cen MT"/>
              </a:rPr>
              <a:t> </a:t>
            </a:r>
            <a:r>
              <a:rPr lang="fr-FR" sz="1600" dirty="0" smtClean="0">
                <a:solidFill>
                  <a:srgbClr val="847B81"/>
                </a:solidFill>
                <a:latin typeface="Tw Cen MT"/>
              </a:rPr>
              <a:t>donateurs </a:t>
            </a:r>
          </a:p>
          <a:p>
            <a:pPr>
              <a:buClr>
                <a:srgbClr val="C50078"/>
              </a:buClr>
              <a:defRPr/>
            </a:pPr>
            <a:r>
              <a:rPr lang="fr-FR" dirty="0" smtClean="0">
                <a:solidFill>
                  <a:srgbClr val="847B81"/>
                </a:solidFill>
                <a:latin typeface="Tw Cen MT"/>
              </a:rPr>
              <a:t> </a:t>
            </a:r>
            <a:endParaRPr lang="fr-FR" dirty="0">
              <a:solidFill>
                <a:srgbClr val="847B81"/>
              </a:solidFill>
              <a:latin typeface="Tw Cen MT"/>
            </a:endParaRPr>
          </a:p>
        </p:txBody>
      </p:sp>
      <p:grpSp>
        <p:nvGrpSpPr>
          <p:cNvPr id="26" name="Groupe 25"/>
          <p:cNvGrpSpPr/>
          <p:nvPr/>
        </p:nvGrpSpPr>
        <p:grpSpPr>
          <a:xfrm>
            <a:off x="875238" y="1521974"/>
            <a:ext cx="8449290" cy="400110"/>
            <a:chOff x="933185" y="1240146"/>
            <a:chExt cx="6375119" cy="400110"/>
          </a:xfrm>
        </p:grpSpPr>
        <p:sp>
          <p:nvSpPr>
            <p:cNvPr id="27" name="Rectangle 26"/>
            <p:cNvSpPr/>
            <p:nvPr/>
          </p:nvSpPr>
          <p:spPr>
            <a:xfrm>
              <a:off x="933185" y="1240146"/>
              <a:ext cx="6375119" cy="4001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847B81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995569" y="1240146"/>
              <a:ext cx="6250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smtClean="0">
                  <a:solidFill>
                    <a:schemeClr val="bg1"/>
                  </a:solidFill>
                  <a:latin typeface="Tw Cen MT Condensed" panose="020B0606020104020203" pitchFamily="34" charset="0"/>
                </a:rPr>
                <a:t>Chaire logée au sein de la fondation Bordeaux université</a:t>
              </a:r>
              <a:endParaRPr lang="fr-FR" sz="2000" dirty="0"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grpSp>
        <p:nvGrpSpPr>
          <p:cNvPr id="29" name="Groupe 28"/>
          <p:cNvGrpSpPr/>
          <p:nvPr/>
        </p:nvGrpSpPr>
        <p:grpSpPr>
          <a:xfrm>
            <a:off x="875238" y="4998927"/>
            <a:ext cx="8449290" cy="526089"/>
            <a:chOff x="926357" y="486459"/>
            <a:chExt cx="6375119" cy="413432"/>
          </a:xfrm>
        </p:grpSpPr>
        <p:sp>
          <p:nvSpPr>
            <p:cNvPr id="30" name="Rectangle 29"/>
            <p:cNvSpPr/>
            <p:nvPr/>
          </p:nvSpPr>
          <p:spPr>
            <a:xfrm>
              <a:off x="926357" y="499781"/>
              <a:ext cx="6375119" cy="4001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847B81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926358" y="486459"/>
              <a:ext cx="62503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smtClean="0">
                  <a:solidFill>
                    <a:schemeClr val="bg1"/>
                  </a:solidFill>
                  <a:latin typeface="Tw Cen MT Condensed" panose="020B0606020104020203" pitchFamily="34" charset="0"/>
                </a:rPr>
                <a:t>L’écosystème de la chaire : rapprochement université-entreprises-consultants</a:t>
              </a:r>
              <a:endParaRPr lang="fr-FR" sz="2000" dirty="0"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pic>
        <p:nvPicPr>
          <p:cNvPr id="21" name="Image 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80" y="4190667"/>
            <a:ext cx="693420" cy="390525"/>
          </a:xfrm>
          <a:prstGeom prst="rect">
            <a:avLst/>
          </a:prstGeom>
        </p:spPr>
      </p:pic>
      <p:pic>
        <p:nvPicPr>
          <p:cNvPr id="22" name="Image 2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168442"/>
            <a:ext cx="1162050" cy="412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56990" y="5525016"/>
            <a:ext cx="8177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50078"/>
              </a:buClr>
              <a:defRPr/>
            </a:pPr>
            <a:r>
              <a:rPr lang="fr-FR" dirty="0" smtClean="0">
                <a:solidFill>
                  <a:srgbClr val="847B81"/>
                </a:solidFill>
                <a:latin typeface="Tw Cen MT"/>
              </a:rPr>
              <a:t>La chaire réunit des enseignants-chercheurs et des professionnels afin de </a:t>
            </a:r>
            <a:r>
              <a:rPr lang="fr-FR" smtClean="0">
                <a:solidFill>
                  <a:srgbClr val="847B81"/>
                </a:solidFill>
                <a:latin typeface="Tw Cen MT"/>
              </a:rPr>
              <a:t>garantir le déploiement de ses idées et de ses méthodologies innovantes </a:t>
            </a:r>
            <a:endParaRPr lang="fr-FR" dirty="0">
              <a:solidFill>
                <a:srgbClr val="847B81"/>
              </a:solidFill>
              <a:latin typeface="Tw Cen MT"/>
            </a:endParaRPr>
          </a:p>
        </p:txBody>
      </p:sp>
      <p:pic>
        <p:nvPicPr>
          <p:cNvPr id="15" name="Picture 2" descr="http://www.fondation.univ-bordeaux.fr/sites/default/files/framework_log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968" y="100995"/>
            <a:ext cx="1445725" cy="7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6237312"/>
            <a:ext cx="2664296" cy="2160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5868144" y="6264962"/>
            <a:ext cx="2880320" cy="2160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875239" y="152400"/>
            <a:ext cx="5784993" cy="990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i="1" smtClean="0"/>
              <a:t>Chaire « capital humain et performance globale »</a:t>
            </a:r>
            <a:endParaRPr lang="fr-FR" sz="2800" i="1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2</a:t>
            </a:fld>
            <a:endParaRPr lang="fr-FR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359" y="226811"/>
            <a:ext cx="1743745" cy="53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87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400800" y="5954555"/>
            <a:ext cx="2289048" cy="365760"/>
          </a:xfrm>
        </p:spPr>
        <p:txBody>
          <a:bodyPr/>
          <a:lstStyle/>
          <a:p>
            <a:fld id="{0A948FD1-52EB-4CDF-A120-1F66F6A3925A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12648" y="5954555"/>
            <a:ext cx="1981200" cy="365760"/>
          </a:xfrm>
        </p:spPr>
        <p:txBody>
          <a:bodyPr/>
          <a:lstStyle/>
          <a:p>
            <a:fld id="{706EFDA3-D3CC-4702-B6A2-687A58D0690B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70"/>
          <p:cNvSpPr>
            <a:spLocks noChangeArrowheads="1"/>
          </p:cNvSpPr>
          <p:nvPr/>
        </p:nvSpPr>
        <p:spPr bwMode="auto">
          <a:xfrm>
            <a:off x="63188" y="2866920"/>
            <a:ext cx="1285502" cy="79161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60956" y="5268516"/>
            <a:ext cx="1285883" cy="107963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8" name="Rectangle 70"/>
          <p:cNvSpPr>
            <a:spLocks noChangeArrowheads="1"/>
          </p:cNvSpPr>
          <p:nvPr/>
        </p:nvSpPr>
        <p:spPr bwMode="auto">
          <a:xfrm>
            <a:off x="60957" y="472858"/>
            <a:ext cx="1285883" cy="122717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9" name="Rectangle 70"/>
          <p:cNvSpPr>
            <a:spLocks noChangeArrowheads="1"/>
          </p:cNvSpPr>
          <p:nvPr/>
        </p:nvSpPr>
        <p:spPr bwMode="auto">
          <a:xfrm>
            <a:off x="60957" y="1757875"/>
            <a:ext cx="1285883" cy="104647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60956" y="3720613"/>
            <a:ext cx="1285883" cy="146473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1396187" y="2866345"/>
            <a:ext cx="7665925" cy="79161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393914" y="5267940"/>
            <a:ext cx="7668197" cy="1080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6276062" y="5416140"/>
            <a:ext cx="2428892" cy="797935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t" anchorCtr="0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00" b="1" dirty="0">
                <a:latin typeface="Helvetica" charset="0"/>
              </a:rPr>
              <a:t>Capital </a:t>
            </a:r>
            <a:r>
              <a:rPr lang="en-US" sz="1000" b="1" dirty="0" err="1" smtClean="0">
                <a:latin typeface="Helvetica" charset="0"/>
              </a:rPr>
              <a:t>informationnel</a:t>
            </a:r>
            <a:endParaRPr lang="en-US" sz="1000" b="1" dirty="0" smtClean="0">
              <a:latin typeface="Helvetica" charset="0"/>
            </a:endParaRPr>
          </a:p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00" dirty="0" err="1" smtClean="0">
                <a:latin typeface="Helvetica" charset="0"/>
              </a:rPr>
              <a:t>Système</a:t>
            </a:r>
            <a:r>
              <a:rPr lang="en-US" sz="1000" dirty="0" smtClean="0">
                <a:latin typeface="Helvetica" charset="0"/>
              </a:rPr>
              <a:t> </a:t>
            </a:r>
            <a:r>
              <a:rPr lang="en-US" sz="1000" dirty="0" err="1" smtClean="0">
                <a:latin typeface="Helvetica" charset="0"/>
              </a:rPr>
              <a:t>d’information</a:t>
            </a:r>
            <a:r>
              <a:rPr lang="en-US" sz="1000" dirty="0" smtClean="0">
                <a:latin typeface="Helvetica" charset="0"/>
              </a:rPr>
              <a:t>, </a:t>
            </a:r>
            <a:r>
              <a:rPr lang="en-US" sz="1000" dirty="0" err="1" smtClean="0">
                <a:latin typeface="Helvetica" charset="0"/>
              </a:rPr>
              <a:t>nouvelles</a:t>
            </a:r>
            <a:r>
              <a:rPr lang="en-US" sz="1000" dirty="0" smtClean="0">
                <a:latin typeface="Helvetica" charset="0"/>
              </a:rPr>
              <a:t> </a:t>
            </a:r>
          </a:p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Helvetica" charset="0"/>
              </a:rPr>
              <a:t>technologies, </a:t>
            </a:r>
            <a:r>
              <a:rPr lang="en-US" sz="1000" dirty="0" err="1" smtClean="0">
                <a:latin typeface="Helvetica" charset="0"/>
              </a:rPr>
              <a:t>veille</a:t>
            </a:r>
            <a:r>
              <a:rPr lang="en-US" sz="1000" dirty="0" smtClean="0">
                <a:latin typeface="Helvetica" charset="0"/>
              </a:rPr>
              <a:t> et prospective</a:t>
            </a:r>
            <a:endParaRPr lang="en-US" sz="1000" dirty="0">
              <a:latin typeface="Helvetica" charset="0"/>
            </a:endParaRP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1485662" y="5416141"/>
            <a:ext cx="2262774" cy="801741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t" anchorCtr="0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00" b="1" dirty="0">
                <a:latin typeface="Helvetica" charset="0"/>
              </a:rPr>
              <a:t>Capital </a:t>
            </a:r>
            <a:r>
              <a:rPr lang="en-US" sz="1000" b="1" dirty="0" err="1" smtClean="0">
                <a:latin typeface="Helvetica" charset="0"/>
              </a:rPr>
              <a:t>organisationnel</a:t>
            </a:r>
            <a:endParaRPr lang="en-US" sz="1000" b="1" dirty="0" smtClean="0">
              <a:latin typeface="Helvetica" charset="0"/>
            </a:endParaRPr>
          </a:p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00" dirty="0" smtClean="0">
                <a:latin typeface="Helvetica" charset="0"/>
              </a:rPr>
              <a:t>Leadership, travail en </a:t>
            </a:r>
            <a:r>
              <a:rPr lang="en-US" sz="1000" dirty="0" err="1" smtClean="0">
                <a:latin typeface="Helvetica" charset="0"/>
              </a:rPr>
              <a:t>équipe</a:t>
            </a:r>
            <a:r>
              <a:rPr lang="en-US" sz="1000" dirty="0" smtClean="0">
                <a:latin typeface="Helvetica" charset="0"/>
              </a:rPr>
              <a:t>, </a:t>
            </a:r>
          </a:p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00" smtClean="0">
                <a:latin typeface="Helvetica" charset="0"/>
              </a:rPr>
              <a:t>culture, gouvernance,</a:t>
            </a:r>
          </a:p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00" smtClean="0">
                <a:latin typeface="Helvetica" charset="0"/>
              </a:rPr>
              <a:t> </a:t>
            </a:r>
            <a:r>
              <a:rPr lang="en-US" sz="1000" dirty="0" err="1" smtClean="0">
                <a:latin typeface="Helvetica" charset="0"/>
              </a:rPr>
              <a:t>alignement</a:t>
            </a:r>
            <a:r>
              <a:rPr lang="en-US" sz="1000" dirty="0" smtClean="0">
                <a:latin typeface="Helvetica" charset="0"/>
              </a:rPr>
              <a:t> </a:t>
            </a:r>
            <a:r>
              <a:rPr lang="en-US" sz="1000" dirty="0" err="1" smtClean="0">
                <a:latin typeface="Helvetica" charset="0"/>
              </a:rPr>
              <a:t>stratégique</a:t>
            </a:r>
            <a:endParaRPr lang="en-US" sz="1000" dirty="0">
              <a:latin typeface="Helvetica" charset="0"/>
            </a:endParaRPr>
          </a:p>
        </p:txBody>
      </p:sp>
      <p:sp>
        <p:nvSpPr>
          <p:cNvPr id="15" name="AutoShape 47"/>
          <p:cNvSpPr>
            <a:spLocks noChangeArrowheads="1"/>
          </p:cNvSpPr>
          <p:nvPr/>
        </p:nvSpPr>
        <p:spPr bwMode="auto">
          <a:xfrm>
            <a:off x="3847170" y="5416142"/>
            <a:ext cx="2357454" cy="794173"/>
          </a:xfrm>
          <a:prstGeom prst="roundRect">
            <a:avLst>
              <a:gd name="adj" fmla="val 16667"/>
            </a:avLst>
          </a:prstGeom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t" anchorCtr="0"/>
          <a:lstStyle/>
          <a:p>
            <a:pPr algn="ctr" eaLnBrk="0" hangingPunct="0">
              <a:spcBef>
                <a:spcPct val="25000"/>
              </a:spcBef>
              <a:defRPr/>
            </a:pPr>
            <a:r>
              <a:rPr lang="en-US" sz="1000" b="1" dirty="0">
                <a:solidFill>
                  <a:schemeClr val="dk1"/>
                </a:solidFill>
                <a:latin typeface="Helvetica" charset="0"/>
              </a:rPr>
              <a:t>Capital </a:t>
            </a:r>
            <a:r>
              <a:rPr lang="en-US" sz="1000" b="1" dirty="0" err="1">
                <a:solidFill>
                  <a:schemeClr val="dk1"/>
                </a:solidFill>
                <a:latin typeface="Helvetica" charset="0"/>
              </a:rPr>
              <a:t>humain</a:t>
            </a:r>
            <a:r>
              <a:rPr lang="en-US" sz="1000" b="1" dirty="0">
                <a:solidFill>
                  <a:schemeClr val="dk1"/>
                </a:solidFill>
                <a:latin typeface="Helvetica" charset="0"/>
              </a:rPr>
              <a:t> </a:t>
            </a:r>
            <a:endParaRPr lang="en-US" sz="1000" b="1" dirty="0" smtClean="0">
              <a:solidFill>
                <a:schemeClr val="dk1"/>
              </a:solidFill>
              <a:latin typeface="Helvetica" charset="0"/>
            </a:endParaRPr>
          </a:p>
          <a:p>
            <a:pPr algn="ctr" eaLnBrk="0" hangingPunct="0">
              <a:spcBef>
                <a:spcPct val="25000"/>
              </a:spcBef>
              <a:defRPr/>
            </a:pPr>
            <a:r>
              <a:rPr lang="en-US" sz="1000" dirty="0" err="1" smtClean="0">
                <a:latin typeface="Helvetica" charset="0"/>
              </a:rPr>
              <a:t>Connaissances</a:t>
            </a:r>
            <a:r>
              <a:rPr lang="en-US" sz="1000" dirty="0" smtClean="0">
                <a:latin typeface="Helvetica" charset="0"/>
              </a:rPr>
              <a:t>, </a:t>
            </a:r>
            <a:r>
              <a:rPr lang="en-US" sz="1000" dirty="0" err="1" smtClean="0">
                <a:latin typeface="Helvetica" charset="0"/>
              </a:rPr>
              <a:t>compétences</a:t>
            </a:r>
            <a:r>
              <a:rPr lang="en-US" sz="1000" dirty="0" smtClean="0">
                <a:latin typeface="Helvetica" charset="0"/>
              </a:rPr>
              <a:t>, </a:t>
            </a:r>
          </a:p>
          <a:p>
            <a:pPr algn="ctr" eaLnBrk="0" hangingPunct="0">
              <a:spcBef>
                <a:spcPct val="25000"/>
              </a:spcBef>
              <a:defRPr/>
            </a:pPr>
            <a:r>
              <a:rPr lang="en-US" sz="1000" dirty="0" smtClean="0">
                <a:latin typeface="Helvetica" charset="0"/>
              </a:rPr>
              <a:t>talents, motivation, </a:t>
            </a:r>
            <a:r>
              <a:rPr lang="en-US" sz="1000" smtClean="0">
                <a:latin typeface="Helvetica" charset="0"/>
              </a:rPr>
              <a:t>créativité</a:t>
            </a:r>
            <a:endParaRPr lang="en-US" sz="1000" dirty="0">
              <a:solidFill>
                <a:schemeClr val="dk1"/>
              </a:solidFill>
              <a:latin typeface="Helvetica" charset="0"/>
            </a:endParaRPr>
          </a:p>
        </p:txBody>
      </p:sp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1393915" y="472284"/>
            <a:ext cx="7668197" cy="122776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17" name="Rectangle 70"/>
          <p:cNvSpPr>
            <a:spLocks noChangeArrowheads="1"/>
          </p:cNvSpPr>
          <p:nvPr/>
        </p:nvSpPr>
        <p:spPr bwMode="auto">
          <a:xfrm>
            <a:off x="1393915" y="1757300"/>
            <a:ext cx="7668197" cy="104647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18" name="Rectangle 70"/>
          <p:cNvSpPr>
            <a:spLocks noChangeArrowheads="1"/>
          </p:cNvSpPr>
          <p:nvPr/>
        </p:nvSpPr>
        <p:spPr bwMode="auto">
          <a:xfrm>
            <a:off x="1393914" y="3720038"/>
            <a:ext cx="7668197" cy="146473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50000"/>
              </a:schemeClr>
            </a:solidFill>
            <a:prstDash val="sysDash"/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1501865" y="3813084"/>
            <a:ext cx="1447800" cy="1249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832690" y="3813084"/>
            <a:ext cx="1447800" cy="1249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94506" y="3813084"/>
            <a:ext cx="1552796" cy="1249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22" name="Rectangle 40"/>
          <p:cNvSpPr>
            <a:spLocks noChangeArrowheads="1"/>
          </p:cNvSpPr>
          <p:nvPr/>
        </p:nvSpPr>
        <p:spPr bwMode="auto">
          <a:xfrm>
            <a:off x="5080090" y="3813084"/>
            <a:ext cx="1447800" cy="1249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1551078" y="4241709"/>
            <a:ext cx="1558925" cy="9325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/>
          <a:lstStyle/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err="1" smtClean="0">
                <a:latin typeface="Calibri" pitchFamily="34" charset="0"/>
              </a:rPr>
              <a:t>Achats</a:t>
            </a:r>
            <a:r>
              <a:rPr lang="en-US" sz="1100" dirty="0" smtClean="0">
                <a:latin typeface="Calibri" pitchFamily="34" charset="0"/>
              </a:rPr>
              <a:t> </a:t>
            </a:r>
            <a:r>
              <a:rPr lang="en-US" sz="1100" dirty="0" err="1" smtClean="0">
                <a:latin typeface="Calibri" pitchFamily="34" charset="0"/>
              </a:rPr>
              <a:t>responsables</a:t>
            </a:r>
            <a:endParaRPr lang="en-US" sz="1100" dirty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err="1">
                <a:latin typeface="Calibri" pitchFamily="34" charset="0"/>
              </a:rPr>
              <a:t>Logistique</a:t>
            </a:r>
            <a:endParaRPr lang="en-US" sz="1100" dirty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err="1">
                <a:latin typeface="Calibri" pitchFamily="34" charset="0"/>
              </a:rPr>
              <a:t>Réalisation</a:t>
            </a:r>
            <a:endParaRPr lang="en-US" sz="1100" dirty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smtClean="0">
                <a:latin typeface="Calibri" pitchFamily="34" charset="0"/>
              </a:rPr>
              <a:t>Service après </a:t>
            </a:r>
            <a:r>
              <a:rPr lang="en-US" sz="1100" dirty="0" err="1" smtClean="0">
                <a:latin typeface="Calibri" pitchFamily="34" charset="0"/>
              </a:rPr>
              <a:t>vente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1551078" y="3855945"/>
            <a:ext cx="1558925" cy="35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 rIns="18288" anchor="ctr"/>
          <a:lstStyle/>
          <a:p>
            <a:pPr eaLnBrk="0" hangingPunct="0">
              <a:spcBef>
                <a:spcPct val="25000"/>
              </a:spcBef>
            </a:pPr>
            <a:r>
              <a:rPr lang="en-US" sz="1100" b="1" dirty="0" err="1">
                <a:latin typeface="Calibri" pitchFamily="34" charset="0"/>
              </a:rPr>
              <a:t>Processus</a:t>
            </a:r>
            <a:endParaRPr lang="en-US" sz="1100" b="1" dirty="0">
              <a:latin typeface="Calibri" pitchFamily="34" charset="0"/>
            </a:endParaRPr>
          </a:p>
          <a:p>
            <a:pPr eaLnBrk="0" hangingPunct="0">
              <a:spcBef>
                <a:spcPct val="25000"/>
              </a:spcBef>
            </a:pPr>
            <a:r>
              <a:rPr lang="en-US" sz="1100" b="1" dirty="0" err="1">
                <a:latin typeface="Calibri" pitchFamily="34" charset="0"/>
              </a:rPr>
              <a:t>opérationnels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113706" y="3813857"/>
            <a:ext cx="1233133" cy="124911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/>
            <a:r>
              <a:rPr lang="en-US" sz="1400" b="1" dirty="0">
                <a:latin typeface="Calibri" pitchFamily="34" charset="0"/>
              </a:rPr>
              <a:t>Perspective</a:t>
            </a:r>
          </a:p>
          <a:p>
            <a:pPr eaLnBrk="0" hangingPunct="0"/>
            <a:r>
              <a:rPr lang="en-US" sz="1400" b="1" dirty="0" err="1">
                <a:latin typeface="Calibri" pitchFamily="34" charset="0"/>
              </a:rPr>
              <a:t>processus</a:t>
            </a:r>
            <a:r>
              <a:rPr lang="en-US" sz="1400" b="1" dirty="0">
                <a:latin typeface="Calibri" pitchFamily="34" charset="0"/>
              </a:rPr>
              <a:t> </a:t>
            </a:r>
          </a:p>
          <a:p>
            <a:pPr eaLnBrk="0" hangingPunct="0"/>
            <a:r>
              <a:rPr lang="en-US" sz="1400" b="1" smtClean="0">
                <a:latin typeface="Calibri" pitchFamily="34" charset="0"/>
              </a:rPr>
              <a:t>Internes et excellence opérationnelle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1586003" y="4291538"/>
            <a:ext cx="1295400" cy="0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  <a:round/>
            <a:headEnd/>
            <a:tailEnd/>
          </a:ln>
        </p:spPr>
        <p:txBody>
          <a:bodyPr lIns="914400" rIns="914400" anchor="ctr"/>
          <a:lstStyle/>
          <a:p>
            <a:endParaRPr lang="fr-FR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6908890" y="4241709"/>
            <a:ext cx="1550988" cy="9325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/>
          <a:lstStyle/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err="1" smtClean="0">
                <a:latin typeface="Calibri" pitchFamily="34" charset="0"/>
              </a:rPr>
              <a:t>Risques</a:t>
            </a:r>
            <a:r>
              <a:rPr lang="en-US" sz="1100" dirty="0" smtClean="0">
                <a:latin typeface="Calibri" pitchFamily="34" charset="0"/>
              </a:rPr>
              <a:t> </a:t>
            </a:r>
            <a:r>
              <a:rPr lang="en-US" sz="1100" dirty="0" err="1" smtClean="0">
                <a:latin typeface="Calibri" pitchFamily="34" charset="0"/>
              </a:rPr>
              <a:t>sociaux</a:t>
            </a:r>
            <a:r>
              <a:rPr lang="en-US" sz="1100" dirty="0" smtClean="0">
                <a:latin typeface="Calibri" pitchFamily="34" charset="0"/>
              </a:rPr>
              <a:t> et</a:t>
            </a:r>
            <a:endParaRPr lang="en-US" sz="1100" dirty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err="1" smtClean="0">
                <a:latin typeface="Calibri" pitchFamily="34" charset="0"/>
              </a:rPr>
              <a:t>environmentaux</a:t>
            </a:r>
            <a:endParaRPr lang="en-US" sz="1100" dirty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smtClean="0">
                <a:latin typeface="Calibri" pitchFamily="34" charset="0"/>
              </a:rPr>
              <a:t>Santé, </a:t>
            </a:r>
            <a:r>
              <a:rPr lang="en-US" sz="1100" dirty="0" err="1" smtClean="0">
                <a:latin typeface="Calibri" pitchFamily="34" charset="0"/>
              </a:rPr>
              <a:t>Sécurité</a:t>
            </a:r>
            <a:r>
              <a:rPr lang="en-US" sz="1100" dirty="0" smtClean="0">
                <a:latin typeface="Calibri" pitchFamily="34" charset="0"/>
              </a:rPr>
              <a:t>, </a:t>
            </a:r>
            <a:r>
              <a:rPr lang="en-US" sz="1100" dirty="0" err="1" smtClean="0">
                <a:latin typeface="Calibri" pitchFamily="34" charset="0"/>
              </a:rPr>
              <a:t>Qualité</a:t>
            </a:r>
            <a:endParaRPr lang="en-US" sz="1100" dirty="0" smtClean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err="1" smtClean="0">
                <a:latin typeface="Calibri" pitchFamily="34" charset="0"/>
              </a:rPr>
              <a:t>Ethique</a:t>
            </a:r>
            <a:r>
              <a:rPr lang="en-US" sz="1100" dirty="0" smtClean="0">
                <a:latin typeface="Calibri" pitchFamily="34" charset="0"/>
              </a:rPr>
              <a:t>/</a:t>
            </a:r>
            <a:r>
              <a:rPr lang="en-US" sz="1100" dirty="0" err="1" smtClean="0">
                <a:latin typeface="Calibri" pitchFamily="34" charset="0"/>
              </a:rPr>
              <a:t>déontologie</a:t>
            </a:r>
            <a:endParaRPr lang="en-US" sz="1100" dirty="0">
              <a:latin typeface="Calibri" pitchFamily="34" charset="0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6908890" y="3855945"/>
            <a:ext cx="1550988" cy="35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 anchor="ctr"/>
          <a:lstStyle/>
          <a:p>
            <a:pPr eaLnBrk="0" hangingPunct="0">
              <a:spcBef>
                <a:spcPct val="25000"/>
              </a:spcBef>
            </a:pPr>
            <a:r>
              <a:rPr lang="en-US" sz="1100" b="1" dirty="0" err="1" smtClean="0">
                <a:latin typeface="Calibri" pitchFamily="34" charset="0"/>
              </a:rPr>
              <a:t>Processus</a:t>
            </a:r>
            <a:r>
              <a:rPr lang="en-US" sz="1100" b="1" dirty="0" smtClean="0">
                <a:latin typeface="Calibri" pitchFamily="34" charset="0"/>
              </a:rPr>
              <a:t> </a:t>
            </a:r>
          </a:p>
          <a:p>
            <a:pPr eaLnBrk="0" hangingPunct="0">
              <a:spcBef>
                <a:spcPct val="25000"/>
              </a:spcBef>
            </a:pPr>
            <a:r>
              <a:rPr lang="en-US" sz="1100" b="1" dirty="0" err="1" smtClean="0">
                <a:latin typeface="Calibri" pitchFamily="34" charset="0"/>
              </a:rPr>
              <a:t>d’audit</a:t>
            </a:r>
            <a:r>
              <a:rPr lang="en-US" sz="1100" b="1" dirty="0" smtClean="0">
                <a:latin typeface="Calibri" pitchFamily="34" charset="0"/>
              </a:rPr>
              <a:t> et de </a:t>
            </a:r>
            <a:r>
              <a:rPr lang="en-US" sz="1100" b="1" dirty="0" err="1" smtClean="0">
                <a:latin typeface="Calibri" pitchFamily="34" charset="0"/>
              </a:rPr>
              <a:t>contrôle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7891498" y="2718618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320546" y="4229009"/>
            <a:ext cx="1587500" cy="9325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/>
          <a:lstStyle/>
          <a:p>
            <a:pPr marL="114300" indent="-114300" eaLnBrk="0" hangingPunct="0">
              <a:buFont typeface="Times" pitchFamily="18" charset="0"/>
              <a:buNone/>
            </a:pPr>
            <a:r>
              <a:rPr lang="en-US" sz="1100" dirty="0" err="1">
                <a:latin typeface="Calibri" pitchFamily="34" charset="0"/>
              </a:rPr>
              <a:t>Accueil</a:t>
            </a:r>
            <a:endParaRPr lang="en-US" sz="1100" dirty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err="1" smtClean="0">
                <a:latin typeface="Calibri" pitchFamily="34" charset="0"/>
              </a:rPr>
              <a:t>Fidélisation</a:t>
            </a:r>
            <a:r>
              <a:rPr lang="en-US" sz="1100">
                <a:latin typeface="Calibri" pitchFamily="34" charset="0"/>
              </a:rPr>
              <a:t> </a:t>
            </a:r>
            <a:endParaRPr lang="en-US" sz="1100" smtClean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smtClean="0">
                <a:latin typeface="Calibri" pitchFamily="34" charset="0"/>
              </a:rPr>
              <a:t>et </a:t>
            </a:r>
            <a:r>
              <a:rPr lang="en-US" sz="1100" dirty="0" err="1" smtClean="0">
                <a:latin typeface="Calibri" pitchFamily="34" charset="0"/>
              </a:rPr>
              <a:t>croissance</a:t>
            </a:r>
            <a:endParaRPr lang="en-US" sz="1100" dirty="0" smtClean="0">
              <a:latin typeface="Calibri" pitchFamily="34" charset="0"/>
            </a:endParaRP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 smtClean="0">
                <a:latin typeface="Calibri" pitchFamily="34" charset="0"/>
              </a:rPr>
              <a:t>Partenariats</a:t>
            </a:r>
            <a:endParaRPr lang="en-US" sz="1100" dirty="0" smtClean="0">
              <a:latin typeface="Calibri" pitchFamily="34" charset="0"/>
            </a:endParaRP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3316114" y="3855945"/>
            <a:ext cx="1587500" cy="35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 rIns="18288" anchor="ctr"/>
          <a:lstStyle/>
          <a:p>
            <a:pPr eaLnBrk="0" hangingPunct="0">
              <a:spcBef>
                <a:spcPct val="25000"/>
              </a:spcBef>
            </a:pPr>
            <a:r>
              <a:rPr lang="en-US" sz="1100" b="1" dirty="0" err="1">
                <a:latin typeface="Calibri" pitchFamily="34" charset="0"/>
              </a:rPr>
              <a:t>Processus</a:t>
            </a:r>
            <a:endParaRPr lang="en-US" sz="1100" b="1" dirty="0">
              <a:latin typeface="Calibri" pitchFamily="34" charset="0"/>
            </a:endParaRPr>
          </a:p>
          <a:p>
            <a:pPr eaLnBrk="0" hangingPunct="0">
              <a:spcBef>
                <a:spcPct val="25000"/>
              </a:spcBef>
            </a:pPr>
            <a:r>
              <a:rPr lang="en-US" sz="1100" b="1" dirty="0" err="1">
                <a:latin typeface="Calibri" pitchFamily="34" charset="0"/>
              </a:rPr>
              <a:t>relationnels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3057488" y="2725525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5118190" y="4254409"/>
            <a:ext cx="1635125" cy="93254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/>
          <a:lstStyle/>
          <a:p>
            <a:pPr marL="114300" indent="-114300" eaLnBrk="0" hangingPunct="0">
              <a:buFont typeface="Times" pitchFamily="18" charset="0"/>
              <a:buNone/>
            </a:pPr>
            <a:r>
              <a:rPr lang="en-US" sz="1100">
                <a:latin typeface="Calibri" pitchFamily="34" charset="0"/>
              </a:rPr>
              <a:t>Formation</a:t>
            </a: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>
                <a:latin typeface="Calibri" pitchFamily="34" charset="0"/>
              </a:rPr>
              <a:t>Consultation</a:t>
            </a: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>
                <a:latin typeface="Calibri" pitchFamily="34" charset="0"/>
              </a:rPr>
              <a:t>Amélioration</a:t>
            </a:r>
          </a:p>
          <a:p>
            <a:pPr marL="114300" indent="-114300" eaLnBrk="0" hangingPunct="0">
              <a:buFont typeface="Times" pitchFamily="18" charset="0"/>
              <a:buNone/>
            </a:pPr>
            <a:r>
              <a:rPr lang="en-US" sz="1100">
                <a:latin typeface="Calibri" pitchFamily="34" charset="0"/>
              </a:rPr>
              <a:t>Changement</a:t>
            </a: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5156290" y="3855945"/>
            <a:ext cx="1635125" cy="35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lIns="45720" rIns="18288" anchor="ctr"/>
          <a:lstStyle/>
          <a:p>
            <a:pPr eaLnBrk="0" hangingPunct="0">
              <a:spcBef>
                <a:spcPct val="25000"/>
              </a:spcBef>
            </a:pPr>
            <a:r>
              <a:rPr lang="en-US" sz="1100" b="1" dirty="0" err="1">
                <a:latin typeface="Calibri" pitchFamily="34" charset="0"/>
              </a:rPr>
              <a:t>Processus</a:t>
            </a:r>
            <a:endParaRPr lang="en-US" sz="1100" b="1" dirty="0">
              <a:latin typeface="Calibri" pitchFamily="34" charset="0"/>
            </a:endParaRPr>
          </a:p>
          <a:p>
            <a:pPr eaLnBrk="0" hangingPunct="0">
              <a:spcBef>
                <a:spcPct val="25000"/>
              </a:spcBef>
            </a:pPr>
            <a:r>
              <a:rPr lang="en-US" sz="1100" b="1" dirty="0" err="1">
                <a:latin typeface="Calibri" pitchFamily="34" charset="0"/>
              </a:rPr>
              <a:t>d’innovation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35" name="AutoShape 39"/>
          <p:cNvSpPr>
            <a:spLocks noChangeArrowheads="1"/>
          </p:cNvSpPr>
          <p:nvPr/>
        </p:nvSpPr>
        <p:spPr bwMode="auto">
          <a:xfrm>
            <a:off x="6193490" y="2718618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36" name="AutoShape 44"/>
          <p:cNvSpPr>
            <a:spLocks noChangeArrowheads="1"/>
          </p:cNvSpPr>
          <p:nvPr/>
        </p:nvSpPr>
        <p:spPr bwMode="auto">
          <a:xfrm>
            <a:off x="3860890" y="3538610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37" name="AutoShape 45"/>
          <p:cNvSpPr>
            <a:spLocks noChangeArrowheads="1"/>
          </p:cNvSpPr>
          <p:nvPr/>
        </p:nvSpPr>
        <p:spPr bwMode="auto">
          <a:xfrm>
            <a:off x="7289890" y="3538610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113706" y="5263599"/>
            <a:ext cx="1358900" cy="91900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/>
            <a:r>
              <a:rPr lang="en-US" sz="1400" b="1" dirty="0">
                <a:latin typeface="Calibri" pitchFamily="34" charset="0"/>
              </a:rPr>
              <a:t>Perspective</a:t>
            </a:r>
          </a:p>
          <a:p>
            <a:pPr eaLnBrk="0" hangingPunct="0"/>
            <a:r>
              <a:rPr lang="en-US" sz="1400" b="1">
                <a:latin typeface="Calibri" pitchFamily="34" charset="0"/>
              </a:rPr>
              <a:t>a</a:t>
            </a:r>
            <a:r>
              <a:rPr lang="en-US" sz="1400" b="1" smtClean="0">
                <a:latin typeface="Calibri" pitchFamily="34" charset="0"/>
              </a:rPr>
              <a:t>pprentissage,</a:t>
            </a:r>
          </a:p>
          <a:p>
            <a:pPr eaLnBrk="0" hangingPunct="0"/>
            <a:r>
              <a:rPr lang="en-US" sz="1400" b="1">
                <a:latin typeface="Calibri" pitchFamily="34" charset="0"/>
              </a:rPr>
              <a:t>g</a:t>
            </a:r>
            <a:r>
              <a:rPr lang="en-US" sz="1400" b="1" smtClean="0">
                <a:latin typeface="Calibri" pitchFamily="34" charset="0"/>
              </a:rPr>
              <a:t>ouvernance,</a:t>
            </a:r>
          </a:p>
          <a:p>
            <a:pPr eaLnBrk="0" hangingPunct="0"/>
            <a:r>
              <a:rPr lang="en-US" sz="1400" b="1" smtClean="0">
                <a:latin typeface="Calibri" pitchFamily="34" charset="0"/>
              </a:rPr>
              <a:t>prospective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39" name="AutoShape 48"/>
          <p:cNvSpPr>
            <a:spLocks noChangeArrowheads="1"/>
          </p:cNvSpPr>
          <p:nvPr/>
        </p:nvSpPr>
        <p:spPr bwMode="auto">
          <a:xfrm>
            <a:off x="2108290" y="3538610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40" name="AutoShape 49"/>
          <p:cNvSpPr>
            <a:spLocks noChangeArrowheads="1"/>
          </p:cNvSpPr>
          <p:nvPr/>
        </p:nvSpPr>
        <p:spPr bwMode="auto">
          <a:xfrm>
            <a:off x="5537290" y="3538610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41" name="Rectangle 51"/>
          <p:cNvSpPr>
            <a:spLocks noChangeArrowheads="1"/>
          </p:cNvSpPr>
          <p:nvPr/>
        </p:nvSpPr>
        <p:spPr bwMode="auto">
          <a:xfrm>
            <a:off x="6019907" y="2443364"/>
            <a:ext cx="636587" cy="25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Relation</a:t>
            </a:r>
          </a:p>
        </p:txBody>
      </p:sp>
      <p:sp>
        <p:nvSpPr>
          <p:cNvPr id="42" name="Rectangle 52"/>
          <p:cNvSpPr>
            <a:spLocks noChangeArrowheads="1"/>
          </p:cNvSpPr>
          <p:nvPr/>
        </p:nvSpPr>
        <p:spPr bwMode="auto">
          <a:xfrm>
            <a:off x="7568363" y="2443448"/>
            <a:ext cx="1007007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</a:rPr>
              <a:t>Image/Marque</a:t>
            </a:r>
            <a:endParaRPr lang="en-US" sz="1050" dirty="0">
              <a:latin typeface="+mn-lt"/>
            </a:endParaRPr>
          </a:p>
        </p:txBody>
      </p:sp>
      <p:sp>
        <p:nvSpPr>
          <p:cNvPr id="43" name="Line 54"/>
          <p:cNvSpPr>
            <a:spLocks noChangeShapeType="1"/>
          </p:cNvSpPr>
          <p:nvPr/>
        </p:nvSpPr>
        <p:spPr bwMode="auto">
          <a:xfrm>
            <a:off x="1678" y="1606488"/>
            <a:ext cx="8636000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4" name="Rectangle 59"/>
          <p:cNvSpPr>
            <a:spLocks noChangeArrowheads="1"/>
          </p:cNvSpPr>
          <p:nvPr/>
        </p:nvSpPr>
        <p:spPr bwMode="auto">
          <a:xfrm>
            <a:off x="113706" y="1757300"/>
            <a:ext cx="1087437" cy="80560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/>
            <a:r>
              <a:rPr lang="en-US" sz="1400" b="1">
                <a:latin typeface="Calibri" pitchFamily="34" charset="0"/>
              </a:rPr>
              <a:t>Perspective</a:t>
            </a:r>
          </a:p>
          <a:p>
            <a:pPr eaLnBrk="0" hangingPunct="0"/>
            <a:r>
              <a:rPr lang="en-US" sz="1400" b="1" smtClean="0">
                <a:latin typeface="Calibri" pitchFamily="34" charset="0"/>
              </a:rPr>
              <a:t>Parties prenantes</a:t>
            </a:r>
            <a:endParaRPr lang="en-US" sz="1400" b="1">
              <a:latin typeface="Calibri" pitchFamily="34" charset="0"/>
            </a:endParaRPr>
          </a:p>
        </p:txBody>
      </p:sp>
      <p:sp>
        <p:nvSpPr>
          <p:cNvPr id="45" name="Oval 61"/>
          <p:cNvSpPr>
            <a:spLocks noChangeArrowheads="1"/>
          </p:cNvSpPr>
          <p:nvPr/>
        </p:nvSpPr>
        <p:spPr bwMode="auto">
          <a:xfrm>
            <a:off x="1476819" y="214350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Prix</a:t>
            </a:r>
          </a:p>
        </p:txBody>
      </p:sp>
      <p:sp>
        <p:nvSpPr>
          <p:cNvPr id="46" name="Oval 62"/>
          <p:cNvSpPr>
            <a:spLocks noChangeArrowheads="1"/>
          </p:cNvSpPr>
          <p:nvPr/>
        </p:nvSpPr>
        <p:spPr bwMode="auto">
          <a:xfrm>
            <a:off x="2298776" y="2143509"/>
            <a:ext cx="928693" cy="3352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</a:rPr>
              <a:t>Qualité</a:t>
            </a:r>
            <a:endParaRPr lang="en-US" sz="1050" dirty="0" smtClean="0">
              <a:latin typeface="+mn-lt"/>
            </a:endParaRPr>
          </a:p>
        </p:txBody>
      </p:sp>
      <p:sp>
        <p:nvSpPr>
          <p:cNvPr id="47" name="Oval 63"/>
          <p:cNvSpPr>
            <a:spLocks noChangeArrowheads="1"/>
          </p:cNvSpPr>
          <p:nvPr/>
        </p:nvSpPr>
        <p:spPr bwMode="auto">
          <a:xfrm>
            <a:off x="3279203" y="214350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>
                <a:latin typeface="+mn-lt"/>
              </a:rPr>
              <a:t>Délai</a:t>
            </a:r>
            <a:endParaRPr lang="en-US" sz="1050" dirty="0">
              <a:latin typeface="+mn-lt"/>
            </a:endParaRPr>
          </a:p>
        </p:txBody>
      </p:sp>
      <p:sp>
        <p:nvSpPr>
          <p:cNvPr id="48" name="Oval 64"/>
          <p:cNvSpPr>
            <a:spLocks noChangeArrowheads="1"/>
          </p:cNvSpPr>
          <p:nvPr/>
        </p:nvSpPr>
        <p:spPr bwMode="auto">
          <a:xfrm>
            <a:off x="4132922" y="214350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Usages</a:t>
            </a:r>
          </a:p>
        </p:txBody>
      </p:sp>
      <p:sp>
        <p:nvSpPr>
          <p:cNvPr id="49" name="Oval 66"/>
          <p:cNvSpPr>
            <a:spLocks noChangeArrowheads="1"/>
          </p:cNvSpPr>
          <p:nvPr/>
        </p:nvSpPr>
        <p:spPr bwMode="auto">
          <a:xfrm>
            <a:off x="6422992" y="2143508"/>
            <a:ext cx="813304" cy="36618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>
                <a:latin typeface="+mn-lt"/>
              </a:rPr>
              <a:t>Service</a:t>
            </a:r>
          </a:p>
        </p:txBody>
      </p:sp>
      <p:sp>
        <p:nvSpPr>
          <p:cNvPr id="50" name="Oval 68"/>
          <p:cNvSpPr>
            <a:spLocks noChangeArrowheads="1"/>
          </p:cNvSpPr>
          <p:nvPr/>
        </p:nvSpPr>
        <p:spPr bwMode="auto">
          <a:xfrm>
            <a:off x="7643834" y="2132045"/>
            <a:ext cx="855663" cy="367226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>
                <a:latin typeface="+mn-lt"/>
              </a:rPr>
              <a:t>Réputation</a:t>
            </a:r>
            <a:endParaRPr lang="en-US" sz="1050" dirty="0">
              <a:latin typeface="+mn-lt"/>
            </a:endParaRPr>
          </a:p>
        </p:txBody>
      </p:sp>
      <p:sp>
        <p:nvSpPr>
          <p:cNvPr id="51" name="Rectangle 69"/>
          <p:cNvSpPr>
            <a:spLocks noChangeArrowheads="1"/>
          </p:cNvSpPr>
          <p:nvPr/>
        </p:nvSpPr>
        <p:spPr bwMode="auto">
          <a:xfrm>
            <a:off x="2762430" y="2443364"/>
            <a:ext cx="1092200" cy="254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r>
              <a:rPr lang="en-US" sz="1050" dirty="0" err="1">
                <a:latin typeface="+mn-lt"/>
              </a:rPr>
              <a:t>Produit</a:t>
            </a:r>
            <a:r>
              <a:rPr lang="en-US" sz="1050" dirty="0">
                <a:latin typeface="+mn-lt"/>
              </a:rPr>
              <a:t> / Service</a:t>
            </a:r>
          </a:p>
        </p:txBody>
      </p:sp>
      <p:sp>
        <p:nvSpPr>
          <p:cNvPr id="52" name="Rectangle 77"/>
          <p:cNvSpPr>
            <a:spLocks noChangeArrowheads="1"/>
          </p:cNvSpPr>
          <p:nvPr/>
        </p:nvSpPr>
        <p:spPr bwMode="auto">
          <a:xfrm>
            <a:off x="113706" y="598313"/>
            <a:ext cx="1139825" cy="1025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/>
            <a:r>
              <a:rPr lang="en-US" sz="1400" b="1" dirty="0">
                <a:latin typeface="Calibri" pitchFamily="34" charset="0"/>
              </a:rPr>
              <a:t>Perspective</a:t>
            </a:r>
          </a:p>
          <a:p>
            <a:pPr eaLnBrk="0" hangingPunct="0"/>
            <a:r>
              <a:rPr lang="en-US" sz="1400" b="1" dirty="0" err="1" smtClean="0">
                <a:latin typeface="Calibri" pitchFamily="34" charset="0"/>
              </a:rPr>
              <a:t>création</a:t>
            </a:r>
            <a:r>
              <a:rPr lang="en-US" sz="1400" b="1" dirty="0" smtClean="0">
                <a:latin typeface="Calibri" pitchFamily="34" charset="0"/>
              </a:rPr>
              <a:t> de </a:t>
            </a:r>
            <a:r>
              <a:rPr lang="en-US" sz="1400" b="1" dirty="0" err="1" smtClean="0">
                <a:latin typeface="Calibri" pitchFamily="34" charset="0"/>
              </a:rPr>
              <a:t>valeur</a:t>
            </a:r>
            <a:r>
              <a:rPr lang="en-US" sz="1400" b="1" dirty="0" smtClean="0">
                <a:latin typeface="Calibri" pitchFamily="34" charset="0"/>
              </a:rPr>
              <a:t> durable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53" name="Rectangle 79"/>
          <p:cNvSpPr>
            <a:spLocks noChangeArrowheads="1"/>
          </p:cNvSpPr>
          <p:nvPr/>
        </p:nvSpPr>
        <p:spPr bwMode="auto">
          <a:xfrm>
            <a:off x="1834049" y="701265"/>
            <a:ext cx="1641796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35000"/>
              </a:spcBef>
            </a:pPr>
            <a:r>
              <a:rPr lang="en-US" sz="1100" b="1" dirty="0" err="1">
                <a:latin typeface="Calibri" pitchFamily="34" charset="0"/>
              </a:rPr>
              <a:t>Stratégie</a:t>
            </a:r>
            <a:r>
              <a:rPr lang="en-US" sz="1100" b="1" dirty="0">
                <a:latin typeface="Calibri" pitchFamily="34" charset="0"/>
              </a:rPr>
              <a:t> </a:t>
            </a:r>
            <a:r>
              <a:rPr lang="en-US" sz="1100" b="1" dirty="0" smtClean="0">
                <a:latin typeface="Calibri" pitchFamily="34" charset="0"/>
              </a:rPr>
              <a:t>de </a:t>
            </a:r>
            <a:r>
              <a:rPr lang="en-US" sz="1100" b="1" dirty="0" err="1" smtClean="0">
                <a:latin typeface="Calibri" pitchFamily="34" charset="0"/>
              </a:rPr>
              <a:t>productivité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54" name="Rectangle 80"/>
          <p:cNvSpPr>
            <a:spLocks noChangeArrowheads="1"/>
          </p:cNvSpPr>
          <p:nvPr/>
        </p:nvSpPr>
        <p:spPr bwMode="auto">
          <a:xfrm>
            <a:off x="4298185" y="701101"/>
            <a:ext cx="1530350" cy="2619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35000"/>
              </a:spcBef>
            </a:pPr>
            <a:r>
              <a:rPr lang="en-US" sz="1100" b="1" dirty="0" err="1">
                <a:latin typeface="Calibri" pitchFamily="34" charset="0"/>
              </a:rPr>
              <a:t>Stratégie</a:t>
            </a:r>
            <a:r>
              <a:rPr lang="en-US" sz="1100" b="1" dirty="0">
                <a:latin typeface="Calibri" pitchFamily="34" charset="0"/>
              </a:rPr>
              <a:t> de </a:t>
            </a:r>
            <a:r>
              <a:rPr lang="en-US" sz="1100" b="1" dirty="0" err="1">
                <a:latin typeface="Calibri" pitchFamily="34" charset="0"/>
              </a:rPr>
              <a:t>croissance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55" name="Oval 81"/>
          <p:cNvSpPr>
            <a:spLocks noChangeArrowheads="1"/>
          </p:cNvSpPr>
          <p:nvPr/>
        </p:nvSpPr>
        <p:spPr bwMode="auto">
          <a:xfrm>
            <a:off x="5058048" y="995591"/>
            <a:ext cx="1006900" cy="5432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</a:rPr>
              <a:t>Fidéliser</a:t>
            </a:r>
            <a:endParaRPr lang="en-US" sz="1050" dirty="0" smtClean="0">
              <a:latin typeface="+mn-lt"/>
            </a:endParaRPr>
          </a:p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</a:rPr>
              <a:t> </a:t>
            </a:r>
            <a:r>
              <a:rPr lang="en-US" sz="1050" smtClean="0">
                <a:latin typeface="+mn-lt"/>
              </a:rPr>
              <a:t>les patients</a:t>
            </a:r>
            <a:endParaRPr lang="en-US" sz="1050" dirty="0">
              <a:latin typeface="+mn-lt"/>
            </a:endParaRPr>
          </a:p>
        </p:txBody>
      </p:sp>
      <p:sp>
        <p:nvSpPr>
          <p:cNvPr id="56" name="Oval 82"/>
          <p:cNvSpPr>
            <a:spLocks noChangeArrowheads="1"/>
          </p:cNvSpPr>
          <p:nvPr/>
        </p:nvSpPr>
        <p:spPr bwMode="auto">
          <a:xfrm>
            <a:off x="1472673" y="1012432"/>
            <a:ext cx="1105459" cy="49638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>
                <a:latin typeface="+mn-lt"/>
              </a:rPr>
              <a:t>Améliorer</a:t>
            </a:r>
            <a:r>
              <a:rPr lang="en-US" sz="1050" dirty="0">
                <a:latin typeface="+mn-lt"/>
              </a:rPr>
              <a:t> la structure des </a:t>
            </a:r>
            <a:r>
              <a:rPr lang="en-US" sz="1050" dirty="0" err="1">
                <a:latin typeface="+mn-lt"/>
              </a:rPr>
              <a:t>coûts</a:t>
            </a:r>
            <a:endParaRPr lang="en-US" sz="1050" dirty="0">
              <a:latin typeface="+mn-lt"/>
            </a:endParaRPr>
          </a:p>
        </p:txBody>
      </p:sp>
      <p:sp>
        <p:nvSpPr>
          <p:cNvPr id="57" name="Oval 83"/>
          <p:cNvSpPr>
            <a:spLocks noChangeArrowheads="1"/>
          </p:cNvSpPr>
          <p:nvPr/>
        </p:nvSpPr>
        <p:spPr bwMode="auto">
          <a:xfrm>
            <a:off x="2649570" y="1012432"/>
            <a:ext cx="1143008" cy="496382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>
                <a:latin typeface="+mn-lt"/>
              </a:rPr>
              <a:t>Améliorer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l’utilisation</a:t>
            </a:r>
            <a:r>
              <a:rPr lang="en-US" sz="1050" dirty="0">
                <a:latin typeface="+mn-lt"/>
              </a:rPr>
              <a:t> des </a:t>
            </a:r>
            <a:r>
              <a:rPr lang="en-US" sz="1050" dirty="0" err="1">
                <a:latin typeface="+mn-lt"/>
              </a:rPr>
              <a:t>actifs</a:t>
            </a:r>
            <a:endParaRPr lang="en-US" sz="1050" dirty="0">
              <a:latin typeface="+mn-lt"/>
            </a:endParaRPr>
          </a:p>
        </p:txBody>
      </p:sp>
      <p:sp>
        <p:nvSpPr>
          <p:cNvPr id="58" name="Oval 84"/>
          <p:cNvSpPr>
            <a:spLocks noChangeArrowheads="1"/>
          </p:cNvSpPr>
          <p:nvPr/>
        </p:nvSpPr>
        <p:spPr bwMode="auto">
          <a:xfrm>
            <a:off x="3962750" y="1010094"/>
            <a:ext cx="1000133" cy="51834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</a:rPr>
              <a:t>Etendre</a:t>
            </a:r>
            <a:r>
              <a:rPr lang="en-US" sz="1050" dirty="0" smtClean="0">
                <a:latin typeface="+mn-lt"/>
              </a:rPr>
              <a:t> </a:t>
            </a:r>
          </a:p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</a:rPr>
              <a:t>les </a:t>
            </a:r>
            <a:r>
              <a:rPr lang="en-US" sz="1050" dirty="0" err="1" smtClean="0">
                <a:latin typeface="+mn-lt"/>
              </a:rPr>
              <a:t>offres</a:t>
            </a:r>
            <a:r>
              <a:rPr lang="en-US" sz="1050" dirty="0" smtClean="0">
                <a:latin typeface="+mn-lt"/>
              </a:rPr>
              <a:t> </a:t>
            </a:r>
            <a:endParaRPr lang="en-US" sz="1050" dirty="0">
              <a:latin typeface="+mn-lt"/>
            </a:endParaRPr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auto">
          <a:xfrm>
            <a:off x="7276194" y="1573481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2423950" y="1587129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61" name="AutoShape 44"/>
          <p:cNvSpPr>
            <a:spLocks noChangeArrowheads="1"/>
          </p:cNvSpPr>
          <p:nvPr/>
        </p:nvSpPr>
        <p:spPr bwMode="auto">
          <a:xfrm>
            <a:off x="4885048" y="5112039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62" name="AutoShape 48"/>
          <p:cNvSpPr>
            <a:spLocks noChangeArrowheads="1"/>
          </p:cNvSpPr>
          <p:nvPr/>
        </p:nvSpPr>
        <p:spPr bwMode="auto">
          <a:xfrm>
            <a:off x="2477344" y="5112039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63" name="AutoShape 49"/>
          <p:cNvSpPr>
            <a:spLocks noChangeArrowheads="1"/>
          </p:cNvSpPr>
          <p:nvPr/>
        </p:nvSpPr>
        <p:spPr bwMode="auto">
          <a:xfrm>
            <a:off x="7121016" y="5112039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129626" y="2956306"/>
            <a:ext cx="1138237" cy="4654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eaLnBrk="0" hangingPunct="0"/>
            <a:r>
              <a:rPr lang="en-US" sz="1400" b="1" dirty="0">
                <a:latin typeface="Calibri" pitchFamily="34" charset="0"/>
              </a:rPr>
              <a:t>Perspective</a:t>
            </a:r>
          </a:p>
          <a:p>
            <a:pPr eaLnBrk="0" hangingPunct="0"/>
            <a:r>
              <a:rPr lang="en-US" sz="1400" b="1" dirty="0" err="1" smtClean="0">
                <a:latin typeface="Calibri" pitchFamily="34" charset="0"/>
              </a:rPr>
              <a:t>environne-mentale</a:t>
            </a:r>
            <a:endParaRPr lang="en-US" sz="1400" b="1" dirty="0">
              <a:latin typeface="Calibri" pitchFamily="34" charset="0"/>
            </a:endParaRPr>
          </a:p>
        </p:txBody>
      </p:sp>
      <p:sp>
        <p:nvSpPr>
          <p:cNvPr id="65" name="Oval 61"/>
          <p:cNvSpPr>
            <a:spLocks noChangeArrowheads="1"/>
          </p:cNvSpPr>
          <p:nvPr/>
        </p:nvSpPr>
        <p:spPr bwMode="auto">
          <a:xfrm>
            <a:off x="1593134" y="316094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</a:rPr>
              <a:t>Matières</a:t>
            </a:r>
            <a:endParaRPr lang="en-US" sz="1050" dirty="0">
              <a:latin typeface="+mn-lt"/>
            </a:endParaRPr>
          </a:p>
        </p:txBody>
      </p:sp>
      <p:sp>
        <p:nvSpPr>
          <p:cNvPr id="66" name="Oval 61"/>
          <p:cNvSpPr>
            <a:spLocks noChangeArrowheads="1"/>
          </p:cNvSpPr>
          <p:nvPr/>
        </p:nvSpPr>
        <p:spPr bwMode="auto">
          <a:xfrm>
            <a:off x="4079421" y="316094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</a:rPr>
              <a:t>Eau</a:t>
            </a:r>
            <a:endParaRPr lang="en-US" sz="1050" dirty="0">
              <a:latin typeface="+mn-lt"/>
            </a:endParaRPr>
          </a:p>
        </p:txBody>
      </p:sp>
      <p:sp>
        <p:nvSpPr>
          <p:cNvPr id="67" name="Oval 61"/>
          <p:cNvSpPr>
            <a:spLocks noChangeArrowheads="1"/>
          </p:cNvSpPr>
          <p:nvPr/>
        </p:nvSpPr>
        <p:spPr bwMode="auto">
          <a:xfrm>
            <a:off x="4896984" y="316094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</a:rPr>
              <a:t>Sols</a:t>
            </a:r>
            <a:endParaRPr lang="en-US" sz="1050" dirty="0">
              <a:latin typeface="+mn-lt"/>
            </a:endParaRPr>
          </a:p>
        </p:txBody>
      </p:sp>
      <p:sp>
        <p:nvSpPr>
          <p:cNvPr id="68" name="Oval 61"/>
          <p:cNvSpPr>
            <a:spLocks noChangeArrowheads="1"/>
          </p:cNvSpPr>
          <p:nvPr/>
        </p:nvSpPr>
        <p:spPr bwMode="auto">
          <a:xfrm>
            <a:off x="2440796" y="316094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hangingPunct="0">
              <a:spcBef>
                <a:spcPct val="35000"/>
              </a:spcBef>
              <a:defRPr/>
            </a:pPr>
            <a:r>
              <a:rPr lang="en-US" sz="1050" dirty="0" smtClean="0">
                <a:solidFill>
                  <a:schemeClr val="tx1"/>
                </a:solidFill>
              </a:rPr>
              <a:t>Energies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9" name="Oval 61"/>
          <p:cNvSpPr>
            <a:spLocks noChangeArrowheads="1"/>
          </p:cNvSpPr>
          <p:nvPr/>
        </p:nvSpPr>
        <p:spPr bwMode="auto">
          <a:xfrm>
            <a:off x="5686000" y="3160948"/>
            <a:ext cx="1000132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</a:rPr>
              <a:t>Biodiversité</a:t>
            </a:r>
            <a:endParaRPr lang="en-US" sz="1050" dirty="0">
              <a:latin typeface="+mn-lt"/>
            </a:endParaRPr>
          </a:p>
        </p:txBody>
      </p:sp>
      <p:sp>
        <p:nvSpPr>
          <p:cNvPr id="70" name="Oval 61"/>
          <p:cNvSpPr>
            <a:spLocks noChangeArrowheads="1"/>
          </p:cNvSpPr>
          <p:nvPr/>
        </p:nvSpPr>
        <p:spPr bwMode="auto">
          <a:xfrm>
            <a:off x="6747120" y="3152097"/>
            <a:ext cx="826762" cy="34852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/>
              <a:t>D</a:t>
            </a:r>
            <a:r>
              <a:rPr lang="en-US" sz="1050" dirty="0" err="1" smtClean="0">
                <a:latin typeface="+mn-lt"/>
              </a:rPr>
              <a:t>échets</a:t>
            </a:r>
            <a:endParaRPr lang="en-US" sz="1050" dirty="0">
              <a:latin typeface="+mn-lt"/>
            </a:endParaRPr>
          </a:p>
        </p:txBody>
      </p:sp>
      <p:sp>
        <p:nvSpPr>
          <p:cNvPr id="71" name="Oval 61"/>
          <p:cNvSpPr>
            <a:spLocks noChangeArrowheads="1"/>
          </p:cNvSpPr>
          <p:nvPr/>
        </p:nvSpPr>
        <p:spPr bwMode="auto">
          <a:xfrm>
            <a:off x="7648518" y="3152097"/>
            <a:ext cx="882210" cy="34852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</a:rPr>
              <a:t>Transports</a:t>
            </a:r>
            <a:endParaRPr lang="en-US" sz="1050" dirty="0">
              <a:latin typeface="+mn-lt"/>
            </a:endParaRPr>
          </a:p>
        </p:txBody>
      </p:sp>
      <p:sp>
        <p:nvSpPr>
          <p:cNvPr id="72" name="Rectangle 60"/>
          <p:cNvSpPr>
            <a:spLocks noChangeArrowheads="1"/>
          </p:cNvSpPr>
          <p:nvPr/>
        </p:nvSpPr>
        <p:spPr bwMode="auto">
          <a:xfrm>
            <a:off x="3628601" y="2925034"/>
            <a:ext cx="2973892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i="1" dirty="0" err="1" smtClean="0">
                <a:latin typeface="+mn-lt"/>
              </a:rPr>
              <a:t>Préservation</a:t>
            </a:r>
            <a:r>
              <a:rPr lang="en-US" sz="1050" b="1" i="1" dirty="0" smtClean="0">
                <a:latin typeface="+mn-lt"/>
              </a:rPr>
              <a:t> des </a:t>
            </a:r>
            <a:r>
              <a:rPr lang="en-US" sz="1050" b="1" i="1" dirty="0" err="1" smtClean="0">
                <a:latin typeface="+mn-lt"/>
              </a:rPr>
              <a:t>générations</a:t>
            </a:r>
            <a:r>
              <a:rPr lang="en-US" sz="1050" b="1" i="1" dirty="0" smtClean="0">
                <a:latin typeface="+mn-lt"/>
              </a:rPr>
              <a:t> </a:t>
            </a:r>
            <a:r>
              <a:rPr lang="en-US" sz="1050" b="1" i="1" dirty="0" err="1" smtClean="0">
                <a:latin typeface="+mn-lt"/>
              </a:rPr>
              <a:t>présentes</a:t>
            </a:r>
            <a:r>
              <a:rPr lang="en-US" sz="1050" b="1" i="1" dirty="0" smtClean="0">
                <a:latin typeface="+mn-lt"/>
              </a:rPr>
              <a:t> et futures</a:t>
            </a:r>
            <a:endParaRPr lang="en-US" sz="1050" b="1" i="1" dirty="0">
              <a:latin typeface="+mn-lt"/>
            </a:endParaRPr>
          </a:p>
        </p:txBody>
      </p:sp>
      <p:sp>
        <p:nvSpPr>
          <p:cNvPr id="73" name="Oval 62"/>
          <p:cNvSpPr>
            <a:spLocks noChangeArrowheads="1"/>
          </p:cNvSpPr>
          <p:nvPr/>
        </p:nvSpPr>
        <p:spPr bwMode="auto">
          <a:xfrm>
            <a:off x="5292080" y="2138156"/>
            <a:ext cx="941804" cy="36618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/>
              <a:t>Communi-cation</a:t>
            </a:r>
            <a:endParaRPr lang="en-US" sz="1050" dirty="0" smtClean="0">
              <a:latin typeface="+mn-lt"/>
            </a:endParaRPr>
          </a:p>
        </p:txBody>
      </p:sp>
      <p:sp>
        <p:nvSpPr>
          <p:cNvPr id="74" name="Oval 61"/>
          <p:cNvSpPr>
            <a:spLocks noChangeArrowheads="1"/>
          </p:cNvSpPr>
          <p:nvPr/>
        </p:nvSpPr>
        <p:spPr bwMode="auto">
          <a:xfrm>
            <a:off x="3253910" y="3160948"/>
            <a:ext cx="746125" cy="33037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smtClean="0">
                <a:latin typeface="+mn-lt"/>
              </a:rPr>
              <a:t>Air</a:t>
            </a:r>
            <a:endParaRPr lang="en-US" sz="1050" dirty="0">
              <a:latin typeface="+mn-lt"/>
            </a:endParaRPr>
          </a:p>
        </p:txBody>
      </p:sp>
      <p:sp>
        <p:nvSpPr>
          <p:cNvPr id="75" name="ZoneTexte 74"/>
          <p:cNvSpPr txBox="1"/>
          <p:nvPr/>
        </p:nvSpPr>
        <p:spPr>
          <a:xfrm rot="16200000">
            <a:off x="6071041" y="3272003"/>
            <a:ext cx="5875296" cy="2770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1200" b="1" smtClean="0"/>
              <a:t>Stéphane Trébucq – IAE et Université de Bordeaux </a:t>
            </a:r>
            <a:endParaRPr lang="fr-FR" sz="1200" b="1" dirty="0"/>
          </a:p>
        </p:txBody>
      </p:sp>
      <p:sp>
        <p:nvSpPr>
          <p:cNvPr id="76" name="Rectangle 79"/>
          <p:cNvSpPr>
            <a:spLocks noChangeArrowheads="1"/>
          </p:cNvSpPr>
          <p:nvPr/>
        </p:nvSpPr>
        <p:spPr bwMode="auto">
          <a:xfrm>
            <a:off x="6505598" y="701265"/>
            <a:ext cx="1752404" cy="261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35000"/>
              </a:spcBef>
            </a:pPr>
            <a:r>
              <a:rPr lang="en-US" sz="1100" b="1" dirty="0" err="1">
                <a:latin typeface="Calibri" pitchFamily="34" charset="0"/>
              </a:rPr>
              <a:t>Stratégie</a:t>
            </a:r>
            <a:r>
              <a:rPr lang="en-US" sz="1100" b="1" dirty="0">
                <a:latin typeface="Calibri" pitchFamily="34" charset="0"/>
              </a:rPr>
              <a:t> </a:t>
            </a:r>
            <a:r>
              <a:rPr lang="en-US" sz="1100" b="1" dirty="0" smtClean="0">
                <a:latin typeface="Calibri" pitchFamily="34" charset="0"/>
              </a:rPr>
              <a:t>de </a:t>
            </a:r>
            <a:r>
              <a:rPr lang="en-US" sz="1100" b="1" dirty="0" err="1" smtClean="0">
                <a:latin typeface="Calibri" pitchFamily="34" charset="0"/>
              </a:rPr>
              <a:t>responsabilité</a:t>
            </a:r>
            <a:endParaRPr lang="en-US" sz="1100" b="1" dirty="0">
              <a:latin typeface="Calibri" pitchFamily="34" charset="0"/>
            </a:endParaRPr>
          </a:p>
        </p:txBody>
      </p:sp>
      <p:sp>
        <p:nvSpPr>
          <p:cNvPr id="77" name="Oval 81"/>
          <p:cNvSpPr>
            <a:spLocks noChangeArrowheads="1"/>
          </p:cNvSpPr>
          <p:nvPr/>
        </p:nvSpPr>
        <p:spPr bwMode="auto">
          <a:xfrm>
            <a:off x="7429520" y="971493"/>
            <a:ext cx="1071570" cy="5432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>
                <a:latin typeface="+mn-lt"/>
              </a:rPr>
              <a:t>Réduire</a:t>
            </a:r>
            <a:r>
              <a:rPr lang="en-US" sz="1050" dirty="0" smtClean="0">
                <a:latin typeface="+mn-lt"/>
              </a:rPr>
              <a:t> les </a:t>
            </a:r>
            <a:r>
              <a:rPr lang="en-US" sz="1050" dirty="0" err="1" smtClean="0">
                <a:latin typeface="+mn-lt"/>
              </a:rPr>
              <a:t>externalités</a:t>
            </a:r>
            <a:r>
              <a:rPr lang="en-US" sz="1050" dirty="0" smtClean="0">
                <a:latin typeface="+mn-lt"/>
              </a:rPr>
              <a:t> </a:t>
            </a:r>
            <a:r>
              <a:rPr lang="en-US" sz="1050" dirty="0" err="1" smtClean="0">
                <a:latin typeface="+mn-lt"/>
              </a:rPr>
              <a:t>négatives</a:t>
            </a:r>
            <a:endParaRPr lang="en-US" sz="1050" dirty="0" smtClean="0">
              <a:latin typeface="+mn-lt"/>
            </a:endParaRPr>
          </a:p>
        </p:txBody>
      </p:sp>
      <p:sp>
        <p:nvSpPr>
          <p:cNvPr id="78" name="Oval 81"/>
          <p:cNvSpPr>
            <a:spLocks noChangeArrowheads="1"/>
          </p:cNvSpPr>
          <p:nvPr/>
        </p:nvSpPr>
        <p:spPr bwMode="auto">
          <a:xfrm>
            <a:off x="6285360" y="973765"/>
            <a:ext cx="1071570" cy="54326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lIns="0" rIns="0" anchor="ctr"/>
          <a:lstStyle/>
          <a:p>
            <a:pPr algn="ctr"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r>
              <a:rPr lang="en-US" sz="1050" dirty="0" err="1" smtClean="0"/>
              <a:t>Partager</a:t>
            </a:r>
            <a:r>
              <a:rPr lang="en-US" sz="1050" dirty="0" smtClean="0"/>
              <a:t> les </a:t>
            </a:r>
            <a:r>
              <a:rPr lang="en-US" sz="1050" dirty="0" err="1" smtClean="0"/>
              <a:t>bonnes</a:t>
            </a:r>
            <a:r>
              <a:rPr lang="en-US" sz="1050" dirty="0" smtClean="0"/>
              <a:t> </a:t>
            </a:r>
            <a:r>
              <a:rPr lang="en-US" sz="1050" dirty="0" err="1" smtClean="0"/>
              <a:t>pratiques</a:t>
            </a:r>
            <a:endParaRPr lang="en-US" sz="1050" dirty="0" smtClean="0">
              <a:latin typeface="+mn-lt"/>
            </a:endParaRPr>
          </a:p>
        </p:txBody>
      </p:sp>
      <p:sp>
        <p:nvSpPr>
          <p:cNvPr id="79" name="AutoShape 19"/>
          <p:cNvSpPr>
            <a:spLocks noChangeArrowheads="1"/>
          </p:cNvSpPr>
          <p:nvPr/>
        </p:nvSpPr>
        <p:spPr bwMode="auto">
          <a:xfrm>
            <a:off x="1448772" y="938972"/>
            <a:ext cx="2428892" cy="6653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endParaRPr lang="en-US" sz="1000" b="1" dirty="0">
              <a:latin typeface="Helvetica" charset="0"/>
            </a:endParaRPr>
          </a:p>
        </p:txBody>
      </p:sp>
      <p:sp>
        <p:nvSpPr>
          <p:cNvPr id="80" name="AutoShape 19"/>
          <p:cNvSpPr>
            <a:spLocks noChangeArrowheads="1"/>
          </p:cNvSpPr>
          <p:nvPr/>
        </p:nvSpPr>
        <p:spPr bwMode="auto">
          <a:xfrm>
            <a:off x="3918608" y="938972"/>
            <a:ext cx="2214578" cy="6653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endParaRPr lang="en-US" sz="1000" b="1" dirty="0">
              <a:latin typeface="Helvetica" charset="0"/>
            </a:endParaRPr>
          </a:p>
        </p:txBody>
      </p:sp>
      <p:sp>
        <p:nvSpPr>
          <p:cNvPr id="81" name="AutoShape 19"/>
          <p:cNvSpPr>
            <a:spLocks noChangeArrowheads="1"/>
          </p:cNvSpPr>
          <p:nvPr/>
        </p:nvSpPr>
        <p:spPr bwMode="auto">
          <a:xfrm>
            <a:off x="6204624" y="938972"/>
            <a:ext cx="2428892" cy="66536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endParaRPr lang="en-US" sz="1000" b="1" dirty="0">
              <a:latin typeface="Helvetica" charset="0"/>
            </a:endParaRPr>
          </a:p>
        </p:txBody>
      </p:sp>
      <p:sp>
        <p:nvSpPr>
          <p:cNvPr id="82" name="AutoShape 19"/>
          <p:cNvSpPr>
            <a:spLocks noChangeArrowheads="1"/>
          </p:cNvSpPr>
          <p:nvPr/>
        </p:nvSpPr>
        <p:spPr bwMode="auto">
          <a:xfrm>
            <a:off x="1428728" y="2091100"/>
            <a:ext cx="3571900" cy="62147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endParaRPr lang="en-US" sz="1000" b="1" dirty="0">
              <a:latin typeface="Helvetica" charset="0"/>
            </a:endParaRPr>
          </a:p>
        </p:txBody>
      </p:sp>
      <p:sp>
        <p:nvSpPr>
          <p:cNvPr id="83" name="AutoShape 19"/>
          <p:cNvSpPr>
            <a:spLocks noChangeArrowheads="1"/>
          </p:cNvSpPr>
          <p:nvPr/>
        </p:nvSpPr>
        <p:spPr bwMode="auto">
          <a:xfrm>
            <a:off x="5072066" y="2091100"/>
            <a:ext cx="2357454" cy="62147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endParaRPr lang="en-US" sz="1000" b="1" dirty="0">
              <a:latin typeface="Helvetica" charset="0"/>
            </a:endParaRPr>
          </a:p>
        </p:txBody>
      </p:sp>
      <p:sp>
        <p:nvSpPr>
          <p:cNvPr id="84" name="AutoShape 19"/>
          <p:cNvSpPr>
            <a:spLocks noChangeArrowheads="1"/>
          </p:cNvSpPr>
          <p:nvPr/>
        </p:nvSpPr>
        <p:spPr bwMode="auto">
          <a:xfrm>
            <a:off x="7500958" y="2091100"/>
            <a:ext cx="1143008" cy="621479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bg2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/>
          <a:lstStyle/>
          <a:p>
            <a:pPr algn="ctr" eaLnBrk="0" fontAlgn="auto" hangingPunct="0">
              <a:spcBef>
                <a:spcPct val="25000"/>
              </a:spcBef>
              <a:spcAft>
                <a:spcPts val="0"/>
              </a:spcAft>
              <a:defRPr/>
            </a:pPr>
            <a:endParaRPr lang="en-US" sz="1000" b="1" dirty="0">
              <a:latin typeface="Helvetica" charset="0"/>
            </a:endParaRPr>
          </a:p>
        </p:txBody>
      </p:sp>
      <p:sp>
        <p:nvSpPr>
          <p:cNvPr id="85" name="AutoShape 14"/>
          <p:cNvSpPr>
            <a:spLocks noChangeArrowheads="1"/>
          </p:cNvSpPr>
          <p:nvPr/>
        </p:nvSpPr>
        <p:spPr bwMode="auto">
          <a:xfrm>
            <a:off x="4841918" y="1575753"/>
            <a:ext cx="381000" cy="234358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lIns="45720" rIns="45720" anchor="ctr"/>
          <a:lstStyle/>
          <a:p>
            <a:pPr eaLnBrk="0" fontAlgn="auto" hangingPunct="0">
              <a:spcBef>
                <a:spcPct val="35000"/>
              </a:spcBef>
              <a:spcAft>
                <a:spcPts val="0"/>
              </a:spcAft>
              <a:defRPr/>
            </a:pPr>
            <a:endParaRPr lang="en-GB" sz="1000">
              <a:latin typeface="Arial Narrow" pitchFamily="34" charset="0"/>
            </a:endParaRPr>
          </a:p>
        </p:txBody>
      </p:sp>
      <p:sp>
        <p:nvSpPr>
          <p:cNvPr id="86" name="Rectangle 60"/>
          <p:cNvSpPr>
            <a:spLocks noChangeArrowheads="1"/>
          </p:cNvSpPr>
          <p:nvPr/>
        </p:nvSpPr>
        <p:spPr bwMode="auto">
          <a:xfrm>
            <a:off x="1427121" y="1809349"/>
            <a:ext cx="7375738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i="1" dirty="0" err="1" smtClean="0"/>
              <a:t>Stratégie</a:t>
            </a:r>
            <a:r>
              <a:rPr lang="en-US" sz="1050" b="1" i="1" dirty="0" smtClean="0"/>
              <a:t> </a:t>
            </a:r>
            <a:r>
              <a:rPr lang="en-US" sz="1050" b="1" i="1" dirty="0" err="1" smtClean="0"/>
              <a:t>d’o</a:t>
            </a:r>
            <a:r>
              <a:rPr lang="en-US" sz="1050" b="1" i="1" dirty="0" err="1" smtClean="0">
                <a:latin typeface="+mn-lt"/>
              </a:rPr>
              <a:t>ffre</a:t>
            </a:r>
            <a:r>
              <a:rPr lang="en-US" sz="1050" b="1" i="1" dirty="0" smtClean="0">
                <a:latin typeface="+mn-lt"/>
              </a:rPr>
              <a:t> </a:t>
            </a:r>
            <a:r>
              <a:rPr lang="en-US" sz="1050" b="1" i="1" smtClean="0">
                <a:latin typeface="+mn-lt"/>
              </a:rPr>
              <a:t>au patient (excellence </a:t>
            </a:r>
            <a:r>
              <a:rPr lang="en-US" sz="1050" b="1" i="1" dirty="0" err="1" smtClean="0">
                <a:latin typeface="+mn-lt"/>
              </a:rPr>
              <a:t>opérationnelle</a:t>
            </a:r>
            <a:r>
              <a:rPr lang="en-US" sz="1050" b="1" i="1" dirty="0" smtClean="0">
                <a:latin typeface="+mn-lt"/>
              </a:rPr>
              <a:t>, </a:t>
            </a:r>
            <a:r>
              <a:rPr lang="en-US" sz="1050" b="1" i="1" dirty="0" err="1" smtClean="0">
                <a:latin typeface="+mn-lt"/>
              </a:rPr>
              <a:t>intimité</a:t>
            </a:r>
            <a:r>
              <a:rPr lang="en-US" sz="1050" b="1" i="1" dirty="0" smtClean="0">
                <a:latin typeface="+mn-lt"/>
              </a:rPr>
              <a:t>, innovation, </a:t>
            </a:r>
            <a:r>
              <a:rPr lang="en-US" sz="1050" b="1" i="1" dirty="0" err="1" smtClean="0">
                <a:latin typeface="+mn-lt"/>
              </a:rPr>
              <a:t>avantage</a:t>
            </a:r>
            <a:r>
              <a:rPr lang="en-US" sz="1050" b="1" i="1" dirty="0" smtClean="0">
                <a:latin typeface="+mn-lt"/>
              </a:rPr>
              <a:t> protégé par </a:t>
            </a:r>
            <a:r>
              <a:rPr lang="en-US" sz="1050" b="1" i="1" dirty="0" err="1" smtClean="0">
                <a:latin typeface="+mn-lt"/>
              </a:rPr>
              <a:t>une</a:t>
            </a:r>
            <a:r>
              <a:rPr lang="en-US" sz="1050" b="1" i="1" dirty="0" smtClean="0">
                <a:latin typeface="+mn-lt"/>
              </a:rPr>
              <a:t> </a:t>
            </a:r>
            <a:r>
              <a:rPr lang="en-US" sz="1050" b="1" i="1" dirty="0" err="1" smtClean="0">
                <a:latin typeface="+mn-lt"/>
              </a:rPr>
              <a:t>barrière</a:t>
            </a:r>
            <a:r>
              <a:rPr lang="en-US" sz="1050" b="1" i="1" dirty="0" smtClean="0">
                <a:latin typeface="+mn-lt"/>
              </a:rPr>
              <a:t> à </a:t>
            </a:r>
            <a:r>
              <a:rPr lang="en-US" sz="1050" b="1" i="1" dirty="0" err="1" smtClean="0">
                <a:latin typeface="+mn-lt"/>
              </a:rPr>
              <a:t>l’entrée</a:t>
            </a:r>
            <a:r>
              <a:rPr lang="en-US" sz="1050" b="1" i="1" dirty="0" smtClean="0">
                <a:latin typeface="+mn-lt"/>
              </a:rPr>
              <a:t>)</a:t>
            </a:r>
            <a:endParaRPr lang="en-US" sz="1050" b="1" i="1" dirty="0">
              <a:latin typeface="+mn-lt"/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3410646" y="462255"/>
            <a:ext cx="3148619" cy="2539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i="1" dirty="0" err="1">
                <a:latin typeface="+mn-lt"/>
              </a:rPr>
              <a:t>Création</a:t>
            </a:r>
            <a:r>
              <a:rPr lang="en-US" sz="1050" b="1" i="1" dirty="0">
                <a:latin typeface="+mn-lt"/>
              </a:rPr>
              <a:t> </a:t>
            </a:r>
            <a:r>
              <a:rPr lang="en-US" sz="1050" b="1" i="1" dirty="0" smtClean="0">
                <a:latin typeface="+mn-lt"/>
              </a:rPr>
              <a:t>et </a:t>
            </a:r>
            <a:r>
              <a:rPr lang="en-US" sz="1050" b="1" i="1" dirty="0" err="1" smtClean="0">
                <a:latin typeface="+mn-lt"/>
              </a:rPr>
              <a:t>partage</a:t>
            </a:r>
            <a:r>
              <a:rPr lang="en-US" sz="1050" b="1" i="1" dirty="0" smtClean="0">
                <a:latin typeface="+mn-lt"/>
              </a:rPr>
              <a:t> optimal de la </a:t>
            </a:r>
            <a:r>
              <a:rPr lang="en-US" sz="1050" b="1" i="1" dirty="0" err="1">
                <a:latin typeface="+mn-lt"/>
              </a:rPr>
              <a:t>valeur</a:t>
            </a:r>
            <a:r>
              <a:rPr lang="en-US" sz="1050" b="1" i="1" dirty="0">
                <a:latin typeface="+mn-lt"/>
              </a:rPr>
              <a:t> </a:t>
            </a:r>
            <a:r>
              <a:rPr lang="en-US" sz="1050" b="1" i="1" dirty="0" err="1" smtClean="0">
                <a:latin typeface="+mn-lt"/>
              </a:rPr>
              <a:t>partenariale</a:t>
            </a:r>
            <a:endParaRPr lang="en-US" sz="1050" b="1" i="1" dirty="0">
              <a:latin typeface="+mn-lt"/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1381662" y="25121"/>
            <a:ext cx="7311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Modèle </a:t>
            </a: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stratégique de pilotage de la performance de Kaplan &amp; Norton (2004)</a:t>
            </a:r>
            <a:endParaRPr lang="fr-FR" sz="2000" i="1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37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</a:rPr>
              <a:t>Notre démarche scientifique</a:t>
            </a:r>
            <a:br>
              <a:rPr lang="fr-FR" sz="2000" i="1" smtClean="0">
                <a:solidFill>
                  <a:srgbClr val="7F7F7F"/>
                </a:solidFill>
                <a:latin typeface="Arial Narrow" pitchFamily="34" charset="0"/>
              </a:rPr>
            </a:br>
            <a:endParaRPr lang="fr-FR" sz="2000" i="1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fr-FR" sz="2400" smtClean="0"/>
              <a:t>Analyse documentaire</a:t>
            </a:r>
          </a:p>
          <a:p>
            <a:pPr lvl="1"/>
            <a:r>
              <a:rPr lang="fr-FR" sz="1800" smtClean="0"/>
              <a:t>Revue de la littérature </a:t>
            </a:r>
          </a:p>
          <a:p>
            <a:pPr lvl="2"/>
            <a:r>
              <a:rPr lang="fr-FR" sz="1600" smtClean="0"/>
              <a:t>Base de données de 2500 articles de revues scientifiques à comité de lecture</a:t>
            </a:r>
          </a:p>
          <a:p>
            <a:pPr lvl="1"/>
            <a:r>
              <a:rPr lang="fr-FR" sz="1800" smtClean="0"/>
              <a:t>Revue des définitions</a:t>
            </a:r>
          </a:p>
          <a:p>
            <a:pPr lvl="1"/>
            <a:r>
              <a:rPr lang="fr-FR" sz="1800" smtClean="0"/>
              <a:t>Revue des modèles des consultants</a:t>
            </a:r>
          </a:p>
          <a:p>
            <a:endParaRPr lang="fr-FR" sz="2400" smtClean="0"/>
          </a:p>
          <a:p>
            <a:r>
              <a:rPr lang="fr-FR" sz="2400" smtClean="0"/>
              <a:t>Consultations</a:t>
            </a:r>
            <a:endParaRPr lang="fr-FR" sz="2400"/>
          </a:p>
          <a:p>
            <a:pPr lvl="1"/>
            <a:r>
              <a:rPr lang="fr-FR" sz="1800" smtClean="0"/>
              <a:t>Rencontre avec les consultants (focus groupe)</a:t>
            </a:r>
          </a:p>
          <a:p>
            <a:pPr lvl="1"/>
            <a:r>
              <a:rPr lang="fr-FR" sz="1800" smtClean="0"/>
              <a:t>Rencontre avec les dirigeants (CJD)</a:t>
            </a:r>
          </a:p>
          <a:p>
            <a:pPr lvl="1"/>
            <a:r>
              <a:rPr lang="fr-FR" sz="1800" smtClean="0"/>
              <a:t>Rencontre avec les auditeurs/évaluateurs (EFQM)</a:t>
            </a:r>
          </a:p>
          <a:p>
            <a:pPr lvl="1"/>
            <a:endParaRPr lang="fr-FR" sz="2400"/>
          </a:p>
          <a:p>
            <a:r>
              <a:rPr lang="fr-FR" sz="2400" smtClean="0"/>
              <a:t>Approche empirique</a:t>
            </a:r>
            <a:endParaRPr lang="fr-FR" sz="2400"/>
          </a:p>
          <a:p>
            <a:pPr lvl="1"/>
            <a:r>
              <a:rPr lang="fr-FR" sz="1800" smtClean="0"/>
              <a:t>Phase test de la démarche et prospection</a:t>
            </a:r>
          </a:p>
          <a:p>
            <a:endParaRPr lang="fr-FR" sz="2400" smtClean="0"/>
          </a:p>
          <a:p>
            <a:endParaRPr lang="fr-FR" sz="2400" smtClean="0"/>
          </a:p>
        </p:txBody>
      </p:sp>
    </p:spTree>
    <p:extLst>
      <p:ext uri="{BB962C8B-B14F-4D97-AF65-F5344CB8AC3E}">
        <p14:creationId xmlns:p14="http://schemas.microsoft.com/office/powerpoint/2010/main" val="18967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re 1"/>
          <p:cNvSpPr>
            <a:spLocks noGrp="1"/>
          </p:cNvSpPr>
          <p:nvPr>
            <p:ph type="title" idx="4294967295"/>
          </p:nvPr>
        </p:nvSpPr>
        <p:spPr bwMode="auto">
          <a:xfrm>
            <a:off x="467544" y="188913"/>
            <a:ext cx="8219256" cy="503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fr-FR" altLang="fr-FR" sz="2000" i="1" smtClean="0">
                <a:solidFill>
                  <a:srgbClr val="7F7F7F"/>
                </a:solidFill>
                <a:latin typeface="Arial Narrow" pitchFamily="34" charset="0"/>
              </a:rPr>
              <a:t>Notre présentation du capital humain</a:t>
            </a:r>
            <a:endParaRPr lang="fr-FR" altLang="fr-FR" sz="2000" i="1">
              <a:solidFill>
                <a:srgbClr val="7F7F7F"/>
              </a:solidFill>
              <a:latin typeface="Arial Narrow" pitchFamily="34" charset="0"/>
            </a:endParaRPr>
          </a:p>
        </p:txBody>
      </p:sp>
      <p:sp>
        <p:nvSpPr>
          <p:cNvPr id="38" name="Espace réservé du contenu 2"/>
          <p:cNvSpPr>
            <a:spLocks noGrp="1"/>
          </p:cNvSpPr>
          <p:nvPr>
            <p:ph idx="4294967295"/>
          </p:nvPr>
        </p:nvSpPr>
        <p:spPr>
          <a:xfrm>
            <a:off x="250825" y="1260338"/>
            <a:ext cx="2017713" cy="15684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>
              <a:buSzTx/>
              <a:buFont typeface="Lucida Grande" charset="0"/>
              <a:buNone/>
            </a:pPr>
            <a:r>
              <a:rPr lang="fr-FR" altLang="fr-FR" sz="1200" b="1" smtClean="0">
                <a:solidFill>
                  <a:srgbClr val="7F7F7F"/>
                </a:solidFill>
                <a:latin typeface="Arial" pitchFamily="34" charset="0"/>
              </a:rPr>
              <a:t>Compétence 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capacités de départ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éducation et formation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expérience,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connaissance,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dextérité,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efficacité et talent</a:t>
            </a:r>
          </a:p>
        </p:txBody>
      </p:sp>
      <p:pic>
        <p:nvPicPr>
          <p:cNvPr id="13314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389063"/>
            <a:ext cx="4900613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ZoneTexte 35"/>
          <p:cNvSpPr txBox="1"/>
          <p:nvPr/>
        </p:nvSpPr>
        <p:spPr>
          <a:xfrm>
            <a:off x="2195736" y="6118084"/>
            <a:ext cx="6470650" cy="2460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fr-FR" altLang="fr-FR" sz="1000">
                <a:solidFill>
                  <a:srgbClr val="7F7F7F"/>
                </a:solidFill>
              </a:rPr>
              <a:t>Source : Chaire Capital Humain – </a:t>
            </a:r>
            <a:r>
              <a:rPr lang="fr-FR" altLang="fr-FR" sz="1000" smtClean="0">
                <a:solidFill>
                  <a:srgbClr val="7F7F7F"/>
                </a:solidFill>
              </a:rPr>
              <a:t>fondation </a:t>
            </a:r>
            <a:r>
              <a:rPr lang="fr-FR" altLang="fr-FR" sz="1000">
                <a:solidFill>
                  <a:srgbClr val="7F7F7F"/>
                </a:solidFill>
              </a:rPr>
              <a:t>Bordeaux Université (S. Trébucq, A. Goujon-Belghit, O. Herrbach)</a:t>
            </a:r>
          </a:p>
        </p:txBody>
      </p:sp>
      <p:sp>
        <p:nvSpPr>
          <p:cNvPr id="39" name="Espace réservé du contenu 2"/>
          <p:cNvSpPr txBox="1">
            <a:spLocks/>
          </p:cNvSpPr>
          <p:nvPr/>
        </p:nvSpPr>
        <p:spPr>
          <a:xfrm>
            <a:off x="6948488" y="1260338"/>
            <a:ext cx="2232025" cy="32400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55600" indent="-2667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100000"/>
              <a:buFont typeface="Lucida Grande" charset="0"/>
              <a:buNone/>
            </a:pPr>
            <a:r>
              <a:rPr lang="fr-FR" altLang="fr-FR" sz="1200" b="1">
                <a:solidFill>
                  <a:srgbClr val="7F7F7F"/>
                </a:solidFill>
                <a:cs typeface="Arial" pitchFamily="34" charset="0"/>
              </a:rPr>
              <a:t>Attitude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motivation,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culture,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stabilité émotionnelle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extraversion,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 smtClean="0">
                <a:solidFill>
                  <a:srgbClr val="7F7F7F"/>
                </a:solidFill>
                <a:cs typeface="Arial" pitchFamily="34" charset="0"/>
              </a:rPr>
              <a:t>enthousiasme</a:t>
            </a: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ouverture d’esprit,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loyauté,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courage,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esprit collaboratif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motivation,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alignement stratégique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engagement,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leadership,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participation,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sentiment d’appartenance</a:t>
            </a:r>
          </a:p>
        </p:txBody>
      </p:sp>
      <p:sp>
        <p:nvSpPr>
          <p:cNvPr id="13318" name="Espace réservé du contenu 2"/>
          <p:cNvSpPr txBox="1">
            <a:spLocks/>
          </p:cNvSpPr>
          <p:nvPr/>
        </p:nvSpPr>
        <p:spPr bwMode="auto">
          <a:xfrm>
            <a:off x="250825" y="4652963"/>
            <a:ext cx="25209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55600" indent="-2667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SzPct val="100000"/>
              <a:buFont typeface="Lucida Grande" charset="0"/>
              <a:buNone/>
            </a:pPr>
            <a:r>
              <a:rPr lang="fr-FR" altLang="fr-FR" sz="1200" b="1">
                <a:solidFill>
                  <a:srgbClr val="7F7F7F"/>
                </a:solidFill>
                <a:cs typeface="Arial" pitchFamily="34" charset="0"/>
              </a:rPr>
              <a:t>Créativité et Agilité </a:t>
            </a:r>
          </a:p>
          <a:p>
            <a:pPr lvl="1"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créativité,</a:t>
            </a:r>
          </a:p>
          <a:p>
            <a:pPr lvl="1"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innovation,</a:t>
            </a:r>
          </a:p>
          <a:p>
            <a:pPr lvl="1"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capacité d’adaptation</a:t>
            </a:r>
          </a:p>
          <a:p>
            <a:pPr lvl="1"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capacité de recul critique</a:t>
            </a:r>
          </a:p>
          <a:p>
            <a:pPr lvl="1">
              <a:spcBef>
                <a:spcPct val="20000"/>
              </a:spcBef>
              <a:buFont typeface="Times" charset="0"/>
              <a:buChar char="•"/>
            </a:pPr>
            <a:r>
              <a:rPr lang="fr-FR" altLang="fr-FR" sz="1100">
                <a:solidFill>
                  <a:srgbClr val="7F7F7F"/>
                </a:solidFill>
                <a:cs typeface="Arial" pitchFamily="34" charset="0"/>
              </a:rPr>
              <a:t>capacité d’apprentissage</a:t>
            </a:r>
          </a:p>
          <a:p>
            <a:pPr>
              <a:spcBef>
                <a:spcPct val="20000"/>
              </a:spcBef>
              <a:buSzPct val="100000"/>
              <a:buFont typeface="Lucida Grande" charset="0"/>
              <a:buNone/>
            </a:pPr>
            <a:endParaRPr lang="fr-FR" altLang="fr-FR" sz="1200" b="1">
              <a:solidFill>
                <a:srgbClr val="7F7F7F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7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508789"/>
              </p:ext>
            </p:extLst>
          </p:nvPr>
        </p:nvGraphicFramePr>
        <p:xfrm>
          <a:off x="457200" y="1219200"/>
          <a:ext cx="82296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smtClean="0"/>
              <a:t>Organisation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3DFB-76A0-4F3C-B22F-64353929DF87}" type="datetime8">
              <a:rPr lang="fr-FR" smtClean="0"/>
              <a:t>28/04/2015 09:40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FDA3-D3CC-4702-B6A2-687A58D0690B}" type="slidenum">
              <a:rPr lang="fr-FR" smtClean="0"/>
              <a:t>6</a:t>
            </a:fld>
            <a:endParaRPr lang="fr-FR"/>
          </a:p>
        </p:txBody>
      </p:sp>
      <p:sp>
        <p:nvSpPr>
          <p:cNvPr id="7" name="Flèche vers le bas 6"/>
          <p:cNvSpPr/>
          <p:nvPr/>
        </p:nvSpPr>
        <p:spPr>
          <a:xfrm rot="5400000">
            <a:off x="6161336" y="3279824"/>
            <a:ext cx="771425" cy="4937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lèche vers le bas 7"/>
          <p:cNvSpPr/>
          <p:nvPr/>
        </p:nvSpPr>
        <p:spPr>
          <a:xfrm rot="16200000">
            <a:off x="2159720" y="3279824"/>
            <a:ext cx="771425" cy="493712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9" name="Groupe 8"/>
          <p:cNvGrpSpPr/>
          <p:nvPr/>
        </p:nvGrpSpPr>
        <p:grpSpPr>
          <a:xfrm>
            <a:off x="6883055" y="2832397"/>
            <a:ext cx="1388566" cy="1388566"/>
            <a:chOff x="3991371" y="312273"/>
            <a:chExt cx="1388566" cy="1388566"/>
          </a:xfrm>
        </p:grpSpPr>
        <p:sp>
          <p:nvSpPr>
            <p:cNvPr id="10" name="Ellipse 9"/>
            <p:cNvSpPr/>
            <p:nvPr/>
          </p:nvSpPr>
          <p:spPr>
            <a:xfrm>
              <a:off x="3991371" y="312273"/>
              <a:ext cx="1388566" cy="13885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lipse 4"/>
            <p:cNvSpPr/>
            <p:nvPr/>
          </p:nvSpPr>
          <p:spPr>
            <a:xfrm>
              <a:off x="4194722" y="515624"/>
              <a:ext cx="981864" cy="981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smtClean="0"/>
                <a:t>Facteurs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smtClean="0"/>
                <a:t>exogènes</a:t>
              </a:r>
              <a:endParaRPr lang="fr-FR" sz="1600" kern="1200"/>
            </a:p>
          </p:txBody>
        </p:sp>
      </p:grpSp>
      <p:grpSp>
        <p:nvGrpSpPr>
          <p:cNvPr id="12" name="Groupe 11"/>
          <p:cNvGrpSpPr/>
          <p:nvPr/>
        </p:nvGrpSpPr>
        <p:grpSpPr>
          <a:xfrm>
            <a:off x="755576" y="2832397"/>
            <a:ext cx="1388566" cy="1388566"/>
            <a:chOff x="3991371" y="312273"/>
            <a:chExt cx="1388566" cy="1388566"/>
          </a:xfrm>
        </p:grpSpPr>
        <p:sp>
          <p:nvSpPr>
            <p:cNvPr id="13" name="Ellipse 12"/>
            <p:cNvSpPr/>
            <p:nvPr/>
          </p:nvSpPr>
          <p:spPr>
            <a:xfrm>
              <a:off x="3991371" y="312273"/>
              <a:ext cx="1388566" cy="1388566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Ellipse 4"/>
            <p:cNvSpPr/>
            <p:nvPr/>
          </p:nvSpPr>
          <p:spPr>
            <a:xfrm>
              <a:off x="4194722" y="515624"/>
              <a:ext cx="981864" cy="98186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kern="1200" smtClean="0"/>
                <a:t>Facteurs</a:t>
              </a: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smtClean="0"/>
                <a:t>endogènes</a:t>
              </a:r>
              <a:endParaRPr lang="fr-FR" sz="1600" kern="1200"/>
            </a:p>
          </p:txBody>
        </p:sp>
      </p:grp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41002" y="4017612"/>
            <a:ext cx="2351287" cy="156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-266700"/>
            <a:endParaRPr lang="fr-FR" altLang="fr-FR" sz="1100" smtClean="0">
              <a:solidFill>
                <a:srgbClr val="7F7F7F"/>
              </a:solidFill>
              <a:latin typeface="Arial" pitchFamily="34" charset="0"/>
            </a:endParaRP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Histoire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Culture organisationnelle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Stratégie d’établissement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Système d’informations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Participation du personnel</a:t>
            </a: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6547048" y="4017612"/>
            <a:ext cx="2596952" cy="156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-266700"/>
            <a:endParaRPr lang="fr-FR" altLang="fr-FR" sz="1100" smtClean="0">
              <a:solidFill>
                <a:srgbClr val="7F7F7F"/>
              </a:solidFill>
              <a:latin typeface="Arial" pitchFamily="34" charset="0"/>
            </a:endParaRP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Législation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Financement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Attentes des autorités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Benchmarking</a:t>
            </a:r>
          </a:p>
          <a:p>
            <a:pPr marL="355600" lvl="1" indent="-266700"/>
            <a:r>
              <a:rPr lang="fr-FR" altLang="fr-FR" sz="1100" smtClean="0">
                <a:solidFill>
                  <a:srgbClr val="7F7F7F"/>
                </a:solidFill>
                <a:latin typeface="Arial" pitchFamily="34" charset="0"/>
              </a:rPr>
              <a:t>Pressions externes</a:t>
            </a:r>
          </a:p>
          <a:p>
            <a:pPr marL="355600" lvl="1" indent="-266700"/>
            <a:endParaRPr lang="fr-FR" altLang="fr-FR" sz="1100" smtClean="0">
              <a:solidFill>
                <a:srgbClr val="7F7F7F"/>
              </a:solidFill>
              <a:latin typeface="Arial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6547048" y="1156939"/>
            <a:ext cx="2160240" cy="504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Coordination ?</a:t>
            </a:r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251520" y="5586839"/>
            <a:ext cx="2160240" cy="504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Maîtrise ?</a:t>
            </a:r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6547048" y="5572985"/>
            <a:ext cx="2160240" cy="504056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/>
              <a:t>Influence ?</a:t>
            </a:r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464545" y="246879"/>
            <a:ext cx="4591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Capital humain et gouvernance d’entreprise  </a:t>
            </a:r>
            <a:endParaRPr lang="fr-FR" sz="2000" i="1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21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/>
          <p:cNvSpPr txBox="1"/>
          <p:nvPr/>
        </p:nvSpPr>
        <p:spPr>
          <a:xfrm>
            <a:off x="179512" y="45393"/>
            <a:ext cx="8856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Notre modèle de gestion stratégique du capital </a:t>
            </a:r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humain</a:t>
            </a:r>
            <a:endParaRPr lang="fr-FR" sz="2000" i="1" dirty="0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18626" y="3922294"/>
            <a:ext cx="3013214" cy="20882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smtClean="0"/>
              <a:t>DETERMINANTS</a:t>
            </a:r>
          </a:p>
          <a:p>
            <a:pPr algn="ctr"/>
            <a:endParaRPr lang="fr-FR" sz="1600" smtClean="0"/>
          </a:p>
          <a:p>
            <a:pPr marL="285750" indent="-285750">
              <a:buFontTx/>
              <a:buChar char="-"/>
            </a:pPr>
            <a:r>
              <a:rPr lang="fr-FR" sz="1600" smtClean="0"/>
              <a:t>D1. Croyances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D2. Choix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D3. Moyens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D4. Fonctionnement</a:t>
            </a:r>
            <a:endParaRPr lang="fr-FR" sz="1600"/>
          </a:p>
        </p:txBody>
      </p:sp>
      <p:sp>
        <p:nvSpPr>
          <p:cNvPr id="8" name="Rectangle à coins arrondis 7"/>
          <p:cNvSpPr/>
          <p:nvPr/>
        </p:nvSpPr>
        <p:spPr>
          <a:xfrm>
            <a:off x="1115616" y="863703"/>
            <a:ext cx="3013214" cy="20882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smtClean="0"/>
              <a:t>PROCESSUS CLES</a:t>
            </a:r>
          </a:p>
          <a:p>
            <a:pPr algn="ctr"/>
            <a:endParaRPr lang="fr-FR" sz="1600"/>
          </a:p>
          <a:p>
            <a:pPr marL="285750" indent="-285750">
              <a:buFontTx/>
              <a:buChar char="-"/>
            </a:pPr>
            <a:r>
              <a:rPr lang="fr-FR" sz="1600" smtClean="0"/>
              <a:t>P1. Prévoir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P2. Manager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P3. Optimiser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P4. Limiter les risques</a:t>
            </a:r>
          </a:p>
          <a:p>
            <a:pPr algn="ctr"/>
            <a:endParaRPr lang="fr-FR" sz="1600"/>
          </a:p>
        </p:txBody>
      </p:sp>
      <p:sp>
        <p:nvSpPr>
          <p:cNvPr id="9" name="Rectangle à coins arrondis 8"/>
          <p:cNvSpPr/>
          <p:nvPr/>
        </p:nvSpPr>
        <p:spPr>
          <a:xfrm>
            <a:off x="4755038" y="863703"/>
            <a:ext cx="3013214" cy="20882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smtClean="0"/>
              <a:t>RESULTATS</a:t>
            </a:r>
          </a:p>
          <a:p>
            <a:pPr algn="ctr"/>
            <a:r>
              <a:rPr lang="fr-FR" sz="1600" b="1" smtClean="0"/>
              <a:t>NIVEAU SALARIES </a:t>
            </a:r>
          </a:p>
          <a:p>
            <a:r>
              <a:rPr lang="fr-FR" sz="1600" smtClean="0"/>
              <a:t>- S1. Compétences</a:t>
            </a:r>
          </a:p>
          <a:p>
            <a:r>
              <a:rPr lang="fr-FR" sz="1600" smtClean="0"/>
              <a:t>- S2. Attitudes</a:t>
            </a:r>
          </a:p>
          <a:p>
            <a:r>
              <a:rPr lang="fr-FR" sz="1600" smtClean="0"/>
              <a:t>- S3. Créativité</a:t>
            </a:r>
          </a:p>
          <a:p>
            <a:r>
              <a:rPr lang="fr-FR" sz="1600" smtClean="0"/>
              <a:t>- S4. Fidélité</a:t>
            </a:r>
            <a:endParaRPr lang="fr-FR" sz="1600"/>
          </a:p>
          <a:p>
            <a:pPr algn="ctr"/>
            <a:endParaRPr lang="fr-FR" sz="1600"/>
          </a:p>
        </p:txBody>
      </p:sp>
      <p:sp>
        <p:nvSpPr>
          <p:cNvPr id="10" name="Rectangle à coins arrondis 9"/>
          <p:cNvSpPr/>
          <p:nvPr/>
        </p:nvSpPr>
        <p:spPr>
          <a:xfrm>
            <a:off x="5375210" y="3922294"/>
            <a:ext cx="3013214" cy="20882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smtClean="0"/>
              <a:t>RESULTATS</a:t>
            </a:r>
          </a:p>
          <a:p>
            <a:pPr algn="ctr"/>
            <a:r>
              <a:rPr lang="fr-FR" sz="1600" b="1" smtClean="0"/>
              <a:t>NIVEAU ENTREPRISE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E1. Image et réputation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E2. Offre améliorée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E3. Satisfaction patients</a:t>
            </a:r>
          </a:p>
          <a:p>
            <a:pPr marL="285750" indent="-285750">
              <a:buFontTx/>
              <a:buChar char="-"/>
            </a:pPr>
            <a:r>
              <a:rPr lang="fr-FR" sz="1600" smtClean="0"/>
              <a:t>E4. Performance financière</a:t>
            </a:r>
            <a:endParaRPr lang="fr-FR" sz="1600"/>
          </a:p>
        </p:txBody>
      </p:sp>
      <p:sp>
        <p:nvSpPr>
          <p:cNvPr id="11" name="Flèche droite 10"/>
          <p:cNvSpPr/>
          <p:nvPr/>
        </p:nvSpPr>
        <p:spPr>
          <a:xfrm rot="18506148">
            <a:off x="3003992" y="3186228"/>
            <a:ext cx="639252" cy="307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4211960" y="2359093"/>
            <a:ext cx="504056" cy="376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3273525" flipV="1">
            <a:off x="5248417" y="3204398"/>
            <a:ext cx="639252" cy="3281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98250" y="473749"/>
            <a:ext cx="3320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2</a:t>
            </a:r>
            <a:r>
              <a:rPr lang="fr-FR" sz="1400" b="1" smtClean="0"/>
              <a:t>. Comment gérer le capital humain </a:t>
            </a:r>
            <a:r>
              <a:rPr lang="fr-FR" sz="1400" b="1" dirty="0" smtClean="0"/>
              <a:t>?</a:t>
            </a:r>
            <a:endParaRPr lang="fr-FR" sz="1400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5191437" y="3561479"/>
            <a:ext cx="3391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smtClean="0"/>
              <a:t>4. Quels impacts à l’échelle collective ?</a:t>
            </a:r>
            <a:endParaRPr lang="fr-FR" sz="1400" b="1"/>
          </a:p>
        </p:txBody>
      </p:sp>
      <p:sp>
        <p:nvSpPr>
          <p:cNvPr id="20" name="Espace réservé du numéro de diapositiv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ABE2-AFA7-40F6-B35F-049924C94DE3}" type="slidenum">
              <a:rPr lang="fr-FR" smtClean="0"/>
              <a:t>7</a:t>
            </a:fld>
            <a:endParaRPr lang="fr-FR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442" y="6050469"/>
            <a:ext cx="1357708" cy="41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://www.fondation.univ-bordeaux.fr/sites/default/files/framework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06" y="6038527"/>
            <a:ext cx="884238" cy="48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486151" y="6050469"/>
            <a:ext cx="5059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smtClean="0">
                <a:solidFill>
                  <a:schemeClr val="bg1">
                    <a:lumMod val="50000"/>
                  </a:schemeClr>
                </a:solidFill>
              </a:rPr>
              <a:t>Source : chaire capital humain (Trébucq, Goujon-Belghit, Herrbach)</a:t>
            </a:r>
            <a:endParaRPr lang="fr-FR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164513" y="3603459"/>
            <a:ext cx="3270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1</a:t>
            </a:r>
            <a:r>
              <a:rPr lang="fr-FR" sz="1400" b="1" smtClean="0"/>
              <a:t>. Va-t-on intégrer le capital humain ?</a:t>
            </a:r>
            <a:endParaRPr lang="fr-FR" sz="14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758575" y="473749"/>
            <a:ext cx="3549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smtClean="0"/>
              <a:t>3. Quels impacts à l’échelle individuelle ?</a:t>
            </a:r>
            <a:endParaRPr lang="fr-FR" sz="1400" b="1"/>
          </a:p>
        </p:txBody>
      </p:sp>
    </p:spTree>
    <p:extLst>
      <p:ext uri="{BB962C8B-B14F-4D97-AF65-F5344CB8AC3E}">
        <p14:creationId xmlns:p14="http://schemas.microsoft.com/office/powerpoint/2010/main" val="109065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>
          <a:xfrm>
            <a:off x="3288699" y="3181386"/>
            <a:ext cx="5544616" cy="1183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7"/>
          <p:cNvSpPr/>
          <p:nvPr/>
        </p:nvSpPr>
        <p:spPr>
          <a:xfrm>
            <a:off x="3288699" y="4819349"/>
            <a:ext cx="5544616" cy="118371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071040" y="3191004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smtClean="0">
                <a:solidFill>
                  <a:srgbClr val="FF0000"/>
                </a:solidFill>
              </a:rPr>
              <a:t>Nous vous demandons de répondre à ces trois questions </a:t>
            </a:r>
          </a:p>
          <a:p>
            <a:pPr algn="ctr"/>
            <a:r>
              <a:rPr lang="fr-FR" i="1" smtClean="0">
                <a:solidFill>
                  <a:srgbClr val="FF0000"/>
                </a:solidFill>
              </a:rPr>
              <a:t>en exprimant vos croyances générales</a:t>
            </a:r>
          </a:p>
          <a:p>
            <a:pPr algn="ctr"/>
            <a:r>
              <a:rPr lang="fr-FR" i="1">
                <a:solidFill>
                  <a:srgbClr val="FF0000"/>
                </a:solidFill>
              </a:rPr>
              <a:t>q</a:t>
            </a:r>
            <a:r>
              <a:rPr lang="fr-FR" i="1" smtClean="0">
                <a:solidFill>
                  <a:srgbClr val="FF0000"/>
                </a:solidFill>
              </a:rPr>
              <a:t>ui ne sont pas forcément liées à l’entreprise ou </a:t>
            </a:r>
          </a:p>
          <a:p>
            <a:pPr algn="ctr"/>
            <a:r>
              <a:rPr lang="fr-FR" i="1" smtClean="0">
                <a:solidFill>
                  <a:srgbClr val="FF0000"/>
                </a:solidFill>
              </a:rPr>
              <a:t>aux entreprises</a:t>
            </a:r>
            <a:r>
              <a:rPr lang="fr-FR" i="1">
                <a:solidFill>
                  <a:srgbClr val="FF0000"/>
                </a:solidFill>
              </a:rPr>
              <a:t> </a:t>
            </a:r>
            <a:r>
              <a:rPr lang="fr-FR" i="1" smtClean="0">
                <a:solidFill>
                  <a:srgbClr val="FF0000"/>
                </a:solidFill>
              </a:rPr>
              <a:t>que vous dirigez ou avez dirigées.</a:t>
            </a:r>
          </a:p>
          <a:p>
            <a:pPr algn="ctr"/>
            <a:endParaRPr lang="fr-FR" i="1" smtClean="0"/>
          </a:p>
          <a:p>
            <a:pPr algn="ctr"/>
            <a:endParaRPr lang="fr-FR" i="1" smtClean="0"/>
          </a:p>
          <a:p>
            <a:pPr algn="ctr"/>
            <a:r>
              <a:rPr lang="fr-FR" i="1" smtClean="0">
                <a:solidFill>
                  <a:srgbClr val="FF0000"/>
                </a:solidFill>
              </a:rPr>
              <a:t>Vos réponses de groupe ne nécessitent pas</a:t>
            </a:r>
          </a:p>
          <a:p>
            <a:pPr algn="ctr"/>
            <a:r>
              <a:rPr lang="fr-FR" i="1">
                <a:solidFill>
                  <a:srgbClr val="FF0000"/>
                </a:solidFill>
              </a:rPr>
              <a:t>d</a:t>
            </a:r>
            <a:r>
              <a:rPr lang="fr-FR" i="1" smtClean="0">
                <a:solidFill>
                  <a:srgbClr val="FF0000"/>
                </a:solidFill>
              </a:rPr>
              <a:t>e produire une opinion consensuelle.</a:t>
            </a:r>
          </a:p>
          <a:p>
            <a:pPr algn="ctr"/>
            <a:r>
              <a:rPr lang="fr-FR" i="1" smtClean="0">
                <a:solidFill>
                  <a:srgbClr val="FF0000"/>
                </a:solidFill>
              </a:rPr>
              <a:t>Différents avis contradictoires</a:t>
            </a:r>
          </a:p>
          <a:p>
            <a:pPr algn="ctr"/>
            <a:r>
              <a:rPr lang="fr-FR" i="1">
                <a:solidFill>
                  <a:srgbClr val="FF0000"/>
                </a:solidFill>
              </a:rPr>
              <a:t>p</a:t>
            </a:r>
            <a:r>
              <a:rPr lang="fr-FR" i="1" smtClean="0">
                <a:solidFill>
                  <a:srgbClr val="FF0000"/>
                </a:solidFill>
              </a:rPr>
              <a:t>ourront être exprimés.</a:t>
            </a:r>
            <a:endParaRPr lang="fr-FR" i="1">
              <a:solidFill>
                <a:srgbClr val="FF0000"/>
              </a:solidFill>
            </a:endParaRPr>
          </a:p>
        </p:txBody>
      </p:sp>
      <p:sp>
        <p:nvSpPr>
          <p:cNvPr id="2" name="Rectangle à coins arrondis 1"/>
          <p:cNvSpPr/>
          <p:nvPr/>
        </p:nvSpPr>
        <p:spPr>
          <a:xfrm>
            <a:off x="3288699" y="1058192"/>
            <a:ext cx="5544616" cy="495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Q1. </a:t>
            </a:r>
            <a:r>
              <a:rPr lang="fr-FR" b="1" smtClean="0"/>
              <a:t>Qu’est-ce que le capital humain ?</a:t>
            </a:r>
            <a:endParaRPr lang="fr-FR" b="1"/>
          </a:p>
        </p:txBody>
      </p:sp>
      <p:sp>
        <p:nvSpPr>
          <p:cNvPr id="3" name="Rectangle à coins arrondis 2"/>
          <p:cNvSpPr/>
          <p:nvPr/>
        </p:nvSpPr>
        <p:spPr>
          <a:xfrm>
            <a:off x="3264794" y="1706264"/>
            <a:ext cx="5544616" cy="495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Q2. </a:t>
            </a:r>
            <a:r>
              <a:rPr lang="fr-FR" b="1" smtClean="0"/>
              <a:t>A quoi sert le capital humain ?</a:t>
            </a:r>
            <a:endParaRPr lang="fr-FR" b="1"/>
          </a:p>
        </p:txBody>
      </p:sp>
      <p:sp>
        <p:nvSpPr>
          <p:cNvPr id="4" name="Rectangle à coins arrondis 3"/>
          <p:cNvSpPr/>
          <p:nvPr/>
        </p:nvSpPr>
        <p:spPr>
          <a:xfrm>
            <a:off x="3264794" y="2345952"/>
            <a:ext cx="5544616" cy="4956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Q3. </a:t>
            </a:r>
            <a:r>
              <a:rPr lang="fr-FR" b="1" smtClean="0"/>
              <a:t>Comment gérer le capital humain ?</a:t>
            </a:r>
            <a:endParaRPr lang="fr-FR" b="1"/>
          </a:p>
        </p:txBody>
      </p:sp>
      <p:sp>
        <p:nvSpPr>
          <p:cNvPr id="5" name="Rectangle à coins arrondis 4"/>
          <p:cNvSpPr/>
          <p:nvPr/>
        </p:nvSpPr>
        <p:spPr>
          <a:xfrm>
            <a:off x="3244756" y="188640"/>
            <a:ext cx="5544616" cy="720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mtClean="0"/>
              <a:t>Questions à traiter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43866-3A1D-4159-BABF-A568F417B17C}" type="slidenum">
              <a:rPr lang="fr-FR" smtClean="0"/>
              <a:t>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9512" y="165313"/>
            <a:ext cx="88569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Expérimentation</a:t>
            </a:r>
          </a:p>
          <a:p>
            <a:pPr>
              <a:spcBef>
                <a:spcPct val="0"/>
              </a:spcBef>
            </a:pPr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a</a:t>
            </a: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vec le groupe</a:t>
            </a:r>
          </a:p>
          <a:p>
            <a:pPr>
              <a:spcBef>
                <a:spcPct val="0"/>
              </a:spcBef>
            </a:pPr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d</a:t>
            </a: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u CJD Bordeaux</a:t>
            </a:r>
          </a:p>
          <a:p>
            <a:pPr>
              <a:spcBef>
                <a:spcPct val="0"/>
              </a:spcBef>
            </a:pPr>
            <a:endParaRPr lang="fr-FR" sz="2000" i="1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fr-FR" sz="2000" i="1" smtClean="0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endParaRPr lang="fr-FR" sz="2000" i="1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12 février 2014</a:t>
            </a:r>
            <a:endParaRPr lang="fr-FR" sz="2000" i="1" dirty="0">
              <a:solidFill>
                <a:srgbClr val="7F7F7F"/>
              </a:solidFill>
              <a:latin typeface="Arial Narrow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10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66" y="1781642"/>
            <a:ext cx="5059857" cy="263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2496"/>
            <a:ext cx="3760192" cy="243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lèche à angle droit 1"/>
          <p:cNvSpPr/>
          <p:nvPr/>
        </p:nvSpPr>
        <p:spPr>
          <a:xfrm rot="5400000">
            <a:off x="3752768" y="4271836"/>
            <a:ext cx="1872208" cy="17824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6084168" y="5163075"/>
            <a:ext cx="2540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smtClean="0">
                <a:solidFill>
                  <a:srgbClr val="FF0000"/>
                </a:solidFill>
              </a:rPr>
              <a:t>Trouver les sous-critères</a:t>
            </a:r>
          </a:p>
          <a:p>
            <a:r>
              <a:rPr lang="fr-FR" i="1">
                <a:solidFill>
                  <a:srgbClr val="FF0000"/>
                </a:solidFill>
              </a:rPr>
              <a:t>d</a:t>
            </a:r>
            <a:r>
              <a:rPr lang="fr-FR" i="1" smtClean="0">
                <a:solidFill>
                  <a:srgbClr val="FF0000"/>
                </a:solidFill>
              </a:rPr>
              <a:t>u modèle EFQM</a:t>
            </a:r>
          </a:p>
          <a:p>
            <a:r>
              <a:rPr lang="fr-FR" i="1">
                <a:solidFill>
                  <a:srgbClr val="FF0000"/>
                </a:solidFill>
              </a:rPr>
              <a:t>l</a:t>
            </a:r>
            <a:r>
              <a:rPr lang="fr-FR" i="1" smtClean="0">
                <a:solidFill>
                  <a:srgbClr val="FF0000"/>
                </a:solidFill>
              </a:rPr>
              <a:t>iés au capital humain,</a:t>
            </a:r>
          </a:p>
          <a:p>
            <a:r>
              <a:rPr lang="fr-FR" i="1">
                <a:solidFill>
                  <a:srgbClr val="FF0000"/>
                </a:solidFill>
              </a:rPr>
              <a:t>e</a:t>
            </a:r>
            <a:r>
              <a:rPr lang="fr-FR" i="1" smtClean="0">
                <a:solidFill>
                  <a:srgbClr val="FF0000"/>
                </a:solidFill>
              </a:rPr>
              <a:t>t leur attribuer un poids</a:t>
            </a:r>
            <a:endParaRPr lang="fr-FR" i="1">
              <a:solidFill>
                <a:srgbClr val="FF0000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E017F-9982-400F-AB4A-D579BB3AB349}" type="slidenum">
              <a:rPr lang="fr-FR" smtClean="0"/>
              <a:t>9</a:t>
            </a:fld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79512" y="165313"/>
            <a:ext cx="8856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Expérimentation</a:t>
            </a:r>
          </a:p>
          <a:p>
            <a:pPr>
              <a:spcBef>
                <a:spcPct val="0"/>
              </a:spcBef>
            </a:pPr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a</a:t>
            </a: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vec le groupe</a:t>
            </a:r>
          </a:p>
          <a:p>
            <a:pPr>
              <a:spcBef>
                <a:spcPct val="0"/>
              </a:spcBef>
            </a:pPr>
            <a:r>
              <a:rPr lang="fr-FR" sz="2000" i="1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d</a:t>
            </a: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es évaluateurs </a:t>
            </a:r>
          </a:p>
          <a:p>
            <a:pPr>
              <a:spcBef>
                <a:spcPct val="0"/>
              </a:spcBef>
            </a:pPr>
            <a:r>
              <a:rPr lang="fr-FR" sz="2000" i="1" smtClean="0">
                <a:solidFill>
                  <a:srgbClr val="7F7F7F"/>
                </a:solidFill>
                <a:latin typeface="Arial Narrow" pitchFamily="34" charset="0"/>
                <a:ea typeface="+mj-ea"/>
                <a:cs typeface="+mj-cs"/>
              </a:rPr>
              <a:t>EFQM France                                                                                                     04 avril 2014</a:t>
            </a:r>
          </a:p>
        </p:txBody>
      </p:sp>
    </p:spTree>
    <p:extLst>
      <p:ext uri="{BB962C8B-B14F-4D97-AF65-F5344CB8AC3E}">
        <p14:creationId xmlns:p14="http://schemas.microsoft.com/office/powerpoint/2010/main" val="29727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538</TotalTime>
  <Words>1049</Words>
  <Application>Microsoft Office PowerPoint</Application>
  <PresentationFormat>Affichage à l'écran (4:3)</PresentationFormat>
  <Paragraphs>306</Paragraphs>
  <Slides>12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Origine</vt:lpstr>
      <vt:lpstr>Présentation des travaux de la chaire  (réunion OSI-DGCIS)  </vt:lpstr>
      <vt:lpstr>Présentation PowerPoint</vt:lpstr>
      <vt:lpstr>Présentation PowerPoint</vt:lpstr>
      <vt:lpstr>Notre démarche scientifique </vt:lpstr>
      <vt:lpstr>Notre présentation du capital humain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Exemple de contenu du questionnaire-salariés </vt:lpstr>
      <vt:lpstr>Présentation PowerPoint</vt:lpstr>
    </vt:vector>
  </TitlesOfParts>
  <Company>Université Bordeaux 4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capital humain comme levier de performance et sa prise en compte par le contrôle de gestion</dc:title>
  <dc:creator>_</dc:creator>
  <cp:lastModifiedBy>Flore NAIMAN</cp:lastModifiedBy>
  <cp:revision>35</cp:revision>
  <dcterms:created xsi:type="dcterms:W3CDTF">2014-05-13T12:57:35Z</dcterms:created>
  <dcterms:modified xsi:type="dcterms:W3CDTF">2015-04-28T07:41:07Z</dcterms:modified>
</cp:coreProperties>
</file>