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22B6-148D-4ED8-A66C-A84ECB5F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F6B53-BE5B-4053-A193-00CFF26F1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5CB6-CD3E-4564-84A1-B3821539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6DBF1-836B-40D8-9020-12283157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CBD7-9FDF-4A55-B4A9-8BA23E74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B138-A983-4DBB-906E-9F7C7E0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63BBF-6839-4109-B29A-B9AD20B4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FD2C-6A0B-4F81-937C-AF85B50C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2467-A983-45C4-88E5-C2322E21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099D-4B68-44B7-BDDE-A338D1CC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A5AD5-1BD1-43C1-98EB-B9797242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BF413-91C4-43FF-9BA8-D4F0B0A1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06A1-142E-4FA4-80CD-A5E0777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781F-C507-4703-B7A3-46AC0B97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F332-9594-4397-A28C-094AA63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570A-1303-4847-B0F7-D0D70710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A375-3CBF-4D30-97FE-D7630B10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0D87-F503-4BAA-9BB8-84783BD1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8173-FF6C-40FB-A3F7-ECF1B423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00A9-9816-4A87-BDFF-9C91D44B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AE9-FDBF-4DB5-A9FF-BB6CC369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B91F-45FB-46EA-B67A-A3FB99D4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384B-586A-453C-B734-A3252A78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F663-9EB6-42FB-8319-5C45DE5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3A28-8105-4E35-BA10-C51856B1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AC6D-DCF4-457F-8B6D-88DF6A07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102A-766B-4C48-893D-9E10A3FEA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055FC-3B12-4709-8F11-06B17AB7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C94F-73F3-4D26-8E8A-D2695493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29876-9FEC-4EEF-9DFF-D5A45726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2DAB-052A-4286-980A-86A8EB43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1EF-7DAF-4310-A5CF-5265CFAE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16358-8B8C-42BE-B91F-73EB541C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F083E-B176-49EC-BF6D-074578C9A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67C12-0960-443A-A303-89F8C84F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D636C-E31A-4700-BC19-42019B6F4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E6DDF-7AE6-47BF-9BBB-709DD3A1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B20B3-592F-43DE-9EA9-7A9B8656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949B1-09DF-4063-B283-B5DEA01E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FBB-0569-4785-8E88-293F1148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DA7B8-7D51-4A5B-8DE1-11BFF0C4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43546-1F7C-4DAA-8411-B2C69C59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0DA38-F4AA-427C-8EAA-6E510046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F739-9F26-449D-AC2E-99E8623E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B4E96-6D4E-4649-8630-494B1D0A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4A7-43E9-4ADA-929E-6C24D7A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B4EB-32D9-496E-8064-FDD1519A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0B59-E272-4C2C-8023-4D033CD1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A312C-FEF4-4F05-833E-A6037558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7820-6D9E-4F0B-A2D8-914270F1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D71E4-E1D3-4012-B135-4BE58CDF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85648-151A-4945-9B29-D0E9DFD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0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D2FE-41CB-4F85-B91E-98615A02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B24CD-FB5A-4A37-AA7F-4A2C5AA37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3321C-7A27-4EC3-BCCE-A239B911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9FF01-43D2-4659-AA3D-F546F2CD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A13B-322D-4DB2-A01C-2941EE72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7D77-4099-4F30-B96D-CF2E73AA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E80B-FFF5-4A76-895E-63B5F77B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60B3-06A8-42AA-B0CA-2B52A394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3AC9-B84F-475C-9716-E5512FD2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3739-F5CF-48AA-8914-D047B2FDD69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926E-6372-4410-BE95-A5554DAB5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FEA9-9FBC-4B6D-9B60-08AE3087A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78B2-B9AD-489B-8AFA-4815972F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ib.stat.cmu.edu/datase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555-7D31-4B37-92F4-7FF0A5AE5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CBED-D4B1-4532-970C-AB9C34C8C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186145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5A57-0380-4410-99AE-2513A558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Features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FB7A64-208B-4850-82FC-94BB2DCF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228" y="1690688"/>
            <a:ext cx="5675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4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1907-BB54-4146-AB1B-293EC88E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50FFF-CFF2-4B8E-927E-7967AC19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graph, there is a horizontal line of dots at the y-axis value 5, which represents the median house value $500,000. </a:t>
            </a:r>
          </a:p>
          <a:p>
            <a:r>
              <a:rPr lang="en-US" dirty="0"/>
              <a:t>The graphs showing the latitude and longitude each have two areas of especially significant density. They are the Los Angeles and San Francisco areas.</a:t>
            </a:r>
          </a:p>
          <a:p>
            <a:r>
              <a:rPr lang="en-US" dirty="0"/>
              <a:t>In the </a:t>
            </a:r>
            <a:r>
              <a:rPr lang="en-US" dirty="0" err="1"/>
              <a:t>HouseAge</a:t>
            </a:r>
            <a:r>
              <a:rPr lang="en-US" dirty="0"/>
              <a:t> graph, there is a vertical line of dots at the x-axis value 52. The cap for the age of the home was 52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2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29D7-317C-45D4-8EB6-675A784A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4525"/>
            <a:ext cx="10515600" cy="6424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D6298-3AC4-43A1-BE69-F7D96460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7" y="138864"/>
            <a:ext cx="2578757" cy="1972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E0C7C-D704-40FA-92E2-EAD984D1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27" y="138864"/>
            <a:ext cx="2651392" cy="1972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7C98D-441E-490F-8CEC-36D540216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462" y="138864"/>
            <a:ext cx="2768016" cy="197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3E039-E4CF-477A-BB46-F28835CAC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852" y="138864"/>
            <a:ext cx="2585521" cy="1972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04F5D-8E4D-4302-8B6D-3268EAD88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27" y="2564239"/>
            <a:ext cx="2646508" cy="1972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D01645-2A16-4355-8C1E-43F8D585E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2388" y="2564238"/>
            <a:ext cx="3101074" cy="1972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3EA4F-1A98-4C17-9B78-61BB33FC9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715" y="2569267"/>
            <a:ext cx="2748221" cy="1972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84840-48D7-4694-A903-FF5C824128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0189" y="2564238"/>
            <a:ext cx="2958588" cy="18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A85A-146E-4AEF-A94F-25952C79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Training and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D541DD-7128-4238-8F0F-84497ECAF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391" y="1690688"/>
            <a:ext cx="671226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2A2B6-5AC9-4B67-B8C9-B8F88D2C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518" y="1690688"/>
            <a:ext cx="1619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2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C9C0-CDAE-4131-AF5E-D6FC1EC9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04F1-93B5-4A5A-9D67-DD9F2438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/>
              <a:t>LinearRegression</a:t>
            </a:r>
            <a:r>
              <a:rPr lang="en-US" dirty="0"/>
              <a:t> estimator uses all the features in the dataset’s data array to perform a multiple linear regression.</a:t>
            </a:r>
          </a:p>
          <a:p>
            <a:r>
              <a:rPr lang="en-US" dirty="0"/>
              <a:t>An error occurs if any of the features are categorical rather than numeric.</a:t>
            </a:r>
          </a:p>
          <a:p>
            <a:r>
              <a:rPr lang="en-US" dirty="0"/>
              <a:t>If a dataset contains categorical data, you either must preprocess the categorical features into numerical ones</a:t>
            </a:r>
          </a:p>
          <a:p>
            <a:r>
              <a:rPr lang="en-US" dirty="0"/>
              <a:t>A benefit of working with </a:t>
            </a:r>
            <a:r>
              <a:rPr lang="en-US" dirty="0" err="1"/>
              <a:t>scikit-learn’s</a:t>
            </a:r>
            <a:r>
              <a:rPr lang="en-US" dirty="0"/>
              <a:t> bundled datasets is that they’re already in the correct format for machine learning using </a:t>
            </a:r>
            <a:r>
              <a:rPr lang="en-US" dirty="0" err="1"/>
              <a:t>scikit-learn’s</a:t>
            </a:r>
            <a:r>
              <a:rPr lang="en-US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193077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8DE5-9851-410F-9B49-7D9F3DD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FFE3-BAED-4A55-825B-DA6029DA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linear regression produces separate coefficients for each feature (stored in </a:t>
            </a:r>
            <a:r>
              <a:rPr lang="en-US" dirty="0" err="1"/>
              <a:t>coeff</a:t>
            </a:r>
            <a:r>
              <a:rPr lang="en-US" dirty="0"/>
              <a:t>_)</a:t>
            </a:r>
          </a:p>
          <a:p>
            <a:r>
              <a:rPr lang="en-US" dirty="0"/>
              <a:t>Multiple linear regression produces one intercept (stored in intercept_)</a:t>
            </a:r>
          </a:p>
          <a:p>
            <a:r>
              <a:rPr lang="en-US" dirty="0"/>
              <a:t>For positive coefficients, the median house value increases as the feature value increases.</a:t>
            </a:r>
          </a:p>
          <a:p>
            <a:r>
              <a:rPr lang="en-US" dirty="0"/>
              <a:t>For negative coefficients, the median house value decreases as the feature value increases.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6E046-51F2-4064-B0B0-051096DC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31" y="5262563"/>
            <a:ext cx="3754405" cy="13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BAC2-980F-476A-9FD8-9C0853CC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56888-0114-4FFD-A6CD-1E7923941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075"/>
            <a:ext cx="6447981" cy="288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6C8DD-5856-4097-AD8A-0CDC2E3B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12" y="1515075"/>
            <a:ext cx="4538598" cy="24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36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9406-EF1B-47E1-BE70-DF46425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08BEC-6E71-4ED5-8598-D174E9F4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00925" cy="22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B8408-CDB5-45A2-8D36-38D0D24F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8797"/>
            <a:ext cx="7524750" cy="1114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6E0544-D5B2-461B-AA5D-45E8016E3500}"/>
              </a:ext>
            </a:extLst>
          </p:cNvPr>
          <p:cNvSpPr/>
          <p:nvPr/>
        </p:nvSpPr>
        <p:spPr>
          <a:xfrm>
            <a:off x="762000" y="5478559"/>
            <a:ext cx="9538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classification, we saw that the predictions were </a:t>
            </a:r>
            <a:r>
              <a:rPr lang="en-US" b="1" dirty="0"/>
              <a:t>distinct</a:t>
            </a:r>
            <a:r>
              <a:rPr lang="en-US" dirty="0"/>
              <a:t> classes that matched existing classes in the dataset. With regression, it’s tough to get exact predictions, because you have </a:t>
            </a:r>
            <a:r>
              <a:rPr lang="en-US" b="1" dirty="0"/>
              <a:t>continuous</a:t>
            </a:r>
            <a:r>
              <a:rPr lang="en-US" dirty="0"/>
              <a:t> outputs. </a:t>
            </a:r>
          </a:p>
        </p:txBody>
      </p:sp>
    </p:spTree>
    <p:extLst>
      <p:ext uri="{BB962C8B-B14F-4D97-AF65-F5344CB8AC3E}">
        <p14:creationId xmlns:p14="http://schemas.microsoft.com/office/powerpoint/2010/main" val="299824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E56-742B-4A24-9B64-83A1A320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D7B9E4-7C38-4EB8-A457-41500CEC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834" y="1576890"/>
            <a:ext cx="6172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3355-8CFD-4A28-ADF5-3BB13038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6BE80-F304-4416-B1E0-5777AA3EA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771"/>
            <a:ext cx="8782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9EA9-ED34-40BB-A95F-C8B3C1DE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Multiple Linear Regression with the California Housing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C19B-3484-475C-83E9-4C56621B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California Housing dataset</a:t>
            </a:r>
            <a:r>
              <a:rPr lang="en-US" dirty="0"/>
              <a:t> bundled with </a:t>
            </a:r>
            <a:r>
              <a:rPr lang="en-US" dirty="0" err="1"/>
              <a:t>scikit</a:t>
            </a:r>
            <a:r>
              <a:rPr lang="en-US" dirty="0"/>
              <a:t>-learn </a:t>
            </a:r>
          </a:p>
          <a:p>
            <a:r>
              <a:rPr lang="en-US" dirty="0"/>
              <a:t>The dataset has </a:t>
            </a:r>
            <a:r>
              <a:rPr lang="en-US" b="1" dirty="0"/>
              <a:t>20,640</a:t>
            </a:r>
            <a:r>
              <a:rPr lang="en-US" dirty="0"/>
              <a:t> samples, each with </a:t>
            </a:r>
            <a:r>
              <a:rPr lang="en-US" b="1" dirty="0"/>
              <a:t>8</a:t>
            </a:r>
            <a:r>
              <a:rPr lang="en-US" dirty="0"/>
              <a:t> numerical features</a:t>
            </a:r>
          </a:p>
          <a:p>
            <a:r>
              <a:rPr lang="en-US" dirty="0"/>
              <a:t>We can do a multiple linear regression using all eight features (as opposed to the Single Linear Regression using one feature in the previous case)</a:t>
            </a:r>
          </a:p>
          <a:p>
            <a:r>
              <a:rPr lang="en-US" dirty="0"/>
              <a:t>Make more sophisticated housing price predictions</a:t>
            </a:r>
          </a:p>
        </p:txBody>
      </p:sp>
    </p:spTree>
    <p:extLst>
      <p:ext uri="{BB962C8B-B14F-4D97-AF65-F5344CB8AC3E}">
        <p14:creationId xmlns:p14="http://schemas.microsoft.com/office/powerpoint/2010/main" val="222454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4BB1-833B-4792-A2E4-A1C1DF3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FB729-59F8-4705-9916-07A476AD2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625"/>
            <a:ext cx="9001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88E-AECF-420E-B7C9-F5DD08F4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202AD-C478-4CC1-ADFF-3A9ACF5B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835"/>
            <a:ext cx="95726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7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EDE6-4E4C-4A98-80BB-30E5D5F6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Expected vs. Predicted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7BC4-7C0A-4FB5-BC5B-247AE3D9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8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every predicted value were to match the expected value, then all the dots would be plotted along the dashed line. </a:t>
            </a:r>
          </a:p>
          <a:p>
            <a:r>
              <a:rPr lang="en-US" dirty="0"/>
              <a:t>It appears that as the expected median house value increases, more of the predicted values fall below the line. </a:t>
            </a:r>
          </a:p>
          <a:p>
            <a:r>
              <a:rPr lang="en-US" dirty="0"/>
              <a:t>So the model seems to predict lower median house values as the expected median house value increases.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55620-30C4-4F81-ACD8-F7B827FB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39" y="1427785"/>
            <a:ext cx="4998549" cy="49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7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AF7B-BE20-470E-9466-C6C5CC9E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F768-76F1-4B99-B643-0557041B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from the 1990 U.S. census, using one row per census block group</a:t>
            </a:r>
          </a:p>
          <a:p>
            <a:r>
              <a:rPr lang="en-US" dirty="0"/>
              <a:t>A </a:t>
            </a:r>
            <a:r>
              <a:rPr lang="en-US" b="1" dirty="0"/>
              <a:t>block group</a:t>
            </a:r>
            <a:r>
              <a:rPr lang="en-US" dirty="0"/>
              <a:t> is the smallest geographical unit for which the U.S. Census Bureau publishes sample data (typically has a population of 600 to 3,000 people)."</a:t>
            </a:r>
          </a:p>
        </p:txBody>
      </p:sp>
    </p:spTree>
    <p:extLst>
      <p:ext uri="{BB962C8B-B14F-4D97-AF65-F5344CB8AC3E}">
        <p14:creationId xmlns:p14="http://schemas.microsoft.com/office/powerpoint/2010/main" val="157369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3D2A-C4C1-4E12-8CB9-676539A9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4910-40BD-47D7-8BFC-1F3B65EF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dataset has </a:t>
            </a:r>
            <a:r>
              <a:rPr lang="en-US" b="1" dirty="0"/>
              <a:t>20,640 </a:t>
            </a:r>
            <a:r>
              <a:rPr lang="en-US" dirty="0"/>
              <a:t>samples—</a:t>
            </a:r>
            <a:r>
              <a:rPr lang="en-US" b="1" dirty="0"/>
              <a:t>one per block group</a:t>
            </a:r>
            <a:r>
              <a:rPr lang="en-US" dirty="0"/>
              <a:t>—with </a:t>
            </a:r>
            <a:r>
              <a:rPr lang="en-US" b="1" dirty="0"/>
              <a:t>8 </a:t>
            </a:r>
            <a:r>
              <a:rPr lang="en-US" dirty="0"/>
              <a:t>features each: </a:t>
            </a:r>
          </a:p>
          <a:p>
            <a:r>
              <a:rPr lang="en-US" dirty="0"/>
              <a:t>median income—in tens of thousands, so 8.37 would represent $83,700</a:t>
            </a:r>
          </a:p>
          <a:p>
            <a:r>
              <a:rPr lang="en-US" dirty="0"/>
              <a:t>median house age—in the dataset, the maximum value for this feature is 52</a:t>
            </a:r>
          </a:p>
          <a:p>
            <a:r>
              <a:rPr lang="en-US" dirty="0"/>
              <a:t>average number of rooms </a:t>
            </a:r>
          </a:p>
          <a:p>
            <a:r>
              <a:rPr lang="en-US" dirty="0"/>
              <a:t>average number of bedrooms </a:t>
            </a:r>
          </a:p>
          <a:p>
            <a:r>
              <a:rPr lang="en-US" dirty="0"/>
              <a:t>block population</a:t>
            </a:r>
          </a:p>
          <a:p>
            <a:r>
              <a:rPr lang="en-US" dirty="0"/>
              <a:t>average house occupancy</a:t>
            </a:r>
          </a:p>
          <a:p>
            <a:r>
              <a:rPr lang="en-US" dirty="0"/>
              <a:t>house block latitude</a:t>
            </a:r>
          </a:p>
          <a:p>
            <a:r>
              <a:rPr lang="en-US" dirty="0"/>
              <a:t>house block longitude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3834-9E62-497E-AF4F-3841D4D3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0128-E77F-4035-9E11-2408AC05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Target</a:t>
            </a:r>
            <a:r>
              <a:rPr lang="en-US" dirty="0"/>
              <a:t> — median house value in hundreds of thousands, so 3.55 would represent $355,000</a:t>
            </a:r>
          </a:p>
          <a:p>
            <a:pPr lvl="1"/>
            <a:r>
              <a:rPr lang="en-US" b="1" dirty="0"/>
              <a:t>Maximum</a:t>
            </a:r>
            <a:r>
              <a:rPr lang="en-US" dirty="0"/>
              <a:t> for this feature is</a:t>
            </a:r>
            <a:r>
              <a:rPr lang="en-US" b="1" dirty="0"/>
              <a:t> 5</a:t>
            </a:r>
            <a:r>
              <a:rPr lang="en-US" dirty="0"/>
              <a:t> for </a:t>
            </a:r>
            <a:r>
              <a:rPr lang="en-US" b="1" dirty="0"/>
              <a:t>$500,000</a:t>
            </a:r>
            <a:r>
              <a:rPr lang="en-US" dirty="0"/>
              <a:t> </a:t>
            </a:r>
          </a:p>
          <a:p>
            <a:r>
              <a:rPr lang="en-US" dirty="0"/>
              <a:t>Reasonable to expect more bedrooms, more rooms or higher income would mean higher house value</a:t>
            </a:r>
          </a:p>
          <a:p>
            <a:r>
              <a:rPr lang="en-US" b="1" dirty="0"/>
              <a:t>Combine all numeric features to make </a:t>
            </a:r>
            <a:r>
              <a:rPr lang="en-US" dirty="0"/>
              <a:t>predictions</a:t>
            </a:r>
          </a:p>
          <a:p>
            <a:pPr lvl="1"/>
            <a:r>
              <a:rPr lang="en-US" dirty="0"/>
              <a:t>More likely to get more accurate predictions than with simple 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AF79-C8CC-4653-BF0F-A9517BE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027F-9DAE-4D97-B38A-35922828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sklearn.datasets</a:t>
            </a:r>
            <a:r>
              <a:rPr lang="en-US" dirty="0"/>
              <a:t> function </a:t>
            </a:r>
            <a:r>
              <a:rPr lang="en-US" b="1" dirty="0" err="1"/>
              <a:t>fetch_california_housing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53CD5-3C6C-471D-BCF2-B112D1D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4429"/>
            <a:ext cx="6678502" cy="328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FCCAF-DFC4-4976-B087-D094F88B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779477"/>
            <a:ext cx="7724274" cy="7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B64E-B83A-4A03-B374-D09FC38A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with Pandas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7DF3C-4DC8-4BF7-9F49-156F732E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26252-7107-41B1-A0D0-FECC9C26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018"/>
            <a:ext cx="7744145" cy="3129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467BE-C0BE-46C0-9929-A112B18B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49568"/>
            <a:ext cx="8991600" cy="13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53D5-622D-4EE8-8CEC-510012EB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9D923-53FC-4A9A-A42B-6ECAD353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9189" cy="4351338"/>
          </a:xfrm>
        </p:spPr>
        <p:txBody>
          <a:bodyPr/>
          <a:lstStyle/>
          <a:p>
            <a:r>
              <a:rPr lang="en-US" dirty="0"/>
              <a:t>using the describe method of </a:t>
            </a:r>
            <a:r>
              <a:rPr lang="en-US" dirty="0" err="1"/>
              <a:t>dataframes</a:t>
            </a:r>
            <a:r>
              <a:rPr lang="en-US" dirty="0"/>
              <a:t> we can get some statistical information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022EC-D074-4B6A-B272-395C483A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39" y="2850731"/>
            <a:ext cx="8604580" cy="33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7BC0-F127-4CA9-B27B-A4EDF940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2F9F-1A27-4FDB-B701-FADD128A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the target value against each feature </a:t>
            </a:r>
          </a:p>
          <a:p>
            <a:r>
              <a:rPr lang="en-US" dirty="0"/>
              <a:t>How does each feature relate to the median home value (target)</a:t>
            </a:r>
          </a:p>
          <a:p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sample method to randomly select 10% of the 20,640 samples to graph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4686-927C-4FCA-8B7E-3DD75211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47" y="4001295"/>
            <a:ext cx="9978061" cy="15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1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635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Machine Learning</vt:lpstr>
      <vt:lpstr>Case Study: Multiple Linear Regression with the California Housing Dataset</vt:lpstr>
      <vt:lpstr>The Dataset</vt:lpstr>
      <vt:lpstr>The Dataset</vt:lpstr>
      <vt:lpstr>The Dataset</vt:lpstr>
      <vt:lpstr>Loading the Dataset</vt:lpstr>
      <vt:lpstr>Exploring the data with Pandas</vt:lpstr>
      <vt:lpstr>Exploring the data with Pandas</vt:lpstr>
      <vt:lpstr>Visualizing the Features</vt:lpstr>
      <vt:lpstr>Visualizing the Features</vt:lpstr>
      <vt:lpstr>Visualizing the Features</vt:lpstr>
      <vt:lpstr>PowerPoint Presentation</vt:lpstr>
      <vt:lpstr>Splitting the Data for Training and Testing</vt:lpstr>
      <vt:lpstr>Training the Model</vt:lpstr>
      <vt:lpstr>Training the Model</vt:lpstr>
      <vt:lpstr>Training the Model</vt:lpstr>
      <vt:lpstr>Testing the Model</vt:lpstr>
      <vt:lpstr>Visualizing the Expected vs. Predicted Prices</vt:lpstr>
      <vt:lpstr>Visualizing the Expected vs. Predicted Prices</vt:lpstr>
      <vt:lpstr>Visualizing the Expected vs. Predicted Prices</vt:lpstr>
      <vt:lpstr>Visualizing the Expected vs. Predicted Prices</vt:lpstr>
      <vt:lpstr>Visualizing the Expected vs. Predicted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Johnny Bhojwani</dc:creator>
  <cp:lastModifiedBy>Johnny Bhojwani</cp:lastModifiedBy>
  <cp:revision>16</cp:revision>
  <dcterms:created xsi:type="dcterms:W3CDTF">2020-04-04T21:42:26Z</dcterms:created>
  <dcterms:modified xsi:type="dcterms:W3CDTF">2020-04-05T04:07:02Z</dcterms:modified>
</cp:coreProperties>
</file>