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9" r:id="rId17"/>
    <p:sldId id="290" r:id="rId18"/>
    <p:sldId id="291" r:id="rId19"/>
    <p:sldId id="292"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308" r:id="rId33"/>
    <p:sldId id="283" r:id="rId34"/>
    <p:sldId id="285" r:id="rId35"/>
    <p:sldId id="286" r:id="rId36"/>
    <p:sldId id="287" r:id="rId37"/>
    <p:sldId id="288"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AABF-667C-4BC9-A39F-1D34583AB2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F261B4-F5F9-429F-9D38-816F104F0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20222A-84BE-4AE3-B0D7-9DB7B7F22A49}"/>
              </a:ext>
            </a:extLst>
          </p:cNvPr>
          <p:cNvSpPr>
            <a:spLocks noGrp="1"/>
          </p:cNvSpPr>
          <p:nvPr>
            <p:ph type="dt" sz="half" idx="10"/>
          </p:nvPr>
        </p:nvSpPr>
        <p:spPr/>
        <p:txBody>
          <a:bodyPr/>
          <a:lstStyle/>
          <a:p>
            <a:fld id="{076E6B67-C946-451E-93AA-0125174A9358}" type="datetimeFigureOut">
              <a:rPr lang="en-US" smtClean="0"/>
              <a:t>10/6/2020</a:t>
            </a:fld>
            <a:endParaRPr lang="en-US"/>
          </a:p>
        </p:txBody>
      </p:sp>
      <p:sp>
        <p:nvSpPr>
          <p:cNvPr id="5" name="Footer Placeholder 4">
            <a:extLst>
              <a:ext uri="{FF2B5EF4-FFF2-40B4-BE49-F238E27FC236}">
                <a16:creationId xmlns:a16="http://schemas.microsoft.com/office/drawing/2014/main" id="{97ED5F4B-5FE8-45B9-9779-A8464CA16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BC9D7-E0BB-4C27-8CAA-F79684926C4A}"/>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246277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D779-E114-479C-BDD8-57297B9741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C2AAC-1A25-4946-BCA8-DAE779368A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72A3F-9559-48FE-B54B-006A08E9C854}"/>
              </a:ext>
            </a:extLst>
          </p:cNvPr>
          <p:cNvSpPr>
            <a:spLocks noGrp="1"/>
          </p:cNvSpPr>
          <p:nvPr>
            <p:ph type="dt" sz="half" idx="10"/>
          </p:nvPr>
        </p:nvSpPr>
        <p:spPr/>
        <p:txBody>
          <a:bodyPr/>
          <a:lstStyle/>
          <a:p>
            <a:fld id="{076E6B67-C946-451E-93AA-0125174A9358}" type="datetimeFigureOut">
              <a:rPr lang="en-US" smtClean="0"/>
              <a:t>10/6/2020</a:t>
            </a:fld>
            <a:endParaRPr lang="en-US"/>
          </a:p>
        </p:txBody>
      </p:sp>
      <p:sp>
        <p:nvSpPr>
          <p:cNvPr id="5" name="Footer Placeholder 4">
            <a:extLst>
              <a:ext uri="{FF2B5EF4-FFF2-40B4-BE49-F238E27FC236}">
                <a16:creationId xmlns:a16="http://schemas.microsoft.com/office/drawing/2014/main" id="{3FE034CD-6B50-4D2D-B67C-476276A3A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2B85E-7484-401F-B88E-FD9F8AF0B111}"/>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61514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EFEA2-C63A-4A26-B292-F2630076B9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A75DE9-C474-4AD3-9B23-E348EF9F3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D6EE4-74F7-4359-817B-DBD2073ABE89}"/>
              </a:ext>
            </a:extLst>
          </p:cNvPr>
          <p:cNvSpPr>
            <a:spLocks noGrp="1"/>
          </p:cNvSpPr>
          <p:nvPr>
            <p:ph type="dt" sz="half" idx="10"/>
          </p:nvPr>
        </p:nvSpPr>
        <p:spPr/>
        <p:txBody>
          <a:bodyPr/>
          <a:lstStyle/>
          <a:p>
            <a:fld id="{076E6B67-C946-451E-93AA-0125174A9358}" type="datetimeFigureOut">
              <a:rPr lang="en-US" smtClean="0"/>
              <a:t>10/6/2020</a:t>
            </a:fld>
            <a:endParaRPr lang="en-US"/>
          </a:p>
        </p:txBody>
      </p:sp>
      <p:sp>
        <p:nvSpPr>
          <p:cNvPr id="5" name="Footer Placeholder 4">
            <a:extLst>
              <a:ext uri="{FF2B5EF4-FFF2-40B4-BE49-F238E27FC236}">
                <a16:creationId xmlns:a16="http://schemas.microsoft.com/office/drawing/2014/main" id="{BEBD1E8D-EC3B-4797-94E2-6902F38A9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CC773-F1C4-4540-B162-A91CB779D369}"/>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3689257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3E80-FB6B-4ABE-9F35-41FACB5CE8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EBDA4-3052-426C-9909-61D00A6B08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36578-5C4B-4089-A564-FB3503BAD26C}"/>
              </a:ext>
            </a:extLst>
          </p:cNvPr>
          <p:cNvSpPr>
            <a:spLocks noGrp="1"/>
          </p:cNvSpPr>
          <p:nvPr>
            <p:ph type="dt" sz="half" idx="10"/>
          </p:nvPr>
        </p:nvSpPr>
        <p:spPr/>
        <p:txBody>
          <a:bodyPr/>
          <a:lstStyle/>
          <a:p>
            <a:fld id="{076E6B67-C946-451E-93AA-0125174A9358}" type="datetimeFigureOut">
              <a:rPr lang="en-US" smtClean="0"/>
              <a:t>10/6/2020</a:t>
            </a:fld>
            <a:endParaRPr lang="en-US"/>
          </a:p>
        </p:txBody>
      </p:sp>
      <p:sp>
        <p:nvSpPr>
          <p:cNvPr id="5" name="Footer Placeholder 4">
            <a:extLst>
              <a:ext uri="{FF2B5EF4-FFF2-40B4-BE49-F238E27FC236}">
                <a16:creationId xmlns:a16="http://schemas.microsoft.com/office/drawing/2014/main" id="{EA2E7F93-C787-4028-997C-3BBBDF4E4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789CF-7B2E-4107-A66A-EA9F3B068975}"/>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423334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7983-AFA8-427D-8F06-CA1BE00470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1A1A50-5CC0-4F5B-B9A9-E04A2D1A86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BD08A-985D-4F6F-B046-678325714E39}"/>
              </a:ext>
            </a:extLst>
          </p:cNvPr>
          <p:cNvSpPr>
            <a:spLocks noGrp="1"/>
          </p:cNvSpPr>
          <p:nvPr>
            <p:ph type="dt" sz="half" idx="10"/>
          </p:nvPr>
        </p:nvSpPr>
        <p:spPr/>
        <p:txBody>
          <a:bodyPr/>
          <a:lstStyle/>
          <a:p>
            <a:fld id="{076E6B67-C946-451E-93AA-0125174A9358}" type="datetimeFigureOut">
              <a:rPr lang="en-US" smtClean="0"/>
              <a:t>10/6/2020</a:t>
            </a:fld>
            <a:endParaRPr lang="en-US"/>
          </a:p>
        </p:txBody>
      </p:sp>
      <p:sp>
        <p:nvSpPr>
          <p:cNvPr id="5" name="Footer Placeholder 4">
            <a:extLst>
              <a:ext uri="{FF2B5EF4-FFF2-40B4-BE49-F238E27FC236}">
                <a16:creationId xmlns:a16="http://schemas.microsoft.com/office/drawing/2014/main" id="{2B21778C-AE77-49FA-8937-A40CB12B3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1374E-F9EF-44F9-98F1-1F4942CE34E3}"/>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18872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CB5A-9D36-4280-B2B0-B1FAB08F97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68419-AD56-402F-A384-F194D2E0E3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AA655-5E20-4965-81B4-D3223FB1B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834FEF-DE53-4712-831B-3BEB0E645C95}"/>
              </a:ext>
            </a:extLst>
          </p:cNvPr>
          <p:cNvSpPr>
            <a:spLocks noGrp="1"/>
          </p:cNvSpPr>
          <p:nvPr>
            <p:ph type="dt" sz="half" idx="10"/>
          </p:nvPr>
        </p:nvSpPr>
        <p:spPr/>
        <p:txBody>
          <a:bodyPr/>
          <a:lstStyle/>
          <a:p>
            <a:fld id="{076E6B67-C946-451E-93AA-0125174A9358}" type="datetimeFigureOut">
              <a:rPr lang="en-US" smtClean="0"/>
              <a:t>10/6/2020</a:t>
            </a:fld>
            <a:endParaRPr lang="en-US"/>
          </a:p>
        </p:txBody>
      </p:sp>
      <p:sp>
        <p:nvSpPr>
          <p:cNvPr id="6" name="Footer Placeholder 5">
            <a:extLst>
              <a:ext uri="{FF2B5EF4-FFF2-40B4-BE49-F238E27FC236}">
                <a16:creationId xmlns:a16="http://schemas.microsoft.com/office/drawing/2014/main" id="{2D45B98D-3E3B-4831-BE60-F351A100D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F53329-3C6C-4947-9946-E4D2B4F50C31}"/>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33555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DCD9-3EDE-49F8-8A21-20E60D5BFA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A0653D-8F2A-4402-B4B8-EE1AB3251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8A662B-AE97-4604-9569-ED742B823B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19B412-D18F-4CAD-8D9C-4D97EDC446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0AE696-FF59-4769-80A9-C6B9AAE292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7069BE-8A4A-4ED2-91A1-13DC30D395B9}"/>
              </a:ext>
            </a:extLst>
          </p:cNvPr>
          <p:cNvSpPr>
            <a:spLocks noGrp="1"/>
          </p:cNvSpPr>
          <p:nvPr>
            <p:ph type="dt" sz="half" idx="10"/>
          </p:nvPr>
        </p:nvSpPr>
        <p:spPr/>
        <p:txBody>
          <a:bodyPr/>
          <a:lstStyle/>
          <a:p>
            <a:fld id="{076E6B67-C946-451E-93AA-0125174A9358}" type="datetimeFigureOut">
              <a:rPr lang="en-US" smtClean="0"/>
              <a:t>10/6/2020</a:t>
            </a:fld>
            <a:endParaRPr lang="en-US"/>
          </a:p>
        </p:txBody>
      </p:sp>
      <p:sp>
        <p:nvSpPr>
          <p:cNvPr id="8" name="Footer Placeholder 7">
            <a:extLst>
              <a:ext uri="{FF2B5EF4-FFF2-40B4-BE49-F238E27FC236}">
                <a16:creationId xmlns:a16="http://schemas.microsoft.com/office/drawing/2014/main" id="{5A1EED8C-630D-4F90-BFF5-5D0805CC74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75471E-09A0-4FE0-8688-C1D6373A06C4}"/>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155641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D94A-2DB5-4112-801C-4D85FD7DC9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266C0-ECDF-4882-ADE0-A527DC532A3A}"/>
              </a:ext>
            </a:extLst>
          </p:cNvPr>
          <p:cNvSpPr>
            <a:spLocks noGrp="1"/>
          </p:cNvSpPr>
          <p:nvPr>
            <p:ph type="dt" sz="half" idx="10"/>
          </p:nvPr>
        </p:nvSpPr>
        <p:spPr/>
        <p:txBody>
          <a:bodyPr/>
          <a:lstStyle/>
          <a:p>
            <a:fld id="{076E6B67-C946-451E-93AA-0125174A9358}" type="datetimeFigureOut">
              <a:rPr lang="en-US" smtClean="0"/>
              <a:t>10/6/2020</a:t>
            </a:fld>
            <a:endParaRPr lang="en-US"/>
          </a:p>
        </p:txBody>
      </p:sp>
      <p:sp>
        <p:nvSpPr>
          <p:cNvPr id="4" name="Footer Placeholder 3">
            <a:extLst>
              <a:ext uri="{FF2B5EF4-FFF2-40B4-BE49-F238E27FC236}">
                <a16:creationId xmlns:a16="http://schemas.microsoft.com/office/drawing/2014/main" id="{436D5DF6-38CB-466F-A9E0-D1D7AEADB7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6AE5FF-9C86-472E-BAAD-2DD5588527EC}"/>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93158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12DCAA-9F74-482A-BE90-272646DAF9C7}"/>
              </a:ext>
            </a:extLst>
          </p:cNvPr>
          <p:cNvSpPr>
            <a:spLocks noGrp="1"/>
          </p:cNvSpPr>
          <p:nvPr>
            <p:ph type="dt" sz="half" idx="10"/>
          </p:nvPr>
        </p:nvSpPr>
        <p:spPr/>
        <p:txBody>
          <a:bodyPr/>
          <a:lstStyle/>
          <a:p>
            <a:fld id="{076E6B67-C946-451E-93AA-0125174A9358}" type="datetimeFigureOut">
              <a:rPr lang="en-US" smtClean="0"/>
              <a:t>10/6/2020</a:t>
            </a:fld>
            <a:endParaRPr lang="en-US"/>
          </a:p>
        </p:txBody>
      </p:sp>
      <p:sp>
        <p:nvSpPr>
          <p:cNvPr id="3" name="Footer Placeholder 2">
            <a:extLst>
              <a:ext uri="{FF2B5EF4-FFF2-40B4-BE49-F238E27FC236}">
                <a16:creationId xmlns:a16="http://schemas.microsoft.com/office/drawing/2014/main" id="{AE793163-4B2D-444B-8643-0FFC1600BE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ADACCC-2312-4213-AF9B-E47B9A74F9A1}"/>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146009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5873-217C-4929-872E-F2E730665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697056-624C-47E8-B99C-17810DAEF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DD3220-4C8F-4484-B545-AC818A3A2A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160B7-7E5E-469C-8C9F-238475A9BB84}"/>
              </a:ext>
            </a:extLst>
          </p:cNvPr>
          <p:cNvSpPr>
            <a:spLocks noGrp="1"/>
          </p:cNvSpPr>
          <p:nvPr>
            <p:ph type="dt" sz="half" idx="10"/>
          </p:nvPr>
        </p:nvSpPr>
        <p:spPr/>
        <p:txBody>
          <a:bodyPr/>
          <a:lstStyle/>
          <a:p>
            <a:fld id="{076E6B67-C946-451E-93AA-0125174A9358}" type="datetimeFigureOut">
              <a:rPr lang="en-US" smtClean="0"/>
              <a:t>10/6/2020</a:t>
            </a:fld>
            <a:endParaRPr lang="en-US"/>
          </a:p>
        </p:txBody>
      </p:sp>
      <p:sp>
        <p:nvSpPr>
          <p:cNvPr id="6" name="Footer Placeholder 5">
            <a:extLst>
              <a:ext uri="{FF2B5EF4-FFF2-40B4-BE49-F238E27FC236}">
                <a16:creationId xmlns:a16="http://schemas.microsoft.com/office/drawing/2014/main" id="{E7DDBA62-C95D-4B3A-B201-5124B4518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71E14-22A0-4AA4-BC7C-D9B3437B62CF}"/>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389402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4E58-E450-422A-A5F9-27BFA54ED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934DCB-9694-45F9-A78E-6950ECC48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C51ADE-E9C7-41F6-8E9A-481BD6033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A38D7-4FB4-4656-AF3D-88F0604E8707}"/>
              </a:ext>
            </a:extLst>
          </p:cNvPr>
          <p:cNvSpPr>
            <a:spLocks noGrp="1"/>
          </p:cNvSpPr>
          <p:nvPr>
            <p:ph type="dt" sz="half" idx="10"/>
          </p:nvPr>
        </p:nvSpPr>
        <p:spPr/>
        <p:txBody>
          <a:bodyPr/>
          <a:lstStyle/>
          <a:p>
            <a:fld id="{076E6B67-C946-451E-93AA-0125174A9358}" type="datetimeFigureOut">
              <a:rPr lang="en-US" smtClean="0"/>
              <a:t>10/6/2020</a:t>
            </a:fld>
            <a:endParaRPr lang="en-US"/>
          </a:p>
        </p:txBody>
      </p:sp>
      <p:sp>
        <p:nvSpPr>
          <p:cNvPr id="6" name="Footer Placeholder 5">
            <a:extLst>
              <a:ext uri="{FF2B5EF4-FFF2-40B4-BE49-F238E27FC236}">
                <a16:creationId xmlns:a16="http://schemas.microsoft.com/office/drawing/2014/main" id="{CF4F748F-FEA9-4F70-9EB9-06C0A5D9B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34506-B666-4C11-B320-E67FFE012911}"/>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30434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2C8390-4DF0-4459-95F4-4DDA05CF1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BE2200-2FA4-40D1-B063-EE5F47D5F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86789-3F5F-483E-84A7-A414D32A3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E6B67-C946-451E-93AA-0125174A9358}" type="datetimeFigureOut">
              <a:rPr lang="en-US" smtClean="0"/>
              <a:t>10/6/2020</a:t>
            </a:fld>
            <a:endParaRPr lang="en-US"/>
          </a:p>
        </p:txBody>
      </p:sp>
      <p:sp>
        <p:nvSpPr>
          <p:cNvPr id="5" name="Footer Placeholder 4">
            <a:extLst>
              <a:ext uri="{FF2B5EF4-FFF2-40B4-BE49-F238E27FC236}">
                <a16:creationId xmlns:a16="http://schemas.microsoft.com/office/drawing/2014/main" id="{5B164308-5AD6-489B-9339-CE3718087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CFB5F8-84FD-40BE-8478-D4935CA02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8F5C09-C587-4087-ACE6-D62F937B61CB}" type="slidenum">
              <a:rPr lang="en-US" smtClean="0"/>
              <a:t>‹#›</a:t>
            </a:fld>
            <a:endParaRPr lang="en-US"/>
          </a:p>
        </p:txBody>
      </p:sp>
    </p:spTree>
    <p:extLst>
      <p:ext uri="{BB962C8B-B14F-4D97-AF65-F5344CB8AC3E}">
        <p14:creationId xmlns:p14="http://schemas.microsoft.com/office/powerpoint/2010/main" val="1985342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A7F3-82A9-4AD5-9070-33A0FD4C0AED}"/>
              </a:ext>
            </a:extLst>
          </p:cNvPr>
          <p:cNvSpPr>
            <a:spLocks noGrp="1"/>
          </p:cNvSpPr>
          <p:nvPr>
            <p:ph type="ctrTitle"/>
          </p:nvPr>
        </p:nvSpPr>
        <p:spPr/>
        <p:txBody>
          <a:bodyPr/>
          <a:lstStyle/>
          <a:p>
            <a:r>
              <a:rPr lang="en-US" dirty="0"/>
              <a:t>Natural Language Processing</a:t>
            </a:r>
          </a:p>
        </p:txBody>
      </p:sp>
      <p:sp>
        <p:nvSpPr>
          <p:cNvPr id="3" name="Subtitle 2">
            <a:extLst>
              <a:ext uri="{FF2B5EF4-FFF2-40B4-BE49-F238E27FC236}">
                <a16:creationId xmlns:a16="http://schemas.microsoft.com/office/drawing/2014/main" id="{4059A93D-5FA0-4116-B7C9-2490AD5B42C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1401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52CF-8992-4AF6-B00F-C93EFCEE7F0A}"/>
              </a:ext>
            </a:extLst>
          </p:cNvPr>
          <p:cNvSpPr>
            <a:spLocks noGrp="1"/>
          </p:cNvSpPr>
          <p:nvPr>
            <p:ph type="title"/>
          </p:nvPr>
        </p:nvSpPr>
        <p:spPr>
          <a:xfrm>
            <a:off x="838200" y="365125"/>
            <a:ext cx="10515600" cy="586597"/>
          </a:xfrm>
        </p:spPr>
        <p:txBody>
          <a:bodyPr>
            <a:normAutofit fontScale="90000"/>
          </a:bodyPr>
          <a:lstStyle/>
          <a:p>
            <a:r>
              <a:rPr lang="en-US" dirty="0"/>
              <a:t>Parts-of-Speech Tagging</a:t>
            </a:r>
          </a:p>
        </p:txBody>
      </p:sp>
      <p:sp>
        <p:nvSpPr>
          <p:cNvPr id="3" name="Content Placeholder 2">
            <a:extLst>
              <a:ext uri="{FF2B5EF4-FFF2-40B4-BE49-F238E27FC236}">
                <a16:creationId xmlns:a16="http://schemas.microsoft.com/office/drawing/2014/main" id="{2BF899BA-8856-486D-9E21-B6B566E7D811}"/>
              </a:ext>
            </a:extLst>
          </p:cNvPr>
          <p:cNvSpPr>
            <a:spLocks noGrp="1"/>
          </p:cNvSpPr>
          <p:nvPr>
            <p:ph idx="1"/>
          </p:nvPr>
        </p:nvSpPr>
        <p:spPr/>
        <p:txBody>
          <a:bodyPr/>
          <a:lstStyle/>
          <a:p>
            <a:r>
              <a:rPr lang="en-US" dirty="0"/>
              <a:t>Extracting noun phrases returns a wordlist – a list of word objects</a:t>
            </a:r>
          </a:p>
        </p:txBody>
      </p:sp>
      <p:pic>
        <p:nvPicPr>
          <p:cNvPr id="4" name="Picture 3">
            <a:extLst>
              <a:ext uri="{FF2B5EF4-FFF2-40B4-BE49-F238E27FC236}">
                <a16:creationId xmlns:a16="http://schemas.microsoft.com/office/drawing/2014/main" id="{CF00F203-9B80-4BEA-9C89-E1EB7171682B}"/>
              </a:ext>
            </a:extLst>
          </p:cNvPr>
          <p:cNvPicPr>
            <a:picLocks noChangeAspect="1"/>
          </p:cNvPicPr>
          <p:nvPr/>
        </p:nvPicPr>
        <p:blipFill>
          <a:blip r:embed="rId2"/>
          <a:stretch>
            <a:fillRect/>
          </a:stretch>
        </p:blipFill>
        <p:spPr>
          <a:xfrm>
            <a:off x="1176629" y="2516350"/>
            <a:ext cx="9278214" cy="2326238"/>
          </a:xfrm>
          <a:prstGeom prst="rect">
            <a:avLst/>
          </a:prstGeom>
        </p:spPr>
      </p:pic>
    </p:spTree>
    <p:extLst>
      <p:ext uri="{BB962C8B-B14F-4D97-AF65-F5344CB8AC3E}">
        <p14:creationId xmlns:p14="http://schemas.microsoft.com/office/powerpoint/2010/main" val="428177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CEB0-861D-4415-BB9C-4AF0F31F8F7C}"/>
              </a:ext>
            </a:extLst>
          </p:cNvPr>
          <p:cNvSpPr>
            <a:spLocks noGrp="1"/>
          </p:cNvSpPr>
          <p:nvPr>
            <p:ph type="title"/>
          </p:nvPr>
        </p:nvSpPr>
        <p:spPr>
          <a:xfrm>
            <a:off x="838200" y="365125"/>
            <a:ext cx="10515600" cy="800945"/>
          </a:xfrm>
        </p:spPr>
        <p:txBody>
          <a:bodyPr/>
          <a:lstStyle/>
          <a:p>
            <a:r>
              <a:rPr lang="en-US" dirty="0"/>
              <a:t>Sentiment Analysis</a:t>
            </a:r>
          </a:p>
        </p:txBody>
      </p:sp>
      <p:sp>
        <p:nvSpPr>
          <p:cNvPr id="3" name="Content Placeholder 2">
            <a:extLst>
              <a:ext uri="{FF2B5EF4-FFF2-40B4-BE49-F238E27FC236}">
                <a16:creationId xmlns:a16="http://schemas.microsoft.com/office/drawing/2014/main" id="{EFE6D039-843D-4E57-95F1-F0F85216394A}"/>
              </a:ext>
            </a:extLst>
          </p:cNvPr>
          <p:cNvSpPr>
            <a:spLocks noGrp="1"/>
          </p:cNvSpPr>
          <p:nvPr>
            <p:ph idx="1"/>
          </p:nvPr>
        </p:nvSpPr>
        <p:spPr>
          <a:xfrm>
            <a:off x="838200" y="1296955"/>
            <a:ext cx="10515600" cy="4880008"/>
          </a:xfrm>
        </p:spPr>
        <p:txBody>
          <a:bodyPr>
            <a:normAutofit lnSpcReduction="10000"/>
          </a:bodyPr>
          <a:lstStyle/>
          <a:p>
            <a:r>
              <a:rPr lang="en-US" dirty="0"/>
              <a:t>One of the most common and valuable NLP tasks is sentiment analysis, which determines whether text is positive, neutral or negative.</a:t>
            </a:r>
          </a:p>
          <a:p>
            <a:r>
              <a:rPr lang="en-US" dirty="0"/>
              <a:t>Consider the positive word “good” and the negative word “bad.” Just because a sentence contains “good” or “bad” does not mean the sentence’s sentiment necessarily is positive or negative.</a:t>
            </a:r>
          </a:p>
          <a:p>
            <a:endParaRPr lang="en-US" dirty="0"/>
          </a:p>
          <a:p>
            <a:r>
              <a:rPr lang="en-US" dirty="0"/>
              <a:t>Example – “The food is not good.” or “The movie was not bad.”</a:t>
            </a:r>
          </a:p>
          <a:p>
            <a:endParaRPr lang="en-US" dirty="0"/>
          </a:p>
          <a:p>
            <a:r>
              <a:rPr lang="en-US" dirty="0"/>
              <a:t>Sentiment analysis is a complex machine-learning problem. However, libraries like </a:t>
            </a:r>
            <a:r>
              <a:rPr lang="en-US" dirty="0" err="1"/>
              <a:t>TextBlob</a:t>
            </a:r>
            <a:r>
              <a:rPr lang="en-US" dirty="0"/>
              <a:t> have pretrained machine learning models for performing sentiment analysis.</a:t>
            </a:r>
          </a:p>
        </p:txBody>
      </p:sp>
    </p:spTree>
    <p:extLst>
      <p:ext uri="{BB962C8B-B14F-4D97-AF65-F5344CB8AC3E}">
        <p14:creationId xmlns:p14="http://schemas.microsoft.com/office/powerpoint/2010/main" val="77105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17DC-C422-4A8C-98E7-F320699D2551}"/>
              </a:ext>
            </a:extLst>
          </p:cNvPr>
          <p:cNvSpPr>
            <a:spLocks noGrp="1"/>
          </p:cNvSpPr>
          <p:nvPr>
            <p:ph type="title"/>
          </p:nvPr>
        </p:nvSpPr>
        <p:spPr>
          <a:xfrm>
            <a:off x="838200" y="365125"/>
            <a:ext cx="10515600" cy="599609"/>
          </a:xfrm>
        </p:spPr>
        <p:txBody>
          <a:bodyPr>
            <a:normAutofit fontScale="90000"/>
          </a:bodyPr>
          <a:lstStyle/>
          <a:p>
            <a:r>
              <a:rPr lang="en-US" dirty="0"/>
              <a:t>Sentiment Analysis</a:t>
            </a:r>
          </a:p>
        </p:txBody>
      </p:sp>
      <p:sp>
        <p:nvSpPr>
          <p:cNvPr id="3" name="Content Placeholder 2">
            <a:extLst>
              <a:ext uri="{FF2B5EF4-FFF2-40B4-BE49-F238E27FC236}">
                <a16:creationId xmlns:a16="http://schemas.microsoft.com/office/drawing/2014/main" id="{027ABDFD-C1B2-4206-B9A1-CB8AF55DD41C}"/>
              </a:ext>
            </a:extLst>
          </p:cNvPr>
          <p:cNvSpPr>
            <a:spLocks noGrp="1"/>
          </p:cNvSpPr>
          <p:nvPr>
            <p:ph idx="1"/>
          </p:nvPr>
        </p:nvSpPr>
        <p:spPr>
          <a:xfrm>
            <a:off x="838200" y="1098958"/>
            <a:ext cx="10515600" cy="5078005"/>
          </a:xfrm>
        </p:spPr>
        <p:txBody>
          <a:bodyPr/>
          <a:lstStyle/>
          <a:p>
            <a:r>
              <a:rPr lang="en-US" dirty="0"/>
              <a:t>A </a:t>
            </a:r>
            <a:r>
              <a:rPr lang="en-US" dirty="0" err="1"/>
              <a:t>TextBlob’s</a:t>
            </a:r>
            <a:r>
              <a:rPr lang="en-US" dirty="0"/>
              <a:t> sentiment property returns a Sentiment object indicating whether the text is positive or negative and whether it’s objective or subjective:</a:t>
            </a:r>
          </a:p>
          <a:p>
            <a:endParaRPr lang="en-US" dirty="0"/>
          </a:p>
          <a:p>
            <a:endParaRPr lang="en-US" dirty="0"/>
          </a:p>
          <a:p>
            <a:endParaRPr lang="en-US" dirty="0"/>
          </a:p>
          <a:p>
            <a:endParaRPr lang="en-US" dirty="0"/>
          </a:p>
          <a:p>
            <a:endParaRPr lang="en-US" dirty="0"/>
          </a:p>
          <a:p>
            <a:r>
              <a:rPr lang="en-US" dirty="0"/>
              <a:t>polarity indicates sentiment from -1.0 (-</a:t>
            </a:r>
            <a:r>
              <a:rPr lang="en-US" dirty="0" err="1"/>
              <a:t>ve</a:t>
            </a:r>
            <a:r>
              <a:rPr lang="en-US" dirty="0"/>
              <a:t>) to 1.0 (+</a:t>
            </a:r>
            <a:r>
              <a:rPr lang="en-US" dirty="0" err="1"/>
              <a:t>ve</a:t>
            </a:r>
            <a:r>
              <a:rPr lang="en-US" dirty="0"/>
              <a:t>)</a:t>
            </a:r>
          </a:p>
          <a:p>
            <a:r>
              <a:rPr lang="en-US" dirty="0"/>
              <a:t>Subjectivity is from 0.0 (objective) to 1.0 (subjective)</a:t>
            </a:r>
          </a:p>
          <a:p>
            <a:endParaRPr lang="en-US" dirty="0"/>
          </a:p>
        </p:txBody>
      </p:sp>
      <p:pic>
        <p:nvPicPr>
          <p:cNvPr id="4" name="Picture 3">
            <a:extLst>
              <a:ext uri="{FF2B5EF4-FFF2-40B4-BE49-F238E27FC236}">
                <a16:creationId xmlns:a16="http://schemas.microsoft.com/office/drawing/2014/main" id="{66D7C489-3F64-4F49-85A1-0CE41EF2F64F}"/>
              </a:ext>
            </a:extLst>
          </p:cNvPr>
          <p:cNvPicPr>
            <a:picLocks noChangeAspect="1"/>
          </p:cNvPicPr>
          <p:nvPr/>
        </p:nvPicPr>
        <p:blipFill>
          <a:blip r:embed="rId2"/>
          <a:stretch>
            <a:fillRect/>
          </a:stretch>
        </p:blipFill>
        <p:spPr>
          <a:xfrm>
            <a:off x="838200" y="2674193"/>
            <a:ext cx="9210869" cy="2280362"/>
          </a:xfrm>
          <a:prstGeom prst="rect">
            <a:avLst/>
          </a:prstGeom>
        </p:spPr>
      </p:pic>
    </p:spTree>
    <p:extLst>
      <p:ext uri="{BB962C8B-B14F-4D97-AF65-F5344CB8AC3E}">
        <p14:creationId xmlns:p14="http://schemas.microsoft.com/office/powerpoint/2010/main" val="334971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6E97-5082-446F-84C8-520C6A95912D}"/>
              </a:ext>
            </a:extLst>
          </p:cNvPr>
          <p:cNvSpPr>
            <a:spLocks noGrp="1"/>
          </p:cNvSpPr>
          <p:nvPr>
            <p:ph type="title"/>
          </p:nvPr>
        </p:nvSpPr>
        <p:spPr>
          <a:xfrm>
            <a:off x="838200" y="365126"/>
            <a:ext cx="10515600" cy="623920"/>
          </a:xfrm>
        </p:spPr>
        <p:txBody>
          <a:bodyPr>
            <a:normAutofit fontScale="90000"/>
          </a:bodyPr>
          <a:lstStyle/>
          <a:p>
            <a:r>
              <a:rPr lang="en-US" dirty="0"/>
              <a:t>Sentiment Analysis</a:t>
            </a:r>
          </a:p>
        </p:txBody>
      </p:sp>
      <p:sp>
        <p:nvSpPr>
          <p:cNvPr id="3" name="Content Placeholder 2">
            <a:extLst>
              <a:ext uri="{FF2B5EF4-FFF2-40B4-BE49-F238E27FC236}">
                <a16:creationId xmlns:a16="http://schemas.microsoft.com/office/drawing/2014/main" id="{3F4DBF44-64FA-4B94-A884-823ECD279ADF}"/>
              </a:ext>
            </a:extLst>
          </p:cNvPr>
          <p:cNvSpPr>
            <a:spLocks noGrp="1"/>
          </p:cNvSpPr>
          <p:nvPr>
            <p:ph idx="1"/>
          </p:nvPr>
        </p:nvSpPr>
        <p:spPr>
          <a:xfrm>
            <a:off x="838200" y="1119673"/>
            <a:ext cx="10515600" cy="5057290"/>
          </a:xfrm>
        </p:spPr>
        <p:txBody>
          <a:bodyPr/>
          <a:lstStyle/>
          <a:p>
            <a:r>
              <a:rPr lang="en-US" dirty="0"/>
              <a:t>we can get each value separately and round it off for less precision</a:t>
            </a:r>
          </a:p>
          <a:p>
            <a:endParaRPr lang="en-US" dirty="0"/>
          </a:p>
          <a:p>
            <a:endParaRPr lang="en-US" dirty="0"/>
          </a:p>
        </p:txBody>
      </p:sp>
      <p:pic>
        <p:nvPicPr>
          <p:cNvPr id="4" name="Picture 3">
            <a:extLst>
              <a:ext uri="{FF2B5EF4-FFF2-40B4-BE49-F238E27FC236}">
                <a16:creationId xmlns:a16="http://schemas.microsoft.com/office/drawing/2014/main" id="{4D6E6047-E504-4B83-AE88-AE750E5B28BB}"/>
              </a:ext>
            </a:extLst>
          </p:cNvPr>
          <p:cNvPicPr>
            <a:picLocks noChangeAspect="1"/>
          </p:cNvPicPr>
          <p:nvPr/>
        </p:nvPicPr>
        <p:blipFill>
          <a:blip r:embed="rId2"/>
          <a:stretch>
            <a:fillRect/>
          </a:stretch>
        </p:blipFill>
        <p:spPr>
          <a:xfrm>
            <a:off x="1156121" y="1905389"/>
            <a:ext cx="6558972" cy="2535982"/>
          </a:xfrm>
          <a:prstGeom prst="rect">
            <a:avLst/>
          </a:prstGeom>
        </p:spPr>
      </p:pic>
    </p:spTree>
    <p:extLst>
      <p:ext uri="{BB962C8B-B14F-4D97-AF65-F5344CB8AC3E}">
        <p14:creationId xmlns:p14="http://schemas.microsoft.com/office/powerpoint/2010/main" val="231921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DC58-710F-4D69-9BCC-C7BA3E2919E4}"/>
              </a:ext>
            </a:extLst>
          </p:cNvPr>
          <p:cNvSpPr>
            <a:spLocks noGrp="1"/>
          </p:cNvSpPr>
          <p:nvPr>
            <p:ph type="title"/>
          </p:nvPr>
        </p:nvSpPr>
        <p:spPr>
          <a:xfrm>
            <a:off x="838200" y="365126"/>
            <a:ext cx="10515600" cy="567936"/>
          </a:xfrm>
        </p:spPr>
        <p:txBody>
          <a:bodyPr>
            <a:normAutofit fontScale="90000"/>
          </a:bodyPr>
          <a:lstStyle/>
          <a:p>
            <a:r>
              <a:rPr lang="en-US" dirty="0"/>
              <a:t>Sentiment Analysis</a:t>
            </a:r>
          </a:p>
        </p:txBody>
      </p:sp>
      <p:sp>
        <p:nvSpPr>
          <p:cNvPr id="3" name="Content Placeholder 2">
            <a:extLst>
              <a:ext uri="{FF2B5EF4-FFF2-40B4-BE49-F238E27FC236}">
                <a16:creationId xmlns:a16="http://schemas.microsoft.com/office/drawing/2014/main" id="{5DA90C58-FA3F-4BDB-834B-CD218669DD45}"/>
              </a:ext>
            </a:extLst>
          </p:cNvPr>
          <p:cNvSpPr>
            <a:spLocks noGrp="1"/>
          </p:cNvSpPr>
          <p:nvPr>
            <p:ph idx="1"/>
          </p:nvPr>
        </p:nvSpPr>
        <p:spPr>
          <a:xfrm>
            <a:off x="838200" y="1082351"/>
            <a:ext cx="10515600" cy="5094612"/>
          </a:xfrm>
        </p:spPr>
        <p:txBody>
          <a:bodyPr/>
          <a:lstStyle/>
          <a:p>
            <a:r>
              <a:rPr lang="en-US" dirty="0"/>
              <a:t>We can get the sentiment of individual sentences in a </a:t>
            </a:r>
            <a:r>
              <a:rPr lang="en-US" dirty="0" err="1"/>
              <a:t>textblob</a:t>
            </a:r>
            <a:r>
              <a:rPr lang="en-US" dirty="0"/>
              <a:t> at the sentence level.</a:t>
            </a:r>
          </a:p>
          <a:p>
            <a:endParaRPr lang="en-US" dirty="0"/>
          </a:p>
        </p:txBody>
      </p:sp>
      <p:pic>
        <p:nvPicPr>
          <p:cNvPr id="4" name="Picture 3">
            <a:extLst>
              <a:ext uri="{FF2B5EF4-FFF2-40B4-BE49-F238E27FC236}">
                <a16:creationId xmlns:a16="http://schemas.microsoft.com/office/drawing/2014/main" id="{4ECE5789-0557-41E9-B015-CCA29185FE75}"/>
              </a:ext>
            </a:extLst>
          </p:cNvPr>
          <p:cNvPicPr>
            <a:picLocks noChangeAspect="1"/>
          </p:cNvPicPr>
          <p:nvPr/>
        </p:nvPicPr>
        <p:blipFill>
          <a:blip r:embed="rId2"/>
          <a:stretch>
            <a:fillRect/>
          </a:stretch>
        </p:blipFill>
        <p:spPr>
          <a:xfrm>
            <a:off x="915468" y="2001708"/>
            <a:ext cx="7972425" cy="4086225"/>
          </a:xfrm>
          <a:prstGeom prst="rect">
            <a:avLst/>
          </a:prstGeom>
        </p:spPr>
      </p:pic>
    </p:spTree>
    <p:extLst>
      <p:ext uri="{BB962C8B-B14F-4D97-AF65-F5344CB8AC3E}">
        <p14:creationId xmlns:p14="http://schemas.microsoft.com/office/powerpoint/2010/main" val="104565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20DE-F9EF-4326-B4FD-3B63616585D2}"/>
              </a:ext>
            </a:extLst>
          </p:cNvPr>
          <p:cNvSpPr>
            <a:spLocks noGrp="1"/>
          </p:cNvSpPr>
          <p:nvPr>
            <p:ph type="title"/>
          </p:nvPr>
        </p:nvSpPr>
        <p:spPr>
          <a:xfrm>
            <a:off x="838200" y="214123"/>
            <a:ext cx="10515600" cy="633251"/>
          </a:xfrm>
        </p:spPr>
        <p:txBody>
          <a:bodyPr>
            <a:normAutofit fontScale="90000"/>
          </a:bodyPr>
          <a:lstStyle/>
          <a:p>
            <a:r>
              <a:rPr lang="en-US" dirty="0"/>
              <a:t>Sentiment Analysis – using </a:t>
            </a:r>
            <a:r>
              <a:rPr lang="en-US" dirty="0" err="1"/>
              <a:t>NaiveBayesAnalyzer</a:t>
            </a:r>
            <a:endParaRPr lang="en-US" dirty="0"/>
          </a:p>
        </p:txBody>
      </p:sp>
      <p:sp>
        <p:nvSpPr>
          <p:cNvPr id="3" name="Content Placeholder 2">
            <a:extLst>
              <a:ext uri="{FF2B5EF4-FFF2-40B4-BE49-F238E27FC236}">
                <a16:creationId xmlns:a16="http://schemas.microsoft.com/office/drawing/2014/main" id="{2B80D528-A249-4DBA-AB91-C0AF0EC31348}"/>
              </a:ext>
            </a:extLst>
          </p:cNvPr>
          <p:cNvSpPr>
            <a:spLocks noGrp="1"/>
          </p:cNvSpPr>
          <p:nvPr>
            <p:ph idx="1"/>
          </p:nvPr>
        </p:nvSpPr>
        <p:spPr>
          <a:xfrm>
            <a:off x="838200" y="939566"/>
            <a:ext cx="10515600" cy="5918434"/>
          </a:xfrm>
        </p:spPr>
        <p:txBody>
          <a:bodyPr>
            <a:normAutofit/>
          </a:bodyPr>
          <a:lstStyle/>
          <a:p>
            <a:r>
              <a:rPr lang="en-US" sz="2600" dirty="0"/>
              <a:t>By default, a </a:t>
            </a:r>
            <a:r>
              <a:rPr lang="en-US" sz="2600" dirty="0" err="1"/>
              <a:t>TextBlob</a:t>
            </a:r>
            <a:r>
              <a:rPr lang="en-US" sz="2600" dirty="0"/>
              <a:t> and the Sentences and Words you get from it determine sentiment using a </a:t>
            </a:r>
            <a:r>
              <a:rPr lang="en-US" sz="2600" dirty="0" err="1"/>
              <a:t>PatternAnalyzer</a:t>
            </a:r>
            <a:endParaRPr lang="en-US" sz="2600" dirty="0"/>
          </a:p>
          <a:p>
            <a:r>
              <a:rPr lang="en-US" sz="2600" dirty="0"/>
              <a:t>The </a:t>
            </a:r>
            <a:r>
              <a:rPr lang="en-US" sz="2600" dirty="0" err="1"/>
              <a:t>TextBlob</a:t>
            </a:r>
            <a:r>
              <a:rPr lang="en-US" sz="2600" dirty="0"/>
              <a:t> library also comes with a </a:t>
            </a:r>
            <a:r>
              <a:rPr lang="en-US" sz="2600" dirty="0" err="1"/>
              <a:t>NaiveBayesAnalyzer</a:t>
            </a:r>
            <a:r>
              <a:rPr lang="en-US" sz="2600" dirty="0"/>
              <a:t> which was trained on a database of movie reviews.</a:t>
            </a:r>
          </a:p>
          <a:p>
            <a:endParaRPr lang="en-US" sz="2600" dirty="0"/>
          </a:p>
          <a:p>
            <a:endParaRPr lang="en-US" sz="2600" dirty="0"/>
          </a:p>
          <a:p>
            <a:endParaRPr lang="en-US" sz="2600" dirty="0"/>
          </a:p>
          <a:p>
            <a:endParaRPr lang="en-US" sz="2600" dirty="0"/>
          </a:p>
          <a:p>
            <a:r>
              <a:rPr lang="en-US" sz="2600" dirty="0"/>
              <a:t>overall sentiment is classified as negative. </a:t>
            </a:r>
          </a:p>
          <a:p>
            <a:r>
              <a:rPr lang="en-US" sz="2600" dirty="0" err="1"/>
              <a:t>p_pos</a:t>
            </a:r>
            <a:r>
              <a:rPr lang="en-US" sz="2600" dirty="0"/>
              <a:t> indicates that the </a:t>
            </a:r>
            <a:r>
              <a:rPr lang="en-US" sz="2600" dirty="0" err="1"/>
              <a:t>TextBlob</a:t>
            </a:r>
            <a:r>
              <a:rPr lang="en-US" sz="2600" dirty="0"/>
              <a:t> is 47.66% positive, and its </a:t>
            </a:r>
            <a:r>
              <a:rPr lang="en-US" sz="2600" dirty="0" err="1"/>
              <a:t>p_neg</a:t>
            </a:r>
            <a:r>
              <a:rPr lang="en-US" sz="2600" dirty="0"/>
              <a:t> indicates that the </a:t>
            </a:r>
            <a:r>
              <a:rPr lang="en-US" sz="2600" dirty="0" err="1"/>
              <a:t>TextBlob</a:t>
            </a:r>
            <a:r>
              <a:rPr lang="en-US" sz="2600" dirty="0"/>
              <a:t> is 52.34% negative. </a:t>
            </a:r>
          </a:p>
          <a:p>
            <a:r>
              <a:rPr lang="en-US" sz="2600" dirty="0"/>
              <a:t>Since the overall sentiment is just slightly more negative we’d probably view this </a:t>
            </a:r>
            <a:r>
              <a:rPr lang="en-US" sz="2600" dirty="0" err="1"/>
              <a:t>TextBlob’s</a:t>
            </a:r>
            <a:r>
              <a:rPr lang="en-US" sz="2600" dirty="0"/>
              <a:t> sentiment as neutral overall.</a:t>
            </a:r>
          </a:p>
          <a:p>
            <a:endParaRPr lang="en-US" sz="2600" dirty="0"/>
          </a:p>
          <a:p>
            <a:endParaRPr lang="en-US" sz="2600" dirty="0"/>
          </a:p>
        </p:txBody>
      </p:sp>
      <p:pic>
        <p:nvPicPr>
          <p:cNvPr id="4" name="Picture 3">
            <a:extLst>
              <a:ext uri="{FF2B5EF4-FFF2-40B4-BE49-F238E27FC236}">
                <a16:creationId xmlns:a16="http://schemas.microsoft.com/office/drawing/2014/main" id="{9586750C-5FA3-4697-B888-CAF3008C0CB6}"/>
              </a:ext>
            </a:extLst>
          </p:cNvPr>
          <p:cNvPicPr>
            <a:picLocks noChangeAspect="1"/>
          </p:cNvPicPr>
          <p:nvPr/>
        </p:nvPicPr>
        <p:blipFill>
          <a:blip r:embed="rId2"/>
          <a:stretch>
            <a:fillRect/>
          </a:stretch>
        </p:blipFill>
        <p:spPr>
          <a:xfrm>
            <a:off x="1208845" y="2519744"/>
            <a:ext cx="7633151" cy="2136647"/>
          </a:xfrm>
          <a:prstGeom prst="rect">
            <a:avLst/>
          </a:prstGeom>
        </p:spPr>
      </p:pic>
    </p:spTree>
    <p:extLst>
      <p:ext uri="{BB962C8B-B14F-4D97-AF65-F5344CB8AC3E}">
        <p14:creationId xmlns:p14="http://schemas.microsoft.com/office/powerpoint/2010/main" val="370758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20DE-F9EF-4326-B4FD-3B63616585D2}"/>
              </a:ext>
            </a:extLst>
          </p:cNvPr>
          <p:cNvSpPr>
            <a:spLocks noGrp="1"/>
          </p:cNvSpPr>
          <p:nvPr>
            <p:ph type="title"/>
          </p:nvPr>
        </p:nvSpPr>
        <p:spPr>
          <a:xfrm>
            <a:off x="838200" y="365125"/>
            <a:ext cx="10515600" cy="633251"/>
          </a:xfrm>
        </p:spPr>
        <p:txBody>
          <a:bodyPr>
            <a:normAutofit fontScale="90000"/>
          </a:bodyPr>
          <a:lstStyle/>
          <a:p>
            <a:r>
              <a:rPr lang="en-US" dirty="0"/>
              <a:t>Sentiment Analysis</a:t>
            </a:r>
          </a:p>
        </p:txBody>
      </p:sp>
      <p:sp>
        <p:nvSpPr>
          <p:cNvPr id="3" name="Content Placeholder 2">
            <a:extLst>
              <a:ext uri="{FF2B5EF4-FFF2-40B4-BE49-F238E27FC236}">
                <a16:creationId xmlns:a16="http://schemas.microsoft.com/office/drawing/2014/main" id="{2B80D528-A249-4DBA-AB91-C0AF0EC31348}"/>
              </a:ext>
            </a:extLst>
          </p:cNvPr>
          <p:cNvSpPr>
            <a:spLocks noGrp="1"/>
          </p:cNvSpPr>
          <p:nvPr>
            <p:ph idx="1"/>
          </p:nvPr>
        </p:nvSpPr>
        <p:spPr>
          <a:xfrm>
            <a:off x="838200" y="1175657"/>
            <a:ext cx="10515600" cy="5001306"/>
          </a:xfrm>
        </p:spPr>
        <p:txBody>
          <a:bodyPr/>
          <a:lstStyle/>
          <a:p>
            <a:r>
              <a:rPr lang="en-US" dirty="0"/>
              <a:t>do the same at the sentence level</a:t>
            </a:r>
          </a:p>
          <a:p>
            <a:endParaRPr lang="en-US" dirty="0"/>
          </a:p>
        </p:txBody>
      </p:sp>
      <p:pic>
        <p:nvPicPr>
          <p:cNvPr id="4" name="Picture 3">
            <a:extLst>
              <a:ext uri="{FF2B5EF4-FFF2-40B4-BE49-F238E27FC236}">
                <a16:creationId xmlns:a16="http://schemas.microsoft.com/office/drawing/2014/main" id="{BB6FF0B9-D29D-4705-8AEA-B4D4D0AC30A1}"/>
              </a:ext>
            </a:extLst>
          </p:cNvPr>
          <p:cNvPicPr>
            <a:picLocks noChangeAspect="1"/>
          </p:cNvPicPr>
          <p:nvPr/>
        </p:nvPicPr>
        <p:blipFill>
          <a:blip r:embed="rId2"/>
          <a:stretch>
            <a:fillRect/>
          </a:stretch>
        </p:blipFill>
        <p:spPr>
          <a:xfrm>
            <a:off x="992979" y="2072081"/>
            <a:ext cx="7817471" cy="2355427"/>
          </a:xfrm>
          <a:prstGeom prst="rect">
            <a:avLst/>
          </a:prstGeom>
        </p:spPr>
      </p:pic>
    </p:spTree>
    <p:extLst>
      <p:ext uri="{BB962C8B-B14F-4D97-AF65-F5344CB8AC3E}">
        <p14:creationId xmlns:p14="http://schemas.microsoft.com/office/powerpoint/2010/main" val="367972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20DE-F9EF-4326-B4FD-3B63616585D2}"/>
              </a:ext>
            </a:extLst>
          </p:cNvPr>
          <p:cNvSpPr>
            <a:spLocks noGrp="1"/>
          </p:cNvSpPr>
          <p:nvPr>
            <p:ph type="title"/>
          </p:nvPr>
        </p:nvSpPr>
        <p:spPr>
          <a:xfrm>
            <a:off x="838200" y="365125"/>
            <a:ext cx="10515600" cy="633251"/>
          </a:xfrm>
        </p:spPr>
        <p:txBody>
          <a:bodyPr>
            <a:normAutofit fontScale="90000"/>
          </a:bodyPr>
          <a:lstStyle/>
          <a:p>
            <a:r>
              <a:rPr lang="en-US" dirty="0"/>
              <a:t>Language Detection and Translation</a:t>
            </a:r>
          </a:p>
        </p:txBody>
      </p:sp>
      <p:sp>
        <p:nvSpPr>
          <p:cNvPr id="3" name="Content Placeholder 2">
            <a:extLst>
              <a:ext uri="{FF2B5EF4-FFF2-40B4-BE49-F238E27FC236}">
                <a16:creationId xmlns:a16="http://schemas.microsoft.com/office/drawing/2014/main" id="{2B80D528-A249-4DBA-AB91-C0AF0EC31348}"/>
              </a:ext>
            </a:extLst>
          </p:cNvPr>
          <p:cNvSpPr>
            <a:spLocks noGrp="1"/>
          </p:cNvSpPr>
          <p:nvPr>
            <p:ph idx="1"/>
          </p:nvPr>
        </p:nvSpPr>
        <p:spPr>
          <a:xfrm>
            <a:off x="838200" y="1175657"/>
            <a:ext cx="10515600" cy="5001306"/>
          </a:xfrm>
        </p:spPr>
        <p:txBody>
          <a:bodyPr/>
          <a:lstStyle/>
          <a:p>
            <a:r>
              <a:rPr lang="en-US" dirty="0"/>
              <a:t>The </a:t>
            </a:r>
            <a:r>
              <a:rPr lang="en-US" dirty="0" err="1"/>
              <a:t>TextBlob</a:t>
            </a:r>
            <a:r>
              <a:rPr lang="en-US" dirty="0"/>
              <a:t> library uses Google Translate to detect a text’s language and translate </a:t>
            </a:r>
            <a:r>
              <a:rPr lang="en-US" dirty="0" err="1"/>
              <a:t>TextBlobs</a:t>
            </a:r>
            <a:r>
              <a:rPr lang="en-US" dirty="0"/>
              <a:t>, Sentences and Words into other languages.</a:t>
            </a:r>
          </a:p>
          <a:p>
            <a:r>
              <a:rPr lang="en-US" dirty="0"/>
              <a:t>use </a:t>
            </a:r>
            <a:r>
              <a:rPr lang="en-US" dirty="0" err="1"/>
              <a:t>detect_language</a:t>
            </a:r>
            <a:r>
              <a:rPr lang="en-US" dirty="0"/>
              <a:t> method to detect the language of the text we’re manipulating</a:t>
            </a:r>
          </a:p>
          <a:p>
            <a:endParaRPr lang="en-US" dirty="0"/>
          </a:p>
        </p:txBody>
      </p:sp>
      <p:pic>
        <p:nvPicPr>
          <p:cNvPr id="4" name="Picture 3">
            <a:extLst>
              <a:ext uri="{FF2B5EF4-FFF2-40B4-BE49-F238E27FC236}">
                <a16:creationId xmlns:a16="http://schemas.microsoft.com/office/drawing/2014/main" id="{E899F95E-84E0-4A91-BC54-3F61C6AABE21}"/>
              </a:ext>
            </a:extLst>
          </p:cNvPr>
          <p:cNvPicPr>
            <a:picLocks noChangeAspect="1"/>
          </p:cNvPicPr>
          <p:nvPr/>
        </p:nvPicPr>
        <p:blipFill>
          <a:blip r:embed="rId2"/>
          <a:stretch>
            <a:fillRect/>
          </a:stretch>
        </p:blipFill>
        <p:spPr>
          <a:xfrm>
            <a:off x="1102147" y="3098465"/>
            <a:ext cx="9829715" cy="2290281"/>
          </a:xfrm>
          <a:prstGeom prst="rect">
            <a:avLst/>
          </a:prstGeom>
        </p:spPr>
      </p:pic>
    </p:spTree>
    <p:extLst>
      <p:ext uri="{BB962C8B-B14F-4D97-AF65-F5344CB8AC3E}">
        <p14:creationId xmlns:p14="http://schemas.microsoft.com/office/powerpoint/2010/main" val="1771874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20DE-F9EF-4326-B4FD-3B63616585D2}"/>
              </a:ext>
            </a:extLst>
          </p:cNvPr>
          <p:cNvSpPr>
            <a:spLocks noGrp="1"/>
          </p:cNvSpPr>
          <p:nvPr>
            <p:ph type="title"/>
          </p:nvPr>
        </p:nvSpPr>
        <p:spPr>
          <a:xfrm>
            <a:off x="838200" y="365125"/>
            <a:ext cx="10515600" cy="633251"/>
          </a:xfrm>
        </p:spPr>
        <p:txBody>
          <a:bodyPr>
            <a:normAutofit fontScale="90000"/>
          </a:bodyPr>
          <a:lstStyle/>
          <a:p>
            <a:r>
              <a:rPr lang="en-US" dirty="0"/>
              <a:t>Language Detection and Translation</a:t>
            </a:r>
          </a:p>
        </p:txBody>
      </p:sp>
      <p:pic>
        <p:nvPicPr>
          <p:cNvPr id="4" name="Content Placeholder 3">
            <a:extLst>
              <a:ext uri="{FF2B5EF4-FFF2-40B4-BE49-F238E27FC236}">
                <a16:creationId xmlns:a16="http://schemas.microsoft.com/office/drawing/2014/main" id="{5084D527-58F3-4CD4-B365-C7D2DE895D4A}"/>
              </a:ext>
            </a:extLst>
          </p:cNvPr>
          <p:cNvPicPr>
            <a:picLocks noGrp="1" noChangeAspect="1"/>
          </p:cNvPicPr>
          <p:nvPr>
            <p:ph idx="1"/>
          </p:nvPr>
        </p:nvPicPr>
        <p:blipFill>
          <a:blip r:embed="rId2"/>
          <a:stretch>
            <a:fillRect/>
          </a:stretch>
        </p:blipFill>
        <p:spPr>
          <a:xfrm>
            <a:off x="838200" y="1152525"/>
            <a:ext cx="10906144" cy="5017456"/>
          </a:xfrm>
          <a:prstGeom prst="rect">
            <a:avLst/>
          </a:prstGeom>
        </p:spPr>
      </p:pic>
    </p:spTree>
    <p:extLst>
      <p:ext uri="{BB962C8B-B14F-4D97-AF65-F5344CB8AC3E}">
        <p14:creationId xmlns:p14="http://schemas.microsoft.com/office/powerpoint/2010/main" val="3198891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20DE-F9EF-4326-B4FD-3B63616585D2}"/>
              </a:ext>
            </a:extLst>
          </p:cNvPr>
          <p:cNvSpPr>
            <a:spLocks noGrp="1"/>
          </p:cNvSpPr>
          <p:nvPr>
            <p:ph type="title"/>
          </p:nvPr>
        </p:nvSpPr>
        <p:spPr>
          <a:xfrm>
            <a:off x="838200" y="365125"/>
            <a:ext cx="10515600" cy="633251"/>
          </a:xfrm>
        </p:spPr>
        <p:txBody>
          <a:bodyPr>
            <a:normAutofit fontScale="90000"/>
          </a:bodyPr>
          <a:lstStyle/>
          <a:p>
            <a:r>
              <a:rPr lang="en-US" dirty="0"/>
              <a:t>Language Detection and Translation</a:t>
            </a:r>
          </a:p>
        </p:txBody>
      </p:sp>
      <p:pic>
        <p:nvPicPr>
          <p:cNvPr id="4" name="Content Placeholder 3">
            <a:extLst>
              <a:ext uri="{FF2B5EF4-FFF2-40B4-BE49-F238E27FC236}">
                <a16:creationId xmlns:a16="http://schemas.microsoft.com/office/drawing/2014/main" id="{9E12EF48-B91E-48BD-ABEE-98F989656A45}"/>
              </a:ext>
            </a:extLst>
          </p:cNvPr>
          <p:cNvPicPr>
            <a:picLocks noGrp="1" noChangeAspect="1"/>
          </p:cNvPicPr>
          <p:nvPr>
            <p:ph idx="1"/>
          </p:nvPr>
        </p:nvPicPr>
        <p:blipFill>
          <a:blip r:embed="rId2"/>
          <a:stretch>
            <a:fillRect/>
          </a:stretch>
        </p:blipFill>
        <p:spPr>
          <a:xfrm>
            <a:off x="602525" y="998375"/>
            <a:ext cx="10721864" cy="5429057"/>
          </a:xfrm>
          <a:prstGeom prst="rect">
            <a:avLst/>
          </a:prstGeom>
        </p:spPr>
      </p:pic>
    </p:spTree>
    <p:extLst>
      <p:ext uri="{BB962C8B-B14F-4D97-AF65-F5344CB8AC3E}">
        <p14:creationId xmlns:p14="http://schemas.microsoft.com/office/powerpoint/2010/main" val="75018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006C-B899-4210-A59A-37D4BE0DE60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4E168550-537E-48C9-90EA-697FF705A090}"/>
              </a:ext>
            </a:extLst>
          </p:cNvPr>
          <p:cNvSpPr>
            <a:spLocks noGrp="1"/>
          </p:cNvSpPr>
          <p:nvPr>
            <p:ph idx="1"/>
          </p:nvPr>
        </p:nvSpPr>
        <p:spPr>
          <a:xfrm>
            <a:off x="838200" y="1359017"/>
            <a:ext cx="10515600" cy="4817946"/>
          </a:xfrm>
        </p:spPr>
        <p:txBody>
          <a:bodyPr/>
          <a:lstStyle/>
          <a:p>
            <a:r>
              <a:rPr lang="en-US" dirty="0"/>
              <a:t>Examples of NLP</a:t>
            </a:r>
          </a:p>
          <a:p>
            <a:pPr lvl="1"/>
            <a:r>
              <a:rPr lang="en-US" dirty="0"/>
              <a:t>text messages, news clips, social media on your phone</a:t>
            </a:r>
          </a:p>
          <a:p>
            <a:pPr lvl="1"/>
            <a:r>
              <a:rPr lang="en-US" dirty="0"/>
              <a:t>TV programs</a:t>
            </a:r>
          </a:p>
          <a:p>
            <a:pPr lvl="1"/>
            <a:r>
              <a:rPr lang="en-US" dirty="0"/>
              <a:t>conversations</a:t>
            </a:r>
          </a:p>
          <a:p>
            <a:pPr lvl="1"/>
            <a:r>
              <a:rPr lang="en-US" dirty="0"/>
              <a:t>hearing-impaired / sight-impaired</a:t>
            </a:r>
          </a:p>
          <a:p>
            <a:pPr lvl="1"/>
            <a:r>
              <a:rPr lang="en-US" dirty="0"/>
              <a:t>emails</a:t>
            </a:r>
          </a:p>
          <a:p>
            <a:pPr lvl="1"/>
            <a:r>
              <a:rPr lang="en-US" dirty="0"/>
              <a:t>driving and observing signs</a:t>
            </a:r>
          </a:p>
          <a:p>
            <a:pPr lvl="1"/>
            <a:r>
              <a:rPr lang="en-US" dirty="0"/>
              <a:t>language translation</a:t>
            </a:r>
          </a:p>
          <a:p>
            <a:pPr lvl="1"/>
            <a:r>
              <a:rPr lang="en-US" dirty="0"/>
              <a:t>Siri</a:t>
            </a:r>
          </a:p>
          <a:p>
            <a:pPr marL="0" indent="0">
              <a:buNone/>
            </a:pPr>
            <a:endParaRPr lang="en-US" dirty="0"/>
          </a:p>
          <a:p>
            <a:endParaRPr lang="en-US" dirty="0"/>
          </a:p>
        </p:txBody>
      </p:sp>
    </p:spTree>
    <p:extLst>
      <p:ext uri="{BB962C8B-B14F-4D97-AF65-F5344CB8AC3E}">
        <p14:creationId xmlns:p14="http://schemas.microsoft.com/office/powerpoint/2010/main" val="3132862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44D3-56E4-4ED2-89B5-6A5F41855C0F}"/>
              </a:ext>
            </a:extLst>
          </p:cNvPr>
          <p:cNvSpPr>
            <a:spLocks noGrp="1"/>
          </p:cNvSpPr>
          <p:nvPr>
            <p:ph type="title"/>
          </p:nvPr>
        </p:nvSpPr>
        <p:spPr>
          <a:xfrm>
            <a:off x="838200" y="365125"/>
            <a:ext cx="10515600" cy="646929"/>
          </a:xfrm>
        </p:spPr>
        <p:txBody>
          <a:bodyPr>
            <a:normAutofit fontScale="90000"/>
          </a:bodyPr>
          <a:lstStyle/>
          <a:p>
            <a:r>
              <a:rPr lang="en-US" dirty="0"/>
              <a:t>Language Detection and Translation</a:t>
            </a:r>
          </a:p>
        </p:txBody>
      </p:sp>
      <p:pic>
        <p:nvPicPr>
          <p:cNvPr id="4" name="Content Placeholder 3">
            <a:extLst>
              <a:ext uri="{FF2B5EF4-FFF2-40B4-BE49-F238E27FC236}">
                <a16:creationId xmlns:a16="http://schemas.microsoft.com/office/drawing/2014/main" id="{F39310C7-8AB7-41B0-AE81-E75D854B9F2E}"/>
              </a:ext>
            </a:extLst>
          </p:cNvPr>
          <p:cNvPicPr>
            <a:picLocks noGrp="1" noChangeAspect="1"/>
          </p:cNvPicPr>
          <p:nvPr>
            <p:ph idx="1"/>
          </p:nvPr>
        </p:nvPicPr>
        <p:blipFill>
          <a:blip r:embed="rId2"/>
          <a:stretch>
            <a:fillRect/>
          </a:stretch>
        </p:blipFill>
        <p:spPr>
          <a:xfrm>
            <a:off x="705035" y="1289119"/>
            <a:ext cx="10966991" cy="4715484"/>
          </a:xfrm>
          <a:prstGeom prst="rect">
            <a:avLst/>
          </a:prstGeom>
        </p:spPr>
      </p:pic>
    </p:spTree>
    <p:extLst>
      <p:ext uri="{BB962C8B-B14F-4D97-AF65-F5344CB8AC3E}">
        <p14:creationId xmlns:p14="http://schemas.microsoft.com/office/powerpoint/2010/main" val="133414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8CF2-173A-4211-B40E-9B240A7450A1}"/>
              </a:ext>
            </a:extLst>
          </p:cNvPr>
          <p:cNvSpPr>
            <a:spLocks noGrp="1"/>
          </p:cNvSpPr>
          <p:nvPr>
            <p:ph type="title"/>
          </p:nvPr>
        </p:nvSpPr>
        <p:spPr/>
        <p:txBody>
          <a:bodyPr/>
          <a:lstStyle/>
          <a:p>
            <a:r>
              <a:rPr lang="en-US" dirty="0"/>
              <a:t>Inflection: Pluralization and Singularization</a:t>
            </a:r>
          </a:p>
        </p:txBody>
      </p:sp>
      <p:sp>
        <p:nvSpPr>
          <p:cNvPr id="3" name="Content Placeholder 2">
            <a:extLst>
              <a:ext uri="{FF2B5EF4-FFF2-40B4-BE49-F238E27FC236}">
                <a16:creationId xmlns:a16="http://schemas.microsoft.com/office/drawing/2014/main" id="{7B5042BD-F5C7-4E85-A8B0-3C0F9DBCDE74}"/>
              </a:ext>
            </a:extLst>
          </p:cNvPr>
          <p:cNvSpPr>
            <a:spLocks noGrp="1"/>
          </p:cNvSpPr>
          <p:nvPr>
            <p:ph idx="1"/>
          </p:nvPr>
        </p:nvSpPr>
        <p:spPr/>
        <p:txBody>
          <a:bodyPr/>
          <a:lstStyle/>
          <a:p>
            <a:r>
              <a:rPr lang="en-US" dirty="0"/>
              <a:t>Inflections are different forms of the same words, such as singular and plural (like “person” and “people”) and different verb tenses (like “run” and “ran”). </a:t>
            </a:r>
          </a:p>
          <a:p>
            <a:r>
              <a:rPr lang="en-US" dirty="0"/>
              <a:t>When you’re calculating word frequencies, you might first want to convert all inflected words to the same form for more accurate word frequencies.</a:t>
            </a:r>
          </a:p>
          <a:p>
            <a:r>
              <a:rPr lang="en-US" dirty="0"/>
              <a:t>Words and </a:t>
            </a:r>
            <a:r>
              <a:rPr lang="en-US" dirty="0" err="1"/>
              <a:t>WordLists</a:t>
            </a:r>
            <a:r>
              <a:rPr lang="en-US" dirty="0"/>
              <a:t> each support converting words to their singular or plural forms. </a:t>
            </a:r>
          </a:p>
        </p:txBody>
      </p:sp>
    </p:spTree>
    <p:extLst>
      <p:ext uri="{BB962C8B-B14F-4D97-AF65-F5344CB8AC3E}">
        <p14:creationId xmlns:p14="http://schemas.microsoft.com/office/powerpoint/2010/main" val="443294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6E17-D337-48CD-A4CF-D91B4D37EF7C}"/>
              </a:ext>
            </a:extLst>
          </p:cNvPr>
          <p:cNvSpPr>
            <a:spLocks noGrp="1"/>
          </p:cNvSpPr>
          <p:nvPr>
            <p:ph type="title"/>
          </p:nvPr>
        </p:nvSpPr>
        <p:spPr/>
        <p:txBody>
          <a:bodyPr/>
          <a:lstStyle/>
          <a:p>
            <a:r>
              <a:rPr lang="en-US" dirty="0"/>
              <a:t>Inflection: Pluralization and Singularization</a:t>
            </a:r>
          </a:p>
        </p:txBody>
      </p:sp>
      <p:pic>
        <p:nvPicPr>
          <p:cNvPr id="4" name="Content Placeholder 3">
            <a:extLst>
              <a:ext uri="{FF2B5EF4-FFF2-40B4-BE49-F238E27FC236}">
                <a16:creationId xmlns:a16="http://schemas.microsoft.com/office/drawing/2014/main" id="{9B172A41-2E45-4915-97A3-762669DE1CDA}"/>
              </a:ext>
            </a:extLst>
          </p:cNvPr>
          <p:cNvPicPr>
            <a:picLocks noGrp="1" noChangeAspect="1"/>
          </p:cNvPicPr>
          <p:nvPr>
            <p:ph idx="1"/>
          </p:nvPr>
        </p:nvPicPr>
        <p:blipFill>
          <a:blip r:embed="rId2"/>
          <a:stretch>
            <a:fillRect/>
          </a:stretch>
        </p:blipFill>
        <p:spPr>
          <a:xfrm>
            <a:off x="385440" y="2056895"/>
            <a:ext cx="4710342" cy="3560955"/>
          </a:xfrm>
          <a:prstGeom prst="rect">
            <a:avLst/>
          </a:prstGeom>
        </p:spPr>
      </p:pic>
      <p:pic>
        <p:nvPicPr>
          <p:cNvPr id="5" name="Picture 4">
            <a:extLst>
              <a:ext uri="{FF2B5EF4-FFF2-40B4-BE49-F238E27FC236}">
                <a16:creationId xmlns:a16="http://schemas.microsoft.com/office/drawing/2014/main" id="{737BFEC6-1526-48CC-8A0F-64E8A1EF8A18}"/>
              </a:ext>
            </a:extLst>
          </p:cNvPr>
          <p:cNvPicPr>
            <a:picLocks noChangeAspect="1"/>
          </p:cNvPicPr>
          <p:nvPr/>
        </p:nvPicPr>
        <p:blipFill>
          <a:blip r:embed="rId3"/>
          <a:stretch>
            <a:fillRect/>
          </a:stretch>
        </p:blipFill>
        <p:spPr>
          <a:xfrm>
            <a:off x="4867275" y="2056895"/>
            <a:ext cx="7324725" cy="2066925"/>
          </a:xfrm>
          <a:prstGeom prst="rect">
            <a:avLst/>
          </a:prstGeom>
        </p:spPr>
      </p:pic>
      <p:sp>
        <p:nvSpPr>
          <p:cNvPr id="6" name="TextBox 5">
            <a:extLst>
              <a:ext uri="{FF2B5EF4-FFF2-40B4-BE49-F238E27FC236}">
                <a16:creationId xmlns:a16="http://schemas.microsoft.com/office/drawing/2014/main" id="{EA39D628-8D98-4432-87C8-9B5F9B65AB9F}"/>
              </a:ext>
            </a:extLst>
          </p:cNvPr>
          <p:cNvSpPr txBox="1"/>
          <p:nvPr/>
        </p:nvSpPr>
        <p:spPr>
          <a:xfrm>
            <a:off x="642645" y="1718628"/>
            <a:ext cx="1393794" cy="523220"/>
          </a:xfrm>
          <a:prstGeom prst="rect">
            <a:avLst/>
          </a:prstGeom>
          <a:noFill/>
        </p:spPr>
        <p:txBody>
          <a:bodyPr wrap="square" rtlCol="0">
            <a:spAutoFit/>
          </a:bodyPr>
          <a:lstStyle/>
          <a:p>
            <a:r>
              <a:rPr lang="en-US" sz="2800" dirty="0"/>
              <a:t>Words</a:t>
            </a:r>
          </a:p>
        </p:txBody>
      </p:sp>
      <p:sp>
        <p:nvSpPr>
          <p:cNvPr id="7" name="TextBox 6">
            <a:extLst>
              <a:ext uri="{FF2B5EF4-FFF2-40B4-BE49-F238E27FC236}">
                <a16:creationId xmlns:a16="http://schemas.microsoft.com/office/drawing/2014/main" id="{B1601D2D-CD60-4810-B96F-5064CBD495E8}"/>
              </a:ext>
            </a:extLst>
          </p:cNvPr>
          <p:cNvSpPr txBox="1"/>
          <p:nvPr/>
        </p:nvSpPr>
        <p:spPr>
          <a:xfrm>
            <a:off x="5399103" y="1693228"/>
            <a:ext cx="2178564" cy="523220"/>
          </a:xfrm>
          <a:prstGeom prst="rect">
            <a:avLst/>
          </a:prstGeom>
          <a:noFill/>
        </p:spPr>
        <p:txBody>
          <a:bodyPr wrap="square" rtlCol="0">
            <a:spAutoFit/>
          </a:bodyPr>
          <a:lstStyle/>
          <a:p>
            <a:r>
              <a:rPr lang="en-US" sz="2800" dirty="0"/>
              <a:t>Word List</a:t>
            </a:r>
          </a:p>
        </p:txBody>
      </p:sp>
    </p:spTree>
    <p:extLst>
      <p:ext uri="{BB962C8B-B14F-4D97-AF65-F5344CB8AC3E}">
        <p14:creationId xmlns:p14="http://schemas.microsoft.com/office/powerpoint/2010/main" val="827070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E006-B49A-4FF8-B268-463A0A5A60BC}"/>
              </a:ext>
            </a:extLst>
          </p:cNvPr>
          <p:cNvSpPr>
            <a:spLocks noGrp="1"/>
          </p:cNvSpPr>
          <p:nvPr>
            <p:ph type="title"/>
          </p:nvPr>
        </p:nvSpPr>
        <p:spPr>
          <a:xfrm>
            <a:off x="838200" y="365126"/>
            <a:ext cx="10515600" cy="583142"/>
          </a:xfrm>
        </p:spPr>
        <p:txBody>
          <a:bodyPr>
            <a:normAutofit fontScale="90000"/>
          </a:bodyPr>
          <a:lstStyle/>
          <a:p>
            <a:r>
              <a:rPr lang="en-US" dirty="0"/>
              <a:t>Spellcheck an Correction</a:t>
            </a:r>
          </a:p>
        </p:txBody>
      </p:sp>
      <p:pic>
        <p:nvPicPr>
          <p:cNvPr id="4" name="Content Placeholder 3">
            <a:extLst>
              <a:ext uri="{FF2B5EF4-FFF2-40B4-BE49-F238E27FC236}">
                <a16:creationId xmlns:a16="http://schemas.microsoft.com/office/drawing/2014/main" id="{BD44AF8F-2BF3-4053-82CC-09E5E280B24D}"/>
              </a:ext>
            </a:extLst>
          </p:cNvPr>
          <p:cNvPicPr>
            <a:picLocks noGrp="1" noChangeAspect="1"/>
          </p:cNvPicPr>
          <p:nvPr>
            <p:ph idx="1"/>
          </p:nvPr>
        </p:nvPicPr>
        <p:blipFill>
          <a:blip r:embed="rId2"/>
          <a:stretch>
            <a:fillRect/>
          </a:stretch>
        </p:blipFill>
        <p:spPr>
          <a:xfrm>
            <a:off x="838200" y="1495424"/>
            <a:ext cx="8661400" cy="4901413"/>
          </a:xfrm>
          <a:prstGeom prst="rect">
            <a:avLst/>
          </a:prstGeom>
        </p:spPr>
      </p:pic>
    </p:spTree>
    <p:extLst>
      <p:ext uri="{BB962C8B-B14F-4D97-AF65-F5344CB8AC3E}">
        <p14:creationId xmlns:p14="http://schemas.microsoft.com/office/powerpoint/2010/main" val="4185699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B5A9-0DA7-4D74-87C7-FAEF3CECB791}"/>
              </a:ext>
            </a:extLst>
          </p:cNvPr>
          <p:cNvSpPr>
            <a:spLocks noGrp="1"/>
          </p:cNvSpPr>
          <p:nvPr>
            <p:ph type="title"/>
          </p:nvPr>
        </p:nvSpPr>
        <p:spPr>
          <a:xfrm>
            <a:off x="838200" y="365125"/>
            <a:ext cx="10515600" cy="700881"/>
          </a:xfrm>
        </p:spPr>
        <p:txBody>
          <a:bodyPr/>
          <a:lstStyle/>
          <a:p>
            <a:r>
              <a:rPr lang="en-US" dirty="0"/>
              <a:t>Spellcheck and Correction</a:t>
            </a:r>
          </a:p>
        </p:txBody>
      </p:sp>
      <p:pic>
        <p:nvPicPr>
          <p:cNvPr id="4" name="Content Placeholder 3">
            <a:extLst>
              <a:ext uri="{FF2B5EF4-FFF2-40B4-BE49-F238E27FC236}">
                <a16:creationId xmlns:a16="http://schemas.microsoft.com/office/drawing/2014/main" id="{7F3E270F-5522-45BC-8951-000E2F59A7CD}"/>
              </a:ext>
            </a:extLst>
          </p:cNvPr>
          <p:cNvPicPr>
            <a:picLocks noGrp="1" noChangeAspect="1"/>
          </p:cNvPicPr>
          <p:nvPr>
            <p:ph idx="1"/>
          </p:nvPr>
        </p:nvPicPr>
        <p:blipFill>
          <a:blip r:embed="rId2"/>
          <a:stretch>
            <a:fillRect/>
          </a:stretch>
        </p:blipFill>
        <p:spPr>
          <a:xfrm>
            <a:off x="651933" y="1211527"/>
            <a:ext cx="9753600" cy="3250406"/>
          </a:xfrm>
          <a:prstGeom prst="rect">
            <a:avLst/>
          </a:prstGeom>
        </p:spPr>
      </p:pic>
      <p:pic>
        <p:nvPicPr>
          <p:cNvPr id="5" name="Picture 4">
            <a:extLst>
              <a:ext uri="{FF2B5EF4-FFF2-40B4-BE49-F238E27FC236}">
                <a16:creationId xmlns:a16="http://schemas.microsoft.com/office/drawing/2014/main" id="{F67AD80F-4BDC-4CF0-B18F-7C738E34B8C4}"/>
              </a:ext>
            </a:extLst>
          </p:cNvPr>
          <p:cNvPicPr>
            <a:picLocks noChangeAspect="1"/>
          </p:cNvPicPr>
          <p:nvPr/>
        </p:nvPicPr>
        <p:blipFill>
          <a:blip r:embed="rId3"/>
          <a:stretch>
            <a:fillRect/>
          </a:stretch>
        </p:blipFill>
        <p:spPr>
          <a:xfrm>
            <a:off x="838200" y="4514850"/>
            <a:ext cx="8724900" cy="2343150"/>
          </a:xfrm>
          <a:prstGeom prst="rect">
            <a:avLst/>
          </a:prstGeom>
        </p:spPr>
      </p:pic>
    </p:spTree>
    <p:extLst>
      <p:ext uri="{BB962C8B-B14F-4D97-AF65-F5344CB8AC3E}">
        <p14:creationId xmlns:p14="http://schemas.microsoft.com/office/powerpoint/2010/main" val="1943026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B6F5-3ABD-4BC4-97F8-5E2826D77792}"/>
              </a:ext>
            </a:extLst>
          </p:cNvPr>
          <p:cNvSpPr>
            <a:spLocks noGrp="1"/>
          </p:cNvSpPr>
          <p:nvPr>
            <p:ph type="title"/>
          </p:nvPr>
        </p:nvSpPr>
        <p:spPr>
          <a:xfrm>
            <a:off x="838200" y="365125"/>
            <a:ext cx="10515600" cy="752475"/>
          </a:xfrm>
        </p:spPr>
        <p:txBody>
          <a:bodyPr/>
          <a:lstStyle/>
          <a:p>
            <a:r>
              <a:rPr lang="en-US" dirty="0"/>
              <a:t>Normalization: Stemming and Lemmatization</a:t>
            </a:r>
          </a:p>
        </p:txBody>
      </p:sp>
      <p:sp>
        <p:nvSpPr>
          <p:cNvPr id="3" name="Content Placeholder 2">
            <a:extLst>
              <a:ext uri="{FF2B5EF4-FFF2-40B4-BE49-F238E27FC236}">
                <a16:creationId xmlns:a16="http://schemas.microsoft.com/office/drawing/2014/main" id="{0152ED2D-48F1-4BC1-8E10-D28965B9E37F}"/>
              </a:ext>
            </a:extLst>
          </p:cNvPr>
          <p:cNvSpPr>
            <a:spLocks noGrp="1"/>
          </p:cNvSpPr>
          <p:nvPr>
            <p:ph idx="1"/>
          </p:nvPr>
        </p:nvSpPr>
        <p:spPr>
          <a:xfrm>
            <a:off x="838200" y="1185333"/>
            <a:ext cx="10515600" cy="4991630"/>
          </a:xfrm>
        </p:spPr>
        <p:txBody>
          <a:bodyPr/>
          <a:lstStyle/>
          <a:p>
            <a:r>
              <a:rPr lang="en-US" dirty="0"/>
              <a:t>Stemming and lemmatization are normalization operations, in which you prepare words for analysis.</a:t>
            </a:r>
          </a:p>
          <a:p>
            <a:r>
              <a:rPr lang="en-US" dirty="0"/>
              <a:t>before calculating statistics on words in a body of text, you might convert all words to lowercase so that capitalized and lowercase words are not treated differently</a:t>
            </a:r>
          </a:p>
          <a:p>
            <a:r>
              <a:rPr lang="en-US" dirty="0"/>
              <a:t>you might want to treat all of the following words as “program”: program, programs, programmer, programming and programmed </a:t>
            </a:r>
          </a:p>
          <a:p>
            <a:endParaRPr lang="en-US" dirty="0"/>
          </a:p>
        </p:txBody>
      </p:sp>
      <p:pic>
        <p:nvPicPr>
          <p:cNvPr id="4" name="Picture 3">
            <a:extLst>
              <a:ext uri="{FF2B5EF4-FFF2-40B4-BE49-F238E27FC236}">
                <a16:creationId xmlns:a16="http://schemas.microsoft.com/office/drawing/2014/main" id="{0982F2F1-A503-4734-B977-1E7CBFCA25E7}"/>
              </a:ext>
            </a:extLst>
          </p:cNvPr>
          <p:cNvPicPr>
            <a:picLocks noChangeAspect="1"/>
          </p:cNvPicPr>
          <p:nvPr/>
        </p:nvPicPr>
        <p:blipFill>
          <a:blip r:embed="rId2"/>
          <a:stretch>
            <a:fillRect/>
          </a:stretch>
        </p:blipFill>
        <p:spPr>
          <a:xfrm>
            <a:off x="1323976" y="4338108"/>
            <a:ext cx="4153957" cy="2470817"/>
          </a:xfrm>
          <a:prstGeom prst="rect">
            <a:avLst/>
          </a:prstGeom>
        </p:spPr>
      </p:pic>
    </p:spTree>
    <p:extLst>
      <p:ext uri="{BB962C8B-B14F-4D97-AF65-F5344CB8AC3E}">
        <p14:creationId xmlns:p14="http://schemas.microsoft.com/office/powerpoint/2010/main" val="391005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53FE-2730-43DD-9A4A-9CB952F273A2}"/>
              </a:ext>
            </a:extLst>
          </p:cNvPr>
          <p:cNvSpPr>
            <a:spLocks noGrp="1"/>
          </p:cNvSpPr>
          <p:nvPr>
            <p:ph type="title"/>
          </p:nvPr>
        </p:nvSpPr>
        <p:spPr/>
        <p:txBody>
          <a:bodyPr/>
          <a:lstStyle/>
          <a:p>
            <a:r>
              <a:rPr lang="en-US" dirty="0"/>
              <a:t>Word Frequencies</a:t>
            </a:r>
          </a:p>
        </p:txBody>
      </p:sp>
      <p:sp>
        <p:nvSpPr>
          <p:cNvPr id="3" name="Content Placeholder 2">
            <a:extLst>
              <a:ext uri="{FF2B5EF4-FFF2-40B4-BE49-F238E27FC236}">
                <a16:creationId xmlns:a16="http://schemas.microsoft.com/office/drawing/2014/main" id="{8511AECB-A52B-455D-9804-2C39C0420814}"/>
              </a:ext>
            </a:extLst>
          </p:cNvPr>
          <p:cNvSpPr>
            <a:spLocks noGrp="1"/>
          </p:cNvSpPr>
          <p:nvPr>
            <p:ph idx="1"/>
          </p:nvPr>
        </p:nvSpPr>
        <p:spPr/>
        <p:txBody>
          <a:bodyPr/>
          <a:lstStyle/>
          <a:p>
            <a:r>
              <a:rPr lang="en-US" dirty="0"/>
              <a:t>Load the e-book for Shakespeare’s Romeo and Juliet into a </a:t>
            </a:r>
            <a:r>
              <a:rPr lang="en-US" dirty="0" err="1"/>
              <a:t>TextBlob</a:t>
            </a:r>
            <a:r>
              <a:rPr lang="en-US" dirty="0"/>
              <a:t>. </a:t>
            </a:r>
          </a:p>
          <a:p>
            <a:r>
              <a:rPr lang="en-US" dirty="0"/>
              <a:t>To do so, we’ll use the Path class from the Python Standard Library’s </a:t>
            </a:r>
            <a:r>
              <a:rPr lang="en-US" dirty="0" err="1"/>
              <a:t>pathlib</a:t>
            </a:r>
            <a:r>
              <a:rPr lang="en-US" dirty="0"/>
              <a:t> module:</a:t>
            </a:r>
          </a:p>
          <a:p>
            <a:endParaRPr lang="en-US" dirty="0"/>
          </a:p>
        </p:txBody>
      </p:sp>
      <p:pic>
        <p:nvPicPr>
          <p:cNvPr id="4" name="Picture 3">
            <a:extLst>
              <a:ext uri="{FF2B5EF4-FFF2-40B4-BE49-F238E27FC236}">
                <a16:creationId xmlns:a16="http://schemas.microsoft.com/office/drawing/2014/main" id="{A27E038C-B7B6-4C12-8E8B-D53E2FAF333D}"/>
              </a:ext>
            </a:extLst>
          </p:cNvPr>
          <p:cNvPicPr>
            <a:picLocks noChangeAspect="1"/>
          </p:cNvPicPr>
          <p:nvPr/>
        </p:nvPicPr>
        <p:blipFill>
          <a:blip r:embed="rId2"/>
          <a:stretch>
            <a:fillRect/>
          </a:stretch>
        </p:blipFill>
        <p:spPr>
          <a:xfrm>
            <a:off x="1094317" y="3429000"/>
            <a:ext cx="8496300" cy="1971675"/>
          </a:xfrm>
          <a:prstGeom prst="rect">
            <a:avLst/>
          </a:prstGeom>
        </p:spPr>
      </p:pic>
    </p:spTree>
    <p:extLst>
      <p:ext uri="{BB962C8B-B14F-4D97-AF65-F5344CB8AC3E}">
        <p14:creationId xmlns:p14="http://schemas.microsoft.com/office/powerpoint/2010/main" val="2179455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6FC0-3002-494C-ACED-A2CAC8D5F072}"/>
              </a:ext>
            </a:extLst>
          </p:cNvPr>
          <p:cNvSpPr>
            <a:spLocks noGrp="1"/>
          </p:cNvSpPr>
          <p:nvPr>
            <p:ph type="title"/>
          </p:nvPr>
        </p:nvSpPr>
        <p:spPr/>
        <p:txBody>
          <a:bodyPr/>
          <a:lstStyle/>
          <a:p>
            <a:r>
              <a:rPr lang="en-US" dirty="0"/>
              <a:t>Word Frequencies</a:t>
            </a:r>
          </a:p>
        </p:txBody>
      </p:sp>
      <p:pic>
        <p:nvPicPr>
          <p:cNvPr id="4" name="Content Placeholder 3">
            <a:extLst>
              <a:ext uri="{FF2B5EF4-FFF2-40B4-BE49-F238E27FC236}">
                <a16:creationId xmlns:a16="http://schemas.microsoft.com/office/drawing/2014/main" id="{78AD1955-D0A5-49F1-97AE-174E196099EA}"/>
              </a:ext>
            </a:extLst>
          </p:cNvPr>
          <p:cNvPicPr>
            <a:picLocks noGrp="1" noChangeAspect="1"/>
          </p:cNvPicPr>
          <p:nvPr>
            <p:ph idx="1"/>
          </p:nvPr>
        </p:nvPicPr>
        <p:blipFill>
          <a:blip r:embed="rId2"/>
          <a:stretch>
            <a:fillRect/>
          </a:stretch>
        </p:blipFill>
        <p:spPr>
          <a:xfrm>
            <a:off x="662516" y="1463939"/>
            <a:ext cx="11117913" cy="3920861"/>
          </a:xfrm>
          <a:prstGeom prst="rect">
            <a:avLst/>
          </a:prstGeom>
        </p:spPr>
      </p:pic>
    </p:spTree>
    <p:extLst>
      <p:ext uri="{BB962C8B-B14F-4D97-AF65-F5344CB8AC3E}">
        <p14:creationId xmlns:p14="http://schemas.microsoft.com/office/powerpoint/2010/main" val="3310799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20A6-D13F-4BD6-BFA0-FCAC61EC64D6}"/>
              </a:ext>
            </a:extLst>
          </p:cNvPr>
          <p:cNvSpPr>
            <a:spLocks noGrp="1"/>
          </p:cNvSpPr>
          <p:nvPr>
            <p:ph type="title"/>
          </p:nvPr>
        </p:nvSpPr>
        <p:spPr/>
        <p:txBody>
          <a:bodyPr/>
          <a:lstStyle/>
          <a:p>
            <a:r>
              <a:rPr lang="en-US" dirty="0"/>
              <a:t>Definitions, Synonyms and Antonyms from WordNet</a:t>
            </a:r>
          </a:p>
        </p:txBody>
      </p:sp>
      <p:sp>
        <p:nvSpPr>
          <p:cNvPr id="3" name="Content Placeholder 2">
            <a:extLst>
              <a:ext uri="{FF2B5EF4-FFF2-40B4-BE49-F238E27FC236}">
                <a16:creationId xmlns:a16="http://schemas.microsoft.com/office/drawing/2014/main" id="{C56E1A73-5FFE-46E6-ABAB-C5A97CF0F6C3}"/>
              </a:ext>
            </a:extLst>
          </p:cNvPr>
          <p:cNvSpPr>
            <a:spLocks noGrp="1"/>
          </p:cNvSpPr>
          <p:nvPr>
            <p:ph idx="1"/>
          </p:nvPr>
        </p:nvSpPr>
        <p:spPr/>
        <p:txBody>
          <a:bodyPr/>
          <a:lstStyle/>
          <a:p>
            <a:r>
              <a:rPr lang="en-US" dirty="0"/>
              <a:t>WordNet19 is a word database created by Princeton University.</a:t>
            </a:r>
          </a:p>
          <a:p>
            <a:r>
              <a:rPr lang="en-US" dirty="0"/>
              <a:t>The </a:t>
            </a:r>
            <a:r>
              <a:rPr lang="en-US" dirty="0" err="1"/>
              <a:t>TextBlob</a:t>
            </a:r>
            <a:r>
              <a:rPr lang="en-US" dirty="0"/>
              <a:t> library uses the NLTK library’s WordNet interface, enabling you to look up word definitions, and get synonyms and antonyms.</a:t>
            </a:r>
          </a:p>
          <a:p>
            <a:endParaRPr lang="en-US" dirty="0"/>
          </a:p>
        </p:txBody>
      </p:sp>
      <p:pic>
        <p:nvPicPr>
          <p:cNvPr id="4" name="Picture 3">
            <a:extLst>
              <a:ext uri="{FF2B5EF4-FFF2-40B4-BE49-F238E27FC236}">
                <a16:creationId xmlns:a16="http://schemas.microsoft.com/office/drawing/2014/main" id="{8A661159-2ADC-4A1B-B5B3-2973CECEAAEF}"/>
              </a:ext>
            </a:extLst>
          </p:cNvPr>
          <p:cNvPicPr>
            <a:picLocks noChangeAspect="1"/>
          </p:cNvPicPr>
          <p:nvPr/>
        </p:nvPicPr>
        <p:blipFill>
          <a:blip r:embed="rId2"/>
          <a:stretch>
            <a:fillRect/>
          </a:stretch>
        </p:blipFill>
        <p:spPr>
          <a:xfrm>
            <a:off x="905404" y="3685116"/>
            <a:ext cx="4962525" cy="1181100"/>
          </a:xfrm>
          <a:prstGeom prst="rect">
            <a:avLst/>
          </a:prstGeom>
        </p:spPr>
      </p:pic>
      <p:pic>
        <p:nvPicPr>
          <p:cNvPr id="5" name="Picture 4">
            <a:extLst>
              <a:ext uri="{FF2B5EF4-FFF2-40B4-BE49-F238E27FC236}">
                <a16:creationId xmlns:a16="http://schemas.microsoft.com/office/drawing/2014/main" id="{D5386D6F-2861-4BA3-AA8A-CF92BEA93F1C}"/>
              </a:ext>
            </a:extLst>
          </p:cNvPr>
          <p:cNvPicPr>
            <a:picLocks noChangeAspect="1"/>
          </p:cNvPicPr>
          <p:nvPr/>
        </p:nvPicPr>
        <p:blipFill>
          <a:blip r:embed="rId3"/>
          <a:stretch>
            <a:fillRect/>
          </a:stretch>
        </p:blipFill>
        <p:spPr>
          <a:xfrm>
            <a:off x="905404" y="4784461"/>
            <a:ext cx="7153275" cy="2047875"/>
          </a:xfrm>
          <a:prstGeom prst="rect">
            <a:avLst/>
          </a:prstGeom>
        </p:spPr>
      </p:pic>
    </p:spTree>
    <p:extLst>
      <p:ext uri="{BB962C8B-B14F-4D97-AF65-F5344CB8AC3E}">
        <p14:creationId xmlns:p14="http://schemas.microsoft.com/office/powerpoint/2010/main" val="966902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3A3A80D-C099-4413-B4E2-C583CE2B1023}"/>
              </a:ext>
            </a:extLst>
          </p:cNvPr>
          <p:cNvPicPr>
            <a:picLocks noChangeAspect="1"/>
          </p:cNvPicPr>
          <p:nvPr/>
        </p:nvPicPr>
        <p:blipFill>
          <a:blip r:embed="rId2"/>
          <a:stretch>
            <a:fillRect/>
          </a:stretch>
        </p:blipFill>
        <p:spPr>
          <a:xfrm>
            <a:off x="646642" y="1417108"/>
            <a:ext cx="9081558" cy="3372131"/>
          </a:xfrm>
          <a:prstGeom prst="rect">
            <a:avLst/>
          </a:prstGeom>
        </p:spPr>
      </p:pic>
      <p:sp>
        <p:nvSpPr>
          <p:cNvPr id="2" name="Title 1">
            <a:extLst>
              <a:ext uri="{FF2B5EF4-FFF2-40B4-BE49-F238E27FC236}">
                <a16:creationId xmlns:a16="http://schemas.microsoft.com/office/drawing/2014/main" id="{5357F362-901E-4319-94CE-EB98FB40BCCC}"/>
              </a:ext>
            </a:extLst>
          </p:cNvPr>
          <p:cNvSpPr>
            <a:spLocks noGrp="1"/>
          </p:cNvSpPr>
          <p:nvPr>
            <p:ph type="title"/>
          </p:nvPr>
        </p:nvSpPr>
        <p:spPr/>
        <p:txBody>
          <a:bodyPr/>
          <a:lstStyle/>
          <a:p>
            <a:r>
              <a:rPr lang="en-US" dirty="0"/>
              <a:t>Getting Synonyms</a:t>
            </a:r>
          </a:p>
        </p:txBody>
      </p:sp>
      <p:pic>
        <p:nvPicPr>
          <p:cNvPr id="6" name="Picture 5">
            <a:extLst>
              <a:ext uri="{FF2B5EF4-FFF2-40B4-BE49-F238E27FC236}">
                <a16:creationId xmlns:a16="http://schemas.microsoft.com/office/drawing/2014/main" id="{CBFC4954-57BE-4F9D-85B9-DE6A9E15F5F4}"/>
              </a:ext>
            </a:extLst>
          </p:cNvPr>
          <p:cNvPicPr>
            <a:picLocks noChangeAspect="1"/>
          </p:cNvPicPr>
          <p:nvPr/>
        </p:nvPicPr>
        <p:blipFill>
          <a:blip r:embed="rId3"/>
          <a:stretch>
            <a:fillRect/>
          </a:stretch>
        </p:blipFill>
        <p:spPr>
          <a:xfrm>
            <a:off x="4528173" y="4190632"/>
            <a:ext cx="7528360" cy="2096132"/>
          </a:xfrm>
          <a:prstGeom prst="rect">
            <a:avLst/>
          </a:prstGeom>
        </p:spPr>
      </p:pic>
    </p:spTree>
    <p:extLst>
      <p:ext uri="{BB962C8B-B14F-4D97-AF65-F5344CB8AC3E}">
        <p14:creationId xmlns:p14="http://schemas.microsoft.com/office/powerpoint/2010/main" val="249433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F594-DF3C-42B9-9BE7-ECFEABCDA09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1EF2672F-3B9D-4D6A-BC46-9BF80F4ADADD}"/>
              </a:ext>
            </a:extLst>
          </p:cNvPr>
          <p:cNvSpPr>
            <a:spLocks noGrp="1"/>
          </p:cNvSpPr>
          <p:nvPr>
            <p:ph idx="1"/>
          </p:nvPr>
        </p:nvSpPr>
        <p:spPr/>
        <p:txBody>
          <a:bodyPr>
            <a:normAutofit/>
          </a:bodyPr>
          <a:lstStyle/>
          <a:p>
            <a:r>
              <a:rPr lang="en-US" dirty="0"/>
              <a:t>processing various forms of communication and deriving useful information</a:t>
            </a:r>
          </a:p>
          <a:p>
            <a:r>
              <a:rPr lang="en-US" dirty="0"/>
              <a:t>performed on text collection known as corpus</a:t>
            </a:r>
          </a:p>
          <a:p>
            <a:r>
              <a:rPr lang="en-US" dirty="0"/>
              <a:t>plural – corpora</a:t>
            </a:r>
          </a:p>
          <a:p>
            <a:r>
              <a:rPr lang="en-US" dirty="0"/>
              <a:t>Nuances, context and personal views affect how natural language is processed. Ex. “What did she mean by that post?”</a:t>
            </a:r>
          </a:p>
          <a:p>
            <a:r>
              <a:rPr lang="en-US" dirty="0"/>
              <a:t>Search engines get to “know you” through prior search history. </a:t>
            </a:r>
          </a:p>
          <a:p>
            <a:r>
              <a:rPr lang="en-US" dirty="0"/>
              <a:t>Advantage – better search results</a:t>
            </a:r>
          </a:p>
          <a:p>
            <a:r>
              <a:rPr lang="en-US" dirty="0"/>
              <a:t>Disadvantage – invasion of privacy</a:t>
            </a:r>
          </a:p>
          <a:p>
            <a:endParaRPr lang="en-US" dirty="0"/>
          </a:p>
        </p:txBody>
      </p:sp>
    </p:spTree>
    <p:extLst>
      <p:ext uri="{BB962C8B-B14F-4D97-AF65-F5344CB8AC3E}">
        <p14:creationId xmlns:p14="http://schemas.microsoft.com/office/powerpoint/2010/main" val="520766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E7FD-785D-434D-A1AA-3A59C0E11F51}"/>
              </a:ext>
            </a:extLst>
          </p:cNvPr>
          <p:cNvSpPr>
            <a:spLocks noGrp="1"/>
          </p:cNvSpPr>
          <p:nvPr>
            <p:ph type="title"/>
          </p:nvPr>
        </p:nvSpPr>
        <p:spPr>
          <a:xfrm>
            <a:off x="838200" y="365125"/>
            <a:ext cx="10515600" cy="447675"/>
          </a:xfrm>
        </p:spPr>
        <p:txBody>
          <a:bodyPr>
            <a:normAutofit fontScale="90000"/>
          </a:bodyPr>
          <a:lstStyle/>
          <a:p>
            <a:r>
              <a:rPr lang="en-US" dirty="0"/>
              <a:t>Getting Synonyms</a:t>
            </a:r>
          </a:p>
        </p:txBody>
      </p:sp>
      <p:pic>
        <p:nvPicPr>
          <p:cNvPr id="4" name="Content Placeholder 3">
            <a:extLst>
              <a:ext uri="{FF2B5EF4-FFF2-40B4-BE49-F238E27FC236}">
                <a16:creationId xmlns:a16="http://schemas.microsoft.com/office/drawing/2014/main" id="{A44CBEBC-8B05-4AE3-93D9-3FB0DFDCB9AC}"/>
              </a:ext>
            </a:extLst>
          </p:cNvPr>
          <p:cNvPicPr>
            <a:picLocks noGrp="1" noChangeAspect="1"/>
          </p:cNvPicPr>
          <p:nvPr>
            <p:ph idx="1"/>
          </p:nvPr>
        </p:nvPicPr>
        <p:blipFill>
          <a:blip r:embed="rId2"/>
          <a:stretch>
            <a:fillRect/>
          </a:stretch>
        </p:blipFill>
        <p:spPr>
          <a:xfrm>
            <a:off x="838200" y="1105957"/>
            <a:ext cx="8636000" cy="5387141"/>
          </a:xfrm>
          <a:prstGeom prst="rect">
            <a:avLst/>
          </a:prstGeom>
        </p:spPr>
      </p:pic>
    </p:spTree>
    <p:extLst>
      <p:ext uri="{BB962C8B-B14F-4D97-AF65-F5344CB8AC3E}">
        <p14:creationId xmlns:p14="http://schemas.microsoft.com/office/powerpoint/2010/main" val="1214243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90BA-9381-48B0-ACFA-ED217BBB0FD4}"/>
              </a:ext>
            </a:extLst>
          </p:cNvPr>
          <p:cNvSpPr>
            <a:spLocks noGrp="1"/>
          </p:cNvSpPr>
          <p:nvPr>
            <p:ph type="title"/>
          </p:nvPr>
        </p:nvSpPr>
        <p:spPr/>
        <p:txBody>
          <a:bodyPr/>
          <a:lstStyle/>
          <a:p>
            <a:r>
              <a:rPr lang="en-US" dirty="0"/>
              <a:t>Deleting Stop Words</a:t>
            </a:r>
          </a:p>
        </p:txBody>
      </p:sp>
      <p:sp>
        <p:nvSpPr>
          <p:cNvPr id="3" name="Content Placeholder 2">
            <a:extLst>
              <a:ext uri="{FF2B5EF4-FFF2-40B4-BE49-F238E27FC236}">
                <a16:creationId xmlns:a16="http://schemas.microsoft.com/office/drawing/2014/main" id="{0B394D16-3981-44D9-9A0F-EAE219A8A968}"/>
              </a:ext>
            </a:extLst>
          </p:cNvPr>
          <p:cNvSpPr>
            <a:spLocks noGrp="1"/>
          </p:cNvSpPr>
          <p:nvPr>
            <p:ph idx="1"/>
          </p:nvPr>
        </p:nvSpPr>
        <p:spPr/>
        <p:txBody>
          <a:bodyPr/>
          <a:lstStyle/>
          <a:p>
            <a:r>
              <a:rPr lang="en-US" dirty="0"/>
              <a:t>Stop words are common words in text that are often removed from text before analyzing it because they typically do not provide useful information.</a:t>
            </a:r>
          </a:p>
          <a:p>
            <a:endParaRPr lang="en-US" dirty="0"/>
          </a:p>
        </p:txBody>
      </p:sp>
      <p:pic>
        <p:nvPicPr>
          <p:cNvPr id="4" name="Picture 3">
            <a:extLst>
              <a:ext uri="{FF2B5EF4-FFF2-40B4-BE49-F238E27FC236}">
                <a16:creationId xmlns:a16="http://schemas.microsoft.com/office/drawing/2014/main" id="{86AE7502-B348-48AC-9D88-13E3A6EF4BCF}"/>
              </a:ext>
            </a:extLst>
          </p:cNvPr>
          <p:cNvPicPr>
            <a:picLocks noChangeAspect="1"/>
          </p:cNvPicPr>
          <p:nvPr/>
        </p:nvPicPr>
        <p:blipFill>
          <a:blip r:embed="rId2"/>
          <a:stretch>
            <a:fillRect/>
          </a:stretch>
        </p:blipFill>
        <p:spPr>
          <a:xfrm>
            <a:off x="3557059" y="2805641"/>
            <a:ext cx="7508874" cy="3715246"/>
          </a:xfrm>
          <a:prstGeom prst="rect">
            <a:avLst/>
          </a:prstGeom>
        </p:spPr>
      </p:pic>
    </p:spTree>
    <p:extLst>
      <p:ext uri="{BB962C8B-B14F-4D97-AF65-F5344CB8AC3E}">
        <p14:creationId xmlns:p14="http://schemas.microsoft.com/office/powerpoint/2010/main" val="3960555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7840-1BB4-4979-9098-D9E64EC5F361}"/>
              </a:ext>
            </a:extLst>
          </p:cNvPr>
          <p:cNvSpPr>
            <a:spLocks noGrp="1"/>
          </p:cNvSpPr>
          <p:nvPr>
            <p:ph type="title"/>
          </p:nvPr>
        </p:nvSpPr>
        <p:spPr/>
        <p:txBody>
          <a:bodyPr/>
          <a:lstStyle/>
          <a:p>
            <a:r>
              <a:rPr lang="en-US" dirty="0"/>
              <a:t>Deleting Stop Words</a:t>
            </a:r>
          </a:p>
        </p:txBody>
      </p:sp>
      <p:sp>
        <p:nvSpPr>
          <p:cNvPr id="6" name="Content Placeholder 5">
            <a:extLst>
              <a:ext uri="{FF2B5EF4-FFF2-40B4-BE49-F238E27FC236}">
                <a16:creationId xmlns:a16="http://schemas.microsoft.com/office/drawing/2014/main" id="{3C8663B5-08FB-4BBC-ABBE-286CC5A70EB1}"/>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C2C1A7D-EA4C-46A5-A837-AF4AA65C25E9}"/>
              </a:ext>
            </a:extLst>
          </p:cNvPr>
          <p:cNvPicPr>
            <a:picLocks noChangeAspect="1"/>
          </p:cNvPicPr>
          <p:nvPr/>
        </p:nvPicPr>
        <p:blipFill>
          <a:blip r:embed="rId2"/>
          <a:stretch>
            <a:fillRect/>
          </a:stretch>
        </p:blipFill>
        <p:spPr>
          <a:xfrm>
            <a:off x="838199" y="1820069"/>
            <a:ext cx="6453047" cy="2592540"/>
          </a:xfrm>
          <a:prstGeom prst="rect">
            <a:avLst/>
          </a:prstGeom>
        </p:spPr>
      </p:pic>
    </p:spTree>
    <p:extLst>
      <p:ext uri="{BB962C8B-B14F-4D97-AF65-F5344CB8AC3E}">
        <p14:creationId xmlns:p14="http://schemas.microsoft.com/office/powerpoint/2010/main" val="3309648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F74B-D992-4031-8770-77DA31FB096B}"/>
              </a:ext>
            </a:extLst>
          </p:cNvPr>
          <p:cNvSpPr>
            <a:spLocks noGrp="1"/>
          </p:cNvSpPr>
          <p:nvPr>
            <p:ph type="title"/>
          </p:nvPr>
        </p:nvSpPr>
        <p:spPr/>
        <p:txBody>
          <a:bodyPr/>
          <a:lstStyle/>
          <a:p>
            <a:r>
              <a:rPr lang="en-US" dirty="0"/>
              <a:t>Deleting Stop Words</a:t>
            </a:r>
          </a:p>
        </p:txBody>
      </p:sp>
      <p:pic>
        <p:nvPicPr>
          <p:cNvPr id="4" name="Content Placeholder 3">
            <a:extLst>
              <a:ext uri="{FF2B5EF4-FFF2-40B4-BE49-F238E27FC236}">
                <a16:creationId xmlns:a16="http://schemas.microsoft.com/office/drawing/2014/main" id="{BCAAD5F0-5196-4895-BBAE-0D173BAA65CE}"/>
              </a:ext>
            </a:extLst>
          </p:cNvPr>
          <p:cNvPicPr>
            <a:picLocks noGrp="1" noChangeAspect="1"/>
          </p:cNvPicPr>
          <p:nvPr>
            <p:ph idx="1"/>
          </p:nvPr>
        </p:nvPicPr>
        <p:blipFill>
          <a:blip r:embed="rId2"/>
          <a:stretch>
            <a:fillRect/>
          </a:stretch>
        </p:blipFill>
        <p:spPr>
          <a:xfrm>
            <a:off x="838200" y="1402292"/>
            <a:ext cx="8702676" cy="4351338"/>
          </a:xfrm>
          <a:prstGeom prst="rect">
            <a:avLst/>
          </a:prstGeom>
        </p:spPr>
      </p:pic>
    </p:spTree>
    <p:extLst>
      <p:ext uri="{BB962C8B-B14F-4D97-AF65-F5344CB8AC3E}">
        <p14:creationId xmlns:p14="http://schemas.microsoft.com/office/powerpoint/2010/main" val="4147919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49C7-535C-4C97-89B2-DA999DF9F260}"/>
              </a:ext>
            </a:extLst>
          </p:cNvPr>
          <p:cNvSpPr>
            <a:spLocks noGrp="1"/>
          </p:cNvSpPr>
          <p:nvPr>
            <p:ph type="title"/>
          </p:nvPr>
        </p:nvSpPr>
        <p:spPr/>
        <p:txBody>
          <a:bodyPr/>
          <a:lstStyle/>
          <a:p>
            <a:r>
              <a:rPr lang="en-US" dirty="0"/>
              <a:t>Visualizing Word Frequencies with Pandas</a:t>
            </a:r>
          </a:p>
        </p:txBody>
      </p:sp>
      <p:pic>
        <p:nvPicPr>
          <p:cNvPr id="3" name="Picture 2">
            <a:extLst>
              <a:ext uri="{FF2B5EF4-FFF2-40B4-BE49-F238E27FC236}">
                <a16:creationId xmlns:a16="http://schemas.microsoft.com/office/drawing/2014/main" id="{01B27310-59C4-4D9A-BE3A-D89FDCA4E7EA}"/>
              </a:ext>
            </a:extLst>
          </p:cNvPr>
          <p:cNvPicPr>
            <a:picLocks noChangeAspect="1"/>
          </p:cNvPicPr>
          <p:nvPr/>
        </p:nvPicPr>
        <p:blipFill>
          <a:blip r:embed="rId2"/>
          <a:stretch>
            <a:fillRect/>
          </a:stretch>
        </p:blipFill>
        <p:spPr>
          <a:xfrm>
            <a:off x="994099" y="2155970"/>
            <a:ext cx="6992905" cy="3567435"/>
          </a:xfrm>
          <a:prstGeom prst="rect">
            <a:avLst/>
          </a:prstGeom>
        </p:spPr>
      </p:pic>
      <p:sp>
        <p:nvSpPr>
          <p:cNvPr id="4" name="TextBox 3">
            <a:extLst>
              <a:ext uri="{FF2B5EF4-FFF2-40B4-BE49-F238E27FC236}">
                <a16:creationId xmlns:a16="http://schemas.microsoft.com/office/drawing/2014/main" id="{22A43362-BCE1-4C01-B3A7-847C2A42D8E0}"/>
              </a:ext>
            </a:extLst>
          </p:cNvPr>
          <p:cNvSpPr txBox="1"/>
          <p:nvPr/>
        </p:nvSpPr>
        <p:spPr>
          <a:xfrm>
            <a:off x="1073791" y="1585519"/>
            <a:ext cx="8741328" cy="369332"/>
          </a:xfrm>
          <a:prstGeom prst="rect">
            <a:avLst/>
          </a:prstGeom>
          <a:noFill/>
        </p:spPr>
        <p:txBody>
          <a:bodyPr wrap="square" rtlCol="0">
            <a:spAutoFit/>
          </a:bodyPr>
          <a:lstStyle/>
          <a:p>
            <a:r>
              <a:rPr lang="en-US" dirty="0"/>
              <a:t>Let’s try and visualize the top 20 words that are in the text of Romeo and Juliet</a:t>
            </a:r>
          </a:p>
        </p:txBody>
      </p:sp>
    </p:spTree>
    <p:extLst>
      <p:ext uri="{BB962C8B-B14F-4D97-AF65-F5344CB8AC3E}">
        <p14:creationId xmlns:p14="http://schemas.microsoft.com/office/powerpoint/2010/main" val="2264265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D75A-CC07-409A-9614-37434ED326A6}"/>
              </a:ext>
            </a:extLst>
          </p:cNvPr>
          <p:cNvSpPr>
            <a:spLocks noGrp="1"/>
          </p:cNvSpPr>
          <p:nvPr>
            <p:ph type="title"/>
          </p:nvPr>
        </p:nvSpPr>
        <p:spPr/>
        <p:txBody>
          <a:bodyPr/>
          <a:lstStyle/>
          <a:p>
            <a:r>
              <a:rPr lang="en-US" dirty="0"/>
              <a:t>Eliminate the stop words</a:t>
            </a:r>
          </a:p>
        </p:txBody>
      </p:sp>
      <p:pic>
        <p:nvPicPr>
          <p:cNvPr id="4" name="Content Placeholder 3">
            <a:extLst>
              <a:ext uri="{FF2B5EF4-FFF2-40B4-BE49-F238E27FC236}">
                <a16:creationId xmlns:a16="http://schemas.microsoft.com/office/drawing/2014/main" id="{53D44179-20DF-4B38-9D07-7544F1EDFE10}"/>
              </a:ext>
            </a:extLst>
          </p:cNvPr>
          <p:cNvPicPr>
            <a:picLocks noGrp="1" noChangeAspect="1"/>
          </p:cNvPicPr>
          <p:nvPr>
            <p:ph idx="1"/>
          </p:nvPr>
        </p:nvPicPr>
        <p:blipFill>
          <a:blip r:embed="rId2"/>
          <a:stretch>
            <a:fillRect/>
          </a:stretch>
        </p:blipFill>
        <p:spPr>
          <a:xfrm>
            <a:off x="643035" y="1801310"/>
            <a:ext cx="9525000" cy="3000375"/>
          </a:xfrm>
          <a:prstGeom prst="rect">
            <a:avLst/>
          </a:prstGeom>
        </p:spPr>
      </p:pic>
      <p:pic>
        <p:nvPicPr>
          <p:cNvPr id="5" name="Picture 4">
            <a:extLst>
              <a:ext uri="{FF2B5EF4-FFF2-40B4-BE49-F238E27FC236}">
                <a16:creationId xmlns:a16="http://schemas.microsoft.com/office/drawing/2014/main" id="{3932FE2D-0187-405E-965E-C7CD491D56C5}"/>
              </a:ext>
            </a:extLst>
          </p:cNvPr>
          <p:cNvPicPr>
            <a:picLocks noChangeAspect="1"/>
          </p:cNvPicPr>
          <p:nvPr/>
        </p:nvPicPr>
        <p:blipFill>
          <a:blip r:embed="rId3"/>
          <a:stretch>
            <a:fillRect/>
          </a:stretch>
        </p:blipFill>
        <p:spPr>
          <a:xfrm>
            <a:off x="1394829" y="5174909"/>
            <a:ext cx="8433320" cy="610070"/>
          </a:xfrm>
          <a:prstGeom prst="rect">
            <a:avLst/>
          </a:prstGeom>
        </p:spPr>
      </p:pic>
    </p:spTree>
    <p:extLst>
      <p:ext uri="{BB962C8B-B14F-4D97-AF65-F5344CB8AC3E}">
        <p14:creationId xmlns:p14="http://schemas.microsoft.com/office/powerpoint/2010/main" val="671904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179B-4D9E-4E5A-A4C1-3086380A2664}"/>
              </a:ext>
            </a:extLst>
          </p:cNvPr>
          <p:cNvSpPr>
            <a:spLocks noGrp="1"/>
          </p:cNvSpPr>
          <p:nvPr>
            <p:ph type="title"/>
          </p:nvPr>
        </p:nvSpPr>
        <p:spPr/>
        <p:txBody>
          <a:bodyPr/>
          <a:lstStyle/>
          <a:p>
            <a:r>
              <a:rPr lang="en-US" dirty="0"/>
              <a:t>Sorting the Words by Frequency</a:t>
            </a:r>
          </a:p>
        </p:txBody>
      </p:sp>
      <p:pic>
        <p:nvPicPr>
          <p:cNvPr id="4" name="Content Placeholder 3">
            <a:extLst>
              <a:ext uri="{FF2B5EF4-FFF2-40B4-BE49-F238E27FC236}">
                <a16:creationId xmlns:a16="http://schemas.microsoft.com/office/drawing/2014/main" id="{0E5AD6CA-CB7B-447E-9FAC-6B7BFA1AEED9}"/>
              </a:ext>
            </a:extLst>
          </p:cNvPr>
          <p:cNvPicPr>
            <a:picLocks noGrp="1" noChangeAspect="1"/>
          </p:cNvPicPr>
          <p:nvPr>
            <p:ph idx="1"/>
          </p:nvPr>
        </p:nvPicPr>
        <p:blipFill>
          <a:blip r:embed="rId2"/>
          <a:stretch>
            <a:fillRect/>
          </a:stretch>
        </p:blipFill>
        <p:spPr>
          <a:xfrm>
            <a:off x="913524" y="1842035"/>
            <a:ext cx="10122279" cy="4362822"/>
          </a:xfrm>
          <a:prstGeom prst="rect">
            <a:avLst/>
          </a:prstGeom>
        </p:spPr>
      </p:pic>
    </p:spTree>
    <p:extLst>
      <p:ext uri="{BB962C8B-B14F-4D97-AF65-F5344CB8AC3E}">
        <p14:creationId xmlns:p14="http://schemas.microsoft.com/office/powerpoint/2010/main" val="25807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E168-0E0A-4393-AC0C-16A4A5E8149F}"/>
              </a:ext>
            </a:extLst>
          </p:cNvPr>
          <p:cNvSpPr>
            <a:spLocks noGrp="1"/>
          </p:cNvSpPr>
          <p:nvPr>
            <p:ph type="title"/>
          </p:nvPr>
        </p:nvSpPr>
        <p:spPr/>
        <p:txBody>
          <a:bodyPr/>
          <a:lstStyle/>
          <a:p>
            <a:r>
              <a:rPr lang="en-US" dirty="0"/>
              <a:t>Getting the Top 20 Words</a:t>
            </a:r>
          </a:p>
        </p:txBody>
      </p:sp>
      <p:pic>
        <p:nvPicPr>
          <p:cNvPr id="4" name="Content Placeholder 3">
            <a:extLst>
              <a:ext uri="{FF2B5EF4-FFF2-40B4-BE49-F238E27FC236}">
                <a16:creationId xmlns:a16="http://schemas.microsoft.com/office/drawing/2014/main" id="{6B585532-A805-42BA-A948-6911BA6D6A0E}"/>
              </a:ext>
            </a:extLst>
          </p:cNvPr>
          <p:cNvPicPr>
            <a:picLocks noGrp="1" noChangeAspect="1"/>
          </p:cNvPicPr>
          <p:nvPr>
            <p:ph idx="1"/>
          </p:nvPr>
        </p:nvPicPr>
        <p:blipFill>
          <a:blip r:embed="rId2"/>
          <a:stretch>
            <a:fillRect/>
          </a:stretch>
        </p:blipFill>
        <p:spPr>
          <a:xfrm>
            <a:off x="838199" y="1621307"/>
            <a:ext cx="9593129" cy="4340954"/>
          </a:xfrm>
          <a:prstGeom prst="rect">
            <a:avLst/>
          </a:prstGeom>
        </p:spPr>
      </p:pic>
    </p:spTree>
    <p:extLst>
      <p:ext uri="{BB962C8B-B14F-4D97-AF65-F5344CB8AC3E}">
        <p14:creationId xmlns:p14="http://schemas.microsoft.com/office/powerpoint/2010/main" val="787889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883F-12FB-43D4-BF07-E3CB8C7910A2}"/>
              </a:ext>
            </a:extLst>
          </p:cNvPr>
          <p:cNvSpPr>
            <a:spLocks noGrp="1"/>
          </p:cNvSpPr>
          <p:nvPr>
            <p:ph type="title"/>
          </p:nvPr>
        </p:nvSpPr>
        <p:spPr/>
        <p:txBody>
          <a:bodyPr/>
          <a:lstStyle/>
          <a:p>
            <a:r>
              <a:rPr lang="en-US" dirty="0"/>
              <a:t>Convert top20 to a </a:t>
            </a:r>
            <a:r>
              <a:rPr lang="en-US" dirty="0" err="1"/>
              <a:t>DataFrame</a:t>
            </a:r>
            <a:endParaRPr lang="en-US" dirty="0"/>
          </a:p>
        </p:txBody>
      </p:sp>
      <p:pic>
        <p:nvPicPr>
          <p:cNvPr id="4" name="Content Placeholder 3">
            <a:extLst>
              <a:ext uri="{FF2B5EF4-FFF2-40B4-BE49-F238E27FC236}">
                <a16:creationId xmlns:a16="http://schemas.microsoft.com/office/drawing/2014/main" id="{D4E0F0D0-3479-43F8-9DF5-54C2C572CEE6}"/>
              </a:ext>
            </a:extLst>
          </p:cNvPr>
          <p:cNvPicPr>
            <a:picLocks noGrp="1" noChangeAspect="1"/>
          </p:cNvPicPr>
          <p:nvPr>
            <p:ph idx="1"/>
          </p:nvPr>
        </p:nvPicPr>
        <p:blipFill>
          <a:blip r:embed="rId2"/>
          <a:stretch>
            <a:fillRect/>
          </a:stretch>
        </p:blipFill>
        <p:spPr>
          <a:xfrm>
            <a:off x="838200" y="1690688"/>
            <a:ext cx="9425473" cy="4725337"/>
          </a:xfrm>
          <a:prstGeom prst="rect">
            <a:avLst/>
          </a:prstGeom>
        </p:spPr>
      </p:pic>
    </p:spTree>
    <p:extLst>
      <p:ext uri="{BB962C8B-B14F-4D97-AF65-F5344CB8AC3E}">
        <p14:creationId xmlns:p14="http://schemas.microsoft.com/office/powerpoint/2010/main" val="454896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21DF-5E5B-43F6-8C65-6D85B9A78F35}"/>
              </a:ext>
            </a:extLst>
          </p:cNvPr>
          <p:cNvSpPr>
            <a:spLocks noGrp="1"/>
          </p:cNvSpPr>
          <p:nvPr>
            <p:ph type="title"/>
          </p:nvPr>
        </p:nvSpPr>
        <p:spPr>
          <a:xfrm>
            <a:off x="838200" y="365126"/>
            <a:ext cx="10515600" cy="474630"/>
          </a:xfrm>
        </p:spPr>
        <p:txBody>
          <a:bodyPr>
            <a:normAutofit fontScale="90000"/>
          </a:bodyPr>
          <a:lstStyle/>
          <a:p>
            <a:r>
              <a:rPr lang="en-US" dirty="0"/>
              <a:t>Visualizing the </a:t>
            </a:r>
            <a:r>
              <a:rPr lang="en-US" dirty="0" err="1"/>
              <a:t>DataFrame</a:t>
            </a:r>
            <a:endParaRPr lang="en-US" dirty="0"/>
          </a:p>
        </p:txBody>
      </p:sp>
      <p:pic>
        <p:nvPicPr>
          <p:cNvPr id="4" name="Content Placeholder 3">
            <a:extLst>
              <a:ext uri="{FF2B5EF4-FFF2-40B4-BE49-F238E27FC236}">
                <a16:creationId xmlns:a16="http://schemas.microsoft.com/office/drawing/2014/main" id="{C90A861C-9A59-4C67-A139-2B4099B8C17A}"/>
              </a:ext>
            </a:extLst>
          </p:cNvPr>
          <p:cNvPicPr>
            <a:picLocks noGrp="1" noChangeAspect="1"/>
          </p:cNvPicPr>
          <p:nvPr>
            <p:ph idx="1"/>
          </p:nvPr>
        </p:nvPicPr>
        <p:blipFill>
          <a:blip r:embed="rId2"/>
          <a:stretch>
            <a:fillRect/>
          </a:stretch>
        </p:blipFill>
        <p:spPr>
          <a:xfrm>
            <a:off x="2051180" y="1256457"/>
            <a:ext cx="7158135" cy="5495601"/>
          </a:xfrm>
          <a:prstGeom prst="rect">
            <a:avLst/>
          </a:prstGeom>
        </p:spPr>
      </p:pic>
    </p:spTree>
    <p:extLst>
      <p:ext uri="{BB962C8B-B14F-4D97-AF65-F5344CB8AC3E}">
        <p14:creationId xmlns:p14="http://schemas.microsoft.com/office/powerpoint/2010/main" val="13166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86D3-944E-4CED-B186-40024D012CAC}"/>
              </a:ext>
            </a:extLst>
          </p:cNvPr>
          <p:cNvSpPr>
            <a:spLocks noGrp="1"/>
          </p:cNvSpPr>
          <p:nvPr>
            <p:ph type="title"/>
          </p:nvPr>
        </p:nvSpPr>
        <p:spPr/>
        <p:txBody>
          <a:bodyPr/>
          <a:lstStyle/>
          <a:p>
            <a:r>
              <a:rPr lang="en-US" dirty="0" err="1"/>
              <a:t>TextBlob</a:t>
            </a:r>
            <a:endParaRPr lang="en-US" dirty="0"/>
          </a:p>
        </p:txBody>
      </p:sp>
      <p:sp>
        <p:nvSpPr>
          <p:cNvPr id="3" name="Content Placeholder 2">
            <a:extLst>
              <a:ext uri="{FF2B5EF4-FFF2-40B4-BE49-F238E27FC236}">
                <a16:creationId xmlns:a16="http://schemas.microsoft.com/office/drawing/2014/main" id="{05B5B924-BD9E-4043-AA78-6F3BED591D1A}"/>
              </a:ext>
            </a:extLst>
          </p:cNvPr>
          <p:cNvSpPr>
            <a:spLocks noGrp="1"/>
          </p:cNvSpPr>
          <p:nvPr>
            <p:ph idx="1"/>
          </p:nvPr>
        </p:nvSpPr>
        <p:spPr/>
        <p:txBody>
          <a:bodyPr>
            <a:normAutofit lnSpcReduction="10000"/>
          </a:bodyPr>
          <a:lstStyle/>
          <a:p>
            <a:r>
              <a:rPr lang="en-US" dirty="0"/>
              <a:t>object-oriented NLP text-processing library</a:t>
            </a:r>
          </a:p>
          <a:p>
            <a:r>
              <a:rPr lang="en-US" dirty="0"/>
              <a:t> built on the NLTK (natural language toolkit) and pattern NLP libraries</a:t>
            </a:r>
          </a:p>
          <a:p>
            <a:pPr lvl="1"/>
            <a:r>
              <a:rPr lang="en-US" dirty="0"/>
              <a:t>Tokenization - </a:t>
            </a:r>
            <a:r>
              <a:rPr lang="en-US" sz="1800" dirty="0"/>
              <a:t>splitting text into pieces called tokens, which are meaningful units, such as words and numbers.</a:t>
            </a:r>
          </a:p>
          <a:p>
            <a:pPr lvl="1"/>
            <a:r>
              <a:rPr lang="en-US" dirty="0"/>
              <a:t>Parts-of-speech (POS) tagging</a:t>
            </a:r>
          </a:p>
          <a:p>
            <a:pPr lvl="1"/>
            <a:r>
              <a:rPr lang="en-US" dirty="0"/>
              <a:t>Noun phrase extraction</a:t>
            </a:r>
          </a:p>
          <a:p>
            <a:pPr lvl="1"/>
            <a:r>
              <a:rPr lang="en-US" dirty="0"/>
              <a:t>Sentiment analysis</a:t>
            </a:r>
          </a:p>
          <a:p>
            <a:pPr lvl="1"/>
            <a:r>
              <a:rPr lang="en-US" dirty="0"/>
              <a:t>Inter-language translation and language detection</a:t>
            </a:r>
          </a:p>
          <a:p>
            <a:pPr lvl="1"/>
            <a:r>
              <a:rPr lang="en-US" dirty="0"/>
              <a:t>Inflection - </a:t>
            </a:r>
            <a:r>
              <a:rPr lang="en-US" sz="1800" dirty="0"/>
              <a:t>pluralizing and singularizing words</a:t>
            </a:r>
          </a:p>
          <a:p>
            <a:pPr lvl="1"/>
            <a:r>
              <a:rPr lang="en-US" dirty="0"/>
              <a:t>Word frequencies - </a:t>
            </a:r>
            <a:r>
              <a:rPr lang="en-US" sz="1800" dirty="0"/>
              <a:t>determining how often each word appears in a corpus.</a:t>
            </a:r>
          </a:p>
          <a:p>
            <a:pPr lvl="1"/>
            <a:r>
              <a:rPr lang="en-US" dirty="0"/>
              <a:t>WordNet integration - </a:t>
            </a:r>
            <a:r>
              <a:rPr lang="en-US" sz="1800" dirty="0"/>
              <a:t>for finding word definitions, synonyms and antonyms.</a:t>
            </a:r>
          </a:p>
        </p:txBody>
      </p:sp>
    </p:spTree>
    <p:extLst>
      <p:ext uri="{BB962C8B-B14F-4D97-AF65-F5344CB8AC3E}">
        <p14:creationId xmlns:p14="http://schemas.microsoft.com/office/powerpoint/2010/main" val="3565339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16B6-8235-4383-9BB2-39E07AAE063A}"/>
              </a:ext>
            </a:extLst>
          </p:cNvPr>
          <p:cNvSpPr>
            <a:spLocks noGrp="1"/>
          </p:cNvSpPr>
          <p:nvPr>
            <p:ph type="title"/>
          </p:nvPr>
        </p:nvSpPr>
        <p:spPr/>
        <p:txBody>
          <a:bodyPr/>
          <a:lstStyle/>
          <a:p>
            <a:r>
              <a:rPr lang="en-US" dirty="0"/>
              <a:t>Visualizing the </a:t>
            </a:r>
            <a:r>
              <a:rPr lang="en-US" dirty="0" err="1"/>
              <a:t>DataFrame</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44D3288D-1F0C-4BD6-B6D8-487853EEA4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986" y="1690688"/>
            <a:ext cx="7635525" cy="4444290"/>
          </a:xfrm>
        </p:spPr>
      </p:pic>
    </p:spTree>
    <p:extLst>
      <p:ext uri="{BB962C8B-B14F-4D97-AF65-F5344CB8AC3E}">
        <p14:creationId xmlns:p14="http://schemas.microsoft.com/office/powerpoint/2010/main" val="4054313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3327-9459-4190-8BBD-DE9B2E99D7FB}"/>
              </a:ext>
            </a:extLst>
          </p:cNvPr>
          <p:cNvSpPr>
            <a:spLocks noGrp="1"/>
          </p:cNvSpPr>
          <p:nvPr>
            <p:ph type="title"/>
          </p:nvPr>
        </p:nvSpPr>
        <p:spPr/>
        <p:txBody>
          <a:bodyPr/>
          <a:lstStyle/>
          <a:p>
            <a:r>
              <a:rPr lang="en-US" dirty="0"/>
              <a:t>Visualizing Word Frequencies with Word Clouds</a:t>
            </a:r>
          </a:p>
        </p:txBody>
      </p:sp>
      <p:sp>
        <p:nvSpPr>
          <p:cNvPr id="3" name="Content Placeholder 2">
            <a:extLst>
              <a:ext uri="{FF2B5EF4-FFF2-40B4-BE49-F238E27FC236}">
                <a16:creationId xmlns:a16="http://schemas.microsoft.com/office/drawing/2014/main" id="{BD814C69-D624-4713-9582-64CA2515990A}"/>
              </a:ext>
            </a:extLst>
          </p:cNvPr>
          <p:cNvSpPr>
            <a:spLocks noGrp="1"/>
          </p:cNvSpPr>
          <p:nvPr>
            <p:ph idx="1"/>
          </p:nvPr>
        </p:nvSpPr>
        <p:spPr/>
        <p:txBody>
          <a:bodyPr/>
          <a:lstStyle/>
          <a:p>
            <a:r>
              <a:rPr lang="en-US" dirty="0"/>
              <a:t> You can use the open source </a:t>
            </a:r>
            <a:r>
              <a:rPr lang="en-US" dirty="0" err="1"/>
              <a:t>wordcloud</a:t>
            </a:r>
            <a:r>
              <a:rPr lang="en-US" dirty="0"/>
              <a:t> module’s </a:t>
            </a:r>
            <a:r>
              <a:rPr lang="en-US" dirty="0" err="1"/>
              <a:t>WordCloud</a:t>
            </a:r>
            <a:r>
              <a:rPr lang="en-US" dirty="0"/>
              <a:t> class to generate word clouds with just a few lines of code.</a:t>
            </a:r>
          </a:p>
          <a:p>
            <a:r>
              <a:rPr lang="en-US" dirty="0"/>
              <a:t>By default, </a:t>
            </a:r>
            <a:r>
              <a:rPr lang="en-US" dirty="0" err="1"/>
              <a:t>wordcloud</a:t>
            </a:r>
            <a:r>
              <a:rPr lang="en-US" dirty="0"/>
              <a:t> creates rectangular word clouds, but as you’ll see the library can create word clouds with arbitrary shapes.</a:t>
            </a:r>
          </a:p>
          <a:p>
            <a:r>
              <a:rPr lang="en-US" dirty="0"/>
              <a:t>Install the </a:t>
            </a:r>
            <a:r>
              <a:rPr lang="en-US" dirty="0" err="1"/>
              <a:t>wordcloud</a:t>
            </a:r>
            <a:r>
              <a:rPr lang="en-US" dirty="0"/>
              <a:t> and </a:t>
            </a:r>
            <a:r>
              <a:rPr lang="en-US" dirty="0" err="1"/>
              <a:t>imageio</a:t>
            </a:r>
            <a:r>
              <a:rPr lang="en-US" dirty="0"/>
              <a:t> modules:</a:t>
            </a:r>
          </a:p>
          <a:p>
            <a:pPr lvl="1"/>
            <a:r>
              <a:rPr lang="en-US" dirty="0"/>
              <a:t>pip install </a:t>
            </a:r>
            <a:r>
              <a:rPr lang="en-US" dirty="0" err="1"/>
              <a:t>wordcloud</a:t>
            </a:r>
            <a:endParaRPr lang="en-US" dirty="0"/>
          </a:p>
          <a:p>
            <a:pPr lvl="1"/>
            <a:r>
              <a:rPr lang="en-US" dirty="0"/>
              <a:t>pip install </a:t>
            </a:r>
            <a:r>
              <a:rPr lang="en-US" dirty="0" err="1"/>
              <a:t>imageio</a:t>
            </a:r>
            <a:endParaRPr lang="en-US" dirty="0"/>
          </a:p>
          <a:p>
            <a:pPr lvl="1"/>
            <a:endParaRPr lang="en-US" dirty="0"/>
          </a:p>
        </p:txBody>
      </p:sp>
    </p:spTree>
    <p:extLst>
      <p:ext uri="{BB962C8B-B14F-4D97-AF65-F5344CB8AC3E}">
        <p14:creationId xmlns:p14="http://schemas.microsoft.com/office/powerpoint/2010/main" val="1489585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0E90-6330-4C58-B744-F7AEC1F2A4A5}"/>
              </a:ext>
            </a:extLst>
          </p:cNvPr>
          <p:cNvSpPr>
            <a:spLocks noGrp="1"/>
          </p:cNvSpPr>
          <p:nvPr>
            <p:ph type="title"/>
          </p:nvPr>
        </p:nvSpPr>
        <p:spPr/>
        <p:txBody>
          <a:bodyPr/>
          <a:lstStyle/>
          <a:p>
            <a:r>
              <a:rPr lang="en-US" dirty="0"/>
              <a:t>Loading the Mask Image that Specifies the Word Cloud’s Shape</a:t>
            </a:r>
          </a:p>
        </p:txBody>
      </p:sp>
      <p:pic>
        <p:nvPicPr>
          <p:cNvPr id="4" name="Content Placeholder 3">
            <a:extLst>
              <a:ext uri="{FF2B5EF4-FFF2-40B4-BE49-F238E27FC236}">
                <a16:creationId xmlns:a16="http://schemas.microsoft.com/office/drawing/2014/main" id="{39CC5DFE-304F-45C6-9248-0F74F57839EE}"/>
              </a:ext>
            </a:extLst>
          </p:cNvPr>
          <p:cNvPicPr>
            <a:picLocks noGrp="1" noChangeAspect="1"/>
          </p:cNvPicPr>
          <p:nvPr>
            <p:ph idx="1"/>
          </p:nvPr>
        </p:nvPicPr>
        <p:blipFill>
          <a:blip r:embed="rId2"/>
          <a:stretch>
            <a:fillRect/>
          </a:stretch>
        </p:blipFill>
        <p:spPr>
          <a:xfrm>
            <a:off x="838201" y="1652587"/>
            <a:ext cx="7919906" cy="3271751"/>
          </a:xfrm>
          <a:prstGeom prst="rect">
            <a:avLst/>
          </a:prstGeom>
        </p:spPr>
      </p:pic>
      <p:pic>
        <p:nvPicPr>
          <p:cNvPr id="5" name="Picture 4">
            <a:extLst>
              <a:ext uri="{FF2B5EF4-FFF2-40B4-BE49-F238E27FC236}">
                <a16:creationId xmlns:a16="http://schemas.microsoft.com/office/drawing/2014/main" id="{6A48CF2D-65A4-4C84-9219-6C8E453EAED7}"/>
              </a:ext>
            </a:extLst>
          </p:cNvPr>
          <p:cNvPicPr>
            <a:picLocks noChangeAspect="1"/>
          </p:cNvPicPr>
          <p:nvPr/>
        </p:nvPicPr>
        <p:blipFill>
          <a:blip r:embed="rId3"/>
          <a:stretch>
            <a:fillRect/>
          </a:stretch>
        </p:blipFill>
        <p:spPr>
          <a:xfrm>
            <a:off x="1196494" y="5114822"/>
            <a:ext cx="7069096" cy="1378053"/>
          </a:xfrm>
          <a:prstGeom prst="rect">
            <a:avLst/>
          </a:prstGeom>
        </p:spPr>
      </p:pic>
      <p:pic>
        <p:nvPicPr>
          <p:cNvPr id="9" name="Picture 8">
            <a:extLst>
              <a:ext uri="{FF2B5EF4-FFF2-40B4-BE49-F238E27FC236}">
                <a16:creationId xmlns:a16="http://schemas.microsoft.com/office/drawing/2014/main" id="{7DF87290-619D-459C-882C-F0EB040093F1}"/>
              </a:ext>
            </a:extLst>
          </p:cNvPr>
          <p:cNvPicPr>
            <a:picLocks noChangeAspect="1"/>
          </p:cNvPicPr>
          <p:nvPr/>
        </p:nvPicPr>
        <p:blipFill>
          <a:blip r:embed="rId4"/>
          <a:stretch>
            <a:fillRect/>
          </a:stretch>
        </p:blipFill>
        <p:spPr>
          <a:xfrm>
            <a:off x="369802" y="2943225"/>
            <a:ext cx="8572862" cy="971550"/>
          </a:xfrm>
          <a:prstGeom prst="rect">
            <a:avLst/>
          </a:prstGeom>
        </p:spPr>
      </p:pic>
    </p:spTree>
    <p:extLst>
      <p:ext uri="{BB962C8B-B14F-4D97-AF65-F5344CB8AC3E}">
        <p14:creationId xmlns:p14="http://schemas.microsoft.com/office/powerpoint/2010/main" val="3430121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C240-41FE-4169-9B86-38726A1A372A}"/>
              </a:ext>
            </a:extLst>
          </p:cNvPr>
          <p:cNvSpPr>
            <a:spLocks noGrp="1"/>
          </p:cNvSpPr>
          <p:nvPr>
            <p:ph type="title"/>
          </p:nvPr>
        </p:nvSpPr>
        <p:spPr/>
        <p:txBody>
          <a:bodyPr/>
          <a:lstStyle/>
          <a:p>
            <a:r>
              <a:rPr lang="en-US" dirty="0"/>
              <a:t>Generate and Save the Word Cloud</a:t>
            </a:r>
          </a:p>
        </p:txBody>
      </p:sp>
      <p:pic>
        <p:nvPicPr>
          <p:cNvPr id="4" name="Content Placeholder 3">
            <a:extLst>
              <a:ext uri="{FF2B5EF4-FFF2-40B4-BE49-F238E27FC236}">
                <a16:creationId xmlns:a16="http://schemas.microsoft.com/office/drawing/2014/main" id="{06F7211E-6AC5-4B75-A14B-05EABB0362A0}"/>
              </a:ext>
            </a:extLst>
          </p:cNvPr>
          <p:cNvPicPr>
            <a:picLocks noGrp="1" noChangeAspect="1"/>
          </p:cNvPicPr>
          <p:nvPr>
            <p:ph idx="1"/>
          </p:nvPr>
        </p:nvPicPr>
        <p:blipFill>
          <a:blip r:embed="rId2"/>
          <a:stretch>
            <a:fillRect/>
          </a:stretch>
        </p:blipFill>
        <p:spPr>
          <a:xfrm>
            <a:off x="838200" y="1690688"/>
            <a:ext cx="7315200" cy="1990725"/>
          </a:xfrm>
          <a:prstGeom prst="rect">
            <a:avLst/>
          </a:prstGeom>
        </p:spPr>
      </p:pic>
      <p:pic>
        <p:nvPicPr>
          <p:cNvPr id="5" name="Picture 4">
            <a:extLst>
              <a:ext uri="{FF2B5EF4-FFF2-40B4-BE49-F238E27FC236}">
                <a16:creationId xmlns:a16="http://schemas.microsoft.com/office/drawing/2014/main" id="{E9854CD4-D8F1-47F8-B2C2-DC2B51680DBA}"/>
              </a:ext>
            </a:extLst>
          </p:cNvPr>
          <p:cNvPicPr>
            <a:picLocks noChangeAspect="1"/>
          </p:cNvPicPr>
          <p:nvPr/>
        </p:nvPicPr>
        <p:blipFill>
          <a:blip r:embed="rId3"/>
          <a:stretch>
            <a:fillRect/>
          </a:stretch>
        </p:blipFill>
        <p:spPr>
          <a:xfrm>
            <a:off x="1032982" y="3861513"/>
            <a:ext cx="7719750" cy="802766"/>
          </a:xfrm>
          <a:prstGeom prst="rect">
            <a:avLst/>
          </a:prstGeom>
        </p:spPr>
      </p:pic>
    </p:spTree>
    <p:extLst>
      <p:ext uri="{BB962C8B-B14F-4D97-AF65-F5344CB8AC3E}">
        <p14:creationId xmlns:p14="http://schemas.microsoft.com/office/powerpoint/2010/main" val="1850374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106B-09F0-40CA-9E5B-9F11D681C95B}"/>
              </a:ext>
            </a:extLst>
          </p:cNvPr>
          <p:cNvSpPr>
            <a:spLocks noGrp="1"/>
          </p:cNvSpPr>
          <p:nvPr>
            <p:ph type="title"/>
          </p:nvPr>
        </p:nvSpPr>
        <p:spPr/>
        <p:txBody>
          <a:bodyPr/>
          <a:lstStyle/>
          <a:p>
            <a:r>
              <a:rPr lang="en-US" dirty="0" err="1"/>
              <a:t>WordCloud</a:t>
            </a:r>
            <a:r>
              <a:rPr lang="en-US" dirty="0"/>
              <a:t> </a:t>
            </a:r>
          </a:p>
        </p:txBody>
      </p:sp>
      <p:pic>
        <p:nvPicPr>
          <p:cNvPr id="5" name="Content Placeholder 4" descr="A close up of text on a white background&#10;&#10;Description automatically generated">
            <a:extLst>
              <a:ext uri="{FF2B5EF4-FFF2-40B4-BE49-F238E27FC236}">
                <a16:creationId xmlns:a16="http://schemas.microsoft.com/office/drawing/2014/main" id="{8A0E10F6-CA6D-4477-A863-FE0ED9137C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09337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0CFE-B313-41E5-B3A9-87891E4A9FCF}"/>
              </a:ext>
            </a:extLst>
          </p:cNvPr>
          <p:cNvSpPr>
            <a:spLocks noGrp="1"/>
          </p:cNvSpPr>
          <p:nvPr>
            <p:ph type="title"/>
          </p:nvPr>
        </p:nvSpPr>
        <p:spPr/>
        <p:txBody>
          <a:bodyPr/>
          <a:lstStyle/>
          <a:p>
            <a:r>
              <a:rPr lang="en-US" dirty="0"/>
              <a:t>Named Entity Recognition with </a:t>
            </a:r>
            <a:r>
              <a:rPr lang="en-US" dirty="0" err="1"/>
              <a:t>spaCy</a:t>
            </a:r>
            <a:endParaRPr lang="en-US" dirty="0"/>
          </a:p>
        </p:txBody>
      </p:sp>
      <p:sp>
        <p:nvSpPr>
          <p:cNvPr id="3" name="Content Placeholder 2">
            <a:extLst>
              <a:ext uri="{FF2B5EF4-FFF2-40B4-BE49-F238E27FC236}">
                <a16:creationId xmlns:a16="http://schemas.microsoft.com/office/drawing/2014/main" id="{13C0934D-6E79-4956-BD11-A7121F6A8AC6}"/>
              </a:ext>
            </a:extLst>
          </p:cNvPr>
          <p:cNvSpPr>
            <a:spLocks noGrp="1"/>
          </p:cNvSpPr>
          <p:nvPr>
            <p:ph idx="1"/>
          </p:nvPr>
        </p:nvSpPr>
        <p:spPr/>
        <p:txBody>
          <a:bodyPr/>
          <a:lstStyle/>
          <a:p>
            <a:r>
              <a:rPr lang="en-US" dirty="0"/>
              <a:t>NLP can determine what a text is about. A key aspect of this is named entity recognition, which attempts to locate and categorize items like dates, times, quantities, places, people, things, organizations and more. </a:t>
            </a:r>
          </a:p>
        </p:txBody>
      </p:sp>
    </p:spTree>
    <p:extLst>
      <p:ext uri="{BB962C8B-B14F-4D97-AF65-F5344CB8AC3E}">
        <p14:creationId xmlns:p14="http://schemas.microsoft.com/office/powerpoint/2010/main" val="3934132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297B-F0AE-43D5-AE7E-C682BA53D6C7}"/>
              </a:ext>
            </a:extLst>
          </p:cNvPr>
          <p:cNvSpPr>
            <a:spLocks noGrp="1"/>
          </p:cNvSpPr>
          <p:nvPr>
            <p:ph type="title"/>
          </p:nvPr>
        </p:nvSpPr>
        <p:spPr/>
        <p:txBody>
          <a:bodyPr/>
          <a:lstStyle/>
          <a:p>
            <a:r>
              <a:rPr lang="en-US" dirty="0"/>
              <a:t>Install </a:t>
            </a:r>
            <a:r>
              <a:rPr lang="en-US" dirty="0" err="1"/>
              <a:t>spaCy</a:t>
            </a:r>
            <a:endParaRPr lang="en-US" dirty="0"/>
          </a:p>
        </p:txBody>
      </p:sp>
      <p:sp>
        <p:nvSpPr>
          <p:cNvPr id="3" name="Content Placeholder 2">
            <a:extLst>
              <a:ext uri="{FF2B5EF4-FFF2-40B4-BE49-F238E27FC236}">
                <a16:creationId xmlns:a16="http://schemas.microsoft.com/office/drawing/2014/main" id="{C2F7DEA0-231A-4DD9-A545-F1CEC9121C82}"/>
              </a:ext>
            </a:extLst>
          </p:cNvPr>
          <p:cNvSpPr>
            <a:spLocks noGrp="1"/>
          </p:cNvSpPr>
          <p:nvPr>
            <p:ph idx="1"/>
          </p:nvPr>
        </p:nvSpPr>
        <p:spPr/>
        <p:txBody>
          <a:bodyPr/>
          <a:lstStyle/>
          <a:p>
            <a:r>
              <a:rPr lang="en-US" dirty="0"/>
              <a:t>Make sure your VE is activated</a:t>
            </a:r>
          </a:p>
          <a:p>
            <a:r>
              <a:rPr lang="en-US" dirty="0"/>
              <a:t>pip install spacy</a:t>
            </a:r>
          </a:p>
          <a:p>
            <a:r>
              <a:rPr lang="en-US" dirty="0" err="1"/>
              <a:t>py</a:t>
            </a:r>
            <a:r>
              <a:rPr lang="en-US" dirty="0"/>
              <a:t> –m spacy download </a:t>
            </a:r>
            <a:r>
              <a:rPr lang="en-US" dirty="0" err="1"/>
              <a:t>en</a:t>
            </a:r>
            <a:endParaRPr lang="en-US" dirty="0"/>
          </a:p>
          <a:p>
            <a:r>
              <a:rPr lang="en-US" dirty="0"/>
              <a:t>NOTE: the above command may give you a warning about not being able to install the shortcut. It is not an issue, we just have to change the code slightly</a:t>
            </a:r>
          </a:p>
        </p:txBody>
      </p:sp>
    </p:spTree>
    <p:extLst>
      <p:ext uri="{BB962C8B-B14F-4D97-AF65-F5344CB8AC3E}">
        <p14:creationId xmlns:p14="http://schemas.microsoft.com/office/powerpoint/2010/main" val="3831717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0DE7-D59B-4ECD-AB36-9366A4008D45}"/>
              </a:ext>
            </a:extLst>
          </p:cNvPr>
          <p:cNvSpPr>
            <a:spLocks noGrp="1"/>
          </p:cNvSpPr>
          <p:nvPr>
            <p:ph type="title"/>
          </p:nvPr>
        </p:nvSpPr>
        <p:spPr/>
        <p:txBody>
          <a:bodyPr/>
          <a:lstStyle/>
          <a:p>
            <a:r>
              <a:rPr lang="en-US" dirty="0"/>
              <a:t>Loading the Language Model</a:t>
            </a:r>
          </a:p>
        </p:txBody>
      </p:sp>
      <p:pic>
        <p:nvPicPr>
          <p:cNvPr id="4" name="Content Placeholder 3">
            <a:extLst>
              <a:ext uri="{FF2B5EF4-FFF2-40B4-BE49-F238E27FC236}">
                <a16:creationId xmlns:a16="http://schemas.microsoft.com/office/drawing/2014/main" id="{8715259D-EC5A-44DA-9F81-D9D82ABEC1F1}"/>
              </a:ext>
            </a:extLst>
          </p:cNvPr>
          <p:cNvPicPr>
            <a:picLocks noGrp="1" noChangeAspect="1"/>
          </p:cNvPicPr>
          <p:nvPr>
            <p:ph idx="1"/>
          </p:nvPr>
        </p:nvPicPr>
        <p:blipFill>
          <a:blip r:embed="rId2"/>
          <a:stretch>
            <a:fillRect/>
          </a:stretch>
        </p:blipFill>
        <p:spPr>
          <a:xfrm>
            <a:off x="936858" y="3107473"/>
            <a:ext cx="5779544" cy="3091991"/>
          </a:xfrm>
          <a:prstGeom prst="rect">
            <a:avLst/>
          </a:prstGeom>
        </p:spPr>
      </p:pic>
      <p:sp>
        <p:nvSpPr>
          <p:cNvPr id="5" name="Rectangle 4">
            <a:extLst>
              <a:ext uri="{FF2B5EF4-FFF2-40B4-BE49-F238E27FC236}">
                <a16:creationId xmlns:a16="http://schemas.microsoft.com/office/drawing/2014/main" id="{E53BF68A-04FA-4291-BFC3-0739DE343161}"/>
              </a:ext>
            </a:extLst>
          </p:cNvPr>
          <p:cNvSpPr/>
          <p:nvPr/>
        </p:nvSpPr>
        <p:spPr>
          <a:xfrm>
            <a:off x="936857" y="1461430"/>
            <a:ext cx="10027553" cy="923330"/>
          </a:xfrm>
          <a:prstGeom prst="rect">
            <a:avLst/>
          </a:prstGeom>
        </p:spPr>
        <p:txBody>
          <a:bodyPr wrap="square">
            <a:spAutoFit/>
          </a:bodyPr>
          <a:lstStyle/>
          <a:p>
            <a:r>
              <a:rPr lang="en-US" dirty="0"/>
              <a:t>The first step in using </a:t>
            </a:r>
            <a:r>
              <a:rPr lang="en-US" dirty="0" err="1"/>
              <a:t>spaCy</a:t>
            </a:r>
            <a:r>
              <a:rPr lang="en-US" dirty="0"/>
              <a:t> is to load the language model representing the natural language of the text you’re analyzing. To do this, you’ll call the spacy module’s load function. Let’s load the English model that we downloaded above:</a:t>
            </a:r>
          </a:p>
        </p:txBody>
      </p:sp>
    </p:spTree>
    <p:extLst>
      <p:ext uri="{BB962C8B-B14F-4D97-AF65-F5344CB8AC3E}">
        <p14:creationId xmlns:p14="http://schemas.microsoft.com/office/powerpoint/2010/main" val="2379793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8206-29EC-44F1-88D6-5C6A77A61F59}"/>
              </a:ext>
            </a:extLst>
          </p:cNvPr>
          <p:cNvSpPr>
            <a:spLocks noGrp="1"/>
          </p:cNvSpPr>
          <p:nvPr>
            <p:ph type="title"/>
          </p:nvPr>
        </p:nvSpPr>
        <p:spPr/>
        <p:txBody>
          <a:bodyPr/>
          <a:lstStyle/>
          <a:p>
            <a:r>
              <a:rPr lang="en-US" dirty="0"/>
              <a:t>Creating a </a:t>
            </a:r>
            <a:r>
              <a:rPr lang="en-US" dirty="0" err="1"/>
              <a:t>spaCy</a:t>
            </a:r>
            <a:r>
              <a:rPr lang="en-US" dirty="0"/>
              <a:t> Doc</a:t>
            </a:r>
          </a:p>
        </p:txBody>
      </p:sp>
      <p:sp>
        <p:nvSpPr>
          <p:cNvPr id="3" name="Content Placeholder 2">
            <a:extLst>
              <a:ext uri="{FF2B5EF4-FFF2-40B4-BE49-F238E27FC236}">
                <a16:creationId xmlns:a16="http://schemas.microsoft.com/office/drawing/2014/main" id="{7180DD0F-9E5A-4778-BF2F-FD4B9D1097A9}"/>
              </a:ext>
            </a:extLst>
          </p:cNvPr>
          <p:cNvSpPr>
            <a:spLocks noGrp="1"/>
          </p:cNvSpPr>
          <p:nvPr>
            <p:ph idx="1"/>
          </p:nvPr>
        </p:nvSpPr>
        <p:spPr/>
        <p:txBody>
          <a:bodyPr/>
          <a:lstStyle/>
          <a:p>
            <a:r>
              <a:rPr lang="en-US" dirty="0"/>
              <a:t>Next, you use the </a:t>
            </a:r>
            <a:r>
              <a:rPr lang="en-US" dirty="0" err="1"/>
              <a:t>nlp</a:t>
            </a:r>
            <a:r>
              <a:rPr lang="en-US" dirty="0"/>
              <a:t> object to create a </a:t>
            </a:r>
            <a:r>
              <a:rPr lang="en-US" dirty="0" err="1"/>
              <a:t>spaCy</a:t>
            </a:r>
            <a:r>
              <a:rPr lang="en-US" dirty="0"/>
              <a:t> Doc object33 representing the document to process. Here we used a sentence from the introduction to the World Wide Web</a:t>
            </a:r>
          </a:p>
          <a:p>
            <a:endParaRPr lang="en-US" dirty="0"/>
          </a:p>
          <a:p>
            <a:endParaRPr lang="en-US" dirty="0"/>
          </a:p>
        </p:txBody>
      </p:sp>
      <p:pic>
        <p:nvPicPr>
          <p:cNvPr id="4" name="Picture 3">
            <a:extLst>
              <a:ext uri="{FF2B5EF4-FFF2-40B4-BE49-F238E27FC236}">
                <a16:creationId xmlns:a16="http://schemas.microsoft.com/office/drawing/2014/main" id="{16308EAC-707B-4319-A20A-07FD60C540A2}"/>
              </a:ext>
            </a:extLst>
          </p:cNvPr>
          <p:cNvPicPr>
            <a:picLocks noChangeAspect="1"/>
          </p:cNvPicPr>
          <p:nvPr/>
        </p:nvPicPr>
        <p:blipFill>
          <a:blip r:embed="rId2"/>
          <a:stretch>
            <a:fillRect/>
          </a:stretch>
        </p:blipFill>
        <p:spPr>
          <a:xfrm>
            <a:off x="838200" y="3676475"/>
            <a:ext cx="10706100" cy="914400"/>
          </a:xfrm>
          <a:prstGeom prst="rect">
            <a:avLst/>
          </a:prstGeom>
        </p:spPr>
      </p:pic>
    </p:spTree>
    <p:extLst>
      <p:ext uri="{BB962C8B-B14F-4D97-AF65-F5344CB8AC3E}">
        <p14:creationId xmlns:p14="http://schemas.microsoft.com/office/powerpoint/2010/main" val="9066608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01FB-CCF0-4105-BD63-B317AE6C25E7}"/>
              </a:ext>
            </a:extLst>
          </p:cNvPr>
          <p:cNvSpPr>
            <a:spLocks noGrp="1"/>
          </p:cNvSpPr>
          <p:nvPr>
            <p:ph type="title"/>
          </p:nvPr>
        </p:nvSpPr>
        <p:spPr/>
        <p:txBody>
          <a:bodyPr/>
          <a:lstStyle/>
          <a:p>
            <a:r>
              <a:rPr lang="en-US" dirty="0"/>
              <a:t>Getting the Named Entities</a:t>
            </a:r>
          </a:p>
        </p:txBody>
      </p:sp>
      <p:sp>
        <p:nvSpPr>
          <p:cNvPr id="3" name="Content Placeholder 2">
            <a:extLst>
              <a:ext uri="{FF2B5EF4-FFF2-40B4-BE49-F238E27FC236}">
                <a16:creationId xmlns:a16="http://schemas.microsoft.com/office/drawing/2014/main" id="{3E76F65A-749E-4E3B-9F7B-48D422C1787F}"/>
              </a:ext>
            </a:extLst>
          </p:cNvPr>
          <p:cNvSpPr>
            <a:spLocks noGrp="1"/>
          </p:cNvSpPr>
          <p:nvPr>
            <p:ph idx="1"/>
          </p:nvPr>
        </p:nvSpPr>
        <p:spPr/>
        <p:txBody>
          <a:bodyPr/>
          <a:lstStyle/>
          <a:p>
            <a:r>
              <a:rPr lang="en-US" dirty="0"/>
              <a:t>The Doc object’s </a:t>
            </a:r>
            <a:r>
              <a:rPr lang="en-US" dirty="0" err="1"/>
              <a:t>ents</a:t>
            </a:r>
            <a:r>
              <a:rPr lang="en-US" dirty="0"/>
              <a:t> property returns a tuple of </a:t>
            </a:r>
            <a:r>
              <a:rPr lang="en-US" b="1" dirty="0"/>
              <a:t>Span</a:t>
            </a:r>
            <a:r>
              <a:rPr lang="en-US" dirty="0"/>
              <a:t> objects representing the named entities found in the Doc. Each Span has many properties. Let’s iterate through the Spans and display the text and label_ properties:</a:t>
            </a:r>
          </a:p>
          <a:p>
            <a:endParaRPr lang="en-US" dirty="0"/>
          </a:p>
          <a:p>
            <a:endParaRPr lang="en-US" dirty="0"/>
          </a:p>
        </p:txBody>
      </p:sp>
      <p:pic>
        <p:nvPicPr>
          <p:cNvPr id="4" name="Picture 3">
            <a:extLst>
              <a:ext uri="{FF2B5EF4-FFF2-40B4-BE49-F238E27FC236}">
                <a16:creationId xmlns:a16="http://schemas.microsoft.com/office/drawing/2014/main" id="{46CE48BD-3741-472A-9D68-215FF37ED5BA}"/>
              </a:ext>
            </a:extLst>
          </p:cNvPr>
          <p:cNvPicPr>
            <a:picLocks noChangeAspect="1"/>
          </p:cNvPicPr>
          <p:nvPr/>
        </p:nvPicPr>
        <p:blipFill>
          <a:blip r:embed="rId2"/>
          <a:stretch>
            <a:fillRect/>
          </a:stretch>
        </p:blipFill>
        <p:spPr>
          <a:xfrm>
            <a:off x="1328912" y="3787367"/>
            <a:ext cx="6584189" cy="1095025"/>
          </a:xfrm>
          <a:prstGeom prst="rect">
            <a:avLst/>
          </a:prstGeom>
        </p:spPr>
      </p:pic>
      <p:sp>
        <p:nvSpPr>
          <p:cNvPr id="5" name="Rectangle 4">
            <a:extLst>
              <a:ext uri="{FF2B5EF4-FFF2-40B4-BE49-F238E27FC236}">
                <a16:creationId xmlns:a16="http://schemas.microsoft.com/office/drawing/2014/main" id="{71F61E83-CABF-4EAC-8D81-1C6DB35AD2E5}"/>
              </a:ext>
            </a:extLst>
          </p:cNvPr>
          <p:cNvSpPr/>
          <p:nvPr/>
        </p:nvSpPr>
        <p:spPr>
          <a:xfrm>
            <a:off x="933974" y="5097976"/>
            <a:ext cx="10515600" cy="923330"/>
          </a:xfrm>
          <a:prstGeom prst="rect">
            <a:avLst/>
          </a:prstGeom>
        </p:spPr>
        <p:txBody>
          <a:bodyPr wrap="square">
            <a:spAutoFit/>
          </a:bodyPr>
          <a:lstStyle/>
          <a:p>
            <a:r>
              <a:rPr lang="en-US" dirty="0"/>
              <a:t>Each Span’s text property returns the entity as a string, and the </a:t>
            </a:r>
            <a:r>
              <a:rPr lang="en-US" dirty="0" err="1"/>
              <a:t>label_property</a:t>
            </a:r>
            <a:r>
              <a:rPr lang="en-US" dirty="0"/>
              <a:t> returns a string indicating the entity’s kind. Here, </a:t>
            </a:r>
            <a:r>
              <a:rPr lang="en-US" dirty="0" err="1"/>
              <a:t>spaCy</a:t>
            </a:r>
            <a:r>
              <a:rPr lang="en-US" dirty="0"/>
              <a:t> found three entities representing a DATE (1994), a PERSON (Tim Berners-Lee) and an ORG (organization; the World Wide Web Consortium).</a:t>
            </a:r>
          </a:p>
        </p:txBody>
      </p:sp>
    </p:spTree>
    <p:extLst>
      <p:ext uri="{BB962C8B-B14F-4D97-AF65-F5344CB8AC3E}">
        <p14:creationId xmlns:p14="http://schemas.microsoft.com/office/powerpoint/2010/main" val="6649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5560-AF8B-4C13-AF96-2F7DAA76734B}"/>
              </a:ext>
            </a:extLst>
          </p:cNvPr>
          <p:cNvSpPr>
            <a:spLocks noGrp="1"/>
          </p:cNvSpPr>
          <p:nvPr>
            <p:ph type="title"/>
          </p:nvPr>
        </p:nvSpPr>
        <p:spPr/>
        <p:txBody>
          <a:bodyPr/>
          <a:lstStyle/>
          <a:p>
            <a:r>
              <a:rPr lang="en-US" dirty="0"/>
              <a:t>Install </a:t>
            </a:r>
            <a:r>
              <a:rPr lang="en-US" dirty="0" err="1"/>
              <a:t>TextBlob</a:t>
            </a:r>
            <a:endParaRPr lang="en-US" dirty="0"/>
          </a:p>
        </p:txBody>
      </p:sp>
      <p:sp>
        <p:nvSpPr>
          <p:cNvPr id="3" name="Content Placeholder 2">
            <a:extLst>
              <a:ext uri="{FF2B5EF4-FFF2-40B4-BE49-F238E27FC236}">
                <a16:creationId xmlns:a16="http://schemas.microsoft.com/office/drawing/2014/main" id="{42694F74-2D28-4E3D-8634-898623207C2E}"/>
              </a:ext>
            </a:extLst>
          </p:cNvPr>
          <p:cNvSpPr>
            <a:spLocks noGrp="1"/>
          </p:cNvSpPr>
          <p:nvPr>
            <p:ph idx="1"/>
          </p:nvPr>
        </p:nvSpPr>
        <p:spPr/>
        <p:txBody>
          <a:bodyPr/>
          <a:lstStyle/>
          <a:p>
            <a:r>
              <a:rPr lang="en-US" dirty="0"/>
              <a:t>create virtual environment in VS code  - </a:t>
            </a:r>
            <a:r>
              <a:rPr lang="en-US" dirty="0" err="1"/>
              <a:t>nlp_venv</a:t>
            </a:r>
            <a:endParaRPr lang="en-US" dirty="0"/>
          </a:p>
          <a:p>
            <a:r>
              <a:rPr lang="en-US" dirty="0"/>
              <a:t>activate </a:t>
            </a:r>
            <a:r>
              <a:rPr lang="en-US" dirty="0" err="1"/>
              <a:t>nlp_venv</a:t>
            </a:r>
            <a:endParaRPr lang="en-US" dirty="0"/>
          </a:p>
          <a:p>
            <a:r>
              <a:rPr lang="en-US" dirty="0"/>
              <a:t>install module – pip install </a:t>
            </a:r>
            <a:r>
              <a:rPr lang="en-US" dirty="0" err="1"/>
              <a:t>textblob</a:t>
            </a:r>
            <a:endParaRPr lang="en-US" dirty="0"/>
          </a:p>
          <a:p>
            <a:r>
              <a:rPr lang="en-US" dirty="0"/>
              <a:t>install NLTK corpora used by </a:t>
            </a:r>
            <a:r>
              <a:rPr lang="en-US" dirty="0" err="1"/>
              <a:t>textblob</a:t>
            </a:r>
            <a:r>
              <a:rPr lang="en-US" dirty="0"/>
              <a:t> – </a:t>
            </a:r>
            <a:r>
              <a:rPr lang="en-US" sz="2400" dirty="0" err="1"/>
              <a:t>py</a:t>
            </a:r>
            <a:r>
              <a:rPr lang="en-US" sz="2400" dirty="0"/>
              <a:t> –m </a:t>
            </a:r>
            <a:r>
              <a:rPr lang="en-US" sz="2400" dirty="0" err="1"/>
              <a:t>textblob.download_corpora</a:t>
            </a:r>
            <a:endParaRPr lang="en-US" sz="2400" dirty="0"/>
          </a:p>
          <a:p>
            <a:endParaRPr lang="en-US" sz="2400" dirty="0"/>
          </a:p>
        </p:txBody>
      </p:sp>
    </p:spTree>
    <p:extLst>
      <p:ext uri="{BB962C8B-B14F-4D97-AF65-F5344CB8AC3E}">
        <p14:creationId xmlns:p14="http://schemas.microsoft.com/office/powerpoint/2010/main" val="4127599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6388-C15D-4575-BEAB-5C791701C96A}"/>
              </a:ext>
            </a:extLst>
          </p:cNvPr>
          <p:cNvSpPr>
            <a:spLocks noGrp="1"/>
          </p:cNvSpPr>
          <p:nvPr>
            <p:ph type="title"/>
          </p:nvPr>
        </p:nvSpPr>
        <p:spPr/>
        <p:txBody>
          <a:bodyPr/>
          <a:lstStyle/>
          <a:p>
            <a:r>
              <a:rPr lang="en-US" dirty="0"/>
              <a:t>You Try</a:t>
            </a:r>
          </a:p>
        </p:txBody>
      </p:sp>
      <p:sp>
        <p:nvSpPr>
          <p:cNvPr id="3" name="Content Placeholder 2">
            <a:extLst>
              <a:ext uri="{FF2B5EF4-FFF2-40B4-BE49-F238E27FC236}">
                <a16:creationId xmlns:a16="http://schemas.microsoft.com/office/drawing/2014/main" id="{C9F997A8-50FC-4697-8AA8-FC88DAFC23AD}"/>
              </a:ext>
            </a:extLst>
          </p:cNvPr>
          <p:cNvSpPr>
            <a:spLocks noGrp="1"/>
          </p:cNvSpPr>
          <p:nvPr>
            <p:ph idx="1"/>
          </p:nvPr>
        </p:nvSpPr>
        <p:spPr/>
        <p:txBody>
          <a:bodyPr/>
          <a:lstStyle/>
          <a:p>
            <a:r>
              <a:rPr lang="en-US" dirty="0"/>
              <a:t>Display the named entities in 'Paul J. </a:t>
            </a:r>
            <a:r>
              <a:rPr lang="en-US" dirty="0" err="1"/>
              <a:t>Deitel</a:t>
            </a:r>
            <a:r>
              <a:rPr lang="en-US" dirty="0"/>
              <a:t> is CEO of </a:t>
            </a:r>
            <a:r>
              <a:rPr lang="en-US" dirty="0" err="1"/>
              <a:t>Deitel</a:t>
            </a:r>
            <a:r>
              <a:rPr lang="en-US" dirty="0"/>
              <a:t> &amp; Associates, Inc.'</a:t>
            </a:r>
          </a:p>
        </p:txBody>
      </p:sp>
    </p:spTree>
    <p:extLst>
      <p:ext uri="{BB962C8B-B14F-4D97-AF65-F5344CB8AC3E}">
        <p14:creationId xmlns:p14="http://schemas.microsoft.com/office/powerpoint/2010/main" val="498147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7108-71C9-4B59-B7F5-AF45EDD162B5}"/>
              </a:ext>
            </a:extLst>
          </p:cNvPr>
          <p:cNvSpPr>
            <a:spLocks noGrp="1"/>
          </p:cNvSpPr>
          <p:nvPr>
            <p:ph type="title"/>
          </p:nvPr>
        </p:nvSpPr>
        <p:spPr/>
        <p:txBody>
          <a:bodyPr/>
          <a:lstStyle/>
          <a:p>
            <a:r>
              <a:rPr lang="en-US" dirty="0"/>
              <a:t>Similarity Detection with </a:t>
            </a:r>
            <a:r>
              <a:rPr lang="en-US" dirty="0" err="1"/>
              <a:t>spaCy</a:t>
            </a:r>
            <a:endParaRPr lang="en-US" dirty="0"/>
          </a:p>
        </p:txBody>
      </p:sp>
      <p:sp>
        <p:nvSpPr>
          <p:cNvPr id="3" name="Content Placeholder 2">
            <a:extLst>
              <a:ext uri="{FF2B5EF4-FFF2-40B4-BE49-F238E27FC236}">
                <a16:creationId xmlns:a16="http://schemas.microsoft.com/office/drawing/2014/main" id="{8272EEB2-2967-4740-A467-67ECA234F012}"/>
              </a:ext>
            </a:extLst>
          </p:cNvPr>
          <p:cNvSpPr>
            <a:spLocks noGrp="1"/>
          </p:cNvSpPr>
          <p:nvPr>
            <p:ph idx="1"/>
          </p:nvPr>
        </p:nvSpPr>
        <p:spPr/>
        <p:txBody>
          <a:bodyPr/>
          <a:lstStyle/>
          <a:p>
            <a:r>
              <a:rPr lang="en-US" dirty="0"/>
              <a:t>Similarity detection is the process of analyzing documents to determine how alike they are. One possible similarity detection technique is word frequency counting. For example, some people believe that the works of William Shakespeare actually might have been written by Sir Francis Bacon, Christopher Marlowe or others. Comparing the word frequencies of their works with those of Shakespeare can reveal writing-style similarities.</a:t>
            </a:r>
          </a:p>
        </p:txBody>
      </p:sp>
    </p:spTree>
    <p:extLst>
      <p:ext uri="{BB962C8B-B14F-4D97-AF65-F5344CB8AC3E}">
        <p14:creationId xmlns:p14="http://schemas.microsoft.com/office/powerpoint/2010/main" val="2517609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5D9F-C2AB-4A3C-AE9D-3CA892B23F6F}"/>
              </a:ext>
            </a:extLst>
          </p:cNvPr>
          <p:cNvSpPr>
            <a:spLocks noGrp="1"/>
          </p:cNvSpPr>
          <p:nvPr>
            <p:ph type="title"/>
          </p:nvPr>
        </p:nvSpPr>
        <p:spPr/>
        <p:txBody>
          <a:bodyPr/>
          <a:lstStyle/>
          <a:p>
            <a:r>
              <a:rPr lang="en-US" dirty="0"/>
              <a:t>Comparing the Books’ Similarity </a:t>
            </a:r>
          </a:p>
        </p:txBody>
      </p:sp>
      <p:pic>
        <p:nvPicPr>
          <p:cNvPr id="4" name="Content Placeholder 3">
            <a:extLst>
              <a:ext uri="{FF2B5EF4-FFF2-40B4-BE49-F238E27FC236}">
                <a16:creationId xmlns:a16="http://schemas.microsoft.com/office/drawing/2014/main" id="{E0A75D20-E0BA-4538-9D7F-8D5DBFB5FF24}"/>
              </a:ext>
            </a:extLst>
          </p:cNvPr>
          <p:cNvPicPr>
            <a:picLocks noGrp="1" noChangeAspect="1"/>
          </p:cNvPicPr>
          <p:nvPr>
            <p:ph idx="1"/>
          </p:nvPr>
        </p:nvPicPr>
        <p:blipFill>
          <a:blip r:embed="rId2"/>
          <a:stretch>
            <a:fillRect/>
          </a:stretch>
        </p:blipFill>
        <p:spPr>
          <a:xfrm>
            <a:off x="838200" y="1826711"/>
            <a:ext cx="6524625" cy="2000250"/>
          </a:xfrm>
          <a:prstGeom prst="rect">
            <a:avLst/>
          </a:prstGeom>
        </p:spPr>
      </p:pic>
      <p:pic>
        <p:nvPicPr>
          <p:cNvPr id="5" name="Picture 4">
            <a:extLst>
              <a:ext uri="{FF2B5EF4-FFF2-40B4-BE49-F238E27FC236}">
                <a16:creationId xmlns:a16="http://schemas.microsoft.com/office/drawing/2014/main" id="{497E3F26-AD13-4D7B-996B-69911EA9C5FB}"/>
              </a:ext>
            </a:extLst>
          </p:cNvPr>
          <p:cNvPicPr>
            <a:picLocks noChangeAspect="1"/>
          </p:cNvPicPr>
          <p:nvPr/>
        </p:nvPicPr>
        <p:blipFill>
          <a:blip r:embed="rId3"/>
          <a:stretch>
            <a:fillRect/>
          </a:stretch>
        </p:blipFill>
        <p:spPr>
          <a:xfrm>
            <a:off x="897011" y="4351046"/>
            <a:ext cx="4295774" cy="504825"/>
          </a:xfrm>
          <a:prstGeom prst="rect">
            <a:avLst/>
          </a:prstGeom>
        </p:spPr>
      </p:pic>
      <p:sp>
        <p:nvSpPr>
          <p:cNvPr id="6" name="Rectangle 5">
            <a:extLst>
              <a:ext uri="{FF2B5EF4-FFF2-40B4-BE49-F238E27FC236}">
                <a16:creationId xmlns:a16="http://schemas.microsoft.com/office/drawing/2014/main" id="{E6625985-C968-44E2-A882-9B520AA022F4}"/>
              </a:ext>
            </a:extLst>
          </p:cNvPr>
          <p:cNvSpPr/>
          <p:nvPr/>
        </p:nvSpPr>
        <p:spPr>
          <a:xfrm>
            <a:off x="838200" y="5085474"/>
            <a:ext cx="10067488" cy="923330"/>
          </a:xfrm>
          <a:prstGeom prst="rect">
            <a:avLst/>
          </a:prstGeom>
        </p:spPr>
        <p:txBody>
          <a:bodyPr wrap="square">
            <a:spAutoFit/>
          </a:bodyPr>
          <a:lstStyle/>
          <a:p>
            <a:r>
              <a:rPr lang="en-US" dirty="0"/>
              <a:t>As you can see, </a:t>
            </a:r>
            <a:r>
              <a:rPr lang="en-US" dirty="0" err="1"/>
              <a:t>spaCy</a:t>
            </a:r>
            <a:r>
              <a:rPr lang="en-US" dirty="0"/>
              <a:t> believes these two documents have significant similarities. For comparison purposes, we can create another Doc representing a current news story and compared it with Romeo and Juliet. How similar is it?</a:t>
            </a:r>
          </a:p>
        </p:txBody>
      </p:sp>
    </p:spTree>
    <p:extLst>
      <p:ext uri="{BB962C8B-B14F-4D97-AF65-F5344CB8AC3E}">
        <p14:creationId xmlns:p14="http://schemas.microsoft.com/office/powerpoint/2010/main" val="224192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0055-E267-4455-A78E-F58234EAFEA7}"/>
              </a:ext>
            </a:extLst>
          </p:cNvPr>
          <p:cNvSpPr>
            <a:spLocks noGrp="1"/>
          </p:cNvSpPr>
          <p:nvPr>
            <p:ph type="title"/>
          </p:nvPr>
        </p:nvSpPr>
        <p:spPr/>
        <p:txBody>
          <a:bodyPr/>
          <a:lstStyle/>
          <a:p>
            <a:r>
              <a:rPr lang="en-US" dirty="0"/>
              <a:t>NLP processing</a:t>
            </a:r>
          </a:p>
        </p:txBody>
      </p:sp>
      <p:sp>
        <p:nvSpPr>
          <p:cNvPr id="3" name="Content Placeholder 2">
            <a:extLst>
              <a:ext uri="{FF2B5EF4-FFF2-40B4-BE49-F238E27FC236}">
                <a16:creationId xmlns:a16="http://schemas.microsoft.com/office/drawing/2014/main" id="{B9D35BC8-9D09-429C-AED8-905CDB37950B}"/>
              </a:ext>
            </a:extLst>
          </p:cNvPr>
          <p:cNvSpPr>
            <a:spLocks noGrp="1"/>
          </p:cNvSpPr>
          <p:nvPr>
            <p:ph idx="1"/>
          </p:nvPr>
        </p:nvSpPr>
        <p:spPr/>
        <p:txBody>
          <a:bodyPr/>
          <a:lstStyle/>
          <a:p>
            <a:r>
              <a:rPr lang="en-US" dirty="0"/>
              <a:t>create a new file named – nlp_1.py</a:t>
            </a:r>
          </a:p>
          <a:p>
            <a:r>
              <a:rPr lang="en-US" dirty="0"/>
              <a:t>Code:</a:t>
            </a:r>
          </a:p>
          <a:p>
            <a:endParaRPr lang="en-US" dirty="0"/>
          </a:p>
        </p:txBody>
      </p:sp>
      <p:pic>
        <p:nvPicPr>
          <p:cNvPr id="4" name="Picture 3">
            <a:extLst>
              <a:ext uri="{FF2B5EF4-FFF2-40B4-BE49-F238E27FC236}">
                <a16:creationId xmlns:a16="http://schemas.microsoft.com/office/drawing/2014/main" id="{9CDA2C1B-9801-45BE-8EEA-DAF9383952E9}"/>
              </a:ext>
            </a:extLst>
          </p:cNvPr>
          <p:cNvPicPr>
            <a:picLocks noChangeAspect="1"/>
          </p:cNvPicPr>
          <p:nvPr/>
        </p:nvPicPr>
        <p:blipFill>
          <a:blip r:embed="rId2"/>
          <a:stretch>
            <a:fillRect/>
          </a:stretch>
        </p:blipFill>
        <p:spPr>
          <a:xfrm>
            <a:off x="2030217" y="3217698"/>
            <a:ext cx="7305675" cy="2105025"/>
          </a:xfrm>
          <a:prstGeom prst="rect">
            <a:avLst/>
          </a:prstGeom>
        </p:spPr>
      </p:pic>
    </p:spTree>
    <p:extLst>
      <p:ext uri="{BB962C8B-B14F-4D97-AF65-F5344CB8AC3E}">
        <p14:creationId xmlns:p14="http://schemas.microsoft.com/office/powerpoint/2010/main" val="93565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A28E-FBC7-4BC2-857C-4DEFD661EDE7}"/>
              </a:ext>
            </a:extLst>
          </p:cNvPr>
          <p:cNvSpPr>
            <a:spLocks noGrp="1"/>
          </p:cNvSpPr>
          <p:nvPr>
            <p:ph type="title"/>
          </p:nvPr>
        </p:nvSpPr>
        <p:spPr>
          <a:xfrm>
            <a:off x="735564" y="205274"/>
            <a:ext cx="10515600" cy="567936"/>
          </a:xfrm>
        </p:spPr>
        <p:txBody>
          <a:bodyPr>
            <a:normAutofit fontScale="90000"/>
          </a:bodyPr>
          <a:lstStyle/>
          <a:p>
            <a:r>
              <a:rPr lang="en-US" dirty="0"/>
              <a:t>Sentences and Words</a:t>
            </a:r>
          </a:p>
        </p:txBody>
      </p:sp>
      <p:pic>
        <p:nvPicPr>
          <p:cNvPr id="4" name="Content Placeholder 3">
            <a:extLst>
              <a:ext uri="{FF2B5EF4-FFF2-40B4-BE49-F238E27FC236}">
                <a16:creationId xmlns:a16="http://schemas.microsoft.com/office/drawing/2014/main" id="{003BF052-E713-4EAD-B57E-9E255F27B03B}"/>
              </a:ext>
            </a:extLst>
          </p:cNvPr>
          <p:cNvPicPr>
            <a:picLocks noGrp="1" noChangeAspect="1"/>
          </p:cNvPicPr>
          <p:nvPr>
            <p:ph idx="1"/>
          </p:nvPr>
        </p:nvPicPr>
        <p:blipFill>
          <a:blip r:embed="rId2"/>
          <a:stretch>
            <a:fillRect/>
          </a:stretch>
        </p:blipFill>
        <p:spPr>
          <a:xfrm>
            <a:off x="520958" y="661317"/>
            <a:ext cx="7936863" cy="3164233"/>
          </a:xfrm>
          <a:prstGeom prst="rect">
            <a:avLst/>
          </a:prstGeom>
        </p:spPr>
      </p:pic>
      <p:pic>
        <p:nvPicPr>
          <p:cNvPr id="5" name="Picture 4">
            <a:extLst>
              <a:ext uri="{FF2B5EF4-FFF2-40B4-BE49-F238E27FC236}">
                <a16:creationId xmlns:a16="http://schemas.microsoft.com/office/drawing/2014/main" id="{6438D8CB-C529-45A4-9270-62130B855385}"/>
              </a:ext>
            </a:extLst>
          </p:cNvPr>
          <p:cNvPicPr>
            <a:picLocks noChangeAspect="1"/>
          </p:cNvPicPr>
          <p:nvPr/>
        </p:nvPicPr>
        <p:blipFill>
          <a:blip r:embed="rId3"/>
          <a:stretch>
            <a:fillRect/>
          </a:stretch>
        </p:blipFill>
        <p:spPr>
          <a:xfrm>
            <a:off x="735564" y="3825550"/>
            <a:ext cx="8119125" cy="2939144"/>
          </a:xfrm>
          <a:prstGeom prst="rect">
            <a:avLst/>
          </a:prstGeom>
        </p:spPr>
      </p:pic>
    </p:spTree>
    <p:extLst>
      <p:ext uri="{BB962C8B-B14F-4D97-AF65-F5344CB8AC3E}">
        <p14:creationId xmlns:p14="http://schemas.microsoft.com/office/powerpoint/2010/main" val="303468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2D84-E0F6-490F-A458-34FC26B55D30}"/>
              </a:ext>
            </a:extLst>
          </p:cNvPr>
          <p:cNvSpPr>
            <a:spLocks noGrp="1"/>
          </p:cNvSpPr>
          <p:nvPr>
            <p:ph type="title"/>
          </p:nvPr>
        </p:nvSpPr>
        <p:spPr/>
        <p:txBody>
          <a:bodyPr/>
          <a:lstStyle/>
          <a:p>
            <a:r>
              <a:rPr lang="en-US" dirty="0"/>
              <a:t>Parts-of-Speech Tagging</a:t>
            </a:r>
          </a:p>
        </p:txBody>
      </p:sp>
      <p:pic>
        <p:nvPicPr>
          <p:cNvPr id="4" name="Content Placeholder 3">
            <a:extLst>
              <a:ext uri="{FF2B5EF4-FFF2-40B4-BE49-F238E27FC236}">
                <a16:creationId xmlns:a16="http://schemas.microsoft.com/office/drawing/2014/main" id="{13370DB2-7022-4D85-BBDC-54C81CD10706}"/>
              </a:ext>
            </a:extLst>
          </p:cNvPr>
          <p:cNvPicPr>
            <a:picLocks noGrp="1" noChangeAspect="1"/>
          </p:cNvPicPr>
          <p:nvPr>
            <p:ph idx="1"/>
          </p:nvPr>
        </p:nvPicPr>
        <p:blipFill>
          <a:blip r:embed="rId2"/>
          <a:stretch>
            <a:fillRect/>
          </a:stretch>
        </p:blipFill>
        <p:spPr>
          <a:xfrm>
            <a:off x="838200" y="1414673"/>
            <a:ext cx="9094992" cy="2014327"/>
          </a:xfrm>
          <a:prstGeom prst="rect">
            <a:avLst/>
          </a:prstGeom>
        </p:spPr>
      </p:pic>
      <p:pic>
        <p:nvPicPr>
          <p:cNvPr id="6" name="Picture 5">
            <a:extLst>
              <a:ext uri="{FF2B5EF4-FFF2-40B4-BE49-F238E27FC236}">
                <a16:creationId xmlns:a16="http://schemas.microsoft.com/office/drawing/2014/main" id="{69BC8812-F5B0-4FCA-A060-565776A5B507}"/>
              </a:ext>
            </a:extLst>
          </p:cNvPr>
          <p:cNvPicPr>
            <a:picLocks noChangeAspect="1"/>
          </p:cNvPicPr>
          <p:nvPr/>
        </p:nvPicPr>
        <p:blipFill>
          <a:blip r:embed="rId3"/>
          <a:stretch>
            <a:fillRect/>
          </a:stretch>
        </p:blipFill>
        <p:spPr>
          <a:xfrm>
            <a:off x="993711" y="3575665"/>
            <a:ext cx="9920982" cy="2255968"/>
          </a:xfrm>
          <a:prstGeom prst="rect">
            <a:avLst/>
          </a:prstGeom>
        </p:spPr>
      </p:pic>
    </p:spTree>
    <p:extLst>
      <p:ext uri="{BB962C8B-B14F-4D97-AF65-F5344CB8AC3E}">
        <p14:creationId xmlns:p14="http://schemas.microsoft.com/office/powerpoint/2010/main" val="24761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E111-9188-41E5-9CB4-89FF95654ACA}"/>
              </a:ext>
            </a:extLst>
          </p:cNvPr>
          <p:cNvSpPr>
            <a:spLocks noGrp="1"/>
          </p:cNvSpPr>
          <p:nvPr>
            <p:ph type="title"/>
          </p:nvPr>
        </p:nvSpPr>
        <p:spPr>
          <a:xfrm>
            <a:off x="838200" y="365126"/>
            <a:ext cx="10515600" cy="679904"/>
          </a:xfrm>
        </p:spPr>
        <p:txBody>
          <a:bodyPr>
            <a:normAutofit fontScale="90000"/>
          </a:bodyPr>
          <a:lstStyle/>
          <a:p>
            <a:r>
              <a:rPr lang="en-US" dirty="0"/>
              <a:t>Parts-of-Speech Tagging</a:t>
            </a:r>
          </a:p>
        </p:txBody>
      </p:sp>
      <p:pic>
        <p:nvPicPr>
          <p:cNvPr id="4" name="Content Placeholder 3">
            <a:extLst>
              <a:ext uri="{FF2B5EF4-FFF2-40B4-BE49-F238E27FC236}">
                <a16:creationId xmlns:a16="http://schemas.microsoft.com/office/drawing/2014/main" id="{2426D554-7ED1-4C2A-BF60-3F7650EFF2D3}"/>
              </a:ext>
            </a:extLst>
          </p:cNvPr>
          <p:cNvPicPr>
            <a:picLocks noGrp="1" noChangeAspect="1"/>
          </p:cNvPicPr>
          <p:nvPr>
            <p:ph idx="1"/>
          </p:nvPr>
        </p:nvPicPr>
        <p:blipFill>
          <a:blip r:embed="rId2"/>
          <a:stretch>
            <a:fillRect/>
          </a:stretch>
        </p:blipFill>
        <p:spPr>
          <a:xfrm>
            <a:off x="838200" y="1045030"/>
            <a:ext cx="7351899" cy="5206366"/>
          </a:xfrm>
          <a:prstGeom prst="rect">
            <a:avLst/>
          </a:prstGeom>
        </p:spPr>
      </p:pic>
      <p:pic>
        <p:nvPicPr>
          <p:cNvPr id="5" name="Picture 4">
            <a:extLst>
              <a:ext uri="{FF2B5EF4-FFF2-40B4-BE49-F238E27FC236}">
                <a16:creationId xmlns:a16="http://schemas.microsoft.com/office/drawing/2014/main" id="{EE7AAE27-5599-492A-9977-1266A612D161}"/>
              </a:ext>
            </a:extLst>
          </p:cNvPr>
          <p:cNvPicPr>
            <a:picLocks noChangeAspect="1"/>
          </p:cNvPicPr>
          <p:nvPr/>
        </p:nvPicPr>
        <p:blipFill>
          <a:blip r:embed="rId3"/>
          <a:stretch>
            <a:fillRect/>
          </a:stretch>
        </p:blipFill>
        <p:spPr>
          <a:xfrm>
            <a:off x="4395787" y="3311977"/>
            <a:ext cx="7326515" cy="2771581"/>
          </a:xfrm>
          <a:prstGeom prst="rect">
            <a:avLst/>
          </a:prstGeom>
        </p:spPr>
      </p:pic>
    </p:spTree>
    <p:extLst>
      <p:ext uri="{BB962C8B-B14F-4D97-AF65-F5344CB8AC3E}">
        <p14:creationId xmlns:p14="http://schemas.microsoft.com/office/powerpoint/2010/main" val="2300544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1430</Words>
  <Application>Microsoft Office PowerPoint</Application>
  <PresentationFormat>Widescreen</PresentationFormat>
  <Paragraphs>144</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Calibri Light</vt:lpstr>
      <vt:lpstr>Office Theme</vt:lpstr>
      <vt:lpstr>Natural Language Processing</vt:lpstr>
      <vt:lpstr>What is NLP?</vt:lpstr>
      <vt:lpstr>What is NLP?</vt:lpstr>
      <vt:lpstr>TextBlob</vt:lpstr>
      <vt:lpstr>Install TextBlob</vt:lpstr>
      <vt:lpstr>NLP processing</vt:lpstr>
      <vt:lpstr>Sentences and Words</vt:lpstr>
      <vt:lpstr>Parts-of-Speech Tagging</vt:lpstr>
      <vt:lpstr>Parts-of-Speech Tagging</vt:lpstr>
      <vt:lpstr>Parts-of-Speech Tagging</vt:lpstr>
      <vt:lpstr>Sentiment Analysis</vt:lpstr>
      <vt:lpstr>Sentiment Analysis</vt:lpstr>
      <vt:lpstr>Sentiment Analysis</vt:lpstr>
      <vt:lpstr>Sentiment Analysis</vt:lpstr>
      <vt:lpstr>Sentiment Analysis – using NaiveBayesAnalyzer</vt:lpstr>
      <vt:lpstr>Sentiment Analysis</vt:lpstr>
      <vt:lpstr>Language Detection and Translation</vt:lpstr>
      <vt:lpstr>Language Detection and Translation</vt:lpstr>
      <vt:lpstr>Language Detection and Translation</vt:lpstr>
      <vt:lpstr>Language Detection and Translation</vt:lpstr>
      <vt:lpstr>Inflection: Pluralization and Singularization</vt:lpstr>
      <vt:lpstr>Inflection: Pluralization and Singularization</vt:lpstr>
      <vt:lpstr>Spellcheck an Correction</vt:lpstr>
      <vt:lpstr>Spellcheck and Correction</vt:lpstr>
      <vt:lpstr>Normalization: Stemming and Lemmatization</vt:lpstr>
      <vt:lpstr>Word Frequencies</vt:lpstr>
      <vt:lpstr>Word Frequencies</vt:lpstr>
      <vt:lpstr>Definitions, Synonyms and Antonyms from WordNet</vt:lpstr>
      <vt:lpstr>Getting Synonyms</vt:lpstr>
      <vt:lpstr>Getting Synonyms</vt:lpstr>
      <vt:lpstr>Deleting Stop Words</vt:lpstr>
      <vt:lpstr>Deleting Stop Words</vt:lpstr>
      <vt:lpstr>Deleting Stop Words</vt:lpstr>
      <vt:lpstr>Visualizing Word Frequencies with Pandas</vt:lpstr>
      <vt:lpstr>Eliminate the stop words</vt:lpstr>
      <vt:lpstr>Sorting the Words by Frequency</vt:lpstr>
      <vt:lpstr>Getting the Top 20 Words</vt:lpstr>
      <vt:lpstr>Convert top20 to a DataFrame</vt:lpstr>
      <vt:lpstr>Visualizing the DataFrame</vt:lpstr>
      <vt:lpstr>Visualizing the DataFrame</vt:lpstr>
      <vt:lpstr>Visualizing Word Frequencies with Word Clouds</vt:lpstr>
      <vt:lpstr>Loading the Mask Image that Specifies the Word Cloud’s Shape</vt:lpstr>
      <vt:lpstr>Generate and Save the Word Cloud</vt:lpstr>
      <vt:lpstr>WordCloud </vt:lpstr>
      <vt:lpstr>Named Entity Recognition with spaCy</vt:lpstr>
      <vt:lpstr>Install spaCy</vt:lpstr>
      <vt:lpstr>Loading the Language Model</vt:lpstr>
      <vt:lpstr>Creating a spaCy Doc</vt:lpstr>
      <vt:lpstr>Getting the Named Entities</vt:lpstr>
      <vt:lpstr>You Try</vt:lpstr>
      <vt:lpstr>Similarity Detection with spaCy</vt:lpstr>
      <vt:lpstr>Comparing the Books’ Similarity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Bhojwani, Johnny</dc:creator>
  <cp:lastModifiedBy>Bhojwani, Johnny</cp:lastModifiedBy>
  <cp:revision>30</cp:revision>
  <dcterms:created xsi:type="dcterms:W3CDTF">2020-02-11T18:45:14Z</dcterms:created>
  <dcterms:modified xsi:type="dcterms:W3CDTF">2020-10-07T05:23:55Z</dcterms:modified>
</cp:coreProperties>
</file>