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03" r:id="rId1"/>
  </p:sldMasterIdLst>
  <p:notesMasterIdLst>
    <p:notesMasterId r:id="rId25"/>
  </p:notesMasterIdLst>
  <p:sldIdLst>
    <p:sldId id="256" r:id="rId2"/>
    <p:sldId id="257" r:id="rId3"/>
    <p:sldId id="258" r:id="rId4"/>
    <p:sldId id="259" r:id="rId5"/>
    <p:sldId id="260" r:id="rId6"/>
    <p:sldId id="261" r:id="rId7"/>
    <p:sldId id="262" r:id="rId8"/>
    <p:sldId id="278"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4" d="100"/>
          <a:sy n="104" d="100"/>
        </p:scale>
        <p:origin x="802" y="7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allo\Downloads\Classeur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sz="1600" b="1" dirty="0">
                <a:latin typeface="Bell MT" panose="02020503060305020303" pitchFamily="18" charset="0"/>
              </a:rPr>
              <a:t>Valeur Actuarielle (£)</a:t>
            </a:r>
          </a:p>
        </c:rich>
      </c:tx>
      <c:layout>
        <c:manualLayout>
          <c:xMode val="edge"/>
          <c:yMode val="edge"/>
          <c:x val="0.19095938499105983"/>
          <c:y val="3.734019059962171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46392739034210406"/>
          <c:y val="0.19883110154356029"/>
          <c:w val="0.47329332572156624"/>
          <c:h val="0.71725466802361615"/>
        </c:manualLayout>
      </c:layout>
      <c:bar3DChart>
        <c:barDir val="col"/>
        <c:grouping val="stacked"/>
        <c:varyColors val="0"/>
        <c:ser>
          <c:idx val="0"/>
          <c:order val="0"/>
          <c:tx>
            <c:strRef>
              <c:f>Feuil1!$B$31</c:f>
              <c:strCache>
                <c:ptCount val="1"/>
                <c:pt idx="0">
                  <c:v>UK + Belgique</c:v>
                </c:pt>
              </c:strCache>
            </c:strRef>
          </c:tx>
          <c:spPr>
            <a:solidFill>
              <a:schemeClr val="accent1"/>
            </a:solidFill>
            <a:ln>
              <a:noFill/>
            </a:ln>
            <a:effectLst/>
            <a:sp3d/>
          </c:spPr>
          <c:invertIfNegative val="0"/>
          <c:cat>
            <c:strRef>
              <c:f>Feuil1!$A$32:$A$33</c:f>
              <c:strCache>
                <c:ptCount val="2"/>
                <c:pt idx="0">
                  <c:v>Valeur actuarielle subjective (£)</c:v>
                </c:pt>
                <c:pt idx="1">
                  <c:v>Valeur actuarielle objective (£)</c:v>
                </c:pt>
              </c:strCache>
            </c:strRef>
          </c:cat>
          <c:val>
            <c:numRef>
              <c:f>Feuil1!$B$32:$B$33</c:f>
              <c:numCache>
                <c:formatCode>_-[$£-809]* #,##0.00_-;\-[$£-809]* #,##0.00_-;_-[$£-809]* "-"??_-;_-@_-</c:formatCode>
                <c:ptCount val="2"/>
                <c:pt idx="0">
                  <c:v>22.994999999999997</c:v>
                </c:pt>
                <c:pt idx="1">
                  <c:v>8.1</c:v>
                </c:pt>
              </c:numCache>
            </c:numRef>
          </c:val>
          <c:extLst>
            <c:ext xmlns:c16="http://schemas.microsoft.com/office/drawing/2014/chart" uri="{C3380CC4-5D6E-409C-BE32-E72D297353CC}">
              <c16:uniqueId val="{00000000-CFD4-40AB-B557-9E277BA897DC}"/>
            </c:ext>
          </c:extLst>
        </c:ser>
        <c:dLbls>
          <c:showLegendKey val="0"/>
          <c:showVal val="0"/>
          <c:showCatName val="0"/>
          <c:showSerName val="0"/>
          <c:showPercent val="0"/>
          <c:showBubbleSize val="0"/>
        </c:dLbls>
        <c:gapWidth val="150"/>
        <c:shape val="box"/>
        <c:axId val="1962847743"/>
        <c:axId val="1962849407"/>
        <c:axId val="0"/>
      </c:bar3DChart>
      <c:catAx>
        <c:axId val="196284774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Bell MT" panose="02020503060305020303" pitchFamily="18" charset="0"/>
                <a:ea typeface="+mn-ea"/>
                <a:cs typeface="+mn-cs"/>
              </a:defRPr>
            </a:pPr>
            <a:endParaRPr lang="fr-FR"/>
          </a:p>
        </c:txPr>
        <c:crossAx val="1962849407"/>
        <c:crosses val="autoZero"/>
        <c:auto val="1"/>
        <c:lblAlgn val="ctr"/>
        <c:lblOffset val="100"/>
        <c:noMultiLvlLbl val="0"/>
      </c:catAx>
      <c:valAx>
        <c:axId val="1962849407"/>
        <c:scaling>
          <c:orientation val="minMax"/>
        </c:scaling>
        <c:delete val="0"/>
        <c:axPos val="l"/>
        <c:majorGridlines>
          <c:spPr>
            <a:ln w="9525" cap="flat" cmpd="sng" algn="ctr">
              <a:solidFill>
                <a:schemeClr val="tx1">
                  <a:lumMod val="15000"/>
                  <a:lumOff val="85000"/>
                </a:schemeClr>
              </a:solidFill>
              <a:round/>
            </a:ln>
            <a:effectLst/>
          </c:spPr>
        </c:majorGridlines>
        <c:numFmt formatCode="_-[$£-809]* #,##0.00_-;\-[$£-809]* #,##0.00_-;_-[$£-809]*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6284774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10f18be136_4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10f18be136_4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10f18be136_4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10f18be136_4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10f18be136_4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10f18be136_4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109dc176d6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109dc176d6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109dc176d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109dc176d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109dc176d6_2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109dc176d6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10f18be136_4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10f18be136_4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10f18be136_4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10f18be136_4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10f18be136_4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10f18be136_4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10f18be136_4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10f18be136_4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10f18be136_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10f18be136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10f18be136_4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10f18be136_4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10f18be136_4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10f18be136_4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10f18be136_4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10f18be136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109dc176d6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109dc176d6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10f18be1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10f18be1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10f18be136_4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10f18be136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10f18be13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10f18be13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10f18be13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10f18be13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109dc176d6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109dc176d6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4750737"/>
            <a:ext cx="9144000"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0079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8624D31-43A5-475A-80CF-332C9F6DCF35}"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6726468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8624D31-43A5-475A-80CF-332C9F6DCF35}"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22511780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extLst>
      <p:ext uri="{BB962C8B-B14F-4D97-AF65-F5344CB8AC3E}">
        <p14:creationId xmlns:p14="http://schemas.microsoft.com/office/powerpoint/2010/main" val="1860496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8624D31-43A5-475A-80CF-332C9F6DCF35}"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6323002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20EBB0C4-6273-4C6E-B9BD-2EDC30F1CD52}" type="datetimeFigureOut">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47763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822960" y="1384301"/>
            <a:ext cx="3703320" cy="301751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8624D31-43A5-475A-80CF-332C9F6DCF35}" type="datetimeFigureOut">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08807983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Modifier les styles du texte du masque</a:t>
            </a:r>
          </a:p>
        </p:txBody>
      </p:sp>
      <p:sp>
        <p:nvSpPr>
          <p:cNvPr id="4" name="Content Placeholder 3"/>
          <p:cNvSpPr>
            <a:spLocks noGrp="1"/>
          </p:cNvSpPr>
          <p:nvPr>
            <p:ph sz="half" idx="2"/>
          </p:nvPr>
        </p:nvSpPr>
        <p:spPr>
          <a:xfrm>
            <a:off x="822960" y="1936751"/>
            <a:ext cx="3703320" cy="246507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Modifier les styles du texte du masque</a:t>
            </a:r>
          </a:p>
        </p:txBody>
      </p:sp>
      <p:sp>
        <p:nvSpPr>
          <p:cNvPr id="6" name="Content Placeholder 5"/>
          <p:cNvSpPr>
            <a:spLocks noGrp="1"/>
          </p:cNvSpPr>
          <p:nvPr>
            <p:ph sz="quarter" idx="4"/>
          </p:nvPr>
        </p:nvSpPr>
        <p:spPr>
          <a:xfrm>
            <a:off x="4663440" y="1936751"/>
            <a:ext cx="3703320" cy="246507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8624D31-43A5-475A-80CF-332C9F6DCF35}" type="datetimeFigureOut">
              <a:rPr lang="en-US" smtClean="0"/>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73691219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88696130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11/6/2024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426390948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Modifier les styles du texte du masque</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98624D31-43A5-475A-80CF-332C9F6DCF35}" type="datetimeFigureOut">
              <a:rPr lang="en-US" smtClean="0"/>
              <a:t>11/6/2024</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37173169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tIns="0" bIns="0" anchor="b">
            <a:noAutofit/>
          </a:bodyPr>
          <a:lstStyle>
            <a:lvl1pPr>
              <a:defRPr sz="27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C9CAD897-D46E-4AD2-BD9B-49DD3E640873}" type="datetimeFigureOut">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39026220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smtClean="0"/>
              <a:t>11/6/2024</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fr-FR" smtClean="0"/>
              <a:t>‹N°›</a:t>
            </a:fld>
            <a:endParaRPr lang="fr-F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574068"/>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chart" Target="../charts/char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863587" y="1006549"/>
            <a:ext cx="7771812" cy="1227033"/>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fr" dirty="0">
                <a:latin typeface="Bell MT" panose="02020503060305020303" pitchFamily="18" charset="0"/>
              </a:rPr>
              <a:t> </a:t>
            </a:r>
            <a:r>
              <a:rPr lang="fr" sz="3100" dirty="0" smtClean="0">
                <a:latin typeface="Times New Roman" panose="02020603050405020304" pitchFamily="18" charset="0"/>
                <a:cs typeface="Times New Roman" panose="02020603050405020304" pitchFamily="18" charset="0"/>
              </a:rPr>
              <a:t>Cas N° 18 : </a:t>
            </a:r>
            <a:r>
              <a:rPr lang="fr" dirty="0" smtClean="0">
                <a:latin typeface="Times New Roman" panose="02020603050405020304" pitchFamily="18" charset="0"/>
                <a:cs typeface="Times New Roman" panose="02020603050405020304" pitchFamily="18" charset="0"/>
              </a:rPr>
              <a:t>“</a:t>
            </a:r>
            <a:r>
              <a:rPr lang="fr" sz="3644" dirty="0" smtClean="0">
                <a:latin typeface="Times New Roman" panose="02020603050405020304" pitchFamily="18" charset="0"/>
                <a:cs typeface="Times New Roman" panose="02020603050405020304" pitchFamily="18" charset="0"/>
              </a:rPr>
              <a:t>How </a:t>
            </a:r>
            <a:r>
              <a:rPr lang="fr" sz="3644" dirty="0">
                <a:latin typeface="Times New Roman" panose="02020603050405020304" pitchFamily="18" charset="0"/>
                <a:cs typeface="Times New Roman" panose="02020603050405020304" pitchFamily="18" charset="0"/>
              </a:rPr>
              <a:t>do people value extended warranties? Evidence from two field surveys”</a:t>
            </a:r>
            <a:endParaRPr sz="3644"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1"/>
          </p:nvPr>
        </p:nvSpPr>
        <p:spPr>
          <a:xfrm>
            <a:off x="311700" y="3358829"/>
            <a:ext cx="3863207" cy="1341843"/>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fr" sz="6400" dirty="0" smtClean="0">
                <a:solidFill>
                  <a:schemeClr val="tx1"/>
                </a:solidFill>
                <a:latin typeface="Times New Roman" panose="02020603050405020304" pitchFamily="18" charset="0"/>
                <a:cs typeface="Times New Roman" panose="02020603050405020304" pitchFamily="18" charset="0"/>
              </a:rPr>
              <a:t>Groupe 17 :</a:t>
            </a:r>
          </a:p>
          <a:p>
            <a:pPr marL="0" lvl="0" indent="0" algn="l" rtl="0">
              <a:lnSpc>
                <a:spcPct val="120000"/>
              </a:lnSpc>
              <a:spcBef>
                <a:spcPts val="0"/>
              </a:spcBef>
              <a:spcAft>
                <a:spcPts val="0"/>
              </a:spcAft>
              <a:buNone/>
            </a:pPr>
            <a:endParaRPr lang="fr" dirty="0" smtClean="0">
              <a:solidFill>
                <a:schemeClr val="tx1"/>
              </a:solidFill>
              <a:latin typeface="Times New Roman" panose="02020603050405020304" pitchFamily="18" charset="0"/>
              <a:cs typeface="Times New Roman" panose="02020603050405020304" pitchFamily="18" charset="0"/>
            </a:endParaRPr>
          </a:p>
          <a:p>
            <a:pPr marL="0" lvl="0" indent="0" algn="l" rtl="0">
              <a:lnSpc>
                <a:spcPct val="120000"/>
              </a:lnSpc>
              <a:spcBef>
                <a:spcPts val="0"/>
              </a:spcBef>
              <a:spcAft>
                <a:spcPts val="0"/>
              </a:spcAft>
              <a:buNone/>
            </a:pPr>
            <a:endParaRPr lang="fr" dirty="0" smtClean="0">
              <a:solidFill>
                <a:schemeClr val="tx1"/>
              </a:solidFill>
              <a:latin typeface="Times New Roman" panose="02020603050405020304" pitchFamily="18" charset="0"/>
              <a:cs typeface="Times New Roman" panose="02020603050405020304" pitchFamily="18" charset="0"/>
            </a:endParaRPr>
          </a:p>
          <a:p>
            <a:pPr marL="0" lvl="0" indent="0" algn="l" rtl="0">
              <a:lnSpc>
                <a:spcPct val="120000"/>
              </a:lnSpc>
              <a:spcBef>
                <a:spcPts val="0"/>
              </a:spcBef>
              <a:spcAft>
                <a:spcPts val="0"/>
              </a:spcAft>
              <a:buNone/>
            </a:pPr>
            <a:r>
              <a:rPr lang="fr" sz="5600" b="1" dirty="0" smtClean="0">
                <a:solidFill>
                  <a:schemeClr val="tx1"/>
                </a:solidFill>
                <a:latin typeface="Times New Roman" panose="02020603050405020304" pitchFamily="18" charset="0"/>
                <a:cs typeface="Times New Roman" panose="02020603050405020304" pitchFamily="18" charset="0"/>
              </a:rPr>
              <a:t>DJAU Mamadou</a:t>
            </a:r>
            <a:endParaRPr sz="5600" b="1" dirty="0">
              <a:solidFill>
                <a:schemeClr val="tx1"/>
              </a:solidFill>
              <a:latin typeface="Times New Roman" panose="02020603050405020304" pitchFamily="18" charset="0"/>
              <a:cs typeface="Times New Roman" panose="02020603050405020304" pitchFamily="18" charset="0"/>
            </a:endParaRPr>
          </a:p>
          <a:p>
            <a:pPr marL="0" lvl="0" indent="0" algn="l" rtl="0">
              <a:lnSpc>
                <a:spcPct val="120000"/>
              </a:lnSpc>
              <a:spcBef>
                <a:spcPts val="0"/>
              </a:spcBef>
              <a:spcAft>
                <a:spcPts val="0"/>
              </a:spcAft>
              <a:buNone/>
            </a:pPr>
            <a:r>
              <a:rPr lang="fr" sz="5600" b="1" dirty="0">
                <a:solidFill>
                  <a:schemeClr val="tx1"/>
                </a:solidFill>
                <a:latin typeface="Times New Roman" panose="02020603050405020304" pitchFamily="18" charset="0"/>
                <a:cs typeface="Times New Roman" panose="02020603050405020304" pitchFamily="18" charset="0"/>
              </a:rPr>
              <a:t>BAKALA BOUBA Freddy Patrick</a:t>
            </a:r>
            <a:endParaRPr sz="5600" b="1" dirty="0">
              <a:solidFill>
                <a:schemeClr val="tx1"/>
              </a:solidFill>
              <a:latin typeface="Times New Roman" panose="02020603050405020304" pitchFamily="18" charset="0"/>
              <a:cs typeface="Times New Roman" panose="02020603050405020304" pitchFamily="18" charset="0"/>
            </a:endParaRPr>
          </a:p>
          <a:p>
            <a:pPr marL="0" lvl="0" indent="0" algn="l" rtl="0">
              <a:lnSpc>
                <a:spcPct val="120000"/>
              </a:lnSpc>
              <a:spcBef>
                <a:spcPts val="0"/>
              </a:spcBef>
              <a:spcAft>
                <a:spcPts val="0"/>
              </a:spcAft>
              <a:buNone/>
            </a:pPr>
            <a:r>
              <a:rPr lang="fr" sz="5600" b="1" dirty="0">
                <a:solidFill>
                  <a:schemeClr val="tx1"/>
                </a:solidFill>
                <a:latin typeface="Times New Roman" panose="02020603050405020304" pitchFamily="18" charset="0"/>
                <a:cs typeface="Times New Roman" panose="02020603050405020304" pitchFamily="18" charset="0"/>
              </a:rPr>
              <a:t>KABORE Julien</a:t>
            </a:r>
            <a:endParaRPr sz="5600" b="1" dirty="0">
              <a:solidFill>
                <a:schemeClr val="tx1"/>
              </a:solidFill>
              <a:latin typeface="Times New Roman" panose="02020603050405020304" pitchFamily="18" charset="0"/>
              <a:cs typeface="Times New Roman" panose="02020603050405020304" pitchFamily="18" charset="0"/>
            </a:endParaRPr>
          </a:p>
          <a:p>
            <a:pPr marL="0" lvl="0" indent="0" algn="l" rtl="0">
              <a:lnSpc>
                <a:spcPct val="120000"/>
              </a:lnSpc>
              <a:spcBef>
                <a:spcPts val="0"/>
              </a:spcBef>
              <a:spcAft>
                <a:spcPts val="0"/>
              </a:spcAft>
              <a:buNone/>
            </a:pPr>
            <a:r>
              <a:rPr lang="fr" sz="5600" b="1" dirty="0">
                <a:solidFill>
                  <a:schemeClr val="tx1"/>
                </a:solidFill>
                <a:latin typeface="Times New Roman" panose="02020603050405020304" pitchFamily="18" charset="0"/>
                <a:cs typeface="Times New Roman" panose="02020603050405020304" pitchFamily="18" charset="0"/>
              </a:rPr>
              <a:t>BALLOGOU </a:t>
            </a:r>
            <a:r>
              <a:rPr lang="fr" sz="5600" b="1" dirty="0" smtClean="0">
                <a:solidFill>
                  <a:schemeClr val="tx1"/>
                </a:solidFill>
                <a:latin typeface="Times New Roman" panose="02020603050405020304" pitchFamily="18" charset="0"/>
                <a:cs typeface="Times New Roman" panose="02020603050405020304" pitchFamily="18" charset="0"/>
              </a:rPr>
              <a:t>Essi Carole Claudia</a:t>
            </a:r>
            <a:endParaRPr sz="5600" b="1" dirty="0">
              <a:solidFill>
                <a:schemeClr val="tx1"/>
              </a:solidFill>
              <a:latin typeface="Times New Roman" panose="02020603050405020304" pitchFamily="18" charset="0"/>
              <a:cs typeface="Times New Roman" panose="02020603050405020304" pitchFamily="18" charset="0"/>
            </a:endParaRPr>
          </a:p>
        </p:txBody>
      </p:sp>
      <p:sp>
        <p:nvSpPr>
          <p:cNvPr id="56" name="Google Shape;56;p13"/>
          <p:cNvSpPr txBox="1"/>
          <p:nvPr/>
        </p:nvSpPr>
        <p:spPr>
          <a:xfrm>
            <a:off x="4063400" y="2082084"/>
            <a:ext cx="4572000" cy="872132"/>
          </a:xfrm>
          <a:prstGeom prst="rect">
            <a:avLst/>
          </a:prstGeom>
          <a:noFill/>
          <a:ln>
            <a:noFill/>
          </a:ln>
        </p:spPr>
        <p:txBody>
          <a:bodyPr spcFirstLastPara="1" wrap="square" lIns="91425" tIns="91425" rIns="91425" bIns="91425" anchor="t" anchorCtr="0">
            <a:noAutofit/>
          </a:bodyPr>
          <a:lstStyle/>
          <a:p>
            <a:pPr lvl="0"/>
            <a:r>
              <a:rPr lang="fr" sz="1800" dirty="0">
                <a:solidFill>
                  <a:schemeClr val="dk2"/>
                </a:solidFill>
              </a:rPr>
              <a:t> </a:t>
            </a:r>
            <a:r>
              <a:rPr lang="fr" sz="1800" i="1" dirty="0">
                <a:latin typeface="Times New Roman" panose="02020603050405020304" pitchFamily="18" charset="0"/>
                <a:cs typeface="Times New Roman" panose="02020603050405020304" pitchFamily="18" charset="0"/>
              </a:rPr>
              <a:t>Marieke Huysentruyt </a:t>
            </a:r>
            <a:r>
              <a:rPr lang="fr-FR" dirty="0">
                <a:latin typeface="Times New Roman" panose="02020603050405020304" pitchFamily="18" charset="0"/>
                <a:cs typeface="Times New Roman" panose="02020603050405020304" pitchFamily="18" charset="0"/>
              </a:rPr>
              <a:t>&amp;</a:t>
            </a:r>
            <a:r>
              <a:rPr lang="fr" sz="1800" i="1" dirty="0" smtClean="0">
                <a:latin typeface="Times New Roman" panose="02020603050405020304" pitchFamily="18" charset="0"/>
                <a:cs typeface="Times New Roman" panose="02020603050405020304" pitchFamily="18" charset="0"/>
              </a:rPr>
              <a:t> </a:t>
            </a:r>
            <a:r>
              <a:rPr lang="fr" sz="1800" i="1" dirty="0">
                <a:latin typeface="Times New Roman" panose="02020603050405020304" pitchFamily="18" charset="0"/>
                <a:cs typeface="Times New Roman" panose="02020603050405020304" pitchFamily="18" charset="0"/>
              </a:rPr>
              <a:t>Daniel Read, </a:t>
            </a:r>
            <a:r>
              <a:rPr lang="fr" sz="1800" i="1" dirty="0" smtClean="0">
                <a:latin typeface="Times New Roman" panose="02020603050405020304" pitchFamily="18" charset="0"/>
                <a:cs typeface="Times New Roman" panose="02020603050405020304" pitchFamily="18" charset="0"/>
              </a:rPr>
              <a:t>2010</a:t>
            </a:r>
          </a:p>
          <a:p>
            <a:pPr marL="0" lvl="0" indent="0" algn="l" rtl="0">
              <a:spcBef>
                <a:spcPts val="0"/>
              </a:spcBef>
              <a:spcAft>
                <a:spcPts val="0"/>
              </a:spcAft>
              <a:buNone/>
            </a:pPr>
            <a:endParaRPr lang="fr" sz="1800" i="1" dirty="0" smtClean="0">
              <a:solidFill>
                <a:schemeClr val="dk2"/>
              </a:solidFill>
              <a:latin typeface="Times New Roman" panose="02020603050405020304" pitchFamily="18" charset="0"/>
              <a:cs typeface="Times New Roman" panose="02020603050405020304" pitchFamily="18" charset="0"/>
            </a:endParaRPr>
          </a:p>
          <a:p>
            <a:pPr lvl="0" algn="r"/>
            <a:r>
              <a:rPr lang="en-GB" sz="1000" i="1" dirty="0">
                <a:latin typeface="Times New Roman" panose="02020603050405020304" pitchFamily="18" charset="0"/>
                <a:cs typeface="Times New Roman" panose="02020603050405020304" pitchFamily="18" charset="0"/>
              </a:rPr>
              <a:t>Published online: 14 May 2010 </a:t>
            </a:r>
            <a:r>
              <a:rPr lang="en-GB" sz="1000" i="1" dirty="0" smtClean="0">
                <a:latin typeface="Times New Roman" panose="02020603050405020304" pitchFamily="18" charset="0"/>
                <a:cs typeface="Times New Roman" panose="02020603050405020304" pitchFamily="18" charset="0"/>
              </a:rPr>
              <a:t>, Springer </a:t>
            </a:r>
            <a:r>
              <a:rPr lang="en-GB" sz="1000" i="1" dirty="0" err="1">
                <a:latin typeface="Times New Roman" panose="02020603050405020304" pitchFamily="18" charset="0"/>
                <a:cs typeface="Times New Roman" panose="02020603050405020304" pitchFamily="18" charset="0"/>
              </a:rPr>
              <a:t>Science+Business</a:t>
            </a:r>
            <a:r>
              <a:rPr lang="en-GB" sz="1000" i="1" dirty="0">
                <a:latin typeface="Times New Roman" panose="02020603050405020304" pitchFamily="18" charset="0"/>
                <a:cs typeface="Times New Roman" panose="02020603050405020304" pitchFamily="18" charset="0"/>
              </a:rPr>
              <a:t> Media, LLC 2010</a:t>
            </a:r>
            <a:endParaRPr lang="fr" sz="1000" i="1" dirty="0" smtClean="0">
              <a:solidFill>
                <a:schemeClr val="dk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fr" sz="1800" i="1" dirty="0" smtClean="0">
              <a:solidFill>
                <a:schemeClr val="dk2"/>
              </a:solidFill>
              <a:latin typeface="Bell MT" panose="02020503060305020303" pitchFamily="18" charset="0"/>
            </a:endParaRPr>
          </a:p>
        </p:txBody>
      </p:sp>
      <p:sp>
        <p:nvSpPr>
          <p:cNvPr id="2" name="ZoneTexte 1"/>
          <p:cNvSpPr txBox="1"/>
          <p:nvPr/>
        </p:nvSpPr>
        <p:spPr>
          <a:xfrm>
            <a:off x="7228976" y="345890"/>
            <a:ext cx="1406423" cy="369332"/>
          </a:xfrm>
          <a:prstGeom prst="rect">
            <a:avLst/>
          </a:prstGeom>
          <a:noFill/>
        </p:spPr>
        <p:txBody>
          <a:bodyPr wrap="square" rtlCol="0">
            <a:spAutoFit/>
          </a:bodyPr>
          <a:lstStyle/>
          <a:p>
            <a:r>
              <a:rPr lang="fr-FR" dirty="0" smtClean="0">
                <a:latin typeface="Times New Roman" panose="02020603050405020304" pitchFamily="18" charset="0"/>
                <a:cs typeface="Times New Roman" panose="02020603050405020304" pitchFamily="18" charset="0"/>
              </a:rPr>
              <a:t>2024 - 2025</a:t>
            </a:r>
            <a:endParaRPr lang="fr-FR" dirty="0">
              <a:latin typeface="Times New Roman" panose="02020603050405020304" pitchFamily="18" charset="0"/>
              <a:cs typeface="Times New Roman" panose="02020603050405020304" pitchFamily="18" charset="0"/>
            </a:endParaRPr>
          </a:p>
        </p:txBody>
      </p:sp>
      <p:pic>
        <p:nvPicPr>
          <p:cNvPr id="6" name="Image 5" descr="Fichier:Université de Strasbourg.svg — Wikipédia"/>
          <p:cNvPicPr/>
          <p:nvPr/>
        </p:nvPicPr>
        <p:blipFill>
          <a:blip r:embed="rId3"/>
          <a:srcRect/>
          <a:stretch>
            <a:fillRect/>
          </a:stretch>
        </p:blipFill>
        <p:spPr>
          <a:xfrm>
            <a:off x="311700" y="269026"/>
            <a:ext cx="1296670" cy="490855"/>
          </a:xfrm>
          <a:prstGeom prst="rect">
            <a:avLst/>
          </a:prstGeom>
          <a:noFill/>
          <a:ln>
            <a:noFill/>
            <a:prstDash/>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358587"/>
            <a:ext cx="8520600" cy="548264"/>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400"/>
              </a:spcAft>
              <a:buClr>
                <a:schemeClr val="dk1"/>
              </a:buClr>
              <a:buSzPts val="1100"/>
              <a:buFont typeface="Arial"/>
              <a:buNone/>
            </a:pPr>
            <a:r>
              <a:rPr lang="fr" sz="2000" b="1" dirty="0">
                <a:latin typeface="Times New Roman" panose="02020603050405020304" pitchFamily="18" charset="0"/>
                <a:cs typeface="Times New Roman" panose="02020603050405020304" pitchFamily="18" charset="0"/>
              </a:rPr>
              <a:t>4. Résultats des estimations </a:t>
            </a:r>
            <a:endParaRPr sz="2000" b="1" dirty="0">
              <a:latin typeface="Times New Roman" panose="02020603050405020304" pitchFamily="18" charset="0"/>
              <a:cs typeface="Times New Roman" panose="02020603050405020304" pitchFamily="18" charset="0"/>
            </a:endParaRPr>
          </a:p>
        </p:txBody>
      </p:sp>
      <p:sp>
        <p:nvSpPr>
          <p:cNvPr id="104" name="Google Shape;104;p21"/>
          <p:cNvSpPr txBox="1">
            <a:spLocks noGrp="1"/>
          </p:cNvSpPr>
          <p:nvPr>
            <p:ph type="body" idx="1"/>
          </p:nvPr>
        </p:nvSpPr>
        <p:spPr>
          <a:xfrm>
            <a:off x="838050" y="921600"/>
            <a:ext cx="5068200" cy="5328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fr" sz="1600" b="1" dirty="0">
                <a:latin typeface="Times New Roman"/>
                <a:ea typeface="Times New Roman"/>
                <a:cs typeface="Times New Roman"/>
                <a:sym typeface="Times New Roman"/>
              </a:rPr>
              <a:t>4.1.</a:t>
            </a:r>
            <a:r>
              <a:rPr lang="fr" sz="1600" dirty="0">
                <a:latin typeface="Times New Roman"/>
                <a:ea typeface="Times New Roman"/>
                <a:cs typeface="Times New Roman"/>
                <a:sym typeface="Times New Roman"/>
              </a:rPr>
              <a:t> </a:t>
            </a:r>
            <a:r>
              <a:rPr lang="fr" sz="1600" b="1" dirty="0">
                <a:latin typeface="Times New Roman"/>
                <a:ea typeface="Times New Roman"/>
                <a:cs typeface="Times New Roman"/>
                <a:sym typeface="Times New Roman"/>
              </a:rPr>
              <a:t>Valeur actuarielle subjective</a:t>
            </a:r>
            <a:endParaRPr sz="1600" b="1" dirty="0">
              <a:latin typeface="Times New Roman"/>
              <a:ea typeface="Times New Roman"/>
              <a:cs typeface="Times New Roman"/>
              <a:sym typeface="Times New Roman"/>
            </a:endParaRPr>
          </a:p>
          <a:p>
            <a:pPr marL="0" lvl="0" indent="0" algn="l" rtl="0">
              <a:spcBef>
                <a:spcPts val="1200"/>
              </a:spcBef>
              <a:spcAft>
                <a:spcPts val="0"/>
              </a:spcAft>
              <a:buNone/>
            </a:pPr>
            <a:endParaRPr sz="1100" b="1" dirty="0">
              <a:solidFill>
                <a:schemeClr val="dk1"/>
              </a:solidFill>
            </a:endParaRPr>
          </a:p>
          <a:p>
            <a:pPr marL="0" lvl="0" indent="0" algn="l" rtl="0">
              <a:spcBef>
                <a:spcPts val="1200"/>
              </a:spcBef>
              <a:spcAft>
                <a:spcPts val="0"/>
              </a:spcAft>
              <a:buNone/>
            </a:pPr>
            <a:endParaRPr sz="1100" b="1" dirty="0">
              <a:solidFill>
                <a:schemeClr val="dk1"/>
              </a:solidFill>
            </a:endParaRPr>
          </a:p>
          <a:p>
            <a:pPr marL="0" lvl="0" indent="0" algn="l" rtl="0">
              <a:spcBef>
                <a:spcPts val="1200"/>
              </a:spcBef>
              <a:spcAft>
                <a:spcPts val="0"/>
              </a:spcAft>
              <a:buNone/>
            </a:pPr>
            <a:endParaRPr sz="1100" b="1" dirty="0">
              <a:solidFill>
                <a:schemeClr val="dk1"/>
              </a:solidFill>
            </a:endParaRPr>
          </a:p>
          <a:p>
            <a:pPr marL="0" lvl="0" indent="0" algn="l" rtl="0">
              <a:spcBef>
                <a:spcPts val="1200"/>
              </a:spcBef>
              <a:spcAft>
                <a:spcPts val="0"/>
              </a:spcAft>
              <a:buNone/>
            </a:pPr>
            <a:endParaRPr sz="1100" b="1" dirty="0">
              <a:solidFill>
                <a:schemeClr val="dk1"/>
              </a:solidFill>
            </a:endParaRPr>
          </a:p>
          <a:p>
            <a:pPr marL="0" lvl="0" indent="0" algn="l" rtl="0">
              <a:spcBef>
                <a:spcPts val="1200"/>
              </a:spcBef>
              <a:spcAft>
                <a:spcPts val="0"/>
              </a:spcAft>
              <a:buNone/>
            </a:pPr>
            <a:endParaRPr sz="1100" b="1" dirty="0">
              <a:solidFill>
                <a:schemeClr val="dk1"/>
              </a:solidFill>
            </a:endParaRPr>
          </a:p>
          <a:p>
            <a:pPr marL="0" lvl="0" indent="0" algn="l" rtl="0">
              <a:spcBef>
                <a:spcPts val="1200"/>
              </a:spcBef>
              <a:spcAft>
                <a:spcPts val="0"/>
              </a:spcAft>
              <a:buNone/>
            </a:pPr>
            <a:endParaRPr sz="1100" b="1" dirty="0">
              <a:solidFill>
                <a:schemeClr val="dk1"/>
              </a:solidFill>
            </a:endParaRPr>
          </a:p>
          <a:p>
            <a:pPr marL="0" lvl="0" indent="0" algn="l" rtl="0">
              <a:spcBef>
                <a:spcPts val="1200"/>
              </a:spcBef>
              <a:spcAft>
                <a:spcPts val="1200"/>
              </a:spcAft>
              <a:buNone/>
            </a:pPr>
            <a:endParaRPr sz="1100" b="1" dirty="0">
              <a:solidFill>
                <a:schemeClr val="dk1"/>
              </a:solidFill>
            </a:endParaRPr>
          </a:p>
        </p:txBody>
      </p:sp>
      <p:sp>
        <p:nvSpPr>
          <p:cNvPr id="105" name="Google Shape;105;p21"/>
          <p:cNvSpPr txBox="1">
            <a:spLocks noGrp="1"/>
          </p:cNvSpPr>
          <p:nvPr>
            <p:ph type="body" idx="4294967295"/>
          </p:nvPr>
        </p:nvSpPr>
        <p:spPr>
          <a:xfrm>
            <a:off x="7141928" y="1331020"/>
            <a:ext cx="1774825" cy="3371730"/>
          </a:xfrm>
          <a:prstGeom prst="rect">
            <a:avLst/>
          </a:prstGeom>
        </p:spPr>
        <p:txBody>
          <a:bodyPr spcFirstLastPara="1" wrap="square" lIns="91425" tIns="91425" rIns="91425" bIns="91425" anchor="t" anchorCtr="0">
            <a:normAutofit fontScale="25000" lnSpcReduction="20000"/>
          </a:bodyPr>
          <a:lstStyle/>
          <a:p>
            <a:pPr marL="457200" lvl="0" indent="0" algn="ctr" rtl="0">
              <a:spcBef>
                <a:spcPts val="0"/>
              </a:spcBef>
              <a:spcAft>
                <a:spcPts val="0"/>
              </a:spcAft>
              <a:buNone/>
            </a:pPr>
            <a:endParaRPr sz="900" b="1" dirty="0">
              <a:solidFill>
                <a:schemeClr val="dk1"/>
              </a:solidFill>
            </a:endParaRPr>
          </a:p>
          <a:p>
            <a:pPr marL="0" lvl="0" indent="0" algn="ctr">
              <a:lnSpc>
                <a:spcPct val="120000"/>
              </a:lnSpc>
              <a:spcBef>
                <a:spcPts val="1200"/>
              </a:spcBef>
              <a:spcAft>
                <a:spcPts val="0"/>
              </a:spcAft>
              <a:buNone/>
            </a:pPr>
            <a:r>
              <a:rPr lang="fr-FR" sz="6400" b="1" dirty="0">
                <a:solidFill>
                  <a:schemeClr val="accent2">
                    <a:lumMod val="50000"/>
                  </a:schemeClr>
                </a:solidFill>
                <a:latin typeface="Times New Roman"/>
                <a:ea typeface="Times New Roman"/>
                <a:cs typeface="Times New Roman"/>
                <a:sym typeface="Times New Roman"/>
              </a:rPr>
              <a:t>La valeur actuarielle subjective de la garantie est 3x supérieure à la valeur objective garantie.</a:t>
            </a:r>
            <a:r>
              <a:rPr lang="fr" sz="6400" b="1" dirty="0" smtClean="0">
                <a:solidFill>
                  <a:schemeClr val="accent2">
                    <a:lumMod val="50000"/>
                  </a:schemeClr>
                </a:solidFill>
                <a:latin typeface="Times New Roman"/>
                <a:ea typeface="Times New Roman"/>
                <a:cs typeface="Times New Roman"/>
                <a:sym typeface="Times New Roman"/>
              </a:rPr>
              <a:t>.</a:t>
            </a:r>
            <a:endParaRPr sz="6400" b="1" dirty="0">
              <a:solidFill>
                <a:schemeClr val="accent2">
                  <a:lumMod val="50000"/>
                </a:schemeClr>
              </a:solidFill>
              <a:latin typeface="Times New Roman"/>
              <a:ea typeface="Times New Roman"/>
              <a:cs typeface="Times New Roman"/>
              <a:sym typeface="Times New Roman"/>
            </a:endParaRPr>
          </a:p>
          <a:p>
            <a:pPr marL="0" lvl="0" indent="0" algn="ctr">
              <a:lnSpc>
                <a:spcPct val="120000"/>
              </a:lnSpc>
              <a:spcBef>
                <a:spcPts val="1200"/>
              </a:spcBef>
              <a:spcAft>
                <a:spcPts val="0"/>
              </a:spcAft>
              <a:buNone/>
            </a:pPr>
            <a:r>
              <a:rPr lang="fr-FR" sz="6400" dirty="0">
                <a:solidFill>
                  <a:schemeClr val="accent2">
                    <a:lumMod val="50000"/>
                  </a:schemeClr>
                </a:solidFill>
                <a:latin typeface="Times New Roman"/>
                <a:ea typeface="Times New Roman"/>
                <a:cs typeface="Times New Roman"/>
                <a:sym typeface="Times New Roman"/>
              </a:rPr>
              <a:t>Cela est dû à la surestimation des coûts de réparation du bien et du risque de panne.</a:t>
            </a:r>
          </a:p>
          <a:p>
            <a:pPr marL="0" lvl="0" indent="0" algn="l" rtl="0">
              <a:spcBef>
                <a:spcPts val="1200"/>
              </a:spcBef>
              <a:spcAft>
                <a:spcPts val="0"/>
              </a:spcAft>
              <a:buNone/>
            </a:pPr>
            <a:endParaRPr sz="900" b="1" dirty="0">
              <a:solidFill>
                <a:schemeClr val="accent2">
                  <a:lumMod val="50000"/>
                </a:schemeClr>
              </a:solidFill>
            </a:endParaRPr>
          </a:p>
          <a:p>
            <a:pPr marL="0" lvl="0" indent="0" algn="l" rtl="0">
              <a:spcBef>
                <a:spcPts val="1200"/>
              </a:spcBef>
              <a:spcAft>
                <a:spcPts val="0"/>
              </a:spcAft>
              <a:buNone/>
            </a:pPr>
            <a:endParaRPr sz="900" b="1" dirty="0">
              <a:solidFill>
                <a:schemeClr val="dk1"/>
              </a:solidFill>
            </a:endParaRPr>
          </a:p>
          <a:p>
            <a:pPr marL="0" lvl="0" indent="0" algn="l" rtl="0">
              <a:spcBef>
                <a:spcPts val="1200"/>
              </a:spcBef>
              <a:spcAft>
                <a:spcPts val="0"/>
              </a:spcAft>
              <a:buNone/>
            </a:pPr>
            <a:endParaRPr sz="900" b="1" dirty="0">
              <a:solidFill>
                <a:schemeClr val="dk1"/>
              </a:solidFill>
            </a:endParaRPr>
          </a:p>
          <a:p>
            <a:pPr marL="0" lvl="0" indent="0" algn="l" rtl="0">
              <a:spcBef>
                <a:spcPts val="1200"/>
              </a:spcBef>
              <a:spcAft>
                <a:spcPts val="0"/>
              </a:spcAft>
              <a:buNone/>
            </a:pPr>
            <a:endParaRPr sz="900" b="1" dirty="0">
              <a:solidFill>
                <a:schemeClr val="dk1"/>
              </a:solidFill>
            </a:endParaRPr>
          </a:p>
          <a:p>
            <a:pPr marL="0" lvl="0" indent="0" algn="l" rtl="0">
              <a:spcBef>
                <a:spcPts val="1200"/>
              </a:spcBef>
              <a:spcAft>
                <a:spcPts val="1200"/>
              </a:spcAft>
              <a:buNone/>
            </a:pPr>
            <a:endParaRPr sz="900" b="1" dirty="0">
              <a:solidFill>
                <a:schemeClr val="dk1"/>
              </a:solidFill>
            </a:endParaRPr>
          </a:p>
        </p:txBody>
      </p:sp>
      <p:pic>
        <p:nvPicPr>
          <p:cNvPr id="106" name="Google Shape;106;p21"/>
          <p:cNvPicPr preferRelativeResize="0"/>
          <p:nvPr/>
        </p:nvPicPr>
        <p:blipFill>
          <a:blip r:embed="rId3">
            <a:alphaModFix/>
          </a:blip>
          <a:stretch>
            <a:fillRect/>
          </a:stretch>
        </p:blipFill>
        <p:spPr>
          <a:xfrm>
            <a:off x="376575" y="1579175"/>
            <a:ext cx="3421751" cy="1371951"/>
          </a:xfrm>
          <a:prstGeom prst="rect">
            <a:avLst/>
          </a:prstGeom>
          <a:noFill/>
          <a:ln>
            <a:noFill/>
          </a:ln>
        </p:spPr>
      </p:pic>
      <p:pic>
        <p:nvPicPr>
          <p:cNvPr id="107" name="Google Shape;107;p21"/>
          <p:cNvPicPr preferRelativeResize="0"/>
          <p:nvPr/>
        </p:nvPicPr>
        <p:blipFill>
          <a:blip r:embed="rId4">
            <a:alphaModFix/>
          </a:blip>
          <a:stretch>
            <a:fillRect/>
          </a:stretch>
        </p:blipFill>
        <p:spPr>
          <a:xfrm>
            <a:off x="264600" y="3224175"/>
            <a:ext cx="3533725" cy="1478575"/>
          </a:xfrm>
          <a:prstGeom prst="rect">
            <a:avLst/>
          </a:prstGeom>
          <a:noFill/>
          <a:ln>
            <a:noFill/>
          </a:ln>
        </p:spPr>
      </p:pic>
      <p:graphicFrame>
        <p:nvGraphicFramePr>
          <p:cNvPr id="8" name="Graphique 7"/>
          <p:cNvGraphicFramePr>
            <a:graphicFrameLocks/>
          </p:cNvGraphicFramePr>
          <p:nvPr>
            <p:extLst>
              <p:ext uri="{D42A27DB-BD31-4B8C-83A1-F6EECF244321}">
                <p14:modId xmlns:p14="http://schemas.microsoft.com/office/powerpoint/2010/main" val="2281281375"/>
              </p:ext>
            </p:extLst>
          </p:nvPr>
        </p:nvGraphicFramePr>
        <p:xfrm>
          <a:off x="3798325" y="1469865"/>
          <a:ext cx="3412113" cy="3232886"/>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378746"/>
            <a:ext cx="8520600" cy="663204"/>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400"/>
              </a:spcAft>
              <a:buClr>
                <a:schemeClr val="dk1"/>
              </a:buClr>
              <a:buSzPts val="1100"/>
              <a:buFont typeface="Arial"/>
              <a:buNone/>
            </a:pPr>
            <a:r>
              <a:rPr lang="fr" sz="2000" b="1" dirty="0">
                <a:latin typeface="Times New Roman" panose="02020603050405020304" pitchFamily="18" charset="0"/>
                <a:cs typeface="Times New Roman" panose="02020603050405020304" pitchFamily="18" charset="0"/>
              </a:rPr>
              <a:t>4. Résultats des estimations </a:t>
            </a:r>
            <a:endParaRPr sz="2000" b="1" dirty="0">
              <a:latin typeface="Times New Roman" panose="02020603050405020304" pitchFamily="18" charset="0"/>
              <a:cs typeface="Times New Roman" panose="02020603050405020304" pitchFamily="18" charset="0"/>
            </a:endParaRPr>
          </a:p>
        </p:txBody>
      </p:sp>
      <p:sp>
        <p:nvSpPr>
          <p:cNvPr id="114" name="Google Shape;114;p22"/>
          <p:cNvSpPr txBox="1">
            <a:spLocks noGrp="1"/>
          </p:cNvSpPr>
          <p:nvPr>
            <p:ph type="body" idx="1"/>
          </p:nvPr>
        </p:nvSpPr>
        <p:spPr>
          <a:xfrm>
            <a:off x="870513" y="953270"/>
            <a:ext cx="4675403" cy="370035"/>
          </a:xfrm>
          <a:prstGeom prst="rect">
            <a:avLst/>
          </a:prstGeom>
        </p:spPr>
        <p:txBody>
          <a:bodyPr spcFirstLastPara="1" wrap="square" lIns="91425" tIns="91425" rIns="91425" bIns="91425" anchor="t" anchorCtr="0">
            <a:normAutofit fontScale="62500" lnSpcReduction="20000"/>
          </a:bodyPr>
          <a:lstStyle/>
          <a:p>
            <a:pPr marL="457200" lvl="0" indent="0" algn="l" rtl="0">
              <a:spcBef>
                <a:spcPts val="0"/>
              </a:spcBef>
              <a:spcAft>
                <a:spcPts val="0"/>
              </a:spcAft>
              <a:buNone/>
            </a:pPr>
            <a:r>
              <a:rPr lang="fr" sz="2600" b="1" dirty="0">
                <a:latin typeface="Times New Roman"/>
                <a:ea typeface="Times New Roman"/>
                <a:cs typeface="Times New Roman"/>
                <a:sym typeface="Times New Roman"/>
              </a:rPr>
              <a:t>4.2. Les </a:t>
            </a:r>
            <a:r>
              <a:rPr lang="fr" sz="2600" b="1" dirty="0" smtClean="0">
                <a:latin typeface="Times New Roman"/>
                <a:ea typeface="Times New Roman"/>
                <a:cs typeface="Times New Roman"/>
                <a:sym typeface="Times New Roman"/>
              </a:rPr>
              <a:t>déterminants </a:t>
            </a:r>
            <a:r>
              <a:rPr lang="fr" sz="2600" b="1" dirty="0">
                <a:latin typeface="Times New Roman"/>
                <a:ea typeface="Times New Roman"/>
                <a:cs typeface="Times New Roman"/>
                <a:sym typeface="Times New Roman"/>
              </a:rPr>
              <a:t>du “</a:t>
            </a:r>
            <a:r>
              <a:rPr lang="fr" sz="2600" b="1" dirty="0" smtClean="0">
                <a:latin typeface="Times New Roman"/>
                <a:ea typeface="Times New Roman"/>
                <a:cs typeface="Times New Roman"/>
                <a:sym typeface="Times New Roman"/>
              </a:rPr>
              <a:t>Just </a:t>
            </a:r>
            <a:r>
              <a:rPr lang="fr" sz="2600" b="1" dirty="0">
                <a:latin typeface="Times New Roman"/>
                <a:ea typeface="Times New Roman"/>
                <a:cs typeface="Times New Roman"/>
                <a:sym typeface="Times New Roman"/>
              </a:rPr>
              <a:t>price’’</a:t>
            </a:r>
            <a:endParaRPr sz="2600" b="1" dirty="0">
              <a:latin typeface="Times New Roman"/>
              <a:ea typeface="Times New Roman"/>
              <a:cs typeface="Times New Roman"/>
              <a:sym typeface="Times New Roman"/>
            </a:endParaRPr>
          </a:p>
          <a:p>
            <a:pPr marL="0" lvl="0" indent="0" algn="l" rtl="0">
              <a:spcBef>
                <a:spcPts val="1200"/>
              </a:spcBef>
              <a:spcAft>
                <a:spcPts val="0"/>
              </a:spcAft>
              <a:buNone/>
            </a:pPr>
            <a:endParaRPr sz="1100" b="1" dirty="0">
              <a:solidFill>
                <a:schemeClr val="dk1"/>
              </a:solidFill>
            </a:endParaRPr>
          </a:p>
          <a:p>
            <a:pPr marL="0" lvl="0" indent="0" algn="l" rtl="0">
              <a:spcBef>
                <a:spcPts val="1200"/>
              </a:spcBef>
              <a:spcAft>
                <a:spcPts val="0"/>
              </a:spcAft>
              <a:buNone/>
            </a:pPr>
            <a:endParaRPr sz="1100" b="1" dirty="0">
              <a:solidFill>
                <a:schemeClr val="dk1"/>
              </a:solidFill>
            </a:endParaRPr>
          </a:p>
          <a:p>
            <a:pPr marL="0" lvl="0" indent="0" algn="l" rtl="0">
              <a:spcBef>
                <a:spcPts val="1200"/>
              </a:spcBef>
              <a:spcAft>
                <a:spcPts val="0"/>
              </a:spcAft>
              <a:buNone/>
            </a:pPr>
            <a:endParaRPr sz="1100" b="1" dirty="0">
              <a:solidFill>
                <a:schemeClr val="dk1"/>
              </a:solidFill>
            </a:endParaRPr>
          </a:p>
          <a:p>
            <a:pPr marL="0" lvl="0" indent="0" algn="l" rtl="0">
              <a:spcBef>
                <a:spcPts val="1200"/>
              </a:spcBef>
              <a:spcAft>
                <a:spcPts val="0"/>
              </a:spcAft>
              <a:buNone/>
            </a:pPr>
            <a:endParaRPr sz="1100" b="1" dirty="0">
              <a:solidFill>
                <a:schemeClr val="dk1"/>
              </a:solidFill>
            </a:endParaRPr>
          </a:p>
          <a:p>
            <a:pPr marL="0" lvl="0" indent="0" algn="l" rtl="0">
              <a:spcBef>
                <a:spcPts val="1200"/>
              </a:spcBef>
              <a:spcAft>
                <a:spcPts val="0"/>
              </a:spcAft>
              <a:buNone/>
            </a:pPr>
            <a:endParaRPr sz="1100" b="1" dirty="0">
              <a:solidFill>
                <a:schemeClr val="dk1"/>
              </a:solidFill>
            </a:endParaRPr>
          </a:p>
          <a:p>
            <a:pPr marL="0" lvl="0" indent="0" algn="l" rtl="0">
              <a:spcBef>
                <a:spcPts val="1200"/>
              </a:spcBef>
              <a:spcAft>
                <a:spcPts val="0"/>
              </a:spcAft>
              <a:buNone/>
            </a:pPr>
            <a:endParaRPr sz="1100" b="1" dirty="0">
              <a:solidFill>
                <a:schemeClr val="dk1"/>
              </a:solidFill>
            </a:endParaRPr>
          </a:p>
          <a:p>
            <a:pPr marL="0" lvl="0" indent="0" algn="l" rtl="0">
              <a:spcBef>
                <a:spcPts val="1200"/>
              </a:spcBef>
              <a:spcAft>
                <a:spcPts val="1200"/>
              </a:spcAft>
              <a:buNone/>
            </a:pPr>
            <a:endParaRPr sz="1100" b="1" dirty="0">
              <a:solidFill>
                <a:schemeClr val="dk1"/>
              </a:solidFill>
            </a:endParaRPr>
          </a:p>
        </p:txBody>
      </p:sp>
      <p:sp>
        <p:nvSpPr>
          <p:cNvPr id="115" name="Google Shape;115;p22"/>
          <p:cNvSpPr txBox="1"/>
          <p:nvPr/>
        </p:nvSpPr>
        <p:spPr>
          <a:xfrm>
            <a:off x="5616255" y="1517853"/>
            <a:ext cx="2901161" cy="2096462"/>
          </a:xfrm>
          <a:prstGeom prst="rect">
            <a:avLst/>
          </a:prstGeom>
          <a:noFill/>
          <a:ln>
            <a:noFill/>
          </a:ln>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fr" sz="1400" b="1" dirty="0">
                <a:solidFill>
                  <a:schemeClr val="dk2"/>
                </a:solidFill>
                <a:latin typeface="Times New Roman" panose="02020603050405020304" pitchFamily="18" charset="0"/>
                <a:cs typeface="Times New Roman" panose="02020603050405020304" pitchFamily="18" charset="0"/>
              </a:rPr>
              <a:t>Les coûts de réparations </a:t>
            </a:r>
            <a:r>
              <a:rPr lang="fr" sz="1400" dirty="0">
                <a:solidFill>
                  <a:schemeClr val="dk2"/>
                </a:solidFill>
                <a:latin typeface="Times New Roman" panose="02020603050405020304" pitchFamily="18" charset="0"/>
                <a:cs typeface="Times New Roman" panose="02020603050405020304" pitchFamily="18" charset="0"/>
              </a:rPr>
              <a:t>ainsi que les compétences cognitives </a:t>
            </a:r>
            <a:r>
              <a:rPr lang="fr" sz="1400" b="1" dirty="0">
                <a:solidFill>
                  <a:schemeClr val="dk2"/>
                </a:solidFill>
                <a:latin typeface="Times New Roman" panose="02020603050405020304" pitchFamily="18" charset="0"/>
                <a:cs typeface="Times New Roman" panose="02020603050405020304" pitchFamily="18" charset="0"/>
              </a:rPr>
              <a:t>(CRT) </a:t>
            </a:r>
            <a:r>
              <a:rPr lang="fr" sz="1400" b="1" u="sng" dirty="0">
                <a:solidFill>
                  <a:schemeClr val="dk2"/>
                </a:solidFill>
                <a:latin typeface="Times New Roman" panose="02020603050405020304" pitchFamily="18" charset="0"/>
                <a:cs typeface="Times New Roman" panose="02020603050405020304" pitchFamily="18" charset="0"/>
              </a:rPr>
              <a:t>influencent</a:t>
            </a:r>
            <a:r>
              <a:rPr lang="fr" sz="1400" u="sng" dirty="0">
                <a:solidFill>
                  <a:schemeClr val="dk2"/>
                </a:solidFill>
                <a:latin typeface="Times New Roman" panose="02020603050405020304" pitchFamily="18" charset="0"/>
                <a:cs typeface="Times New Roman" panose="02020603050405020304" pitchFamily="18" charset="0"/>
              </a:rPr>
              <a:t> le juste prix </a:t>
            </a:r>
            <a:r>
              <a:rPr lang="fr" sz="1400" dirty="0">
                <a:solidFill>
                  <a:schemeClr val="dk2"/>
                </a:solidFill>
                <a:latin typeface="Times New Roman" panose="02020603050405020304" pitchFamily="18" charset="0"/>
                <a:cs typeface="Times New Roman" panose="02020603050405020304" pitchFamily="18" charset="0"/>
              </a:rPr>
              <a:t>alors que la </a:t>
            </a:r>
            <a:r>
              <a:rPr lang="fr" sz="1400" b="1" dirty="0">
                <a:solidFill>
                  <a:schemeClr val="dk2"/>
                </a:solidFill>
                <a:latin typeface="Times New Roman" panose="02020603050405020304" pitchFamily="18" charset="0"/>
                <a:cs typeface="Times New Roman" panose="02020603050405020304" pitchFamily="18" charset="0"/>
              </a:rPr>
              <a:t>probabilité de panne </a:t>
            </a:r>
            <a:r>
              <a:rPr lang="fr" sz="1400" dirty="0">
                <a:solidFill>
                  <a:schemeClr val="dk2"/>
                </a:solidFill>
                <a:latin typeface="Times New Roman" panose="02020603050405020304" pitchFamily="18" charset="0"/>
                <a:cs typeface="Times New Roman" panose="02020603050405020304" pitchFamily="18" charset="0"/>
              </a:rPr>
              <a:t>et </a:t>
            </a:r>
            <a:r>
              <a:rPr lang="fr" sz="1400" dirty="0" smtClean="0">
                <a:solidFill>
                  <a:schemeClr val="dk2"/>
                </a:solidFill>
                <a:latin typeface="Times New Roman" panose="02020603050405020304" pitchFamily="18" charset="0"/>
                <a:cs typeface="Times New Roman" panose="02020603050405020304" pitchFamily="18" charset="0"/>
              </a:rPr>
              <a:t>l ’indice des avantages </a:t>
            </a:r>
            <a:r>
              <a:rPr lang="fr" sz="1400" dirty="0">
                <a:solidFill>
                  <a:schemeClr val="dk2"/>
                </a:solidFill>
                <a:latin typeface="Times New Roman" panose="02020603050405020304" pitchFamily="18" charset="0"/>
                <a:cs typeface="Times New Roman" panose="02020603050405020304" pitchFamily="18" charset="0"/>
              </a:rPr>
              <a:t>des bénéfices </a:t>
            </a:r>
            <a:r>
              <a:rPr lang="fr" sz="1400" dirty="0" smtClean="0">
                <a:solidFill>
                  <a:schemeClr val="dk2"/>
                </a:solidFill>
                <a:latin typeface="Times New Roman" panose="02020603050405020304" pitchFamily="18" charset="0"/>
                <a:cs typeface="Times New Roman" panose="02020603050405020304" pitchFamily="18" charset="0"/>
              </a:rPr>
              <a:t>émotionnels </a:t>
            </a:r>
            <a:r>
              <a:rPr lang="fr" sz="1400" b="1" dirty="0" smtClean="0">
                <a:solidFill>
                  <a:schemeClr val="dk2"/>
                </a:solidFill>
                <a:latin typeface="Times New Roman" panose="02020603050405020304" pitchFamily="18" charset="0"/>
                <a:cs typeface="Times New Roman" panose="02020603050405020304" pitchFamily="18" charset="0"/>
              </a:rPr>
              <a:t>(EBI) </a:t>
            </a:r>
            <a:r>
              <a:rPr lang="fr" sz="1400" b="1" u="sng" dirty="0" smtClean="0">
                <a:solidFill>
                  <a:schemeClr val="dk2"/>
                </a:solidFill>
                <a:latin typeface="Times New Roman" panose="02020603050405020304" pitchFamily="18" charset="0"/>
                <a:cs typeface="Times New Roman" panose="02020603050405020304" pitchFamily="18" charset="0"/>
              </a:rPr>
              <a:t>n’influencent pas </a:t>
            </a:r>
            <a:r>
              <a:rPr lang="fr" sz="1400" u="sng" dirty="0">
                <a:solidFill>
                  <a:schemeClr val="dk2"/>
                </a:solidFill>
                <a:latin typeface="Times New Roman" panose="02020603050405020304" pitchFamily="18" charset="0"/>
                <a:cs typeface="Times New Roman" panose="02020603050405020304" pitchFamily="18" charset="0"/>
              </a:rPr>
              <a:t>le juste </a:t>
            </a:r>
            <a:r>
              <a:rPr lang="fr" sz="1400" u="sng" dirty="0" smtClean="0">
                <a:solidFill>
                  <a:schemeClr val="dk2"/>
                </a:solidFill>
                <a:latin typeface="Times New Roman" panose="02020603050405020304" pitchFamily="18" charset="0"/>
                <a:cs typeface="Times New Roman" panose="02020603050405020304" pitchFamily="18" charset="0"/>
              </a:rPr>
              <a:t>prix</a:t>
            </a:r>
            <a:endParaRPr sz="1400" dirty="0">
              <a:solidFill>
                <a:schemeClr val="dk2"/>
              </a:solidFill>
              <a:latin typeface="Times New Roman" panose="02020603050405020304" pitchFamily="18" charset="0"/>
              <a:cs typeface="Times New Roman" panose="02020603050405020304" pitchFamily="18" charset="0"/>
            </a:endParaRPr>
          </a:p>
        </p:txBody>
      </p:sp>
      <p:pic>
        <p:nvPicPr>
          <p:cNvPr id="116" name="Google Shape;116;p22"/>
          <p:cNvPicPr preferRelativeResize="0"/>
          <p:nvPr/>
        </p:nvPicPr>
        <p:blipFill>
          <a:blip r:embed="rId3">
            <a:alphaModFix/>
          </a:blip>
          <a:stretch>
            <a:fillRect/>
          </a:stretch>
        </p:blipFill>
        <p:spPr>
          <a:xfrm>
            <a:off x="500019" y="1405975"/>
            <a:ext cx="4520011" cy="2300322"/>
          </a:xfrm>
          <a:prstGeom prst="rect">
            <a:avLst/>
          </a:prstGeom>
          <a:noFill/>
          <a:ln>
            <a:noFill/>
          </a:ln>
        </p:spPr>
      </p:pic>
      <p:sp>
        <p:nvSpPr>
          <p:cNvPr id="117" name="Google Shape;117;p22"/>
          <p:cNvSpPr txBox="1"/>
          <p:nvPr/>
        </p:nvSpPr>
        <p:spPr>
          <a:xfrm>
            <a:off x="500019" y="3895670"/>
            <a:ext cx="8360057" cy="887346"/>
          </a:xfrm>
          <a:prstGeom prst="rect">
            <a:avLst/>
          </a:prstGeom>
          <a:noFill/>
          <a:ln>
            <a:noFill/>
          </a:ln>
        </p:spPr>
        <p:txBody>
          <a:bodyPr spcFirstLastPara="1" wrap="square" lIns="91425" tIns="91425" rIns="91425" bIns="91425" anchor="t" anchorCtr="0">
            <a:noAutofit/>
          </a:bodyPr>
          <a:lstStyle/>
          <a:p>
            <a:pPr lvl="0"/>
            <a:r>
              <a:rPr lang="fr-FR" sz="1400" u="sng" dirty="0" smtClean="0">
                <a:solidFill>
                  <a:schemeClr val="dk2"/>
                </a:solidFill>
                <a:latin typeface="Times New Roman" panose="02020603050405020304" pitchFamily="18" charset="0"/>
                <a:cs typeface="Times New Roman" panose="02020603050405020304" pitchFamily="18" charset="0"/>
              </a:rPr>
              <a:t>Remarque </a:t>
            </a:r>
            <a:r>
              <a:rPr lang="fr-FR" sz="1400" dirty="0" smtClean="0">
                <a:solidFill>
                  <a:schemeClr val="dk2"/>
                </a:solidFill>
                <a:latin typeface="Times New Roman" panose="02020603050405020304" pitchFamily="18" charset="0"/>
                <a:cs typeface="Times New Roman" panose="02020603050405020304" pitchFamily="18" charset="0"/>
              </a:rPr>
              <a:t>: Les </a:t>
            </a:r>
            <a:r>
              <a:rPr lang="fr-FR" sz="1400" dirty="0">
                <a:solidFill>
                  <a:schemeClr val="dk2"/>
                </a:solidFill>
                <a:latin typeface="Times New Roman" panose="02020603050405020304" pitchFamily="18" charset="0"/>
                <a:cs typeface="Times New Roman" panose="02020603050405020304" pitchFamily="18" charset="0"/>
              </a:rPr>
              <a:t>gens ayant de </a:t>
            </a:r>
            <a:r>
              <a:rPr lang="fr-FR" sz="1400" b="1" dirty="0">
                <a:solidFill>
                  <a:schemeClr val="dk2"/>
                </a:solidFill>
                <a:latin typeface="Times New Roman" panose="02020603050405020304" pitchFamily="18" charset="0"/>
                <a:cs typeface="Times New Roman" panose="02020603050405020304" pitchFamily="18" charset="0"/>
              </a:rPr>
              <a:t>bonnes compétences cognitives</a:t>
            </a:r>
            <a:r>
              <a:rPr lang="fr-FR" sz="1400" dirty="0">
                <a:solidFill>
                  <a:schemeClr val="dk2"/>
                </a:solidFill>
                <a:latin typeface="Times New Roman" panose="02020603050405020304" pitchFamily="18" charset="0"/>
                <a:cs typeface="Times New Roman" panose="02020603050405020304" pitchFamily="18" charset="0"/>
              </a:rPr>
              <a:t>, juge à la baisse le juste prix se rapprochant du prix réel de marché ; ils fournissent donc des </a:t>
            </a:r>
            <a:r>
              <a:rPr lang="fr-FR" sz="1400" b="1" dirty="0">
                <a:solidFill>
                  <a:schemeClr val="dk2"/>
                </a:solidFill>
                <a:latin typeface="Times New Roman" panose="02020603050405020304" pitchFamily="18" charset="0"/>
                <a:cs typeface="Times New Roman" panose="02020603050405020304" pitchFamily="18" charset="0"/>
              </a:rPr>
              <a:t>estimations moins biaisées</a:t>
            </a:r>
            <a:r>
              <a:rPr lang="fr-FR" sz="1400" dirty="0">
                <a:solidFill>
                  <a:schemeClr val="dk2"/>
                </a:solidFill>
                <a:latin typeface="Times New Roman" panose="02020603050405020304" pitchFamily="18" charset="0"/>
                <a:cs typeface="Times New Roman" panose="02020603050405020304" pitchFamily="18" charset="0"/>
              </a:rPr>
              <a:t>, mais restent influencé par les bénéfices émotionnels. </a:t>
            </a:r>
            <a:endParaRPr sz="1400" dirty="0">
              <a:solidFill>
                <a:schemeClr val="dk2"/>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37615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400"/>
              </a:spcAft>
              <a:buClr>
                <a:schemeClr val="dk1"/>
              </a:buClr>
              <a:buSzPts val="1100"/>
              <a:buFont typeface="Arial"/>
              <a:buNone/>
            </a:pPr>
            <a:r>
              <a:rPr lang="fr" sz="2000" b="1" dirty="0">
                <a:latin typeface="Times New Roman" panose="02020603050405020304" pitchFamily="18" charset="0"/>
                <a:cs typeface="Times New Roman" panose="02020603050405020304" pitchFamily="18" charset="0"/>
              </a:rPr>
              <a:t>4. Résultats des estimations </a:t>
            </a:r>
            <a:endParaRPr sz="2000" b="1" dirty="0">
              <a:latin typeface="Times New Roman" panose="02020603050405020304" pitchFamily="18" charset="0"/>
              <a:cs typeface="Times New Roman" panose="02020603050405020304" pitchFamily="18" charset="0"/>
            </a:endParaRPr>
          </a:p>
        </p:txBody>
      </p:sp>
      <p:sp>
        <p:nvSpPr>
          <p:cNvPr id="123" name="Google Shape;123;p23"/>
          <p:cNvSpPr txBox="1">
            <a:spLocks noGrp="1"/>
          </p:cNvSpPr>
          <p:nvPr>
            <p:ph type="body" idx="1"/>
          </p:nvPr>
        </p:nvSpPr>
        <p:spPr>
          <a:xfrm>
            <a:off x="838050" y="978106"/>
            <a:ext cx="6910002" cy="412450"/>
          </a:xfrm>
          <a:prstGeom prst="rect">
            <a:avLst/>
          </a:prstGeom>
        </p:spPr>
        <p:txBody>
          <a:bodyPr spcFirstLastPara="1" wrap="square" lIns="91425" tIns="91425" rIns="91425" bIns="91425" anchor="t" anchorCtr="0">
            <a:normAutofit fontScale="25000" lnSpcReduction="20000"/>
          </a:bodyPr>
          <a:lstStyle/>
          <a:p>
            <a:pPr marL="457200" lvl="0" indent="0" algn="l" rtl="0">
              <a:spcBef>
                <a:spcPts val="0"/>
              </a:spcBef>
              <a:spcAft>
                <a:spcPts val="0"/>
              </a:spcAft>
              <a:buNone/>
            </a:pPr>
            <a:r>
              <a:rPr lang="fr" sz="6400" b="1" dirty="0">
                <a:solidFill>
                  <a:schemeClr val="bg2">
                    <a:lumMod val="25000"/>
                  </a:schemeClr>
                </a:solidFill>
                <a:latin typeface="Times New Roman"/>
                <a:ea typeface="Times New Roman"/>
                <a:cs typeface="Times New Roman"/>
                <a:sym typeface="Times New Roman"/>
              </a:rPr>
              <a:t>4.3. Les déterminant de la volonté d’acheter une extension de garantie</a:t>
            </a:r>
            <a:endParaRPr sz="6400" b="1" dirty="0">
              <a:solidFill>
                <a:schemeClr val="bg2">
                  <a:lumMod val="25000"/>
                </a:schemeClr>
              </a:solidFill>
              <a:latin typeface="Times New Roman"/>
              <a:ea typeface="Times New Roman"/>
              <a:cs typeface="Times New Roman"/>
              <a:sym typeface="Times New Roman"/>
            </a:endParaRPr>
          </a:p>
          <a:p>
            <a:pPr marL="0" lvl="0" indent="0" algn="l" rtl="0">
              <a:spcBef>
                <a:spcPts val="1200"/>
              </a:spcBef>
              <a:spcAft>
                <a:spcPts val="0"/>
              </a:spcAft>
              <a:buNone/>
            </a:pPr>
            <a:endParaRPr sz="1100" b="1" dirty="0">
              <a:solidFill>
                <a:schemeClr val="dk1"/>
              </a:solidFill>
            </a:endParaRPr>
          </a:p>
          <a:p>
            <a:pPr marL="0" lvl="0" indent="0" algn="l" rtl="0">
              <a:spcBef>
                <a:spcPts val="1200"/>
              </a:spcBef>
              <a:spcAft>
                <a:spcPts val="0"/>
              </a:spcAft>
              <a:buNone/>
            </a:pPr>
            <a:endParaRPr sz="1100" b="1" dirty="0">
              <a:solidFill>
                <a:schemeClr val="dk1"/>
              </a:solidFill>
            </a:endParaRPr>
          </a:p>
          <a:p>
            <a:pPr marL="0" lvl="0" indent="0" algn="l" rtl="0">
              <a:spcBef>
                <a:spcPts val="1200"/>
              </a:spcBef>
              <a:spcAft>
                <a:spcPts val="0"/>
              </a:spcAft>
              <a:buNone/>
            </a:pPr>
            <a:endParaRPr sz="1100" b="1" dirty="0">
              <a:solidFill>
                <a:schemeClr val="dk1"/>
              </a:solidFill>
            </a:endParaRPr>
          </a:p>
          <a:p>
            <a:pPr marL="0" lvl="0" indent="0" algn="l" rtl="0">
              <a:spcBef>
                <a:spcPts val="1200"/>
              </a:spcBef>
              <a:spcAft>
                <a:spcPts val="0"/>
              </a:spcAft>
              <a:buNone/>
            </a:pPr>
            <a:endParaRPr sz="1100" b="1" dirty="0">
              <a:solidFill>
                <a:schemeClr val="dk1"/>
              </a:solidFill>
            </a:endParaRPr>
          </a:p>
          <a:p>
            <a:pPr marL="0" lvl="0" indent="0" algn="l" rtl="0">
              <a:spcBef>
                <a:spcPts val="1200"/>
              </a:spcBef>
              <a:spcAft>
                <a:spcPts val="0"/>
              </a:spcAft>
              <a:buNone/>
            </a:pPr>
            <a:endParaRPr sz="1100" b="1" dirty="0">
              <a:solidFill>
                <a:schemeClr val="dk1"/>
              </a:solidFill>
            </a:endParaRPr>
          </a:p>
          <a:p>
            <a:pPr marL="0" lvl="0" indent="0" algn="l" rtl="0">
              <a:spcBef>
                <a:spcPts val="1200"/>
              </a:spcBef>
              <a:spcAft>
                <a:spcPts val="0"/>
              </a:spcAft>
              <a:buNone/>
            </a:pPr>
            <a:endParaRPr sz="1100" b="1" dirty="0">
              <a:solidFill>
                <a:schemeClr val="dk1"/>
              </a:solidFill>
            </a:endParaRPr>
          </a:p>
          <a:p>
            <a:pPr marL="0" lvl="0" indent="0" algn="l" rtl="0">
              <a:spcBef>
                <a:spcPts val="1200"/>
              </a:spcBef>
              <a:spcAft>
                <a:spcPts val="1200"/>
              </a:spcAft>
              <a:buNone/>
            </a:pPr>
            <a:endParaRPr sz="1100" b="1" dirty="0">
              <a:solidFill>
                <a:schemeClr val="dk1"/>
              </a:solidFill>
            </a:endParaRPr>
          </a:p>
        </p:txBody>
      </p:sp>
      <p:sp>
        <p:nvSpPr>
          <p:cNvPr id="124" name="Google Shape;124;p23"/>
          <p:cNvSpPr txBox="1"/>
          <p:nvPr/>
        </p:nvSpPr>
        <p:spPr>
          <a:xfrm>
            <a:off x="5160708" y="1517671"/>
            <a:ext cx="3422400" cy="2226499"/>
          </a:xfrm>
          <a:prstGeom prst="rect">
            <a:avLst/>
          </a:prstGeom>
          <a:noFill/>
          <a:ln>
            <a:noFill/>
          </a:ln>
        </p:spPr>
        <p:txBody>
          <a:bodyPr spcFirstLastPara="1" wrap="square" lIns="91425" tIns="91425" rIns="91425" bIns="91425" anchor="t" anchorCtr="0">
            <a:noAutofit/>
          </a:bodyPr>
          <a:lstStyle/>
          <a:p>
            <a:pPr lvl="0">
              <a:lnSpc>
                <a:spcPct val="150000"/>
              </a:lnSpc>
            </a:pPr>
            <a:r>
              <a:rPr lang="fr-FR" sz="1600" dirty="0">
                <a:solidFill>
                  <a:schemeClr val="dk2"/>
                </a:solidFill>
                <a:latin typeface="Times New Roman" panose="02020603050405020304" pitchFamily="18" charset="0"/>
                <a:cs typeface="Times New Roman" panose="02020603050405020304" pitchFamily="18" charset="0"/>
              </a:rPr>
              <a:t>Les avantages émotionnels (EBI) </a:t>
            </a:r>
            <a:r>
              <a:rPr lang="fr-FR" sz="1600" b="1" u="sng" dirty="0">
                <a:solidFill>
                  <a:schemeClr val="dk2"/>
                </a:solidFill>
                <a:latin typeface="Times New Roman" panose="02020603050405020304" pitchFamily="18" charset="0"/>
                <a:cs typeface="Times New Roman" panose="02020603050405020304" pitchFamily="18" charset="0"/>
              </a:rPr>
              <a:t>influencent effectivement la volonté d’acheter </a:t>
            </a:r>
            <a:r>
              <a:rPr lang="fr-FR" sz="1600" dirty="0">
                <a:solidFill>
                  <a:schemeClr val="dk2"/>
                </a:solidFill>
                <a:latin typeface="Times New Roman" panose="02020603050405020304" pitchFamily="18" charset="0"/>
                <a:cs typeface="Times New Roman" panose="02020603050405020304" pitchFamily="18" charset="0"/>
              </a:rPr>
              <a:t>une extension de garantie et ce peu importe le prix. (car EBI non-significatif avec le prix)</a:t>
            </a:r>
            <a:endParaRPr sz="1600" dirty="0">
              <a:solidFill>
                <a:schemeClr val="dk2"/>
              </a:solidFill>
              <a:latin typeface="Times New Roman" panose="02020603050405020304" pitchFamily="18" charset="0"/>
              <a:cs typeface="Times New Roman" panose="02020603050405020304" pitchFamily="18" charset="0"/>
            </a:endParaRPr>
          </a:p>
        </p:txBody>
      </p:sp>
      <p:sp>
        <p:nvSpPr>
          <p:cNvPr id="125" name="Google Shape;125;p23"/>
          <p:cNvSpPr txBox="1"/>
          <p:nvPr/>
        </p:nvSpPr>
        <p:spPr>
          <a:xfrm>
            <a:off x="410800" y="3998400"/>
            <a:ext cx="8079650" cy="79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600" u="sng" dirty="0" smtClean="0">
                <a:solidFill>
                  <a:schemeClr val="dk2"/>
                </a:solidFill>
                <a:latin typeface="Times New Roman" panose="02020603050405020304" pitchFamily="18" charset="0"/>
                <a:cs typeface="Times New Roman" panose="02020603050405020304" pitchFamily="18" charset="0"/>
              </a:rPr>
              <a:t>Remarque</a:t>
            </a:r>
            <a:r>
              <a:rPr lang="fr" sz="1600" dirty="0" smtClean="0">
                <a:solidFill>
                  <a:schemeClr val="dk2"/>
                </a:solidFill>
                <a:latin typeface="Times New Roman" panose="02020603050405020304" pitchFamily="18" charset="0"/>
                <a:cs typeface="Times New Roman" panose="02020603050405020304" pitchFamily="18" charset="0"/>
              </a:rPr>
              <a:t> : Les </a:t>
            </a:r>
            <a:r>
              <a:rPr lang="fr" sz="1600" dirty="0">
                <a:solidFill>
                  <a:schemeClr val="dk2"/>
                </a:solidFill>
                <a:latin typeface="Times New Roman" panose="02020603050405020304" pitchFamily="18" charset="0"/>
                <a:cs typeface="Times New Roman" panose="02020603050405020304" pitchFamily="18" charset="0"/>
              </a:rPr>
              <a:t>gens ayant de bonnes compétences cognitives, ont </a:t>
            </a:r>
            <a:r>
              <a:rPr lang="fr" sz="1600" b="1" dirty="0">
                <a:solidFill>
                  <a:schemeClr val="dk2"/>
                </a:solidFill>
                <a:latin typeface="Times New Roman" panose="02020603050405020304" pitchFamily="18" charset="0"/>
                <a:cs typeface="Times New Roman" panose="02020603050405020304" pitchFamily="18" charset="0"/>
              </a:rPr>
              <a:t>une moindre volonté d’acheter une extension de garantie</a:t>
            </a:r>
            <a:r>
              <a:rPr lang="fr" sz="1600" dirty="0">
                <a:solidFill>
                  <a:schemeClr val="dk2"/>
                </a:solidFill>
                <a:latin typeface="Times New Roman" panose="02020603050405020304" pitchFamily="18" charset="0"/>
                <a:cs typeface="Times New Roman" panose="02020603050405020304" pitchFamily="18" charset="0"/>
              </a:rPr>
              <a:t> à cause du prix (d’où la relation négative)</a:t>
            </a:r>
            <a:endParaRPr sz="1600" dirty="0">
              <a:solidFill>
                <a:schemeClr val="dk2"/>
              </a:solidFill>
              <a:latin typeface="Times New Roman" panose="02020603050405020304" pitchFamily="18" charset="0"/>
              <a:cs typeface="Times New Roman" panose="02020603050405020304" pitchFamily="18" charset="0"/>
            </a:endParaRPr>
          </a:p>
        </p:txBody>
      </p:sp>
      <p:pic>
        <p:nvPicPr>
          <p:cNvPr id="126" name="Google Shape;126;p23"/>
          <p:cNvPicPr preferRelativeResize="0"/>
          <p:nvPr/>
        </p:nvPicPr>
        <p:blipFill>
          <a:blip r:embed="rId3">
            <a:alphaModFix/>
          </a:blip>
          <a:stretch>
            <a:fillRect/>
          </a:stretch>
        </p:blipFill>
        <p:spPr>
          <a:xfrm>
            <a:off x="410800" y="1454400"/>
            <a:ext cx="4504201" cy="254400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254301"/>
            <a:ext cx="8520600" cy="787649"/>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400"/>
              </a:spcAft>
              <a:buClr>
                <a:schemeClr val="dk1"/>
              </a:buClr>
              <a:buSzPts val="1100"/>
              <a:buFont typeface="Arial"/>
              <a:buNone/>
            </a:pPr>
            <a:r>
              <a:rPr lang="fr" sz="2000" b="1" dirty="0">
                <a:latin typeface="Times New Roman" panose="02020603050405020304" pitchFamily="18" charset="0"/>
                <a:cs typeface="Times New Roman" panose="02020603050405020304" pitchFamily="18" charset="0"/>
              </a:rPr>
              <a:t>4. Résultats des estimations </a:t>
            </a:r>
            <a:endParaRPr sz="2000" b="1" dirty="0">
              <a:latin typeface="Times New Roman" panose="02020603050405020304" pitchFamily="18" charset="0"/>
              <a:cs typeface="Times New Roman" panose="02020603050405020304" pitchFamily="18" charset="0"/>
            </a:endParaRPr>
          </a:p>
        </p:txBody>
      </p:sp>
      <p:sp>
        <p:nvSpPr>
          <p:cNvPr id="132" name="Google Shape;132;p24"/>
          <p:cNvSpPr txBox="1">
            <a:spLocks noGrp="1"/>
          </p:cNvSpPr>
          <p:nvPr>
            <p:ph type="body" idx="1"/>
          </p:nvPr>
        </p:nvSpPr>
        <p:spPr>
          <a:xfrm>
            <a:off x="957083" y="946864"/>
            <a:ext cx="6458100" cy="407838"/>
          </a:xfrm>
          <a:prstGeom prst="rect">
            <a:avLst/>
          </a:prstGeom>
        </p:spPr>
        <p:txBody>
          <a:bodyPr spcFirstLastPara="1" wrap="square" lIns="91425" tIns="91425" rIns="91425" bIns="91425" anchor="t" anchorCtr="0">
            <a:normAutofit fontScale="32500" lnSpcReduction="20000"/>
          </a:bodyPr>
          <a:lstStyle/>
          <a:p>
            <a:pPr marL="457200" lvl="0" indent="0" algn="l" rtl="0">
              <a:spcBef>
                <a:spcPts val="0"/>
              </a:spcBef>
              <a:spcAft>
                <a:spcPts val="0"/>
              </a:spcAft>
              <a:buNone/>
            </a:pPr>
            <a:r>
              <a:rPr lang="fr" sz="5900" b="1" dirty="0">
                <a:solidFill>
                  <a:schemeClr val="bg2">
                    <a:lumMod val="25000"/>
                  </a:schemeClr>
                </a:solidFill>
                <a:latin typeface="Times New Roman"/>
                <a:ea typeface="Times New Roman"/>
                <a:cs typeface="Times New Roman"/>
                <a:sym typeface="Times New Roman"/>
              </a:rPr>
              <a:t>4.4. </a:t>
            </a:r>
            <a:r>
              <a:rPr lang="fr" sz="4900" b="1" dirty="0">
                <a:solidFill>
                  <a:schemeClr val="bg2">
                    <a:lumMod val="25000"/>
                  </a:schemeClr>
                </a:solidFill>
                <a:latin typeface="Times New Roman" panose="02020603050405020304" pitchFamily="18" charset="0"/>
                <a:ea typeface="Times New Roman"/>
                <a:cs typeface="Times New Roman" panose="02020603050405020304" pitchFamily="18" charset="0"/>
                <a:sym typeface="Times New Roman"/>
              </a:rPr>
              <a:t>Prix du marché et la disposition maximale à payer</a:t>
            </a:r>
            <a:endParaRPr sz="4900" b="1" dirty="0">
              <a:solidFill>
                <a:schemeClr val="bg2">
                  <a:lumMod val="25000"/>
                </a:schemeClr>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1200"/>
              </a:spcBef>
              <a:spcAft>
                <a:spcPts val="0"/>
              </a:spcAft>
              <a:buNone/>
            </a:pPr>
            <a:endParaRPr sz="4900" b="1"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endParaRPr sz="1100" b="1" dirty="0">
              <a:solidFill>
                <a:schemeClr val="dk1"/>
              </a:solidFill>
            </a:endParaRPr>
          </a:p>
          <a:p>
            <a:pPr marL="0" lvl="0" indent="0" algn="l" rtl="0">
              <a:spcBef>
                <a:spcPts val="1200"/>
              </a:spcBef>
              <a:spcAft>
                <a:spcPts val="0"/>
              </a:spcAft>
              <a:buNone/>
            </a:pPr>
            <a:endParaRPr sz="1100" b="1" dirty="0">
              <a:solidFill>
                <a:schemeClr val="dk1"/>
              </a:solidFill>
            </a:endParaRPr>
          </a:p>
          <a:p>
            <a:pPr marL="0" lvl="0" indent="0" algn="l" rtl="0">
              <a:spcBef>
                <a:spcPts val="1200"/>
              </a:spcBef>
              <a:spcAft>
                <a:spcPts val="0"/>
              </a:spcAft>
              <a:buNone/>
            </a:pPr>
            <a:endParaRPr sz="1100" b="1" dirty="0">
              <a:solidFill>
                <a:schemeClr val="dk1"/>
              </a:solidFill>
            </a:endParaRPr>
          </a:p>
          <a:p>
            <a:pPr marL="0" lvl="0" indent="0" algn="l" rtl="0">
              <a:spcBef>
                <a:spcPts val="1200"/>
              </a:spcBef>
              <a:spcAft>
                <a:spcPts val="0"/>
              </a:spcAft>
              <a:buNone/>
            </a:pPr>
            <a:endParaRPr sz="1100" b="1" dirty="0">
              <a:solidFill>
                <a:schemeClr val="dk1"/>
              </a:solidFill>
            </a:endParaRPr>
          </a:p>
          <a:p>
            <a:pPr marL="0" lvl="0" indent="0" algn="l" rtl="0">
              <a:spcBef>
                <a:spcPts val="1200"/>
              </a:spcBef>
              <a:spcAft>
                <a:spcPts val="0"/>
              </a:spcAft>
              <a:buNone/>
            </a:pPr>
            <a:endParaRPr sz="1100" b="1" dirty="0">
              <a:solidFill>
                <a:schemeClr val="dk1"/>
              </a:solidFill>
            </a:endParaRPr>
          </a:p>
          <a:p>
            <a:pPr marL="0" lvl="0" indent="0" algn="l" rtl="0">
              <a:spcBef>
                <a:spcPts val="1200"/>
              </a:spcBef>
              <a:spcAft>
                <a:spcPts val="1200"/>
              </a:spcAft>
              <a:buNone/>
            </a:pPr>
            <a:endParaRPr sz="1100" b="1" dirty="0">
              <a:solidFill>
                <a:schemeClr val="dk1"/>
              </a:solidFill>
            </a:endParaRPr>
          </a:p>
        </p:txBody>
      </p:sp>
      <p:sp>
        <p:nvSpPr>
          <p:cNvPr id="133" name="Google Shape;133;p24"/>
          <p:cNvSpPr txBox="1"/>
          <p:nvPr/>
        </p:nvSpPr>
        <p:spPr>
          <a:xfrm>
            <a:off x="311700" y="1354702"/>
            <a:ext cx="7652400" cy="340295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500" dirty="0">
                <a:solidFill>
                  <a:schemeClr val="dk2"/>
                </a:solidFill>
                <a:latin typeface="Times New Roman" panose="02020603050405020304" pitchFamily="18" charset="0"/>
                <a:cs typeface="Times New Roman" panose="02020603050405020304" pitchFamily="18" charset="0"/>
              </a:rPr>
              <a:t>⇒ Le prix du marché est plus grand que le juste prix et est fortement influencé par les probabilités de panne de bien. </a:t>
            </a:r>
            <a:endParaRPr sz="1500" dirty="0">
              <a:solidFill>
                <a:schemeClr val="dk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500" dirty="0">
              <a:solidFill>
                <a:schemeClr val="dk2"/>
              </a:solidFill>
              <a:latin typeface="Times New Roman" panose="02020603050405020304" pitchFamily="18" charset="0"/>
              <a:cs typeface="Times New Roman" panose="02020603050405020304" pitchFamily="18" charset="0"/>
            </a:endParaRPr>
          </a:p>
          <a:p>
            <a:pPr lvl="0"/>
            <a:r>
              <a:rPr lang="fr" sz="1500" dirty="0">
                <a:solidFill>
                  <a:schemeClr val="dk2"/>
                </a:solidFill>
                <a:latin typeface="Times New Roman" panose="02020603050405020304" pitchFamily="18" charset="0"/>
                <a:cs typeface="Times New Roman" panose="02020603050405020304" pitchFamily="18" charset="0"/>
              </a:rPr>
              <a:t>⇒ La disposition maximale à payer est influencée par les avantages </a:t>
            </a:r>
            <a:r>
              <a:rPr lang="fr-FR" sz="1500" dirty="0">
                <a:solidFill>
                  <a:schemeClr val="dk2"/>
                </a:solidFill>
                <a:latin typeface="Times New Roman" panose="02020603050405020304" pitchFamily="18" charset="0"/>
                <a:cs typeface="Times New Roman" panose="02020603050405020304" pitchFamily="18" charset="0"/>
              </a:rPr>
              <a:t>émotionnels </a:t>
            </a:r>
            <a:r>
              <a:rPr lang="fr" sz="1500" dirty="0" smtClean="0">
                <a:solidFill>
                  <a:schemeClr val="dk2"/>
                </a:solidFill>
                <a:latin typeface="Times New Roman" panose="02020603050405020304" pitchFamily="18" charset="0"/>
                <a:cs typeface="Times New Roman" panose="02020603050405020304" pitchFamily="18" charset="0"/>
              </a:rPr>
              <a:t> </a:t>
            </a:r>
            <a:r>
              <a:rPr lang="fr" sz="1500" dirty="0">
                <a:solidFill>
                  <a:schemeClr val="dk2"/>
                </a:solidFill>
                <a:latin typeface="Times New Roman" panose="02020603050405020304" pitchFamily="18" charset="0"/>
                <a:cs typeface="Times New Roman" panose="02020603050405020304" pitchFamily="18" charset="0"/>
              </a:rPr>
              <a:t>indépendamment du prix (rien d’étonnant)</a:t>
            </a:r>
            <a:endParaRPr sz="1500" dirty="0">
              <a:solidFill>
                <a:schemeClr val="dk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500" dirty="0">
              <a:solidFill>
                <a:schemeClr val="dk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500" dirty="0">
              <a:solidFill>
                <a:schemeClr val="dk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fr-FR" sz="1500" dirty="0">
              <a:solidFill>
                <a:schemeClr val="dk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500" dirty="0">
              <a:solidFill>
                <a:schemeClr val="dk2"/>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fr" sz="1500" dirty="0">
                <a:solidFill>
                  <a:schemeClr val="dk2"/>
                </a:solidFill>
                <a:latin typeface="Times New Roman" panose="02020603050405020304" pitchFamily="18" charset="0"/>
                <a:cs typeface="Times New Roman" panose="02020603050405020304" pitchFamily="18" charset="0"/>
              </a:rPr>
              <a:t>⇒ </a:t>
            </a:r>
            <a:r>
              <a:rPr lang="fr" sz="1500" b="1" dirty="0">
                <a:solidFill>
                  <a:srgbClr val="434343"/>
                </a:solidFill>
                <a:latin typeface="Times New Roman" panose="02020603050405020304" pitchFamily="18" charset="0"/>
                <a:ea typeface="Times New Roman"/>
                <a:cs typeface="Times New Roman" panose="02020603050405020304" pitchFamily="18" charset="0"/>
                <a:sym typeface="Times New Roman"/>
              </a:rPr>
              <a:t>Les consommateurs ayant un EBI élevé sont beaucoup plus disposés à payer la garantie car ils sont fortement </a:t>
            </a:r>
            <a:r>
              <a:rPr lang="fr" sz="1500" b="1" dirty="0" smtClean="0">
                <a:solidFill>
                  <a:srgbClr val="434343"/>
                </a:solidFill>
                <a:latin typeface="Times New Roman" panose="02020603050405020304" pitchFamily="18" charset="0"/>
                <a:ea typeface="Times New Roman"/>
                <a:cs typeface="Times New Roman" panose="02020603050405020304" pitchFamily="18" charset="0"/>
                <a:sym typeface="Times New Roman"/>
              </a:rPr>
              <a:t>influencé </a:t>
            </a:r>
            <a:r>
              <a:rPr lang="fr" sz="1500" b="1" dirty="0">
                <a:solidFill>
                  <a:srgbClr val="434343"/>
                </a:solidFill>
                <a:latin typeface="Times New Roman" panose="02020603050405020304" pitchFamily="18" charset="0"/>
                <a:ea typeface="Times New Roman"/>
                <a:cs typeface="Times New Roman" panose="02020603050405020304" pitchFamily="18" charset="0"/>
                <a:sym typeface="Times New Roman"/>
              </a:rPr>
              <a:t>par leur émotion (tranquillité d’esprit</a:t>
            </a:r>
            <a:r>
              <a:rPr lang="fr" sz="1500" b="1" dirty="0" smtClean="0">
                <a:solidFill>
                  <a:srgbClr val="434343"/>
                </a:solidFill>
                <a:latin typeface="Times New Roman" panose="02020603050405020304" pitchFamily="18" charset="0"/>
                <a:ea typeface="Times New Roman"/>
                <a:cs typeface="Times New Roman" panose="02020603050405020304" pitchFamily="18" charset="0"/>
                <a:sym typeface="Times New Roman"/>
              </a:rPr>
              <a:t>).</a:t>
            </a:r>
          </a:p>
          <a:p>
            <a:pPr marL="0" lvl="0" indent="0" algn="l" rtl="0">
              <a:spcBef>
                <a:spcPts val="0"/>
              </a:spcBef>
              <a:spcAft>
                <a:spcPts val="0"/>
              </a:spcAft>
              <a:buNone/>
            </a:pPr>
            <a:endParaRPr sz="1500" b="1" dirty="0">
              <a:solidFill>
                <a:srgbClr val="434343"/>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95000"/>
              </a:lnSpc>
              <a:spcBef>
                <a:spcPts val="0"/>
              </a:spcBef>
              <a:spcAft>
                <a:spcPts val="1200"/>
              </a:spcAft>
              <a:buClr>
                <a:schemeClr val="dk1"/>
              </a:buClr>
              <a:buSzPts val="1100"/>
              <a:buFont typeface="Arial"/>
              <a:buNone/>
            </a:pPr>
            <a:r>
              <a:rPr lang="fr" sz="1500" b="1" dirty="0">
                <a:solidFill>
                  <a:srgbClr val="434343"/>
                </a:solidFill>
                <a:latin typeface="Times New Roman" panose="02020603050405020304" pitchFamily="18" charset="0"/>
                <a:ea typeface="Times New Roman"/>
                <a:cs typeface="Times New Roman" panose="02020603050405020304" pitchFamily="18" charset="0"/>
                <a:sym typeface="Times New Roman"/>
              </a:rPr>
              <a:t>⇒ Cependant les consommateurs ayant un score CRT élevé ont des estimations </a:t>
            </a:r>
            <a:r>
              <a:rPr lang="fr" sz="1500" b="1" dirty="0" smtClean="0">
                <a:solidFill>
                  <a:srgbClr val="434343"/>
                </a:solidFill>
                <a:latin typeface="Times New Roman" panose="02020603050405020304" pitchFamily="18" charset="0"/>
                <a:ea typeface="Times New Roman"/>
                <a:cs typeface="Times New Roman" panose="02020603050405020304" pitchFamily="18" charset="0"/>
                <a:sym typeface="Times New Roman"/>
              </a:rPr>
              <a:t>proches </a:t>
            </a:r>
            <a:r>
              <a:rPr lang="fr" sz="1500" b="1" dirty="0">
                <a:solidFill>
                  <a:srgbClr val="434343"/>
                </a:solidFill>
                <a:latin typeface="Times New Roman" panose="02020603050405020304" pitchFamily="18" charset="0"/>
                <a:ea typeface="Times New Roman"/>
                <a:cs typeface="Times New Roman" panose="02020603050405020304" pitchFamily="18" charset="0"/>
                <a:sym typeface="Times New Roman"/>
              </a:rPr>
              <a:t>de la réalité </a:t>
            </a:r>
            <a:r>
              <a:rPr lang="fr" sz="1500" b="1" dirty="0" smtClean="0">
                <a:solidFill>
                  <a:srgbClr val="434343"/>
                </a:solidFill>
                <a:latin typeface="Times New Roman" panose="02020603050405020304" pitchFamily="18" charset="0"/>
                <a:ea typeface="Times New Roman"/>
                <a:cs typeface="Times New Roman" panose="02020603050405020304" pitchFamily="18" charset="0"/>
                <a:sym typeface="Times New Roman"/>
              </a:rPr>
              <a:t>mais, </a:t>
            </a:r>
            <a:r>
              <a:rPr lang="fr" sz="1500" b="1" dirty="0">
                <a:solidFill>
                  <a:srgbClr val="434343"/>
                </a:solidFill>
                <a:latin typeface="Times New Roman" panose="02020603050405020304" pitchFamily="18" charset="0"/>
                <a:ea typeface="Times New Roman"/>
                <a:cs typeface="Times New Roman" panose="02020603050405020304" pitchFamily="18" charset="0"/>
                <a:sym typeface="Times New Roman"/>
              </a:rPr>
              <a:t>ils restent influencés par les émotions lors de leur décision d’achat.</a:t>
            </a:r>
            <a:endParaRPr sz="1500" dirty="0">
              <a:solidFill>
                <a:schemeClr val="dk2"/>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400"/>
              </a:spcBef>
              <a:spcAft>
                <a:spcPts val="0"/>
              </a:spcAft>
              <a:buClr>
                <a:schemeClr val="dk1"/>
              </a:buClr>
              <a:buSzPct val="57894"/>
              <a:buFont typeface="Arial"/>
              <a:buNone/>
            </a:pPr>
            <a:r>
              <a:rPr lang="fr" sz="2200" b="1" dirty="0">
                <a:latin typeface="Times New Roman" panose="02020603050405020304" pitchFamily="18" charset="0"/>
                <a:cs typeface="Times New Roman" panose="02020603050405020304" pitchFamily="18" charset="0"/>
              </a:rPr>
              <a:t>5. </a:t>
            </a:r>
            <a:r>
              <a:rPr lang="fr" sz="2200" b="1" dirty="0">
                <a:latin typeface="Times New Roman" panose="02020603050405020304" pitchFamily="18" charset="0"/>
                <a:ea typeface="SimSun"/>
                <a:cs typeface="Times New Roman" panose="02020603050405020304" pitchFamily="18" charset="0"/>
                <a:sym typeface="SimSun"/>
              </a:rPr>
              <a:t>Interprétation et Discussion </a:t>
            </a:r>
            <a:endParaRPr sz="2200" b="1" dirty="0">
              <a:latin typeface="Times New Roman" panose="02020603050405020304" pitchFamily="18" charset="0"/>
              <a:ea typeface="SimSun"/>
              <a:cs typeface="Times New Roman" panose="02020603050405020304" pitchFamily="18" charset="0"/>
              <a:sym typeface="SimSun"/>
            </a:endParaRPr>
          </a:p>
          <a:p>
            <a:pPr marL="0" lvl="0" indent="0" algn="l" rtl="0">
              <a:lnSpc>
                <a:spcPct val="115000"/>
              </a:lnSpc>
              <a:spcBef>
                <a:spcPts val="1400"/>
              </a:spcBef>
              <a:spcAft>
                <a:spcPts val="400"/>
              </a:spcAft>
              <a:buClr>
                <a:schemeClr val="dk1"/>
              </a:buClr>
              <a:buSzPct val="57894"/>
              <a:buFont typeface="Arial"/>
              <a:buNone/>
            </a:pPr>
            <a:endParaRPr sz="1900" dirty="0">
              <a:latin typeface="SimSun"/>
              <a:ea typeface="SimSun"/>
              <a:cs typeface="SimSun"/>
              <a:sym typeface="SimSun"/>
            </a:endParaRPr>
          </a:p>
        </p:txBody>
      </p:sp>
      <p:sp>
        <p:nvSpPr>
          <p:cNvPr id="139" name="Google Shape;139;p25"/>
          <p:cNvSpPr txBox="1">
            <a:spLocks noGrp="1"/>
          </p:cNvSpPr>
          <p:nvPr>
            <p:ph type="body" idx="1"/>
          </p:nvPr>
        </p:nvSpPr>
        <p:spPr>
          <a:xfrm>
            <a:off x="311700" y="1704355"/>
            <a:ext cx="8520600" cy="286452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b="1" dirty="0">
                <a:solidFill>
                  <a:schemeClr val="tx1"/>
                </a:solidFill>
                <a:latin typeface="Times New Roman" panose="02020603050405020304" pitchFamily="18" charset="0"/>
                <a:cs typeface="Times New Roman" panose="02020603050405020304" pitchFamily="18" charset="0"/>
              </a:rPr>
              <a:t>Portée positive:</a:t>
            </a:r>
            <a:r>
              <a:rPr lang="fr" dirty="0">
                <a:solidFill>
                  <a:schemeClr val="tx1"/>
                </a:solidFill>
                <a:latin typeface="Times New Roman" panose="02020603050405020304" pitchFamily="18" charset="0"/>
                <a:cs typeface="Times New Roman" panose="02020603050405020304" pitchFamily="18" charset="0"/>
              </a:rPr>
              <a:t> les auteurs mettent en évidence</a:t>
            </a:r>
            <a:endParaRPr dirty="0">
              <a:solidFill>
                <a:schemeClr val="tx1"/>
              </a:solidFill>
              <a:latin typeface="Times New Roman" panose="02020603050405020304" pitchFamily="18" charset="0"/>
              <a:cs typeface="Times New Roman" panose="02020603050405020304" pitchFamily="18" charset="0"/>
            </a:endParaRPr>
          </a:p>
          <a:p>
            <a:pPr marL="457200" lvl="0" indent="-342900" algn="l" rtl="0">
              <a:lnSpc>
                <a:spcPct val="100000"/>
              </a:lnSpc>
              <a:spcBef>
                <a:spcPts val="1200"/>
              </a:spcBef>
              <a:spcAft>
                <a:spcPts val="0"/>
              </a:spcAft>
              <a:buSzPts val="1800"/>
              <a:buChar char="●"/>
            </a:pPr>
            <a:r>
              <a:rPr lang="fr" dirty="0">
                <a:solidFill>
                  <a:schemeClr val="accent1">
                    <a:lumMod val="50000"/>
                  </a:schemeClr>
                </a:solidFill>
                <a:latin typeface="Times New Roman" panose="02020603050405020304" pitchFamily="18" charset="0"/>
                <a:cs typeface="Times New Roman" panose="02020603050405020304" pitchFamily="18" charset="0"/>
              </a:rPr>
              <a:t>L</a:t>
            </a:r>
            <a:r>
              <a:rPr lang="fr" dirty="0" smtClean="0">
                <a:solidFill>
                  <a:schemeClr val="accent1">
                    <a:lumMod val="50000"/>
                  </a:schemeClr>
                </a:solidFill>
                <a:latin typeface="Times New Roman" panose="02020603050405020304" pitchFamily="18" charset="0"/>
                <a:cs typeface="Times New Roman" panose="02020603050405020304" pitchFamily="18" charset="0"/>
              </a:rPr>
              <a:t>a </a:t>
            </a:r>
            <a:r>
              <a:rPr lang="fr" dirty="0">
                <a:solidFill>
                  <a:schemeClr val="accent1">
                    <a:lumMod val="50000"/>
                  </a:schemeClr>
                </a:solidFill>
                <a:latin typeface="Times New Roman" panose="02020603050405020304" pitchFamily="18" charset="0"/>
                <a:cs typeface="Times New Roman" panose="02020603050405020304" pitchFamily="18" charset="0"/>
              </a:rPr>
              <a:t>surestimation des risques et des coûts de réparation</a:t>
            </a:r>
            <a:r>
              <a:rPr lang="fr" dirty="0">
                <a:solidFill>
                  <a:schemeClr val="tx1"/>
                </a:solidFill>
                <a:latin typeface="Times New Roman" panose="02020603050405020304" pitchFamily="18" charset="0"/>
                <a:cs typeface="Times New Roman" panose="02020603050405020304" pitchFamily="18" charset="0"/>
              </a:rPr>
              <a:t>: les consommateurs sur-estiment la probabilité de panne et les coûts de </a:t>
            </a:r>
            <a:r>
              <a:rPr lang="fr" dirty="0" smtClean="0">
                <a:solidFill>
                  <a:schemeClr val="tx1"/>
                </a:solidFill>
                <a:latin typeface="Times New Roman" panose="02020603050405020304" pitchFamily="18" charset="0"/>
                <a:cs typeface="Times New Roman" panose="02020603050405020304" pitchFamily="18" charset="0"/>
              </a:rPr>
              <a:t>réparation</a:t>
            </a:r>
          </a:p>
          <a:p>
            <a:pPr marL="114300" lvl="0" indent="0" algn="l" rtl="0">
              <a:lnSpc>
                <a:spcPct val="100000"/>
              </a:lnSpc>
              <a:spcBef>
                <a:spcPts val="1200"/>
              </a:spcBef>
              <a:spcAft>
                <a:spcPts val="0"/>
              </a:spcAft>
              <a:buSzPts val="1800"/>
              <a:buNone/>
            </a:pPr>
            <a:endParaRPr dirty="0">
              <a:solidFill>
                <a:schemeClr val="tx1"/>
              </a:solidFill>
              <a:latin typeface="Times New Roman" panose="02020603050405020304" pitchFamily="18" charset="0"/>
              <a:cs typeface="Times New Roman" panose="02020603050405020304" pitchFamily="18" charset="0"/>
            </a:endParaRPr>
          </a:p>
          <a:p>
            <a:pPr marL="457200" lvl="0" indent="-342900" algn="l" rtl="0">
              <a:lnSpc>
                <a:spcPct val="100000"/>
              </a:lnSpc>
              <a:spcBef>
                <a:spcPts val="0"/>
              </a:spcBef>
              <a:spcAft>
                <a:spcPts val="0"/>
              </a:spcAft>
              <a:buSzPts val="1800"/>
              <a:buChar char="●"/>
            </a:pPr>
            <a:r>
              <a:rPr lang="fr" dirty="0">
                <a:solidFill>
                  <a:schemeClr val="accent1">
                    <a:lumMod val="50000"/>
                  </a:schemeClr>
                </a:solidFill>
                <a:latin typeface="Times New Roman" panose="02020603050405020304" pitchFamily="18" charset="0"/>
                <a:cs typeface="Times New Roman" panose="02020603050405020304" pitchFamily="18" charset="0"/>
              </a:rPr>
              <a:t>L</a:t>
            </a:r>
            <a:r>
              <a:rPr lang="fr" dirty="0" smtClean="0">
                <a:solidFill>
                  <a:schemeClr val="accent1">
                    <a:lumMod val="50000"/>
                  </a:schemeClr>
                </a:solidFill>
                <a:latin typeface="Times New Roman" panose="02020603050405020304" pitchFamily="18" charset="0"/>
                <a:cs typeface="Times New Roman" panose="02020603050405020304" pitchFamily="18" charset="0"/>
              </a:rPr>
              <a:t>e </a:t>
            </a:r>
            <a:r>
              <a:rPr lang="fr" dirty="0">
                <a:solidFill>
                  <a:schemeClr val="accent1">
                    <a:lumMod val="50000"/>
                  </a:schemeClr>
                </a:solidFill>
                <a:latin typeface="Times New Roman" panose="02020603050405020304" pitchFamily="18" charset="0"/>
                <a:cs typeface="Times New Roman" panose="02020603050405020304" pitchFamily="18" charset="0"/>
              </a:rPr>
              <a:t>rôle des bénéfices émotionnels</a:t>
            </a:r>
            <a:r>
              <a:rPr lang="fr" dirty="0">
                <a:solidFill>
                  <a:schemeClr val="tx1"/>
                </a:solidFill>
                <a:latin typeface="Times New Roman" panose="02020603050405020304" pitchFamily="18" charset="0"/>
                <a:cs typeface="Times New Roman" panose="02020603050405020304" pitchFamily="18" charset="0"/>
              </a:rPr>
              <a:t>: les consommateurs sont influencés par des facteurs émotionnels tels que la tranquillité </a:t>
            </a:r>
            <a:r>
              <a:rPr lang="fr" dirty="0" smtClean="0">
                <a:solidFill>
                  <a:schemeClr val="tx1"/>
                </a:solidFill>
                <a:latin typeface="Times New Roman" panose="02020603050405020304" pitchFamily="18" charset="0"/>
                <a:cs typeface="Times New Roman" panose="02020603050405020304" pitchFamily="18" charset="0"/>
              </a:rPr>
              <a:t>d’esprit</a:t>
            </a:r>
          </a:p>
          <a:p>
            <a:pPr marL="114300" lvl="0" indent="0" algn="l" rtl="0">
              <a:lnSpc>
                <a:spcPct val="100000"/>
              </a:lnSpc>
              <a:spcBef>
                <a:spcPts val="0"/>
              </a:spcBef>
              <a:spcAft>
                <a:spcPts val="0"/>
              </a:spcAft>
              <a:buSzPts val="1800"/>
              <a:buNone/>
            </a:pPr>
            <a:endParaRPr dirty="0">
              <a:solidFill>
                <a:schemeClr val="tx1"/>
              </a:solidFill>
              <a:latin typeface="Times New Roman" panose="02020603050405020304" pitchFamily="18" charset="0"/>
              <a:cs typeface="Times New Roman" panose="02020603050405020304" pitchFamily="18" charset="0"/>
            </a:endParaRPr>
          </a:p>
          <a:p>
            <a:pPr marL="457200" lvl="0" indent="-342900" algn="l" rtl="0">
              <a:lnSpc>
                <a:spcPct val="100000"/>
              </a:lnSpc>
              <a:spcBef>
                <a:spcPts val="0"/>
              </a:spcBef>
              <a:spcAft>
                <a:spcPts val="0"/>
              </a:spcAft>
              <a:buSzPts val="1800"/>
              <a:buChar char="●"/>
            </a:pPr>
            <a:r>
              <a:rPr lang="fr" dirty="0">
                <a:solidFill>
                  <a:schemeClr val="accent1">
                    <a:lumMod val="50000"/>
                  </a:schemeClr>
                </a:solidFill>
                <a:latin typeface="Times New Roman" panose="02020603050405020304" pitchFamily="18" charset="0"/>
                <a:cs typeface="Times New Roman" panose="02020603050405020304" pitchFamily="18" charset="0"/>
              </a:rPr>
              <a:t>L</a:t>
            </a:r>
            <a:r>
              <a:rPr lang="fr" dirty="0" smtClean="0">
                <a:solidFill>
                  <a:schemeClr val="accent1">
                    <a:lumMod val="50000"/>
                  </a:schemeClr>
                </a:solidFill>
                <a:latin typeface="Times New Roman" panose="02020603050405020304" pitchFamily="18" charset="0"/>
                <a:cs typeface="Times New Roman" panose="02020603050405020304" pitchFamily="18" charset="0"/>
              </a:rPr>
              <a:t>a </a:t>
            </a:r>
            <a:r>
              <a:rPr lang="fr" dirty="0">
                <a:solidFill>
                  <a:schemeClr val="accent1">
                    <a:lumMod val="50000"/>
                  </a:schemeClr>
                </a:solidFill>
                <a:latin typeface="Times New Roman" panose="02020603050405020304" pitchFamily="18" charset="0"/>
                <a:cs typeface="Times New Roman" panose="02020603050405020304" pitchFamily="18" charset="0"/>
              </a:rPr>
              <a:t>négligence </a:t>
            </a:r>
            <a:r>
              <a:rPr lang="fr">
                <a:solidFill>
                  <a:schemeClr val="accent1">
                    <a:lumMod val="50000"/>
                  </a:schemeClr>
                </a:solidFill>
                <a:latin typeface="Times New Roman" panose="02020603050405020304" pitchFamily="18" charset="0"/>
                <a:cs typeface="Times New Roman" panose="02020603050405020304" pitchFamily="18" charset="0"/>
              </a:rPr>
              <a:t>des </a:t>
            </a:r>
            <a:r>
              <a:rPr lang="fr" smtClean="0">
                <a:solidFill>
                  <a:schemeClr val="accent1">
                    <a:lumMod val="50000"/>
                  </a:schemeClr>
                </a:solidFill>
                <a:latin typeface="Times New Roman" panose="02020603050405020304" pitchFamily="18" charset="0"/>
                <a:cs typeface="Times New Roman" panose="02020603050405020304" pitchFamily="18" charset="0"/>
              </a:rPr>
              <a:t>probabilités</a:t>
            </a:r>
            <a:endParaRPr dirty="0">
              <a:solidFill>
                <a:schemeClr val="tx1"/>
              </a:solidFill>
              <a:latin typeface="Times New Roman" panose="02020603050405020304" pitchFamily="18" charset="0"/>
              <a:cs typeface="Times New Roman" panose="02020603050405020304" pitchFamily="18" charset="0"/>
            </a:endParaRPr>
          </a:p>
          <a:p>
            <a:pPr marL="457200" lvl="0" indent="0" algn="l" rtl="0">
              <a:spcBef>
                <a:spcPts val="1200"/>
              </a:spcBef>
              <a:spcAft>
                <a:spcPts val="1200"/>
              </a:spcAft>
              <a:buNone/>
            </a:pPr>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400"/>
              </a:spcAft>
              <a:buClr>
                <a:schemeClr val="dk1"/>
              </a:buClr>
              <a:buSzPts val="1100"/>
              <a:buFont typeface="Arial"/>
              <a:buNone/>
            </a:pPr>
            <a:r>
              <a:rPr lang="fr" sz="2000" b="1" dirty="0">
                <a:latin typeface="Times New Roman" panose="02020603050405020304" pitchFamily="18" charset="0"/>
                <a:cs typeface="Times New Roman" panose="02020603050405020304" pitchFamily="18" charset="0"/>
              </a:rPr>
              <a:t>5. </a:t>
            </a:r>
            <a:r>
              <a:rPr lang="fr" sz="2000" b="1" dirty="0">
                <a:latin typeface="Times New Roman" panose="02020603050405020304" pitchFamily="18" charset="0"/>
                <a:ea typeface="SimSun"/>
                <a:cs typeface="Times New Roman" panose="02020603050405020304" pitchFamily="18" charset="0"/>
                <a:sym typeface="SimSun"/>
              </a:rPr>
              <a:t>Interprétation et </a:t>
            </a:r>
            <a:r>
              <a:rPr lang="fr" sz="2000" b="1" dirty="0" smtClean="0">
                <a:latin typeface="Times New Roman" panose="02020603050405020304" pitchFamily="18" charset="0"/>
                <a:ea typeface="SimSun"/>
                <a:cs typeface="Times New Roman" panose="02020603050405020304" pitchFamily="18" charset="0"/>
                <a:sym typeface="SimSun"/>
              </a:rPr>
              <a:t>Discussion</a:t>
            </a:r>
            <a:endParaRPr sz="2000" b="1" dirty="0">
              <a:latin typeface="Times New Roman" panose="02020603050405020304" pitchFamily="18" charset="0"/>
              <a:cs typeface="Times New Roman" panose="02020603050405020304" pitchFamily="18" charset="0"/>
            </a:endParaRPr>
          </a:p>
        </p:txBody>
      </p:sp>
      <p:sp>
        <p:nvSpPr>
          <p:cNvPr id="145" name="Google Shape;145;p26"/>
          <p:cNvSpPr txBox="1">
            <a:spLocks noGrp="1"/>
          </p:cNvSpPr>
          <p:nvPr>
            <p:ph type="body" idx="1"/>
          </p:nvPr>
        </p:nvSpPr>
        <p:spPr>
          <a:xfrm>
            <a:off x="311700" y="1823389"/>
            <a:ext cx="8520600" cy="274548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b="1" dirty="0">
                <a:solidFill>
                  <a:schemeClr val="tx1"/>
                </a:solidFill>
                <a:latin typeface="Times New Roman" panose="02020603050405020304" pitchFamily="18" charset="0"/>
                <a:cs typeface="Times New Roman" panose="02020603050405020304" pitchFamily="18" charset="0"/>
              </a:rPr>
              <a:t>Portée normative</a:t>
            </a:r>
            <a:endParaRPr b="1" dirty="0">
              <a:solidFill>
                <a:schemeClr val="tx1"/>
              </a:solidFill>
              <a:latin typeface="Times New Roman" panose="02020603050405020304" pitchFamily="18" charset="0"/>
              <a:cs typeface="Times New Roman" panose="02020603050405020304" pitchFamily="18" charset="0"/>
            </a:endParaRPr>
          </a:p>
          <a:p>
            <a:pPr marL="457200" lvl="0" indent="-342900" algn="l" rtl="0">
              <a:spcBef>
                <a:spcPts val="1200"/>
              </a:spcBef>
              <a:spcAft>
                <a:spcPts val="0"/>
              </a:spcAft>
              <a:buSzPts val="1800"/>
              <a:buChar char="●"/>
            </a:pPr>
            <a:r>
              <a:rPr lang="fr" u="sng" dirty="0">
                <a:solidFill>
                  <a:schemeClr val="bg2">
                    <a:lumMod val="25000"/>
                  </a:schemeClr>
                </a:solidFill>
                <a:latin typeface="Times New Roman" panose="02020603050405020304" pitchFamily="18" charset="0"/>
                <a:cs typeface="Times New Roman" panose="02020603050405020304" pitchFamily="18" charset="0"/>
              </a:rPr>
              <a:t>L</a:t>
            </a:r>
            <a:r>
              <a:rPr lang="fr" u="sng" dirty="0" smtClean="0">
                <a:solidFill>
                  <a:schemeClr val="bg2">
                    <a:lumMod val="25000"/>
                  </a:schemeClr>
                </a:solidFill>
                <a:latin typeface="Times New Roman" panose="02020603050405020304" pitchFamily="18" charset="0"/>
                <a:cs typeface="Times New Roman" panose="02020603050405020304" pitchFamily="18" charset="0"/>
              </a:rPr>
              <a:t>a </a:t>
            </a:r>
            <a:r>
              <a:rPr lang="fr" u="sng" dirty="0">
                <a:solidFill>
                  <a:schemeClr val="bg2">
                    <a:lumMod val="25000"/>
                  </a:schemeClr>
                </a:solidFill>
                <a:latin typeface="Times New Roman" panose="02020603050405020304" pitchFamily="18" charset="0"/>
                <a:cs typeface="Times New Roman" panose="02020603050405020304" pitchFamily="18" charset="0"/>
              </a:rPr>
              <a:t>transparence accrue pour les consommateurs: </a:t>
            </a:r>
            <a:r>
              <a:rPr lang="fr" dirty="0">
                <a:solidFill>
                  <a:schemeClr val="bg2">
                    <a:lumMod val="25000"/>
                  </a:schemeClr>
                </a:solidFill>
                <a:latin typeface="Times New Roman" panose="02020603050405020304" pitchFamily="18" charset="0"/>
                <a:cs typeface="Times New Roman" panose="02020603050405020304" pitchFamily="18" charset="0"/>
              </a:rPr>
              <a:t>les détaillants et les régulateurs pourraient imposer la transparence dans la communication des probabilités de panne et des coûts de </a:t>
            </a:r>
            <a:r>
              <a:rPr lang="fr" dirty="0" smtClean="0">
                <a:solidFill>
                  <a:schemeClr val="bg2">
                    <a:lumMod val="25000"/>
                  </a:schemeClr>
                </a:solidFill>
                <a:latin typeface="Times New Roman" panose="02020603050405020304" pitchFamily="18" charset="0"/>
                <a:cs typeface="Times New Roman" panose="02020603050405020304" pitchFamily="18" charset="0"/>
              </a:rPr>
              <a:t>réparation</a:t>
            </a:r>
          </a:p>
          <a:p>
            <a:pPr marL="114300" lvl="0" indent="0" algn="l" rtl="0">
              <a:spcBef>
                <a:spcPts val="1200"/>
              </a:spcBef>
              <a:spcAft>
                <a:spcPts val="0"/>
              </a:spcAft>
              <a:buSzPts val="1800"/>
              <a:buNone/>
            </a:pPr>
            <a:r>
              <a:rPr lang="fr" dirty="0" smtClean="0">
                <a:solidFill>
                  <a:schemeClr val="bg2">
                    <a:lumMod val="25000"/>
                  </a:schemeClr>
                </a:solidFill>
                <a:latin typeface="Times New Roman" panose="02020603050405020304" pitchFamily="18" charset="0"/>
                <a:cs typeface="Times New Roman" panose="02020603050405020304" pitchFamily="18" charset="0"/>
              </a:rPr>
              <a:t> </a:t>
            </a:r>
            <a:endParaRPr dirty="0">
              <a:solidFill>
                <a:schemeClr val="bg2">
                  <a:lumMod val="25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fr" u="sng" dirty="0">
                <a:solidFill>
                  <a:schemeClr val="bg2">
                    <a:lumMod val="25000"/>
                  </a:schemeClr>
                </a:solidFill>
                <a:latin typeface="Times New Roman" panose="02020603050405020304" pitchFamily="18" charset="0"/>
                <a:cs typeface="Times New Roman" panose="02020603050405020304" pitchFamily="18" charset="0"/>
              </a:rPr>
              <a:t>Encouragement de la concurrence</a:t>
            </a:r>
            <a:r>
              <a:rPr lang="fr" dirty="0">
                <a:solidFill>
                  <a:schemeClr val="bg2">
                    <a:lumMod val="25000"/>
                  </a:schemeClr>
                </a:solidFill>
                <a:latin typeface="Times New Roman" panose="02020603050405020304" pitchFamily="18" charset="0"/>
                <a:cs typeface="Times New Roman" panose="02020603050405020304" pitchFamily="18" charset="0"/>
              </a:rPr>
              <a:t>: les auteurs recommandent de rompre le monopole que les détaillants exercent sur les ventes de garanties </a:t>
            </a:r>
            <a:endParaRPr lang="fr" dirty="0" smtClean="0">
              <a:solidFill>
                <a:schemeClr val="bg2">
                  <a:lumMod val="25000"/>
                </a:schemeClr>
              </a:solidFill>
              <a:latin typeface="Times New Roman" panose="02020603050405020304" pitchFamily="18" charset="0"/>
              <a:cs typeface="Times New Roman" panose="02020603050405020304" pitchFamily="18" charset="0"/>
            </a:endParaRPr>
          </a:p>
          <a:p>
            <a:pPr marL="114300" lvl="0" indent="0" algn="l" rtl="0">
              <a:spcBef>
                <a:spcPts val="0"/>
              </a:spcBef>
              <a:spcAft>
                <a:spcPts val="0"/>
              </a:spcAft>
              <a:buSzPts val="1800"/>
              <a:buNone/>
            </a:pPr>
            <a:endParaRPr dirty="0">
              <a:solidFill>
                <a:schemeClr val="bg2">
                  <a:lumMod val="25000"/>
                </a:schemeClr>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fr" u="sng" dirty="0">
                <a:solidFill>
                  <a:schemeClr val="bg2">
                    <a:lumMod val="25000"/>
                  </a:schemeClr>
                </a:solidFill>
                <a:latin typeface="Times New Roman" panose="02020603050405020304" pitchFamily="18" charset="0"/>
                <a:cs typeface="Times New Roman" panose="02020603050405020304" pitchFamily="18" charset="0"/>
              </a:rPr>
              <a:t>L'éducation financière des consommateurs</a:t>
            </a:r>
            <a:r>
              <a:rPr lang="fr" dirty="0">
                <a:solidFill>
                  <a:schemeClr val="bg2">
                    <a:lumMod val="25000"/>
                  </a:schemeClr>
                </a:solidFill>
                <a:latin typeface="Times New Roman" panose="02020603050405020304" pitchFamily="18" charset="0"/>
                <a:cs typeface="Times New Roman" panose="02020603050405020304" pitchFamily="18" charset="0"/>
              </a:rPr>
              <a:t>: apprendre aux consommateurs à évaluer de manière plus réaliste les probabilités et les coûts pour améliorer leurs décisions d’achat</a:t>
            </a:r>
            <a:endParaRPr dirty="0">
              <a:solidFill>
                <a:schemeClr val="bg2">
                  <a:lumMod val="2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400"/>
              </a:spcBef>
              <a:spcAft>
                <a:spcPts val="400"/>
              </a:spcAft>
              <a:buClr>
                <a:schemeClr val="dk1"/>
              </a:buClr>
              <a:buSzPts val="1100"/>
              <a:buFont typeface="Arial"/>
              <a:buNone/>
            </a:pPr>
            <a:r>
              <a:rPr lang="fr" sz="1900" b="1" dirty="0">
                <a:latin typeface="Times New Roman" panose="02020603050405020304" pitchFamily="18" charset="0"/>
                <a:cs typeface="Times New Roman" panose="02020603050405020304" pitchFamily="18" charset="0"/>
              </a:rPr>
              <a:t>6. </a:t>
            </a:r>
            <a:r>
              <a:rPr lang="fr" sz="2200" b="1" dirty="0" smtClean="0">
                <a:solidFill>
                  <a:schemeClr val="tx1"/>
                </a:solidFill>
                <a:latin typeface="Times New Roman" panose="02020603050405020304" pitchFamily="18" charset="0"/>
                <a:ea typeface="SimSun"/>
                <a:cs typeface="Times New Roman" panose="02020603050405020304" pitchFamily="18" charset="0"/>
                <a:sym typeface="SimSun"/>
              </a:rPr>
              <a:t>Conclusion</a:t>
            </a:r>
            <a:endParaRPr sz="2200" b="1" dirty="0">
              <a:solidFill>
                <a:schemeClr val="tx1"/>
              </a:solidFill>
              <a:latin typeface="Times New Roman" panose="02020603050405020304" pitchFamily="18" charset="0"/>
              <a:cs typeface="Times New Roman" panose="02020603050405020304" pitchFamily="18" charset="0"/>
            </a:endParaRPr>
          </a:p>
        </p:txBody>
      </p:sp>
      <p:sp>
        <p:nvSpPr>
          <p:cNvPr id="151" name="Google Shape;151;p27"/>
          <p:cNvSpPr txBox="1">
            <a:spLocks noGrp="1"/>
          </p:cNvSpPr>
          <p:nvPr>
            <p:ph type="body" idx="1"/>
          </p:nvPr>
        </p:nvSpPr>
        <p:spPr>
          <a:xfrm>
            <a:off x="311700" y="1266092"/>
            <a:ext cx="8520600" cy="3435763"/>
          </a:xfrm>
          <a:prstGeom prst="rect">
            <a:avLst/>
          </a:prstGeom>
        </p:spPr>
        <p:txBody>
          <a:bodyPr spcFirstLastPara="1" wrap="square" lIns="91425" tIns="91425" rIns="91425" bIns="91425" anchor="t" anchorCtr="0">
            <a:noAutofit/>
          </a:bodyPr>
          <a:lstStyle/>
          <a:p>
            <a:pPr marL="457200" lvl="0" indent="-323850" algn="l" rtl="0">
              <a:spcBef>
                <a:spcPts val="1200"/>
              </a:spcBef>
              <a:spcAft>
                <a:spcPts val="0"/>
              </a:spcAft>
              <a:buClr>
                <a:schemeClr val="dk1"/>
              </a:buClr>
              <a:buSzPts val="1500"/>
              <a:buChar char="●"/>
            </a:pPr>
            <a:r>
              <a:rPr lang="fr" b="1" dirty="0">
                <a:solidFill>
                  <a:schemeClr val="dk1"/>
                </a:solidFill>
                <a:latin typeface="Times New Roman" panose="02020603050405020304" pitchFamily="18" charset="0"/>
                <a:cs typeface="Times New Roman" panose="02020603050405020304" pitchFamily="18" charset="0"/>
              </a:rPr>
              <a:t>Conclusion des auteurs</a:t>
            </a:r>
            <a:r>
              <a:rPr lang="fr" dirty="0">
                <a:solidFill>
                  <a:schemeClr val="dk1"/>
                </a:solidFill>
                <a:latin typeface="Times New Roman" panose="02020603050405020304" pitchFamily="18" charset="0"/>
                <a:cs typeface="Times New Roman" panose="02020603050405020304" pitchFamily="18" charset="0"/>
              </a:rPr>
              <a:t> :</a:t>
            </a:r>
            <a:endParaRPr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fr" dirty="0">
                <a:solidFill>
                  <a:schemeClr val="bg2">
                    <a:lumMod val="25000"/>
                  </a:schemeClr>
                </a:solidFill>
                <a:latin typeface="Times New Roman" panose="02020603050405020304" pitchFamily="18" charset="0"/>
                <a:cs typeface="Times New Roman" panose="02020603050405020304" pitchFamily="18" charset="0"/>
              </a:rPr>
              <a:t>Les décisions d'achat de garanties ne peuvent pas être entièrement attribuées à des biais de perception économique ; les bénéfices émotionnels et la négligence des probabilités jouent un rôle majeur. Pour les consommateurs, la tranquillité d'esprit est souvent une motivation plus forte que la valeur actuarielle réelle</a:t>
            </a:r>
            <a:r>
              <a:rPr lang="fr" dirty="0">
                <a:solidFill>
                  <a:schemeClr val="dk1"/>
                </a:solidFill>
                <a:latin typeface="Times New Roman" panose="02020603050405020304" pitchFamily="18" charset="0"/>
                <a:cs typeface="Times New Roman" panose="02020603050405020304" pitchFamily="18" charset="0"/>
              </a:rPr>
              <a:t>.</a:t>
            </a:r>
            <a:endParaRPr dirty="0">
              <a:solidFill>
                <a:schemeClr val="dk1"/>
              </a:solidFill>
              <a:latin typeface="Times New Roman" panose="02020603050405020304" pitchFamily="18" charset="0"/>
              <a:cs typeface="Times New Roman" panose="02020603050405020304" pitchFamily="18" charset="0"/>
            </a:endParaRPr>
          </a:p>
          <a:p>
            <a:pPr marL="457200" lvl="0" indent="-323850" algn="l" rtl="0">
              <a:spcBef>
                <a:spcPts val="1200"/>
              </a:spcBef>
              <a:spcAft>
                <a:spcPts val="0"/>
              </a:spcAft>
              <a:buClr>
                <a:schemeClr val="dk1"/>
              </a:buClr>
              <a:buSzPts val="1500"/>
              <a:buChar char="●"/>
            </a:pPr>
            <a:r>
              <a:rPr lang="fr" b="1" dirty="0">
                <a:solidFill>
                  <a:schemeClr val="dk1"/>
                </a:solidFill>
                <a:latin typeface="Times New Roman" panose="02020603050405020304" pitchFamily="18" charset="0"/>
                <a:cs typeface="Times New Roman" panose="02020603050405020304" pitchFamily="18" charset="0"/>
              </a:rPr>
              <a:t>Limites :</a:t>
            </a:r>
            <a:endParaRPr dirty="0">
              <a:solidFill>
                <a:schemeClr val="dk1"/>
              </a:solidFill>
              <a:latin typeface="Times New Roman" panose="02020603050405020304" pitchFamily="18" charset="0"/>
              <a:cs typeface="Times New Roman" panose="02020603050405020304" pitchFamily="18" charset="0"/>
            </a:endParaRPr>
          </a:p>
          <a:p>
            <a:pPr marL="1371600" lvl="0" indent="-298450" algn="l" rtl="0">
              <a:spcBef>
                <a:spcPts val="0"/>
              </a:spcBef>
              <a:spcAft>
                <a:spcPts val="0"/>
              </a:spcAft>
              <a:buClr>
                <a:schemeClr val="dk1"/>
              </a:buClr>
              <a:buSzPts val="1100"/>
              <a:buChar char="-"/>
            </a:pPr>
            <a:r>
              <a:rPr lang="fr" dirty="0">
                <a:solidFill>
                  <a:schemeClr val="bg2">
                    <a:lumMod val="25000"/>
                  </a:schemeClr>
                </a:solidFill>
                <a:latin typeface="Times New Roman" panose="02020603050405020304" pitchFamily="18" charset="0"/>
                <a:cs typeface="Times New Roman" panose="02020603050405020304" pitchFamily="18" charset="0"/>
              </a:rPr>
              <a:t>Données d’enquête : Biais potentiels d’autodéclaration </a:t>
            </a:r>
            <a:endParaRPr dirty="0">
              <a:solidFill>
                <a:schemeClr val="bg2">
                  <a:lumMod val="25000"/>
                </a:schemeClr>
              </a:solidFill>
              <a:latin typeface="Times New Roman" panose="02020603050405020304" pitchFamily="18" charset="0"/>
              <a:cs typeface="Times New Roman" panose="02020603050405020304" pitchFamily="18" charset="0"/>
            </a:endParaRPr>
          </a:p>
          <a:p>
            <a:pPr marL="1371600" lvl="0" indent="-298450">
              <a:buClr>
                <a:schemeClr val="dk1"/>
              </a:buClr>
              <a:buSzPts val="1100"/>
              <a:buChar char="-"/>
            </a:pPr>
            <a:r>
              <a:rPr lang="fr-FR" dirty="0">
                <a:solidFill>
                  <a:schemeClr val="bg2">
                    <a:lumMod val="25000"/>
                  </a:schemeClr>
                </a:solidFill>
                <a:latin typeface="Times New Roman" panose="02020603050405020304" pitchFamily="18" charset="0"/>
                <a:cs typeface="Times New Roman" panose="02020603050405020304" pitchFamily="18" charset="0"/>
              </a:rPr>
              <a:t>Échantillon</a:t>
            </a:r>
            <a:r>
              <a:rPr lang="fr" dirty="0" smtClean="0">
                <a:solidFill>
                  <a:schemeClr val="bg2">
                    <a:lumMod val="25000"/>
                  </a:schemeClr>
                </a:solidFill>
                <a:latin typeface="Times New Roman" panose="02020603050405020304" pitchFamily="18" charset="0"/>
                <a:cs typeface="Times New Roman" panose="02020603050405020304" pitchFamily="18" charset="0"/>
              </a:rPr>
              <a:t> </a:t>
            </a:r>
            <a:r>
              <a:rPr lang="fr" dirty="0">
                <a:solidFill>
                  <a:schemeClr val="bg2">
                    <a:lumMod val="25000"/>
                  </a:schemeClr>
                </a:solidFill>
                <a:latin typeface="Times New Roman" panose="02020603050405020304" pitchFamily="18" charset="0"/>
                <a:cs typeface="Times New Roman" panose="02020603050405020304" pitchFamily="18" charset="0"/>
              </a:rPr>
              <a:t>limité </a:t>
            </a:r>
            <a:endParaRPr dirty="0">
              <a:solidFill>
                <a:schemeClr val="bg2">
                  <a:lumMod val="25000"/>
                </a:schemeClr>
              </a:solidFill>
              <a:latin typeface="Times New Roman" panose="02020603050405020304" pitchFamily="18" charset="0"/>
              <a:cs typeface="Times New Roman" panose="02020603050405020304" pitchFamily="18" charset="0"/>
            </a:endParaRPr>
          </a:p>
          <a:p>
            <a:pPr marL="1371600" lvl="0" indent="-298450" algn="l" rtl="0">
              <a:spcBef>
                <a:spcPts val="0"/>
              </a:spcBef>
              <a:spcAft>
                <a:spcPts val="0"/>
              </a:spcAft>
              <a:buClr>
                <a:schemeClr val="dk1"/>
              </a:buClr>
              <a:buSzPts val="1100"/>
              <a:buChar char="-"/>
            </a:pPr>
            <a:r>
              <a:rPr lang="fr" dirty="0">
                <a:solidFill>
                  <a:schemeClr val="bg2">
                    <a:lumMod val="25000"/>
                  </a:schemeClr>
                </a:solidFill>
                <a:latin typeface="Times New Roman" panose="02020603050405020304" pitchFamily="18" charset="0"/>
                <a:cs typeface="Times New Roman" panose="02020603050405020304" pitchFamily="18" charset="0"/>
              </a:rPr>
              <a:t>Absence de facteurs réels de pression de vente : environnement contrôl</a:t>
            </a:r>
            <a:r>
              <a:rPr lang="fr" dirty="0">
                <a:solidFill>
                  <a:schemeClr val="dk1"/>
                </a:solidFill>
                <a:latin typeface="Times New Roman" panose="02020603050405020304" pitchFamily="18" charset="0"/>
                <a:cs typeface="Times New Roman" panose="02020603050405020304" pitchFamily="18" charset="0"/>
              </a:rPr>
              <a:t>é  </a:t>
            </a:r>
            <a:endParaRPr dirty="0">
              <a:solidFill>
                <a:schemeClr val="dk1"/>
              </a:solidFill>
              <a:latin typeface="Times New Roman" panose="02020603050405020304" pitchFamily="18" charset="0"/>
              <a:cs typeface="Times New Roman" panose="02020603050405020304" pitchFamily="18" charset="0"/>
            </a:endParaRPr>
          </a:p>
          <a:p>
            <a:pPr marL="1371600" lvl="0" indent="-298450" algn="l" rtl="0">
              <a:spcBef>
                <a:spcPts val="0"/>
              </a:spcBef>
              <a:spcAft>
                <a:spcPts val="0"/>
              </a:spcAft>
              <a:buClr>
                <a:schemeClr val="dk1"/>
              </a:buClr>
              <a:buSzPts val="1100"/>
              <a:buChar char="-"/>
            </a:pPr>
            <a:endParaRPr dirty="0">
              <a:solidFill>
                <a:schemeClr val="dk1"/>
              </a:solidFill>
              <a:latin typeface="Times New Roman" panose="02020603050405020304" pitchFamily="18" charset="0"/>
              <a:cs typeface="Times New Roman" panose="02020603050405020304" pitchFamily="18" charset="0"/>
            </a:endParaRPr>
          </a:p>
          <a:p>
            <a:pPr marL="457200" lvl="0" indent="-323850" algn="l" rtl="0">
              <a:spcBef>
                <a:spcPts val="0"/>
              </a:spcBef>
              <a:spcAft>
                <a:spcPts val="0"/>
              </a:spcAft>
              <a:buClr>
                <a:schemeClr val="dk1"/>
              </a:buClr>
              <a:buSzPts val="1500"/>
              <a:buChar char="●"/>
            </a:pPr>
            <a:r>
              <a:rPr lang="fr" b="1" dirty="0">
                <a:solidFill>
                  <a:schemeClr val="dk1"/>
                </a:solidFill>
                <a:latin typeface="Times New Roman" panose="02020603050405020304" pitchFamily="18" charset="0"/>
                <a:cs typeface="Times New Roman" panose="02020603050405020304" pitchFamily="18" charset="0"/>
              </a:rPr>
              <a:t>Suggestion pour les recherches futures</a:t>
            </a:r>
            <a:r>
              <a:rPr lang="fr" dirty="0">
                <a:solidFill>
                  <a:schemeClr val="dk1"/>
                </a:solidFill>
                <a:latin typeface="Times New Roman" panose="02020603050405020304" pitchFamily="18" charset="0"/>
                <a:cs typeface="Times New Roman" panose="02020603050405020304" pitchFamily="18" charset="0"/>
              </a:rPr>
              <a:t> : </a:t>
            </a:r>
            <a:endParaRPr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1200"/>
              </a:spcBef>
              <a:spcAft>
                <a:spcPts val="1200"/>
              </a:spcAft>
              <a:buNone/>
            </a:pPr>
            <a:r>
              <a:rPr lang="fr" dirty="0">
                <a:solidFill>
                  <a:schemeClr val="bg2">
                    <a:lumMod val="25000"/>
                  </a:schemeClr>
                </a:solidFill>
                <a:latin typeface="Times New Roman" panose="02020603050405020304" pitchFamily="18" charset="0"/>
                <a:cs typeface="Times New Roman" panose="02020603050405020304" pitchFamily="18" charset="0"/>
              </a:rPr>
              <a:t>Examiner si une approche expérimentale, avec des scénarios simulés d’achat, pourrait réduire les biais de décision. Il serait aussi pertinent d’analyser comment les stratégies de marketing influencent cette décision d’achat.</a:t>
            </a:r>
            <a:endParaRPr dirty="0">
              <a:solidFill>
                <a:schemeClr val="bg2">
                  <a:lumMod val="2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228150" y="801611"/>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2000" dirty="0">
                <a:latin typeface="Times New Roman" panose="02020603050405020304" pitchFamily="18" charset="0"/>
                <a:cs typeface="Times New Roman" panose="02020603050405020304" pitchFamily="18" charset="0"/>
              </a:rPr>
              <a:t>7. Bibliographie</a:t>
            </a:r>
            <a:endParaRPr sz="2000" dirty="0">
              <a:latin typeface="Times New Roman" panose="02020603050405020304" pitchFamily="18" charset="0"/>
              <a:cs typeface="Times New Roman" panose="02020603050405020304" pitchFamily="18" charset="0"/>
            </a:endParaRPr>
          </a:p>
        </p:txBody>
      </p:sp>
      <p:sp>
        <p:nvSpPr>
          <p:cNvPr id="4" name="Google Shape;200;p34"/>
          <p:cNvSpPr txBox="1">
            <a:spLocks noGrp="1"/>
          </p:cNvSpPr>
          <p:nvPr>
            <p:ph type="body" idx="1"/>
          </p:nvPr>
        </p:nvSpPr>
        <p:spPr>
          <a:xfrm>
            <a:off x="228150" y="1374311"/>
            <a:ext cx="8687700" cy="3235563"/>
          </a:xfrm>
          <a:prstGeom prst="rect">
            <a:avLst/>
          </a:prstGeom>
        </p:spPr>
        <p:txBody>
          <a:bodyPr spcFirstLastPara="1" wrap="square" lIns="91425" tIns="91425" rIns="91425" bIns="91425" anchor="t" anchorCtr="0">
            <a:normAutofit fontScale="25000" lnSpcReduction="20000"/>
          </a:bodyPr>
          <a:lstStyle/>
          <a:p>
            <a:pPr marL="0" lvl="0" indent="0" algn="l" rtl="0">
              <a:lnSpc>
                <a:spcPct val="100000"/>
              </a:lnSpc>
              <a:spcBef>
                <a:spcPts val="0"/>
              </a:spcBef>
              <a:spcAft>
                <a:spcPts val="0"/>
              </a:spcAft>
              <a:buNone/>
            </a:pPr>
            <a:endParaRPr sz="4075" dirty="0">
              <a:solidFill>
                <a:schemeClr val="tx1"/>
              </a:solidFill>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r>
              <a:rPr lang="fr" sz="4075" dirty="0">
                <a:solidFill>
                  <a:schemeClr val="tx1"/>
                </a:solidFill>
                <a:latin typeface="Times New Roman" panose="02020603050405020304" pitchFamily="18" charset="0"/>
                <a:cs typeface="Times New Roman" panose="02020603050405020304" pitchFamily="18" charset="0"/>
              </a:rPr>
              <a:t>1. Kahneman, D., &amp; Tversky, A. (1979). Prospect Theory: An Analysis of Decision under Risk. Econometrica, 47(2), 263-292.</a:t>
            </a:r>
            <a:endParaRPr sz="4075" dirty="0">
              <a:solidFill>
                <a:schemeClr val="tx1"/>
              </a:solidFill>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endParaRPr sz="4075" dirty="0">
              <a:solidFill>
                <a:schemeClr val="tx1"/>
              </a:solidFill>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endParaRPr sz="4075" dirty="0">
              <a:solidFill>
                <a:schemeClr val="tx1"/>
              </a:solidFill>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r>
              <a:rPr lang="fr" sz="4075" dirty="0">
                <a:solidFill>
                  <a:schemeClr val="tx1"/>
                </a:solidFill>
                <a:latin typeface="Times New Roman" panose="02020603050405020304" pitchFamily="18" charset="0"/>
                <a:cs typeface="Times New Roman" panose="02020603050405020304" pitchFamily="18" charset="0"/>
              </a:rPr>
              <a:t>2. Loewenstein, G., Hsee, C. K., Weber, E. U., &amp; Welch, N. (2001). Risk as Feelings. Psychological Bulletin, 127(2), 267-286.</a:t>
            </a:r>
            <a:endParaRPr sz="4075" dirty="0">
              <a:solidFill>
                <a:schemeClr val="tx1"/>
              </a:solidFill>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endParaRPr sz="4075" dirty="0">
              <a:solidFill>
                <a:schemeClr val="tx1"/>
              </a:solidFill>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r>
              <a:rPr lang="fr" sz="4075" dirty="0">
                <a:solidFill>
                  <a:schemeClr val="tx1"/>
                </a:solidFill>
                <a:latin typeface="Times New Roman" panose="02020603050405020304" pitchFamily="18" charset="0"/>
                <a:cs typeface="Times New Roman" panose="02020603050405020304" pitchFamily="18" charset="0"/>
              </a:rPr>
              <a:t>Cette étude explore comment les émotions influencent les décisions sous incertitude, en particulier dans les décisions financières. Elle soutient l’idée que les décisions d'achat de garanties sont guidées par des réponses émotionnelles.</a:t>
            </a:r>
            <a:endParaRPr sz="4075" dirty="0">
              <a:solidFill>
                <a:schemeClr val="tx1"/>
              </a:solidFill>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endParaRPr sz="4075" dirty="0">
              <a:solidFill>
                <a:schemeClr val="tx1"/>
              </a:solidFill>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endParaRPr sz="4075" dirty="0">
              <a:solidFill>
                <a:schemeClr val="tx1"/>
              </a:solidFill>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r>
              <a:rPr lang="fr" sz="4075" dirty="0">
                <a:solidFill>
                  <a:schemeClr val="tx1"/>
                </a:solidFill>
                <a:latin typeface="Times New Roman" panose="02020603050405020304" pitchFamily="18" charset="0"/>
                <a:cs typeface="Times New Roman" panose="02020603050405020304" pitchFamily="18" charset="0"/>
              </a:rPr>
              <a:t>3. Frederick, S. (2005). Cognitive Reflection and Decision Making. Journal of Economic Perspectives, 19(4), 25-42.</a:t>
            </a:r>
            <a:endParaRPr sz="4075" dirty="0">
              <a:solidFill>
                <a:schemeClr val="tx1"/>
              </a:solidFill>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endParaRPr sz="4075" dirty="0">
              <a:solidFill>
                <a:schemeClr val="tx1"/>
              </a:solidFill>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r>
              <a:rPr lang="fr" sz="4075" dirty="0">
                <a:solidFill>
                  <a:schemeClr val="tx1"/>
                </a:solidFill>
                <a:latin typeface="Times New Roman" panose="02020603050405020304" pitchFamily="18" charset="0"/>
                <a:cs typeface="Times New Roman" panose="02020603050405020304" pitchFamily="18" charset="0"/>
              </a:rPr>
              <a:t>Introduction du Cognitive Reflection Test (CRT), utilisé dans l’étude pour évaluer les compétences cognitives des participants et leur influence sur la prise de décision.</a:t>
            </a:r>
            <a:endParaRPr sz="4075" dirty="0">
              <a:solidFill>
                <a:schemeClr val="tx1"/>
              </a:solidFill>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endParaRPr sz="4075" dirty="0">
              <a:solidFill>
                <a:schemeClr val="tx1"/>
              </a:solidFill>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endParaRPr sz="4075" dirty="0">
              <a:solidFill>
                <a:schemeClr val="tx1"/>
              </a:solidFill>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r>
              <a:rPr lang="fr" sz="4075" dirty="0">
                <a:solidFill>
                  <a:schemeClr val="tx1"/>
                </a:solidFill>
                <a:latin typeface="Times New Roman" panose="02020603050405020304" pitchFamily="18" charset="0"/>
                <a:cs typeface="Times New Roman" panose="02020603050405020304" pitchFamily="18" charset="0"/>
              </a:rPr>
              <a:t>4. Rabin, M., &amp; Thaler, R. H. (2001). Anomalies: Risk Aversion. Journal of Economic Perspectives, 15(1), 219-232.</a:t>
            </a:r>
            <a:endParaRPr sz="4075" dirty="0">
              <a:solidFill>
                <a:schemeClr val="tx1"/>
              </a:solidFill>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endParaRPr sz="4075" dirty="0">
              <a:solidFill>
                <a:schemeClr val="tx1"/>
              </a:solidFill>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r>
              <a:rPr lang="fr" sz="4075" dirty="0">
                <a:solidFill>
                  <a:schemeClr val="tx1"/>
                </a:solidFill>
                <a:latin typeface="Times New Roman" panose="02020603050405020304" pitchFamily="18" charset="0"/>
                <a:cs typeface="Times New Roman" panose="02020603050405020304" pitchFamily="18" charset="0"/>
              </a:rPr>
              <a:t>Aborde les anomalies comportementales liées à l'aversion au risque, soutenant l’idée que les consommateurs peuvent surestimer les risques faibles et acheter des assurances ou garanties de manière irrationnelle.</a:t>
            </a:r>
            <a:endParaRPr sz="4075" dirty="0">
              <a:solidFill>
                <a:schemeClr val="tx1"/>
              </a:solidFill>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endParaRPr sz="4075" dirty="0">
              <a:solidFill>
                <a:schemeClr val="tx1"/>
              </a:solidFill>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endParaRPr sz="4075" dirty="0">
              <a:solidFill>
                <a:schemeClr val="tx1"/>
              </a:solidFill>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r>
              <a:rPr lang="fr" sz="4075" dirty="0">
                <a:solidFill>
                  <a:schemeClr val="tx1"/>
                </a:solidFill>
                <a:latin typeface="Times New Roman" panose="02020603050405020304" pitchFamily="18" charset="0"/>
                <a:cs typeface="Times New Roman" panose="02020603050405020304" pitchFamily="18" charset="0"/>
              </a:rPr>
              <a:t>5. Slovic, P., Finucane, M. L., Peters, E., &amp; MacGregor, D. G. (2004). Risk as Analysis and Risk as Feelings: Some Thoughts about Affect, Reason, Risk, and Rationality. Risk Analysis, 24(2), 311-322.</a:t>
            </a:r>
            <a:endParaRPr sz="4075" dirty="0">
              <a:solidFill>
                <a:schemeClr val="tx1"/>
              </a:solidFill>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endParaRPr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Clr>
                <a:schemeClr val="dk1"/>
              </a:buClr>
              <a:buSzPct val="61111"/>
              <a:buFont typeface="Arial"/>
              <a:buNone/>
            </a:pPr>
            <a:endParaRPr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2000" dirty="0">
                <a:latin typeface="Times New Roman" panose="02020603050405020304" pitchFamily="18" charset="0"/>
                <a:cs typeface="Times New Roman" panose="02020603050405020304" pitchFamily="18" charset="0"/>
              </a:rPr>
              <a:t>8. Annexe</a:t>
            </a:r>
            <a:endParaRPr sz="2000" dirty="0">
              <a:latin typeface="Times New Roman" panose="02020603050405020304" pitchFamily="18" charset="0"/>
              <a:cs typeface="Times New Roman" panose="02020603050405020304" pitchFamily="18" charset="0"/>
            </a:endParaRPr>
          </a:p>
        </p:txBody>
      </p:sp>
      <p:pic>
        <p:nvPicPr>
          <p:cNvPr id="163" name="Google Shape;163;p29"/>
          <p:cNvPicPr preferRelativeResize="0"/>
          <p:nvPr/>
        </p:nvPicPr>
        <p:blipFill>
          <a:blip r:embed="rId3">
            <a:alphaModFix/>
          </a:blip>
          <a:stretch>
            <a:fillRect/>
          </a:stretch>
        </p:blipFill>
        <p:spPr>
          <a:xfrm>
            <a:off x="399550" y="1142925"/>
            <a:ext cx="4087701" cy="1533775"/>
          </a:xfrm>
          <a:prstGeom prst="rect">
            <a:avLst/>
          </a:prstGeom>
          <a:noFill/>
          <a:ln>
            <a:noFill/>
          </a:ln>
        </p:spPr>
      </p:pic>
      <p:pic>
        <p:nvPicPr>
          <p:cNvPr id="164" name="Google Shape;164;p29"/>
          <p:cNvPicPr preferRelativeResize="0"/>
          <p:nvPr/>
        </p:nvPicPr>
        <p:blipFill>
          <a:blip r:embed="rId4">
            <a:alphaModFix/>
          </a:blip>
          <a:stretch>
            <a:fillRect/>
          </a:stretch>
        </p:blipFill>
        <p:spPr>
          <a:xfrm>
            <a:off x="152401" y="2829100"/>
            <a:ext cx="4073318" cy="1791596"/>
          </a:xfrm>
          <a:prstGeom prst="rect">
            <a:avLst/>
          </a:prstGeom>
          <a:noFill/>
          <a:ln>
            <a:noFill/>
          </a:ln>
        </p:spPr>
      </p:pic>
      <p:pic>
        <p:nvPicPr>
          <p:cNvPr id="165" name="Google Shape;165;p29"/>
          <p:cNvPicPr preferRelativeResize="0"/>
          <p:nvPr/>
        </p:nvPicPr>
        <p:blipFill>
          <a:blip r:embed="rId5">
            <a:alphaModFix/>
          </a:blip>
          <a:stretch>
            <a:fillRect/>
          </a:stretch>
        </p:blipFill>
        <p:spPr>
          <a:xfrm>
            <a:off x="4866897" y="1607744"/>
            <a:ext cx="3460096" cy="2937203"/>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1" name="Google Shape;171;p30"/>
          <p:cNvPicPr preferRelativeResize="0"/>
          <p:nvPr/>
        </p:nvPicPr>
        <p:blipFill>
          <a:blip r:embed="rId3">
            <a:alphaModFix/>
          </a:blip>
          <a:stretch>
            <a:fillRect/>
          </a:stretch>
        </p:blipFill>
        <p:spPr>
          <a:xfrm>
            <a:off x="483498" y="1199600"/>
            <a:ext cx="3200575" cy="3372399"/>
          </a:xfrm>
          <a:prstGeom prst="rect">
            <a:avLst/>
          </a:prstGeom>
          <a:noFill/>
          <a:ln>
            <a:noFill/>
          </a:ln>
        </p:spPr>
      </p:pic>
      <p:pic>
        <p:nvPicPr>
          <p:cNvPr id="172" name="Google Shape;172;p30"/>
          <p:cNvPicPr preferRelativeResize="0"/>
          <p:nvPr/>
        </p:nvPicPr>
        <p:blipFill>
          <a:blip r:embed="rId4">
            <a:alphaModFix/>
          </a:blip>
          <a:stretch>
            <a:fillRect/>
          </a:stretch>
        </p:blipFill>
        <p:spPr>
          <a:xfrm>
            <a:off x="3836473" y="1359499"/>
            <a:ext cx="3832432" cy="3282840"/>
          </a:xfrm>
          <a:prstGeom prst="rect">
            <a:avLst/>
          </a:prstGeom>
          <a:noFill/>
          <a:ln>
            <a:noFill/>
          </a:ln>
        </p:spPr>
      </p:pic>
      <p:sp>
        <p:nvSpPr>
          <p:cNvPr id="7" name="Google Shape;16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2000" dirty="0">
                <a:latin typeface="Times New Roman" panose="02020603050405020304" pitchFamily="18" charset="0"/>
                <a:cs typeface="Times New Roman" panose="02020603050405020304" pitchFamily="18" charset="0"/>
              </a:rPr>
              <a:t>8. Annexe</a:t>
            </a:r>
            <a:endParaRPr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400"/>
              </a:spcAft>
              <a:buClr>
                <a:schemeClr val="dk1"/>
              </a:buClr>
              <a:buSzPts val="1100"/>
              <a:buFont typeface="Arial"/>
              <a:buNone/>
            </a:pPr>
            <a:r>
              <a:rPr lang="fr" sz="2000" b="1" dirty="0">
                <a:latin typeface="Times New Roman" panose="02020603050405020304" pitchFamily="18" charset="0"/>
                <a:ea typeface="SimSun"/>
                <a:cs typeface="Times New Roman" panose="02020603050405020304" pitchFamily="18" charset="0"/>
                <a:sym typeface="SimSun"/>
              </a:rPr>
              <a:t>Introduction </a:t>
            </a:r>
            <a:endParaRPr sz="2000" dirty="0">
              <a:latin typeface="Times New Roman" panose="02020603050405020304" pitchFamily="18" charset="0"/>
              <a:cs typeface="Times New Roman" panose="02020603050405020304" pitchFamily="18" charset="0"/>
            </a:endParaRPr>
          </a:p>
        </p:txBody>
      </p:sp>
      <p:sp>
        <p:nvSpPr>
          <p:cNvPr id="62" name="Google Shape;62;p14"/>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endParaRPr lang="fr" b="1" dirty="0" smtClean="0">
              <a:solidFill>
                <a:schemeClr val="dk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chemeClr val="dk1"/>
              </a:buClr>
              <a:buSzPts val="1800"/>
              <a:buChar char="❏"/>
            </a:pPr>
            <a:endParaRPr lang="fr" b="1" dirty="0">
              <a:solidFill>
                <a:schemeClr val="dk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chemeClr val="dk1"/>
              </a:buClr>
              <a:buSzPts val="1800"/>
              <a:buChar char="❏"/>
            </a:pPr>
            <a:r>
              <a:rPr lang="fr" b="1" dirty="0" smtClean="0">
                <a:solidFill>
                  <a:schemeClr val="dk1"/>
                </a:solidFill>
                <a:latin typeface="Times New Roman" panose="02020603050405020304" pitchFamily="18" charset="0"/>
                <a:cs typeface="Times New Roman" panose="02020603050405020304" pitchFamily="18" charset="0"/>
              </a:rPr>
              <a:t>Constat</a:t>
            </a:r>
            <a:r>
              <a:rPr lang="fr" dirty="0" smtClean="0">
                <a:solidFill>
                  <a:schemeClr val="dk1"/>
                </a:solidFill>
                <a:latin typeface="Times New Roman" panose="02020603050405020304" pitchFamily="18" charset="0"/>
                <a:cs typeface="Times New Roman" panose="02020603050405020304" pitchFamily="18" charset="0"/>
              </a:rPr>
              <a:t> </a:t>
            </a:r>
            <a:endParaRPr dirty="0">
              <a:solidFill>
                <a:schemeClr val="dk1"/>
              </a:solidFill>
              <a:latin typeface="Times New Roman" panose="02020603050405020304" pitchFamily="18" charset="0"/>
              <a:cs typeface="Times New Roman" panose="02020603050405020304" pitchFamily="18" charset="0"/>
            </a:endParaRPr>
          </a:p>
          <a:p>
            <a:pPr marL="0" lvl="0" indent="0" algn="just" rtl="0">
              <a:lnSpc>
                <a:spcPct val="150000"/>
              </a:lnSpc>
              <a:spcBef>
                <a:spcPts val="1200"/>
              </a:spcBef>
              <a:spcAft>
                <a:spcPts val="0"/>
              </a:spcAft>
              <a:buNone/>
            </a:pPr>
            <a:r>
              <a:rPr lang="fr" dirty="0">
                <a:solidFill>
                  <a:schemeClr val="dk1"/>
                </a:solidFill>
                <a:latin typeface="Times New Roman" panose="02020603050405020304" pitchFamily="18" charset="0"/>
                <a:cs typeface="Times New Roman" panose="02020603050405020304" pitchFamily="18" charset="0"/>
              </a:rPr>
              <a:t>Beaucoup de personnes paient les extensions de garantie surtout pour </a:t>
            </a:r>
            <a:r>
              <a:rPr lang="fr" dirty="0" smtClean="0">
                <a:solidFill>
                  <a:schemeClr val="dk1"/>
                </a:solidFill>
                <a:latin typeface="Times New Roman" panose="02020603050405020304" pitchFamily="18" charset="0"/>
                <a:cs typeface="Times New Roman" panose="02020603050405020304" pitchFamily="18" charset="0"/>
              </a:rPr>
              <a:t>leurs </a:t>
            </a:r>
            <a:r>
              <a:rPr lang="fr" dirty="0">
                <a:solidFill>
                  <a:schemeClr val="dk1"/>
                </a:solidFill>
                <a:latin typeface="Times New Roman" panose="02020603050405020304" pitchFamily="18" charset="0"/>
                <a:cs typeface="Times New Roman" panose="02020603050405020304" pitchFamily="18" charset="0"/>
              </a:rPr>
              <a:t>biens durables, alors qu’elles sont </a:t>
            </a:r>
            <a:r>
              <a:rPr lang="fr" b="1" dirty="0">
                <a:solidFill>
                  <a:schemeClr val="accent1">
                    <a:lumMod val="50000"/>
                  </a:schemeClr>
                </a:solidFill>
                <a:latin typeface="Times New Roman" panose="02020603050405020304" pitchFamily="18" charset="0"/>
                <a:cs typeface="Times New Roman" panose="02020603050405020304" pitchFamily="18" charset="0"/>
              </a:rPr>
              <a:t>très coûteuses</a:t>
            </a:r>
            <a:r>
              <a:rPr lang="fr" dirty="0">
                <a:solidFill>
                  <a:schemeClr val="dk1"/>
                </a:solidFill>
                <a:latin typeface="Times New Roman" panose="02020603050405020304" pitchFamily="18" charset="0"/>
                <a:cs typeface="Times New Roman" panose="02020603050405020304" pitchFamily="18" charset="0"/>
              </a:rPr>
              <a:t>. </a:t>
            </a:r>
            <a:endParaRPr dirty="0">
              <a:solidFill>
                <a:schemeClr val="dk1"/>
              </a:solidFill>
              <a:latin typeface="Times New Roman" panose="02020603050405020304" pitchFamily="18" charset="0"/>
              <a:cs typeface="Times New Roman" panose="02020603050405020304" pitchFamily="18" charset="0"/>
            </a:endParaRPr>
          </a:p>
          <a:p>
            <a:pPr marL="0" lvl="0" indent="0" algn="just" rtl="0">
              <a:lnSpc>
                <a:spcPct val="150000"/>
              </a:lnSpc>
              <a:spcBef>
                <a:spcPts val="1200"/>
              </a:spcBef>
              <a:spcAft>
                <a:spcPts val="0"/>
              </a:spcAft>
              <a:buNone/>
            </a:pPr>
            <a:r>
              <a:rPr lang="fr" dirty="0" smtClean="0">
                <a:solidFill>
                  <a:schemeClr val="dk1"/>
                </a:solidFill>
                <a:latin typeface="Times New Roman" panose="02020603050405020304" pitchFamily="18" charset="0"/>
                <a:cs typeface="Times New Roman" panose="02020603050405020304" pitchFamily="18" charset="0"/>
              </a:rPr>
              <a:t>La littérature (Kahneman and Tversky 1979; Johnson et al. 1993; Rabin and Thaler 2001) nous fait savoir que ces décisions d’achats sont </a:t>
            </a:r>
            <a:r>
              <a:rPr lang="fr" b="1" dirty="0" smtClean="0">
                <a:solidFill>
                  <a:schemeClr val="accent1">
                    <a:lumMod val="50000"/>
                  </a:schemeClr>
                </a:solidFill>
                <a:latin typeface="Times New Roman" panose="02020603050405020304" pitchFamily="18" charset="0"/>
                <a:cs typeface="Times New Roman" panose="02020603050405020304" pitchFamily="18" charset="0"/>
              </a:rPr>
              <a:t>dues à la surestimation des risques de panne</a:t>
            </a:r>
            <a:r>
              <a:rPr lang="fr" b="1" dirty="0" smtClean="0">
                <a:solidFill>
                  <a:schemeClr val="dk1"/>
                </a:solidFill>
                <a:latin typeface="Times New Roman" panose="02020603050405020304" pitchFamily="18" charset="0"/>
                <a:cs typeface="Times New Roman" panose="02020603050405020304" pitchFamily="18" charset="0"/>
              </a:rPr>
              <a:t> </a:t>
            </a:r>
            <a:r>
              <a:rPr lang="fr" dirty="0" smtClean="0">
                <a:solidFill>
                  <a:schemeClr val="dk1"/>
                </a:solidFill>
                <a:latin typeface="Times New Roman" panose="02020603050405020304" pitchFamily="18" charset="0"/>
                <a:cs typeface="Times New Roman" panose="02020603050405020304" pitchFamily="18" charset="0"/>
              </a:rPr>
              <a:t>et</a:t>
            </a:r>
            <a:r>
              <a:rPr lang="fr" b="1" dirty="0" smtClean="0">
                <a:solidFill>
                  <a:schemeClr val="dk1"/>
                </a:solidFill>
                <a:latin typeface="Times New Roman" panose="02020603050405020304" pitchFamily="18" charset="0"/>
                <a:cs typeface="Times New Roman" panose="02020603050405020304" pitchFamily="18" charset="0"/>
              </a:rPr>
              <a:t> </a:t>
            </a:r>
            <a:r>
              <a:rPr lang="fr" b="1" dirty="0" smtClean="0">
                <a:solidFill>
                  <a:schemeClr val="accent1">
                    <a:lumMod val="50000"/>
                  </a:schemeClr>
                </a:solidFill>
                <a:latin typeface="Times New Roman" panose="02020603050405020304" pitchFamily="18" charset="0"/>
                <a:cs typeface="Times New Roman" panose="02020603050405020304" pitchFamily="18" charset="0"/>
              </a:rPr>
              <a:t>aux avantages émotionnels</a:t>
            </a:r>
            <a:r>
              <a:rPr lang="fr" dirty="0" smtClean="0">
                <a:solidFill>
                  <a:schemeClr val="dk1"/>
                </a:solidFill>
                <a:latin typeface="Times New Roman" panose="02020603050405020304" pitchFamily="18" charset="0"/>
                <a:cs typeface="Times New Roman" panose="02020603050405020304" pitchFamily="18" charset="0"/>
              </a:rPr>
              <a:t> que procure l'acquisition de ces garanties. Toutefois cette littérature </a:t>
            </a:r>
            <a:r>
              <a:rPr lang="fr" b="1" dirty="0" smtClean="0">
                <a:solidFill>
                  <a:schemeClr val="accent1">
                    <a:lumMod val="50000"/>
                  </a:schemeClr>
                </a:solidFill>
                <a:latin typeface="Times New Roman" panose="02020603050405020304" pitchFamily="18" charset="0"/>
                <a:cs typeface="Times New Roman" panose="02020603050405020304" pitchFamily="18" charset="0"/>
              </a:rPr>
              <a:t>ne nous dit rien</a:t>
            </a:r>
            <a:r>
              <a:rPr lang="fr" dirty="0" smtClean="0">
                <a:solidFill>
                  <a:schemeClr val="accent1">
                    <a:lumMod val="50000"/>
                  </a:schemeClr>
                </a:solidFill>
                <a:latin typeface="Times New Roman" panose="02020603050405020304" pitchFamily="18" charset="0"/>
                <a:cs typeface="Times New Roman" panose="02020603050405020304" pitchFamily="18" charset="0"/>
              </a:rPr>
              <a:t> </a:t>
            </a:r>
            <a:r>
              <a:rPr lang="fr" dirty="0" smtClean="0">
                <a:solidFill>
                  <a:schemeClr val="dk1"/>
                </a:solidFill>
                <a:latin typeface="Times New Roman" panose="02020603050405020304" pitchFamily="18" charset="0"/>
                <a:cs typeface="Times New Roman" panose="02020603050405020304" pitchFamily="18" charset="0"/>
              </a:rPr>
              <a:t>sur </a:t>
            </a:r>
            <a:r>
              <a:rPr lang="fr" b="1" dirty="0" smtClean="0">
                <a:solidFill>
                  <a:schemeClr val="accent1">
                    <a:lumMod val="50000"/>
                  </a:schemeClr>
                </a:solidFill>
                <a:latin typeface="Times New Roman" panose="02020603050405020304" pitchFamily="18" charset="0"/>
                <a:cs typeface="Times New Roman" panose="02020603050405020304" pitchFamily="18" charset="0"/>
              </a:rPr>
              <a:t>l’évaluation de la garantie</a:t>
            </a:r>
            <a:r>
              <a:rPr lang="fr" dirty="0" smtClean="0">
                <a:solidFill>
                  <a:schemeClr val="accent1">
                    <a:lumMod val="50000"/>
                  </a:schemeClr>
                </a:solidFill>
                <a:latin typeface="Times New Roman" panose="02020603050405020304" pitchFamily="18" charset="0"/>
                <a:cs typeface="Times New Roman" panose="02020603050405020304" pitchFamily="18" charset="0"/>
              </a:rPr>
              <a:t>.</a:t>
            </a:r>
            <a:endParaRPr dirty="0" smtClean="0">
              <a:solidFill>
                <a:schemeClr val="accent1">
                  <a:lumMod val="50000"/>
                </a:schemeClr>
              </a:solidFill>
              <a:latin typeface="Times New Roman" panose="02020603050405020304" pitchFamily="18" charset="0"/>
              <a:cs typeface="Times New Roman" panose="02020603050405020304" pitchFamily="18" charset="0"/>
            </a:endParaRPr>
          </a:p>
          <a:p>
            <a:pPr marL="457200" lvl="0" indent="0" algn="l" rtl="0">
              <a:spcBef>
                <a:spcPts val="1200"/>
              </a:spcBef>
              <a:spcAft>
                <a:spcPts val="0"/>
              </a:spcAft>
              <a:buNone/>
            </a:pPr>
            <a:endParaRPr dirty="0" smtClean="0">
              <a:solidFill>
                <a:schemeClr val="dk1"/>
              </a:solidFill>
            </a:endParaRPr>
          </a:p>
          <a:p>
            <a:pPr marL="0" lvl="0" indent="0" algn="l" rtl="0">
              <a:spcBef>
                <a:spcPts val="1200"/>
              </a:spcBef>
              <a:spcAft>
                <a:spcPts val="1200"/>
              </a:spcAft>
              <a:buNone/>
            </a:pPr>
            <a:endParaRPr dirty="0">
              <a:solidFill>
                <a:schemeClr val="dk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8" name="Google Shape;178;p31"/>
          <p:cNvPicPr preferRelativeResize="0"/>
          <p:nvPr/>
        </p:nvPicPr>
        <p:blipFill>
          <a:blip r:embed="rId3">
            <a:alphaModFix/>
          </a:blip>
          <a:stretch>
            <a:fillRect/>
          </a:stretch>
        </p:blipFill>
        <p:spPr>
          <a:xfrm>
            <a:off x="152400" y="1170125"/>
            <a:ext cx="4419600" cy="3095625"/>
          </a:xfrm>
          <a:prstGeom prst="rect">
            <a:avLst/>
          </a:prstGeom>
          <a:noFill/>
          <a:ln>
            <a:noFill/>
          </a:ln>
        </p:spPr>
      </p:pic>
      <p:pic>
        <p:nvPicPr>
          <p:cNvPr id="179" name="Google Shape;179;p31"/>
          <p:cNvPicPr preferRelativeResize="0"/>
          <p:nvPr/>
        </p:nvPicPr>
        <p:blipFill>
          <a:blip r:embed="rId4">
            <a:alphaModFix/>
          </a:blip>
          <a:stretch>
            <a:fillRect/>
          </a:stretch>
        </p:blipFill>
        <p:spPr>
          <a:xfrm>
            <a:off x="4724400" y="1170125"/>
            <a:ext cx="4267200" cy="3309894"/>
          </a:xfrm>
          <a:prstGeom prst="rect">
            <a:avLst/>
          </a:prstGeom>
          <a:noFill/>
          <a:ln>
            <a:noFill/>
          </a:ln>
        </p:spPr>
      </p:pic>
      <p:sp>
        <p:nvSpPr>
          <p:cNvPr id="6" name="Google Shape;16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2000" dirty="0">
                <a:latin typeface="Times New Roman" panose="02020603050405020304" pitchFamily="18" charset="0"/>
                <a:cs typeface="Times New Roman" panose="02020603050405020304" pitchFamily="18" charset="0"/>
              </a:rPr>
              <a:t>8. Annexe</a:t>
            </a:r>
            <a:endParaRPr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5" name="Google Shape;185;p32"/>
          <p:cNvPicPr preferRelativeResize="0"/>
          <p:nvPr/>
        </p:nvPicPr>
        <p:blipFill>
          <a:blip r:embed="rId3">
            <a:alphaModFix/>
          </a:blip>
          <a:stretch>
            <a:fillRect/>
          </a:stretch>
        </p:blipFill>
        <p:spPr>
          <a:xfrm>
            <a:off x="152400" y="1170125"/>
            <a:ext cx="3470379" cy="3461392"/>
          </a:xfrm>
          <a:prstGeom prst="rect">
            <a:avLst/>
          </a:prstGeom>
          <a:noFill/>
          <a:ln>
            <a:noFill/>
          </a:ln>
        </p:spPr>
      </p:pic>
      <p:pic>
        <p:nvPicPr>
          <p:cNvPr id="186" name="Google Shape;186;p32"/>
          <p:cNvPicPr preferRelativeResize="0"/>
          <p:nvPr/>
        </p:nvPicPr>
        <p:blipFill>
          <a:blip r:embed="rId4">
            <a:alphaModFix/>
          </a:blip>
          <a:stretch>
            <a:fillRect/>
          </a:stretch>
        </p:blipFill>
        <p:spPr>
          <a:xfrm>
            <a:off x="4372504" y="1113625"/>
            <a:ext cx="3667523" cy="3517892"/>
          </a:xfrm>
          <a:prstGeom prst="rect">
            <a:avLst/>
          </a:prstGeom>
          <a:noFill/>
          <a:ln>
            <a:noFill/>
          </a:ln>
        </p:spPr>
      </p:pic>
      <p:sp>
        <p:nvSpPr>
          <p:cNvPr id="6" name="Google Shape;16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2000" dirty="0">
                <a:latin typeface="Times New Roman" panose="02020603050405020304" pitchFamily="18" charset="0"/>
                <a:cs typeface="Times New Roman" panose="02020603050405020304" pitchFamily="18" charset="0"/>
              </a:rPr>
              <a:t>8. Annexe</a:t>
            </a:r>
            <a:endParaRPr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2" name="Google Shape;192;p33"/>
          <p:cNvPicPr preferRelativeResize="0"/>
          <p:nvPr/>
        </p:nvPicPr>
        <p:blipFill>
          <a:blip r:embed="rId3">
            <a:alphaModFix/>
          </a:blip>
          <a:stretch>
            <a:fillRect/>
          </a:stretch>
        </p:blipFill>
        <p:spPr>
          <a:xfrm>
            <a:off x="106150" y="1398850"/>
            <a:ext cx="5136772" cy="3162329"/>
          </a:xfrm>
          <a:prstGeom prst="rect">
            <a:avLst/>
          </a:prstGeom>
          <a:noFill/>
          <a:ln>
            <a:noFill/>
          </a:ln>
        </p:spPr>
      </p:pic>
      <p:pic>
        <p:nvPicPr>
          <p:cNvPr id="193" name="Google Shape;193;p33"/>
          <p:cNvPicPr preferRelativeResize="0"/>
          <p:nvPr/>
        </p:nvPicPr>
        <p:blipFill>
          <a:blip r:embed="rId4">
            <a:alphaModFix/>
          </a:blip>
          <a:stretch>
            <a:fillRect/>
          </a:stretch>
        </p:blipFill>
        <p:spPr>
          <a:xfrm>
            <a:off x="6271148" y="321825"/>
            <a:ext cx="1992575" cy="1772925"/>
          </a:xfrm>
          <a:prstGeom prst="rect">
            <a:avLst/>
          </a:prstGeom>
          <a:noFill/>
          <a:ln>
            <a:noFill/>
          </a:ln>
        </p:spPr>
      </p:pic>
      <p:pic>
        <p:nvPicPr>
          <p:cNvPr id="194" name="Google Shape;194;p33"/>
          <p:cNvPicPr preferRelativeResize="0"/>
          <p:nvPr/>
        </p:nvPicPr>
        <p:blipFill>
          <a:blip r:embed="rId5">
            <a:alphaModFix/>
          </a:blip>
          <a:stretch>
            <a:fillRect/>
          </a:stretch>
        </p:blipFill>
        <p:spPr>
          <a:xfrm>
            <a:off x="5300117" y="2475875"/>
            <a:ext cx="3765674" cy="2134925"/>
          </a:xfrm>
          <a:prstGeom prst="rect">
            <a:avLst/>
          </a:prstGeom>
          <a:noFill/>
          <a:ln>
            <a:noFill/>
          </a:ln>
        </p:spPr>
      </p:pic>
      <p:sp>
        <p:nvSpPr>
          <p:cNvPr id="7" name="Google Shape;16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2000" dirty="0">
                <a:latin typeface="Times New Roman" panose="02020603050405020304" pitchFamily="18" charset="0"/>
                <a:cs typeface="Times New Roman" panose="02020603050405020304" pitchFamily="18" charset="0"/>
              </a:rPr>
              <a:t>8. Annexe</a:t>
            </a:r>
            <a:endParaRPr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48998" y="2138559"/>
            <a:ext cx="2467258" cy="572700"/>
          </a:xfrm>
        </p:spPr>
        <p:txBody>
          <a:bodyPr>
            <a:noAutofit/>
          </a:bodyPr>
          <a:lstStyle/>
          <a:p>
            <a:r>
              <a:rPr lang="fr-FR" sz="4000" dirty="0" smtClean="0">
                <a:latin typeface="Times New Roman" panose="02020603050405020304" pitchFamily="18" charset="0"/>
                <a:cs typeface="Times New Roman" panose="02020603050405020304" pitchFamily="18" charset="0"/>
              </a:rPr>
              <a:t>MERCI !!! </a:t>
            </a:r>
            <a:endParaRPr lang="fr-FR"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9132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7111" y="449919"/>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400"/>
              </a:spcBef>
              <a:spcAft>
                <a:spcPts val="400"/>
              </a:spcAft>
              <a:buNone/>
            </a:pPr>
            <a:r>
              <a:rPr lang="fr" sz="2200" b="1" dirty="0">
                <a:latin typeface="Times New Roman" panose="02020603050405020304" pitchFamily="18" charset="0"/>
                <a:ea typeface="SimSun"/>
                <a:cs typeface="Times New Roman" panose="02020603050405020304" pitchFamily="18" charset="0"/>
                <a:sym typeface="SimSun"/>
              </a:rPr>
              <a:t>Introduction</a:t>
            </a:r>
            <a:r>
              <a:rPr lang="fr" sz="1900" b="1" dirty="0">
                <a:latin typeface="Times New Roman" panose="02020603050405020304" pitchFamily="18" charset="0"/>
                <a:ea typeface="SimSun"/>
                <a:cs typeface="Times New Roman" panose="02020603050405020304" pitchFamily="18" charset="0"/>
                <a:sym typeface="SimSun"/>
              </a:rPr>
              <a:t> </a:t>
            </a:r>
            <a:endParaRPr dirty="0">
              <a:latin typeface="Times New Roman" panose="02020603050405020304" pitchFamily="18" charset="0"/>
              <a:cs typeface="Times New Roman" panose="02020603050405020304" pitchFamily="18" charset="0"/>
            </a:endParaRPr>
          </a:p>
        </p:txBody>
      </p:sp>
      <p:sp>
        <p:nvSpPr>
          <p:cNvPr id="5" name="Google Shape;68;p15"/>
          <p:cNvSpPr txBox="1">
            <a:spLocks noGrp="1"/>
          </p:cNvSpPr>
          <p:nvPr>
            <p:ph type="body" idx="1"/>
          </p:nvPr>
        </p:nvSpPr>
        <p:spPr>
          <a:xfrm>
            <a:off x="176434" y="1141653"/>
            <a:ext cx="8520600" cy="3571024"/>
          </a:xfrm>
          <a:prstGeom prst="rect">
            <a:avLst/>
          </a:prstGeom>
        </p:spPr>
        <p:txBody>
          <a:bodyPr spcFirstLastPara="1" wrap="square" lIns="91425" tIns="91425" rIns="91425" bIns="91425" anchor="t" anchorCtr="0">
            <a:normAutofit fontScale="85000" lnSpcReduction="20000"/>
          </a:bodyPr>
          <a:lstStyle/>
          <a:p>
            <a:pPr marL="457200" lvl="0" indent="-300037" algn="just" rtl="0">
              <a:spcBef>
                <a:spcPts val="0"/>
              </a:spcBef>
              <a:spcAft>
                <a:spcPts val="0"/>
              </a:spcAft>
              <a:buClr>
                <a:schemeClr val="dk1"/>
              </a:buClr>
              <a:buSzPct val="100000"/>
              <a:buChar char="❏"/>
            </a:pPr>
            <a:endParaRPr lang="fr" b="1" dirty="0">
              <a:solidFill>
                <a:schemeClr val="dk1"/>
              </a:solidFill>
              <a:latin typeface="Times New Roman" panose="02020603050405020304" pitchFamily="18" charset="0"/>
              <a:cs typeface="Times New Roman" panose="02020603050405020304" pitchFamily="18" charset="0"/>
            </a:endParaRPr>
          </a:p>
          <a:p>
            <a:pPr marL="457200" lvl="0" indent="-300037" algn="just" rtl="0">
              <a:lnSpc>
                <a:spcPct val="120000"/>
              </a:lnSpc>
              <a:spcBef>
                <a:spcPts val="0"/>
              </a:spcBef>
              <a:spcAft>
                <a:spcPts val="0"/>
              </a:spcAft>
              <a:buClr>
                <a:schemeClr val="dk1"/>
              </a:buClr>
              <a:buSzPct val="100000"/>
              <a:buChar char="❏"/>
            </a:pPr>
            <a:endParaRPr lang="fr" b="1" dirty="0">
              <a:solidFill>
                <a:schemeClr val="dk1"/>
              </a:solidFill>
              <a:latin typeface="Times New Roman" panose="02020603050405020304" pitchFamily="18" charset="0"/>
              <a:cs typeface="Times New Roman" panose="02020603050405020304" pitchFamily="18" charset="0"/>
            </a:endParaRPr>
          </a:p>
          <a:p>
            <a:pPr marL="457200" lvl="0" indent="-300037" algn="just" rtl="0">
              <a:lnSpc>
                <a:spcPct val="120000"/>
              </a:lnSpc>
              <a:spcBef>
                <a:spcPts val="0"/>
              </a:spcBef>
              <a:spcAft>
                <a:spcPts val="0"/>
              </a:spcAft>
              <a:buClr>
                <a:schemeClr val="dk1"/>
              </a:buClr>
              <a:buSzPct val="100000"/>
              <a:buChar char="❏"/>
            </a:pPr>
            <a:r>
              <a:rPr lang="fr" sz="1600" b="1" dirty="0">
                <a:solidFill>
                  <a:schemeClr val="dk1"/>
                </a:solidFill>
                <a:latin typeface="Times New Roman" panose="02020603050405020304" pitchFamily="18" charset="0"/>
                <a:cs typeface="Times New Roman" panose="02020603050405020304" pitchFamily="18" charset="0"/>
              </a:rPr>
              <a:t>Problématique : </a:t>
            </a:r>
            <a:r>
              <a:rPr lang="fr" sz="1600" dirty="0">
                <a:solidFill>
                  <a:schemeClr val="dk1"/>
                </a:solidFill>
                <a:latin typeface="Times New Roman" panose="02020603050405020304" pitchFamily="18" charset="0"/>
                <a:cs typeface="Times New Roman" panose="02020603050405020304" pitchFamily="18" charset="0"/>
              </a:rPr>
              <a:t>Dans quelle mesure les perceptions de risque et les bénéfices émotionnels influencent-ils la décision des consommateurs d'acheter des extensions de garantie, malgré leur rentabilité limitée et leur coût élevé, et comment ces facteurs affectent-ils l'évaluation de la valeur réelle de ces garanties </a:t>
            </a:r>
          </a:p>
          <a:p>
            <a:pPr marL="157163" lvl="0" indent="0" algn="just" rtl="0">
              <a:lnSpc>
                <a:spcPct val="120000"/>
              </a:lnSpc>
              <a:spcBef>
                <a:spcPts val="0"/>
              </a:spcBef>
              <a:spcAft>
                <a:spcPts val="0"/>
              </a:spcAft>
              <a:buClr>
                <a:schemeClr val="dk1"/>
              </a:buClr>
              <a:buSzPct val="100000"/>
              <a:buNone/>
            </a:pPr>
            <a:endParaRPr sz="1600" dirty="0">
              <a:solidFill>
                <a:schemeClr val="dk1"/>
              </a:solidFill>
              <a:latin typeface="Times New Roman" panose="02020603050405020304" pitchFamily="18" charset="0"/>
              <a:cs typeface="Times New Roman" panose="02020603050405020304" pitchFamily="18" charset="0"/>
            </a:endParaRPr>
          </a:p>
          <a:p>
            <a:pPr marL="457200" lvl="0" indent="-300037" algn="just" rtl="0">
              <a:lnSpc>
                <a:spcPct val="120000"/>
              </a:lnSpc>
              <a:spcBef>
                <a:spcPts val="1200"/>
              </a:spcBef>
              <a:spcAft>
                <a:spcPts val="0"/>
              </a:spcAft>
              <a:buClr>
                <a:schemeClr val="dk1"/>
              </a:buClr>
              <a:buSzPct val="100000"/>
              <a:buChar char="❏"/>
            </a:pPr>
            <a:r>
              <a:rPr lang="fr" sz="1600" b="1" dirty="0">
                <a:solidFill>
                  <a:schemeClr val="dk1"/>
                </a:solidFill>
                <a:latin typeface="Times New Roman" panose="02020603050405020304" pitchFamily="18" charset="0"/>
                <a:cs typeface="Times New Roman" panose="02020603050405020304" pitchFamily="18" charset="0"/>
              </a:rPr>
              <a:t>Méthodologie : </a:t>
            </a:r>
            <a:r>
              <a:rPr lang="fr" sz="1600" dirty="0">
                <a:solidFill>
                  <a:schemeClr val="dk1"/>
                </a:solidFill>
                <a:latin typeface="Times New Roman" panose="02020603050405020304" pitchFamily="18" charset="0"/>
                <a:cs typeface="Times New Roman" panose="02020603050405020304" pitchFamily="18" charset="0"/>
              </a:rPr>
              <a:t>les auteurs ont fait une étude de la valeur actuarielle subjective de la garantie et des réponses des individus à travers les techniques d'enquêtes simples</a:t>
            </a:r>
            <a:endParaRPr sz="16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endParaRPr sz="1600" dirty="0">
              <a:solidFill>
                <a:schemeClr val="dk1"/>
              </a:solidFill>
              <a:latin typeface="Times New Roman" panose="02020603050405020304" pitchFamily="18" charset="0"/>
              <a:cs typeface="Times New Roman" panose="02020603050405020304" pitchFamily="18" charset="0"/>
            </a:endParaRPr>
          </a:p>
          <a:p>
            <a:pPr marL="457200" lvl="0" indent="-300037" algn="just" rtl="0">
              <a:lnSpc>
                <a:spcPct val="120000"/>
              </a:lnSpc>
              <a:spcBef>
                <a:spcPts val="1200"/>
              </a:spcBef>
              <a:spcAft>
                <a:spcPts val="0"/>
              </a:spcAft>
              <a:buClr>
                <a:schemeClr val="dk1"/>
              </a:buClr>
              <a:buSzPct val="100000"/>
              <a:buChar char="❏"/>
            </a:pPr>
            <a:r>
              <a:rPr lang="fr" sz="1600" b="1" dirty="0">
                <a:solidFill>
                  <a:schemeClr val="dk1"/>
                </a:solidFill>
                <a:latin typeface="Times New Roman" panose="02020603050405020304" pitchFamily="18" charset="0"/>
                <a:cs typeface="Times New Roman" panose="02020603050405020304" pitchFamily="18" charset="0"/>
              </a:rPr>
              <a:t>Résultats :</a:t>
            </a:r>
            <a:endParaRPr sz="1600" b="1" dirty="0">
              <a:solidFill>
                <a:schemeClr val="dk1"/>
              </a:solidFill>
              <a:latin typeface="Times New Roman" panose="02020603050405020304" pitchFamily="18" charset="0"/>
              <a:cs typeface="Times New Roman" panose="02020603050405020304" pitchFamily="18" charset="0"/>
            </a:endParaRPr>
          </a:p>
          <a:p>
            <a:pPr marL="914400" lvl="1" indent="-296862" algn="just" rtl="0">
              <a:lnSpc>
                <a:spcPct val="120000"/>
              </a:lnSpc>
              <a:spcBef>
                <a:spcPts val="0"/>
              </a:spcBef>
              <a:spcAft>
                <a:spcPts val="0"/>
              </a:spcAft>
              <a:buClr>
                <a:schemeClr val="dk1"/>
              </a:buClr>
              <a:buSzPct val="100000"/>
              <a:buChar char="❏"/>
            </a:pPr>
            <a:r>
              <a:rPr lang="fr" sz="1600" dirty="0">
                <a:solidFill>
                  <a:schemeClr val="dk1"/>
                </a:solidFill>
                <a:latin typeface="Times New Roman" panose="02020603050405020304" pitchFamily="18" charset="0"/>
                <a:cs typeface="Times New Roman" panose="02020603050405020304" pitchFamily="18" charset="0"/>
              </a:rPr>
              <a:t>Surestimation des risques et des coûts de réparation </a:t>
            </a:r>
            <a:endParaRPr sz="1600" dirty="0">
              <a:solidFill>
                <a:schemeClr val="dk1"/>
              </a:solidFill>
              <a:latin typeface="Times New Roman" panose="02020603050405020304" pitchFamily="18" charset="0"/>
              <a:cs typeface="Times New Roman" panose="02020603050405020304" pitchFamily="18" charset="0"/>
            </a:endParaRPr>
          </a:p>
          <a:p>
            <a:pPr marL="914400" lvl="1" indent="-296862" algn="just" rtl="0">
              <a:lnSpc>
                <a:spcPct val="120000"/>
              </a:lnSpc>
              <a:spcBef>
                <a:spcPts val="0"/>
              </a:spcBef>
              <a:spcAft>
                <a:spcPts val="0"/>
              </a:spcAft>
              <a:buClr>
                <a:schemeClr val="dk1"/>
              </a:buClr>
              <a:buSzPct val="100000"/>
              <a:buChar char="❏"/>
            </a:pPr>
            <a:r>
              <a:rPr lang="fr" sz="1600" dirty="0">
                <a:solidFill>
                  <a:schemeClr val="dk1"/>
                </a:solidFill>
                <a:latin typeface="Times New Roman" panose="02020603050405020304" pitchFamily="18" charset="0"/>
                <a:cs typeface="Times New Roman" panose="02020603050405020304" pitchFamily="18" charset="0"/>
              </a:rPr>
              <a:t>Bénéfices émotionnels influencent fortement la décision d'achat de garantie.</a:t>
            </a:r>
            <a:endParaRPr sz="1600" dirty="0">
              <a:solidFill>
                <a:schemeClr val="dk1"/>
              </a:solidFill>
              <a:latin typeface="Times New Roman" panose="02020603050405020304" pitchFamily="18" charset="0"/>
              <a:cs typeface="Times New Roman" panose="02020603050405020304" pitchFamily="18" charset="0"/>
            </a:endParaRPr>
          </a:p>
          <a:p>
            <a:pPr marL="914400" lvl="1" indent="-296862" algn="just" rtl="0">
              <a:lnSpc>
                <a:spcPct val="120000"/>
              </a:lnSpc>
              <a:spcBef>
                <a:spcPts val="0"/>
              </a:spcBef>
              <a:spcAft>
                <a:spcPts val="0"/>
              </a:spcAft>
              <a:buClr>
                <a:schemeClr val="dk1"/>
              </a:buClr>
              <a:buSzPct val="100000"/>
              <a:buChar char="❏"/>
            </a:pPr>
            <a:r>
              <a:rPr lang="fr" sz="1600" dirty="0">
                <a:solidFill>
                  <a:schemeClr val="dk1"/>
                </a:solidFill>
                <a:latin typeface="Times New Roman" panose="02020603050405020304" pitchFamily="18" charset="0"/>
                <a:cs typeface="Times New Roman" panose="02020603050405020304" pitchFamily="18" charset="0"/>
              </a:rPr>
              <a:t>Les consommateurs à fortes compétences cognitives ont une moindre volonté à payer les extensions de garanties mais ils restent influencés par leurs émotions dans la décision d’achat.</a:t>
            </a:r>
            <a:endParaRPr sz="1600"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endParaRPr dirty="0">
              <a:solidFill>
                <a:schemeClr val="dk1"/>
              </a:solidFill>
            </a:endParaRPr>
          </a:p>
          <a:p>
            <a:pPr marL="0" lvl="0" indent="0" algn="l" rtl="0">
              <a:spcBef>
                <a:spcPts val="1200"/>
              </a:spcBef>
              <a:spcAft>
                <a:spcPts val="1200"/>
              </a:spcAft>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283500" y="490815"/>
            <a:ext cx="85770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400"/>
              </a:spcAft>
              <a:buClr>
                <a:schemeClr val="dk1"/>
              </a:buClr>
              <a:buSzPts val="1100"/>
              <a:buFont typeface="Arial"/>
              <a:buNone/>
            </a:pPr>
            <a:r>
              <a:rPr lang="fr" sz="2000" b="1" dirty="0">
                <a:latin typeface="Times New Roman" panose="02020603050405020304" pitchFamily="18" charset="0"/>
                <a:ea typeface="SimSun"/>
                <a:cs typeface="Times New Roman" panose="02020603050405020304" pitchFamily="18" charset="0"/>
                <a:sym typeface="SimSun"/>
              </a:rPr>
              <a:t>Introduction </a:t>
            </a:r>
            <a:endParaRPr sz="2000" dirty="0">
              <a:latin typeface="Times New Roman" panose="02020603050405020304" pitchFamily="18" charset="0"/>
              <a:cs typeface="Times New Roman" panose="02020603050405020304" pitchFamily="18" charset="0"/>
            </a:endParaRPr>
          </a:p>
        </p:txBody>
      </p:sp>
      <p:sp>
        <p:nvSpPr>
          <p:cNvPr id="74" name="Google Shape;74;p16"/>
          <p:cNvSpPr txBox="1">
            <a:spLocks noGrp="1"/>
          </p:cNvSpPr>
          <p:nvPr>
            <p:ph type="body" idx="1"/>
          </p:nvPr>
        </p:nvSpPr>
        <p:spPr>
          <a:xfrm>
            <a:off x="339900" y="1563684"/>
            <a:ext cx="8520600" cy="3111118"/>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fr" sz="1700" dirty="0">
                <a:solidFill>
                  <a:schemeClr val="tx1"/>
                </a:solidFill>
                <a:latin typeface="Times New Roman" panose="02020603050405020304" pitchFamily="18" charset="0"/>
                <a:cs typeface="Times New Roman" panose="02020603050405020304" pitchFamily="18" charset="0"/>
              </a:rPr>
              <a:t>Plan </a:t>
            </a:r>
            <a:endParaRPr sz="1700" dirty="0">
              <a:solidFill>
                <a:schemeClr val="tx1"/>
              </a:solidFill>
              <a:latin typeface="Times New Roman" panose="02020603050405020304" pitchFamily="18" charset="0"/>
              <a:cs typeface="Times New Roman" panose="02020603050405020304" pitchFamily="18" charset="0"/>
            </a:endParaRPr>
          </a:p>
          <a:p>
            <a:pPr marL="457200" lvl="0" indent="-334327" algn="l" rtl="0">
              <a:lnSpc>
                <a:spcPct val="150000"/>
              </a:lnSpc>
              <a:spcBef>
                <a:spcPts val="1200"/>
              </a:spcBef>
              <a:spcAft>
                <a:spcPts val="0"/>
              </a:spcAft>
              <a:buClr>
                <a:schemeClr val="dk1"/>
              </a:buClr>
              <a:buSzPct val="100000"/>
              <a:buAutoNum type="arabicPeriod"/>
            </a:pPr>
            <a:r>
              <a:rPr lang="fr" sz="1700" dirty="0">
                <a:solidFill>
                  <a:schemeClr val="tx1"/>
                </a:solidFill>
                <a:latin typeface="Times New Roman" panose="02020603050405020304" pitchFamily="18" charset="0"/>
                <a:cs typeface="Times New Roman" panose="02020603050405020304" pitchFamily="18" charset="0"/>
              </a:rPr>
              <a:t>Cadre analytique</a:t>
            </a:r>
            <a:endParaRPr sz="1700" dirty="0">
              <a:solidFill>
                <a:schemeClr val="tx1"/>
              </a:solidFill>
              <a:latin typeface="Times New Roman" panose="02020603050405020304" pitchFamily="18" charset="0"/>
              <a:cs typeface="Times New Roman" panose="02020603050405020304" pitchFamily="18" charset="0"/>
            </a:endParaRPr>
          </a:p>
          <a:p>
            <a:pPr marL="457200" lvl="0" indent="-334327" algn="l" rtl="0">
              <a:lnSpc>
                <a:spcPct val="150000"/>
              </a:lnSpc>
              <a:spcBef>
                <a:spcPts val="0"/>
              </a:spcBef>
              <a:spcAft>
                <a:spcPts val="0"/>
              </a:spcAft>
              <a:buClr>
                <a:schemeClr val="dk1"/>
              </a:buClr>
              <a:buSzPct val="100000"/>
              <a:buAutoNum type="arabicPeriod"/>
            </a:pPr>
            <a:r>
              <a:rPr lang="fr" sz="1700" dirty="0" smtClean="0">
                <a:solidFill>
                  <a:schemeClr val="tx1"/>
                </a:solidFill>
                <a:latin typeface="Times New Roman" panose="02020603050405020304" pitchFamily="18" charset="0"/>
                <a:cs typeface="Times New Roman" panose="02020603050405020304" pitchFamily="18" charset="0"/>
              </a:rPr>
              <a:t>Modèle</a:t>
            </a:r>
            <a:endParaRPr sz="1700" dirty="0">
              <a:solidFill>
                <a:schemeClr val="tx1"/>
              </a:solidFill>
              <a:latin typeface="Times New Roman" panose="02020603050405020304" pitchFamily="18" charset="0"/>
              <a:cs typeface="Times New Roman" panose="02020603050405020304" pitchFamily="18" charset="0"/>
            </a:endParaRPr>
          </a:p>
          <a:p>
            <a:pPr marL="457200" lvl="0" indent="-331390" algn="l" rtl="0">
              <a:lnSpc>
                <a:spcPct val="150000"/>
              </a:lnSpc>
              <a:spcBef>
                <a:spcPts val="0"/>
              </a:spcBef>
              <a:spcAft>
                <a:spcPts val="0"/>
              </a:spcAft>
              <a:buClr>
                <a:schemeClr val="dk1"/>
              </a:buClr>
              <a:buSzPct val="100000"/>
              <a:buAutoNum type="arabicPeriod"/>
            </a:pPr>
            <a:r>
              <a:rPr lang="fr" sz="1700" dirty="0">
                <a:solidFill>
                  <a:schemeClr val="tx1"/>
                </a:solidFill>
                <a:latin typeface="Times New Roman" panose="02020603050405020304" pitchFamily="18" charset="0"/>
                <a:cs typeface="Times New Roman" panose="02020603050405020304" pitchFamily="18" charset="0"/>
              </a:rPr>
              <a:t>Situation optimale “First Best”</a:t>
            </a:r>
            <a:endParaRPr sz="1700" dirty="0">
              <a:solidFill>
                <a:schemeClr val="tx1"/>
              </a:solidFill>
              <a:latin typeface="Times New Roman" panose="02020603050405020304" pitchFamily="18" charset="0"/>
              <a:cs typeface="Times New Roman" panose="02020603050405020304" pitchFamily="18" charset="0"/>
            </a:endParaRPr>
          </a:p>
          <a:p>
            <a:pPr marL="457200" lvl="0" indent="-334327" algn="l" rtl="0">
              <a:lnSpc>
                <a:spcPct val="150000"/>
              </a:lnSpc>
              <a:spcBef>
                <a:spcPts val="0"/>
              </a:spcBef>
              <a:spcAft>
                <a:spcPts val="0"/>
              </a:spcAft>
              <a:buClr>
                <a:schemeClr val="dk1"/>
              </a:buClr>
              <a:buSzPct val="100000"/>
              <a:buAutoNum type="arabicPeriod"/>
            </a:pPr>
            <a:r>
              <a:rPr lang="fr" sz="1700" dirty="0">
                <a:solidFill>
                  <a:schemeClr val="tx1"/>
                </a:solidFill>
                <a:latin typeface="Times New Roman" panose="02020603050405020304" pitchFamily="18" charset="0"/>
                <a:cs typeface="Times New Roman" panose="02020603050405020304" pitchFamily="18" charset="0"/>
              </a:rPr>
              <a:t>Résultats des estimations </a:t>
            </a:r>
            <a:endParaRPr sz="1700" dirty="0">
              <a:solidFill>
                <a:schemeClr val="tx1"/>
              </a:solidFill>
              <a:latin typeface="Times New Roman" panose="02020603050405020304" pitchFamily="18" charset="0"/>
              <a:cs typeface="Times New Roman" panose="02020603050405020304" pitchFamily="18" charset="0"/>
            </a:endParaRPr>
          </a:p>
          <a:p>
            <a:pPr marL="457200" lvl="0" indent="-334327" algn="l" rtl="0">
              <a:lnSpc>
                <a:spcPct val="150000"/>
              </a:lnSpc>
              <a:spcBef>
                <a:spcPts val="0"/>
              </a:spcBef>
              <a:spcAft>
                <a:spcPts val="0"/>
              </a:spcAft>
              <a:buClr>
                <a:schemeClr val="dk1"/>
              </a:buClr>
              <a:buSzPct val="94736"/>
              <a:buAutoNum type="arabicPeriod"/>
            </a:pPr>
            <a:r>
              <a:rPr lang="fr" sz="1700" dirty="0">
                <a:solidFill>
                  <a:schemeClr val="tx1"/>
                </a:solidFill>
                <a:latin typeface="Times New Roman" panose="02020603050405020304" pitchFamily="18" charset="0"/>
                <a:cs typeface="Times New Roman" panose="02020603050405020304" pitchFamily="18" charset="0"/>
              </a:rPr>
              <a:t>Interprétation et Discussion</a:t>
            </a:r>
            <a:endParaRPr sz="1700" dirty="0">
              <a:solidFill>
                <a:schemeClr val="tx1"/>
              </a:solidFill>
              <a:latin typeface="Times New Roman" panose="02020603050405020304" pitchFamily="18" charset="0"/>
              <a:cs typeface="Times New Roman" panose="02020603050405020304" pitchFamily="18" charset="0"/>
            </a:endParaRPr>
          </a:p>
          <a:p>
            <a:pPr marL="457200" lvl="0" indent="-334327" algn="l" rtl="0">
              <a:lnSpc>
                <a:spcPct val="150000"/>
              </a:lnSpc>
              <a:spcBef>
                <a:spcPts val="0"/>
              </a:spcBef>
              <a:spcAft>
                <a:spcPts val="0"/>
              </a:spcAft>
              <a:buClr>
                <a:schemeClr val="dk1"/>
              </a:buClr>
              <a:buSzPct val="100000"/>
              <a:buAutoNum type="arabicPeriod"/>
            </a:pPr>
            <a:r>
              <a:rPr lang="fr" sz="1700" dirty="0">
                <a:solidFill>
                  <a:schemeClr val="tx1"/>
                </a:solidFill>
                <a:latin typeface="Times New Roman" panose="02020603050405020304" pitchFamily="18" charset="0"/>
                <a:cs typeface="Times New Roman" panose="02020603050405020304" pitchFamily="18" charset="0"/>
              </a:rPr>
              <a:t>Conclusion</a:t>
            </a:r>
            <a:endParaRPr sz="1700" dirty="0">
              <a:solidFill>
                <a:schemeClr val="tx1"/>
              </a:solidFill>
              <a:latin typeface="Times New Roman" panose="02020603050405020304" pitchFamily="18" charset="0"/>
              <a:cs typeface="Times New Roman" panose="02020603050405020304" pitchFamily="18" charset="0"/>
            </a:endParaRPr>
          </a:p>
          <a:p>
            <a:pPr marL="457200" lvl="0" indent="-334327" algn="l" rtl="0">
              <a:lnSpc>
                <a:spcPct val="150000"/>
              </a:lnSpc>
              <a:spcBef>
                <a:spcPts val="0"/>
              </a:spcBef>
              <a:spcAft>
                <a:spcPts val="0"/>
              </a:spcAft>
              <a:buClr>
                <a:schemeClr val="dk1"/>
              </a:buClr>
              <a:buSzPct val="100000"/>
              <a:buAutoNum type="arabicPeriod"/>
            </a:pPr>
            <a:r>
              <a:rPr lang="fr" sz="1700" dirty="0">
                <a:solidFill>
                  <a:schemeClr val="tx1"/>
                </a:solidFill>
                <a:latin typeface="Times New Roman" panose="02020603050405020304" pitchFamily="18" charset="0"/>
                <a:cs typeface="Times New Roman" panose="02020603050405020304" pitchFamily="18" charset="0"/>
              </a:rPr>
              <a:t>Bibliographie</a:t>
            </a:r>
            <a:endParaRPr sz="1700" dirty="0">
              <a:solidFill>
                <a:schemeClr val="tx1"/>
              </a:solidFill>
              <a:latin typeface="Times New Roman" panose="02020603050405020304" pitchFamily="18" charset="0"/>
              <a:cs typeface="Times New Roman" panose="02020603050405020304" pitchFamily="18" charset="0"/>
            </a:endParaRPr>
          </a:p>
          <a:p>
            <a:pPr marL="457200" lvl="0" indent="-334327" algn="l" rtl="0">
              <a:lnSpc>
                <a:spcPct val="150000"/>
              </a:lnSpc>
              <a:spcBef>
                <a:spcPts val="0"/>
              </a:spcBef>
              <a:spcAft>
                <a:spcPts val="0"/>
              </a:spcAft>
              <a:buClr>
                <a:schemeClr val="dk1"/>
              </a:buClr>
              <a:buSzPct val="100000"/>
              <a:buAutoNum type="arabicPeriod"/>
            </a:pPr>
            <a:r>
              <a:rPr lang="fr" sz="1700" dirty="0">
                <a:solidFill>
                  <a:schemeClr val="tx1"/>
                </a:solidFill>
                <a:latin typeface="Times New Roman" panose="02020603050405020304" pitchFamily="18" charset="0"/>
                <a:cs typeface="Times New Roman" panose="02020603050405020304" pitchFamily="18" charset="0"/>
              </a:rPr>
              <a:t>Annexes</a:t>
            </a:r>
            <a:endParaRPr sz="17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125730" lvl="0" algn="l" rtl="0">
              <a:lnSpc>
                <a:spcPct val="115000"/>
              </a:lnSpc>
              <a:spcBef>
                <a:spcPts val="1400"/>
              </a:spcBef>
              <a:spcAft>
                <a:spcPts val="0"/>
              </a:spcAft>
              <a:buSzPct val="100000"/>
            </a:pPr>
            <a:r>
              <a:rPr lang="fr" sz="2200" b="1" dirty="0" smtClean="0">
                <a:latin typeface="Times New Roman" panose="02020603050405020304" pitchFamily="18" charset="0"/>
                <a:cs typeface="Times New Roman" panose="02020603050405020304" pitchFamily="18" charset="0"/>
              </a:rPr>
              <a:t>1. Cadre </a:t>
            </a:r>
            <a:r>
              <a:rPr lang="fr" sz="2200" b="1" dirty="0">
                <a:latin typeface="Times New Roman" panose="02020603050405020304" pitchFamily="18" charset="0"/>
                <a:cs typeface="Times New Roman" panose="02020603050405020304" pitchFamily="18" charset="0"/>
              </a:rPr>
              <a:t>analytique</a:t>
            </a:r>
            <a:endParaRPr sz="2200" b="1" dirty="0">
              <a:latin typeface="Times New Roman" panose="02020603050405020304" pitchFamily="18" charset="0"/>
              <a:cs typeface="Times New Roman" panose="02020603050405020304" pitchFamily="18" charset="0"/>
            </a:endParaRPr>
          </a:p>
          <a:p>
            <a:pPr marL="0" lvl="0" indent="0" algn="l" rtl="0">
              <a:lnSpc>
                <a:spcPct val="115000"/>
              </a:lnSpc>
              <a:spcBef>
                <a:spcPts val="1400"/>
              </a:spcBef>
              <a:spcAft>
                <a:spcPts val="400"/>
              </a:spcAft>
              <a:buClr>
                <a:schemeClr val="dk1"/>
              </a:buClr>
              <a:buSzPct val="61111"/>
              <a:buFont typeface="Arial"/>
              <a:buNone/>
            </a:pPr>
            <a:endParaRPr sz="1800" dirty="0">
              <a:latin typeface="SimSun"/>
              <a:ea typeface="SimSun"/>
              <a:cs typeface="SimSun"/>
              <a:sym typeface="SimSun"/>
            </a:endParaRPr>
          </a:p>
        </p:txBody>
      </p:sp>
      <p:sp>
        <p:nvSpPr>
          <p:cNvPr id="80" name="Google Shape;80;p17"/>
          <p:cNvSpPr txBox="1">
            <a:spLocks noGrp="1"/>
          </p:cNvSpPr>
          <p:nvPr>
            <p:ph type="body" idx="1"/>
          </p:nvPr>
        </p:nvSpPr>
        <p:spPr>
          <a:xfrm>
            <a:off x="311700" y="1360897"/>
            <a:ext cx="8520600" cy="351951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0"/>
              </a:spcAft>
              <a:buFont typeface="Wingdings" panose="05000000000000000000" pitchFamily="2" charset="2"/>
              <a:buChar char="Ø"/>
            </a:pPr>
            <a:r>
              <a:rPr lang="fr" u="sng" dirty="0">
                <a:solidFill>
                  <a:schemeClr val="tx1"/>
                </a:solidFill>
                <a:latin typeface="Times New Roman" panose="02020603050405020304" pitchFamily="18" charset="0"/>
                <a:cs typeface="Times New Roman" panose="02020603050405020304" pitchFamily="18" charset="0"/>
              </a:rPr>
              <a:t>Données</a:t>
            </a:r>
            <a:r>
              <a:rPr lang="fr" dirty="0">
                <a:solidFill>
                  <a:schemeClr val="tx1"/>
                </a:solidFill>
                <a:latin typeface="Times New Roman" panose="02020603050405020304" pitchFamily="18" charset="0"/>
                <a:cs typeface="Times New Roman" panose="02020603050405020304" pitchFamily="18" charset="0"/>
              </a:rPr>
              <a:t> : Deux grandes enquêtes de terrain (Bruxelles, Londres et Anvers) </a:t>
            </a:r>
            <a:endParaRPr dirty="0">
              <a:solidFill>
                <a:schemeClr val="tx1"/>
              </a:solidFill>
              <a:latin typeface="Times New Roman" panose="02020603050405020304" pitchFamily="18" charset="0"/>
              <a:cs typeface="Times New Roman" panose="02020603050405020304" pitchFamily="18" charset="0"/>
            </a:endParaRPr>
          </a:p>
          <a:p>
            <a:pPr marL="285750" lvl="0" indent="-285750" algn="l" rtl="0">
              <a:spcBef>
                <a:spcPts val="1200"/>
              </a:spcBef>
              <a:spcAft>
                <a:spcPts val="0"/>
              </a:spcAft>
              <a:buFont typeface="Wingdings" panose="05000000000000000000" pitchFamily="2" charset="2"/>
              <a:buChar char="Ø"/>
            </a:pPr>
            <a:r>
              <a:rPr lang="fr" u="sng" dirty="0">
                <a:solidFill>
                  <a:schemeClr val="tx1"/>
                </a:solidFill>
                <a:latin typeface="Times New Roman" panose="02020603050405020304" pitchFamily="18" charset="0"/>
                <a:cs typeface="Times New Roman" panose="02020603050405020304" pitchFamily="18" charset="0"/>
              </a:rPr>
              <a:t>Nature du bien pour lequel il faut une garantie</a:t>
            </a:r>
            <a:r>
              <a:rPr lang="fr" dirty="0">
                <a:solidFill>
                  <a:schemeClr val="tx1"/>
                </a:solidFill>
                <a:latin typeface="Times New Roman" panose="02020603050405020304" pitchFamily="18" charset="0"/>
                <a:cs typeface="Times New Roman" panose="02020603050405020304" pitchFamily="18" charset="0"/>
              </a:rPr>
              <a:t> : Bien durable ( ici ce sont les </a:t>
            </a:r>
            <a:r>
              <a:rPr lang="fr" dirty="0" smtClean="0">
                <a:solidFill>
                  <a:schemeClr val="tx1"/>
                </a:solidFill>
                <a:latin typeface="Times New Roman" panose="02020603050405020304" pitchFamily="18" charset="0"/>
                <a:cs typeface="Times New Roman" panose="02020603050405020304" pitchFamily="18" charset="0"/>
              </a:rPr>
              <a:t>laves-linge </a:t>
            </a:r>
            <a:r>
              <a:rPr lang="fr" dirty="0">
                <a:solidFill>
                  <a:schemeClr val="tx1"/>
                </a:solidFill>
                <a:latin typeface="Times New Roman" panose="02020603050405020304" pitchFamily="18" charset="0"/>
                <a:cs typeface="Times New Roman" panose="02020603050405020304" pitchFamily="18" charset="0"/>
              </a:rPr>
              <a:t>qui ont été choisis)</a:t>
            </a:r>
            <a:endParaRPr dirty="0">
              <a:solidFill>
                <a:schemeClr val="tx1"/>
              </a:solidFill>
              <a:latin typeface="Times New Roman" panose="02020603050405020304" pitchFamily="18" charset="0"/>
              <a:cs typeface="Times New Roman" panose="02020603050405020304" pitchFamily="18" charset="0"/>
            </a:endParaRPr>
          </a:p>
          <a:p>
            <a:pPr marL="285750" lvl="0" indent="-285750" algn="l" rtl="0">
              <a:spcBef>
                <a:spcPts val="1200"/>
              </a:spcBef>
              <a:spcAft>
                <a:spcPts val="0"/>
              </a:spcAft>
              <a:buFont typeface="Wingdings" panose="05000000000000000000" pitchFamily="2" charset="2"/>
              <a:buChar char="Ø"/>
            </a:pPr>
            <a:r>
              <a:rPr lang="fr" u="sng" dirty="0">
                <a:solidFill>
                  <a:schemeClr val="tx1"/>
                </a:solidFill>
                <a:latin typeface="Times New Roman" panose="02020603050405020304" pitchFamily="18" charset="0"/>
                <a:cs typeface="Times New Roman" panose="02020603050405020304" pitchFamily="18" charset="0"/>
              </a:rPr>
              <a:t>Mesures principales de la valeur de l’extension de garantie  </a:t>
            </a:r>
            <a:r>
              <a:rPr lang="fr" dirty="0">
                <a:solidFill>
                  <a:schemeClr val="tx1"/>
                </a:solidFill>
                <a:latin typeface="Times New Roman" panose="02020603050405020304" pitchFamily="18" charset="0"/>
                <a:cs typeface="Times New Roman" panose="02020603050405020304" pitchFamily="18" charset="0"/>
              </a:rPr>
              <a:t>:</a:t>
            </a:r>
            <a:endParaRPr dirty="0">
              <a:solidFill>
                <a:schemeClr val="tx1"/>
              </a:solidFill>
              <a:latin typeface="Times New Roman" panose="02020603050405020304" pitchFamily="18" charset="0"/>
              <a:cs typeface="Times New Roman" panose="02020603050405020304" pitchFamily="18" charset="0"/>
            </a:endParaRPr>
          </a:p>
          <a:p>
            <a:pPr marL="457200" lvl="0" indent="-308610" algn="l" rtl="0">
              <a:spcBef>
                <a:spcPts val="1200"/>
              </a:spcBef>
              <a:spcAft>
                <a:spcPts val="0"/>
              </a:spcAft>
              <a:buSzPct val="100000"/>
              <a:buChar char="❖"/>
            </a:pPr>
            <a:r>
              <a:rPr lang="fr" dirty="0">
                <a:solidFill>
                  <a:schemeClr val="tx1"/>
                </a:solidFill>
                <a:latin typeface="Times New Roman" panose="02020603050405020304" pitchFamily="18" charset="0"/>
                <a:cs typeface="Times New Roman" panose="02020603050405020304" pitchFamily="18" charset="0"/>
              </a:rPr>
              <a:t>Mesures directes</a:t>
            </a:r>
            <a:endParaRPr dirty="0">
              <a:solidFill>
                <a:schemeClr val="tx1"/>
              </a:solidFill>
              <a:latin typeface="Times New Roman" panose="02020603050405020304" pitchFamily="18" charset="0"/>
              <a:cs typeface="Times New Roman" panose="02020603050405020304" pitchFamily="18" charset="0"/>
            </a:endParaRPr>
          </a:p>
          <a:p>
            <a:pPr marL="457200" lvl="0" indent="-308610" algn="l" rtl="0">
              <a:spcBef>
                <a:spcPts val="0"/>
              </a:spcBef>
              <a:spcAft>
                <a:spcPts val="0"/>
              </a:spcAft>
              <a:buSzPct val="100000"/>
              <a:buChar char="-"/>
            </a:pPr>
            <a:r>
              <a:rPr lang="fr" dirty="0">
                <a:solidFill>
                  <a:schemeClr val="tx1"/>
                </a:solidFill>
                <a:latin typeface="Times New Roman" panose="02020603050405020304" pitchFamily="18" charset="0"/>
                <a:cs typeface="Times New Roman" panose="02020603050405020304" pitchFamily="18" charset="0"/>
              </a:rPr>
              <a:t>Valeur actuarielle subjective de la garantie </a:t>
            </a:r>
            <a:endParaRPr dirty="0">
              <a:solidFill>
                <a:schemeClr val="tx1"/>
              </a:solidFill>
              <a:latin typeface="Times New Roman" panose="02020603050405020304" pitchFamily="18" charset="0"/>
              <a:cs typeface="Times New Roman" panose="02020603050405020304" pitchFamily="18" charset="0"/>
            </a:endParaRPr>
          </a:p>
          <a:p>
            <a:pPr marL="457200" lvl="0" indent="-308610" algn="l" rtl="0">
              <a:spcBef>
                <a:spcPts val="0"/>
              </a:spcBef>
              <a:spcAft>
                <a:spcPts val="0"/>
              </a:spcAft>
              <a:buSzPct val="100000"/>
              <a:buChar char="-"/>
            </a:pPr>
            <a:r>
              <a:rPr lang="fr" dirty="0">
                <a:solidFill>
                  <a:schemeClr val="tx1"/>
                </a:solidFill>
                <a:latin typeface="Times New Roman" panose="02020603050405020304" pitchFamily="18" charset="0"/>
                <a:cs typeface="Times New Roman" panose="02020603050405020304" pitchFamily="18" charset="0"/>
              </a:rPr>
              <a:t>Volonté maximale de payer cette garantie </a:t>
            </a:r>
            <a:endParaRPr dirty="0">
              <a:solidFill>
                <a:schemeClr val="tx1"/>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fr-FR" i="1" dirty="0" smtClean="0">
                <a:solidFill>
                  <a:schemeClr val="tx1"/>
                </a:solidFill>
                <a:latin typeface="Times New Roman" panose="02020603050405020304" pitchFamily="18" charset="0"/>
                <a:cs typeface="Times New Roman" panose="02020603050405020304" pitchFamily="18" charset="0"/>
              </a:rPr>
              <a:t>N</a:t>
            </a:r>
            <a:r>
              <a:rPr lang="fr" i="1" dirty="0" smtClean="0">
                <a:solidFill>
                  <a:schemeClr val="tx1"/>
                </a:solidFill>
                <a:latin typeface="Times New Roman" panose="02020603050405020304" pitchFamily="18" charset="0"/>
                <a:cs typeface="Times New Roman" panose="02020603050405020304" pitchFamily="18" charset="0"/>
              </a:rPr>
              <a:t>b : Les </a:t>
            </a:r>
            <a:r>
              <a:rPr lang="fr" i="1" dirty="0">
                <a:solidFill>
                  <a:schemeClr val="tx1"/>
                </a:solidFill>
                <a:latin typeface="Times New Roman" panose="02020603050405020304" pitchFamily="18" charset="0"/>
                <a:cs typeface="Times New Roman" panose="02020603050405020304" pitchFamily="18" charset="0"/>
              </a:rPr>
              <a:t>mesures directes sont corrélées à l'indice des bénéfices </a:t>
            </a:r>
            <a:r>
              <a:rPr lang="fr" i="1" dirty="0" smtClean="0">
                <a:solidFill>
                  <a:schemeClr val="tx1"/>
                </a:solidFill>
                <a:latin typeface="Times New Roman" panose="02020603050405020304" pitchFamily="18" charset="0"/>
                <a:cs typeface="Times New Roman" panose="02020603050405020304" pitchFamily="18" charset="0"/>
              </a:rPr>
              <a:t>émotionnels </a:t>
            </a:r>
            <a:endParaRPr i="1" dirty="0">
              <a:solidFill>
                <a:schemeClr val="tx1"/>
              </a:solidFill>
              <a:latin typeface="Times New Roman" panose="02020603050405020304" pitchFamily="18" charset="0"/>
              <a:cs typeface="Times New Roman" panose="02020603050405020304" pitchFamily="18" charset="0"/>
            </a:endParaRPr>
          </a:p>
          <a:p>
            <a:pPr marL="457200" lvl="0" indent="-308610" algn="l" rtl="0">
              <a:spcBef>
                <a:spcPts val="1200"/>
              </a:spcBef>
              <a:spcAft>
                <a:spcPts val="0"/>
              </a:spcAft>
              <a:buSzPct val="100000"/>
              <a:buChar char="❖"/>
            </a:pPr>
            <a:r>
              <a:rPr lang="fr" dirty="0">
                <a:solidFill>
                  <a:schemeClr val="tx1"/>
                </a:solidFill>
                <a:latin typeface="Times New Roman" panose="02020603050405020304" pitchFamily="18" charset="0"/>
                <a:cs typeface="Times New Roman" panose="02020603050405020304" pitchFamily="18" charset="0"/>
              </a:rPr>
              <a:t>Mesures indirectes </a:t>
            </a:r>
            <a:endParaRPr dirty="0">
              <a:solidFill>
                <a:schemeClr val="tx1"/>
              </a:solidFill>
              <a:latin typeface="Times New Roman" panose="02020603050405020304" pitchFamily="18" charset="0"/>
              <a:cs typeface="Times New Roman" panose="02020603050405020304" pitchFamily="18" charset="0"/>
            </a:endParaRPr>
          </a:p>
          <a:p>
            <a:pPr marL="457200" lvl="0" indent="-308610" algn="l" rtl="0">
              <a:spcBef>
                <a:spcPts val="0"/>
              </a:spcBef>
              <a:spcAft>
                <a:spcPts val="0"/>
              </a:spcAft>
              <a:buSzPct val="100000"/>
              <a:buChar char="-"/>
            </a:pPr>
            <a:r>
              <a:rPr lang="fr" u="sng" dirty="0">
                <a:solidFill>
                  <a:schemeClr val="tx1"/>
                </a:solidFill>
                <a:latin typeface="Times New Roman" panose="02020603050405020304" pitchFamily="18" charset="0"/>
                <a:cs typeface="Times New Roman" panose="02020603050405020304" pitchFamily="18" charset="0"/>
              </a:rPr>
              <a:t>I</a:t>
            </a:r>
            <a:r>
              <a:rPr lang="fr" dirty="0">
                <a:solidFill>
                  <a:schemeClr val="tx1"/>
                </a:solidFill>
                <a:latin typeface="Times New Roman" panose="02020603050405020304" pitchFamily="18" charset="0"/>
                <a:cs typeface="Times New Roman" panose="02020603050405020304" pitchFamily="18" charset="0"/>
              </a:rPr>
              <a:t>ndice des </a:t>
            </a:r>
            <a:r>
              <a:rPr lang="fr" u="sng" dirty="0">
                <a:solidFill>
                  <a:schemeClr val="tx1"/>
                </a:solidFill>
                <a:latin typeface="Times New Roman" panose="02020603050405020304" pitchFamily="18" charset="0"/>
                <a:cs typeface="Times New Roman" panose="02020603050405020304" pitchFamily="18" charset="0"/>
              </a:rPr>
              <a:t>B</a:t>
            </a:r>
            <a:r>
              <a:rPr lang="fr" dirty="0">
                <a:solidFill>
                  <a:schemeClr val="tx1"/>
                </a:solidFill>
                <a:latin typeface="Times New Roman" panose="02020603050405020304" pitchFamily="18" charset="0"/>
                <a:cs typeface="Times New Roman" panose="02020603050405020304" pitchFamily="18" charset="0"/>
              </a:rPr>
              <a:t>énéfices</a:t>
            </a:r>
            <a:r>
              <a:rPr lang="fr" b="1" dirty="0">
                <a:solidFill>
                  <a:schemeClr val="tx1"/>
                </a:solidFill>
                <a:latin typeface="Times New Roman" panose="02020603050405020304" pitchFamily="18" charset="0"/>
                <a:cs typeface="Times New Roman" panose="02020603050405020304" pitchFamily="18" charset="0"/>
              </a:rPr>
              <a:t> </a:t>
            </a:r>
            <a:r>
              <a:rPr lang="fr" u="sng" dirty="0">
                <a:solidFill>
                  <a:schemeClr val="tx1"/>
                </a:solidFill>
                <a:latin typeface="Times New Roman" panose="02020603050405020304" pitchFamily="18" charset="0"/>
                <a:cs typeface="Times New Roman" panose="02020603050405020304" pitchFamily="18" charset="0"/>
              </a:rPr>
              <a:t>É</a:t>
            </a:r>
            <a:r>
              <a:rPr lang="fr" dirty="0">
                <a:solidFill>
                  <a:schemeClr val="tx1"/>
                </a:solidFill>
                <a:latin typeface="Times New Roman" panose="02020603050405020304" pitchFamily="18" charset="0"/>
                <a:cs typeface="Times New Roman" panose="02020603050405020304" pitchFamily="18" charset="0"/>
              </a:rPr>
              <a:t>motionnels (</a:t>
            </a:r>
            <a:r>
              <a:rPr lang="fr" b="1" dirty="0">
                <a:solidFill>
                  <a:schemeClr val="tx1"/>
                </a:solidFill>
                <a:latin typeface="Times New Roman" panose="02020603050405020304" pitchFamily="18" charset="0"/>
                <a:cs typeface="Times New Roman" panose="02020603050405020304" pitchFamily="18" charset="0"/>
              </a:rPr>
              <a:t>EBI</a:t>
            </a:r>
            <a:r>
              <a:rPr lang="fr" dirty="0">
                <a:solidFill>
                  <a:schemeClr val="tx1"/>
                </a:solidFill>
                <a:latin typeface="Times New Roman" panose="02020603050405020304" pitchFamily="18" charset="0"/>
                <a:cs typeface="Times New Roman" panose="02020603050405020304" pitchFamily="18" charset="0"/>
              </a:rPr>
              <a:t>) : mesuré par l’indice composite d’élément de l’échelle de Likert </a:t>
            </a:r>
            <a:endParaRPr dirty="0">
              <a:solidFill>
                <a:schemeClr val="tx1"/>
              </a:solidFill>
              <a:latin typeface="Times New Roman" panose="02020603050405020304" pitchFamily="18" charset="0"/>
              <a:cs typeface="Times New Roman" panose="02020603050405020304" pitchFamily="18" charset="0"/>
            </a:endParaRPr>
          </a:p>
          <a:p>
            <a:pPr marL="457200" lvl="0" indent="-308610" algn="l" rtl="0">
              <a:spcBef>
                <a:spcPts val="0"/>
              </a:spcBef>
              <a:spcAft>
                <a:spcPts val="0"/>
              </a:spcAft>
              <a:buSzPct val="100000"/>
              <a:buChar char="-"/>
            </a:pPr>
            <a:r>
              <a:rPr lang="fr" b="1" dirty="0">
                <a:solidFill>
                  <a:schemeClr val="tx1"/>
                </a:solidFill>
                <a:latin typeface="Times New Roman" panose="02020603050405020304" pitchFamily="18" charset="0"/>
                <a:cs typeface="Times New Roman" panose="02020603050405020304" pitchFamily="18" charset="0"/>
              </a:rPr>
              <a:t>Score CRT </a:t>
            </a:r>
            <a:r>
              <a:rPr lang="fr" dirty="0">
                <a:solidFill>
                  <a:schemeClr val="tx1"/>
                </a:solidFill>
                <a:latin typeface="Times New Roman" panose="02020603050405020304" pitchFamily="18" charset="0"/>
                <a:cs typeface="Times New Roman" panose="02020603050405020304" pitchFamily="18" charset="0"/>
              </a:rPr>
              <a:t>(</a:t>
            </a:r>
            <a:r>
              <a:rPr lang="fr" u="sng" dirty="0">
                <a:solidFill>
                  <a:schemeClr val="tx1"/>
                </a:solidFill>
                <a:latin typeface="Times New Roman" panose="02020603050405020304" pitchFamily="18" charset="0"/>
                <a:cs typeface="Times New Roman" panose="02020603050405020304" pitchFamily="18" charset="0"/>
              </a:rPr>
              <a:t>T</a:t>
            </a:r>
            <a:r>
              <a:rPr lang="fr" dirty="0">
                <a:solidFill>
                  <a:schemeClr val="tx1"/>
                </a:solidFill>
                <a:latin typeface="Times New Roman" panose="02020603050405020304" pitchFamily="18" charset="0"/>
                <a:cs typeface="Times New Roman" panose="02020603050405020304" pitchFamily="18" charset="0"/>
              </a:rPr>
              <a:t>âche de </a:t>
            </a:r>
            <a:r>
              <a:rPr lang="fr" u="sng" dirty="0">
                <a:solidFill>
                  <a:schemeClr val="tx1"/>
                </a:solidFill>
                <a:latin typeface="Times New Roman" panose="02020603050405020304" pitchFamily="18" charset="0"/>
                <a:cs typeface="Times New Roman" panose="02020603050405020304" pitchFamily="18" charset="0"/>
              </a:rPr>
              <a:t>R</a:t>
            </a:r>
            <a:r>
              <a:rPr lang="fr" dirty="0">
                <a:solidFill>
                  <a:schemeClr val="tx1"/>
                </a:solidFill>
                <a:latin typeface="Times New Roman" panose="02020603050405020304" pitchFamily="18" charset="0"/>
                <a:cs typeface="Times New Roman" panose="02020603050405020304" pitchFamily="18" charset="0"/>
              </a:rPr>
              <a:t>éflexion </a:t>
            </a:r>
            <a:r>
              <a:rPr lang="fr" u="sng" dirty="0">
                <a:solidFill>
                  <a:schemeClr val="tx1"/>
                </a:solidFill>
                <a:latin typeface="Times New Roman" panose="02020603050405020304" pitchFamily="18" charset="0"/>
                <a:cs typeface="Times New Roman" panose="02020603050405020304" pitchFamily="18" charset="0"/>
              </a:rPr>
              <a:t>C</a:t>
            </a:r>
            <a:r>
              <a:rPr lang="fr" dirty="0">
                <a:solidFill>
                  <a:schemeClr val="tx1"/>
                </a:solidFill>
                <a:latin typeface="Times New Roman" panose="02020603050405020304" pitchFamily="18" charset="0"/>
                <a:cs typeface="Times New Roman" panose="02020603050405020304" pitchFamily="18" charset="0"/>
              </a:rPr>
              <a:t>ognitive) : indicateur des </a:t>
            </a:r>
            <a:r>
              <a:rPr lang="fr" b="1" dirty="0">
                <a:solidFill>
                  <a:schemeClr val="tx1"/>
                </a:solidFill>
                <a:latin typeface="Times New Roman" panose="02020603050405020304" pitchFamily="18" charset="0"/>
                <a:cs typeface="Times New Roman" panose="02020603050405020304" pitchFamily="18" charset="0"/>
              </a:rPr>
              <a:t>compétences cognitives </a:t>
            </a:r>
            <a:r>
              <a:rPr lang="fr" dirty="0">
                <a:solidFill>
                  <a:schemeClr val="tx1"/>
                </a:solidFill>
                <a:latin typeface="Times New Roman" panose="02020603050405020304" pitchFamily="18" charset="0"/>
                <a:cs typeface="Times New Roman" panose="02020603050405020304" pitchFamily="18" charset="0"/>
              </a:rPr>
              <a:t>(Frederick, 2005)</a:t>
            </a:r>
            <a:endParaRPr dirty="0">
              <a:solidFill>
                <a:schemeClr val="tx1"/>
              </a:solidFill>
              <a:latin typeface="Times New Roman" panose="02020603050405020304" pitchFamily="18" charset="0"/>
              <a:cs typeface="Times New Roman" panose="02020603050405020304" pitchFamily="18" charset="0"/>
            </a:endParaRPr>
          </a:p>
          <a:p>
            <a:pPr marL="457200" lvl="0" indent="0" algn="l" rtl="0">
              <a:spcBef>
                <a:spcPts val="1200"/>
              </a:spcBef>
              <a:spcAft>
                <a:spcPts val="1200"/>
              </a:spcAft>
              <a:buNone/>
            </a:pP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prstGeom prst="rect">
            <a:avLst/>
          </a:prstGeom>
        </p:spPr>
        <p:txBody>
          <a:bodyPr spcFirstLastPara="1" wrap="square" lIns="91425" tIns="91425" rIns="91425" bIns="91425" anchor="t" anchorCtr="0">
            <a:noAutofit/>
          </a:bodyPr>
          <a:lstStyle/>
          <a:p>
            <a:pPr marL="114300" lvl="0" algn="l" rtl="0">
              <a:lnSpc>
                <a:spcPct val="115000"/>
              </a:lnSpc>
              <a:spcBef>
                <a:spcPts val="1400"/>
              </a:spcBef>
              <a:spcAft>
                <a:spcPts val="0"/>
              </a:spcAft>
              <a:buSzPts val="1800"/>
            </a:pPr>
            <a:r>
              <a:rPr lang="fr" sz="2000" b="1" dirty="0" smtClean="0">
                <a:latin typeface="Times New Roman" panose="02020603050405020304" pitchFamily="18" charset="0"/>
                <a:cs typeface="Times New Roman" panose="02020603050405020304" pitchFamily="18" charset="0"/>
              </a:rPr>
              <a:t>1. Cadre </a:t>
            </a:r>
            <a:r>
              <a:rPr lang="fr" sz="2000" b="1" dirty="0">
                <a:latin typeface="Times New Roman" panose="02020603050405020304" pitchFamily="18" charset="0"/>
                <a:cs typeface="Times New Roman" panose="02020603050405020304" pitchFamily="18" charset="0"/>
              </a:rPr>
              <a:t>analytique</a:t>
            </a:r>
            <a:endParaRPr sz="2000" b="1" dirty="0">
              <a:latin typeface="Times New Roman" panose="02020603050405020304" pitchFamily="18" charset="0"/>
              <a:cs typeface="Times New Roman" panose="02020603050405020304" pitchFamily="18" charset="0"/>
            </a:endParaRPr>
          </a:p>
        </p:txBody>
      </p:sp>
      <p:sp>
        <p:nvSpPr>
          <p:cNvPr id="86" name="Google Shape;86;p18"/>
          <p:cNvSpPr txBox="1">
            <a:spLocks noGrp="1"/>
          </p:cNvSpPr>
          <p:nvPr>
            <p:ph type="body" idx="1"/>
          </p:nvPr>
        </p:nvSpPr>
        <p:spPr>
          <a:xfrm>
            <a:off x="311700" y="1731407"/>
            <a:ext cx="8520600" cy="2837467"/>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fr" dirty="0">
                <a:solidFill>
                  <a:schemeClr val="tx1"/>
                </a:solidFill>
                <a:latin typeface="Times New Roman" panose="02020603050405020304" pitchFamily="18" charset="0"/>
                <a:cs typeface="Times New Roman" panose="02020603050405020304" pitchFamily="18" charset="0"/>
              </a:rPr>
              <a:t>1.1. </a:t>
            </a:r>
            <a:r>
              <a:rPr lang="fr" dirty="0">
                <a:solidFill>
                  <a:schemeClr val="tx1"/>
                </a:solidFill>
                <a:latin typeface="Times New Roman" panose="02020603050405020304" pitchFamily="18" charset="0"/>
                <a:ea typeface="SimSun"/>
                <a:cs typeface="Times New Roman" panose="02020603050405020304" pitchFamily="18" charset="0"/>
                <a:sym typeface="SimSun"/>
              </a:rPr>
              <a:t>Hypothèses </a:t>
            </a:r>
            <a:endParaRPr dirty="0">
              <a:solidFill>
                <a:schemeClr val="tx1"/>
              </a:solidFill>
              <a:latin typeface="Times New Roman" panose="02020603050405020304" pitchFamily="18" charset="0"/>
              <a:ea typeface="SimSun"/>
              <a:cs typeface="Times New Roman" panose="02020603050405020304" pitchFamily="18" charset="0"/>
              <a:sym typeface="SimSun"/>
            </a:endParaRPr>
          </a:p>
          <a:p>
            <a:pPr marL="457200" lvl="0" indent="0" algn="l" rtl="0">
              <a:spcBef>
                <a:spcPts val="0"/>
              </a:spcBef>
              <a:spcAft>
                <a:spcPts val="0"/>
              </a:spcAft>
              <a:buNone/>
            </a:pPr>
            <a:endParaRPr dirty="0">
              <a:solidFill>
                <a:schemeClr val="tx1"/>
              </a:solidFill>
              <a:latin typeface="Times New Roman" panose="02020603050405020304" pitchFamily="18" charset="0"/>
              <a:ea typeface="SimSun"/>
              <a:cs typeface="Times New Roman" panose="02020603050405020304" pitchFamily="18" charset="0"/>
              <a:sym typeface="SimSun"/>
            </a:endParaRPr>
          </a:p>
          <a:p>
            <a:pPr marL="0" lvl="0" indent="0">
              <a:buNone/>
            </a:pPr>
            <a:r>
              <a:rPr lang="fr" dirty="0" smtClean="0">
                <a:solidFill>
                  <a:schemeClr val="tx1"/>
                </a:solidFill>
                <a:latin typeface="Times New Roman" panose="02020603050405020304" pitchFamily="18" charset="0"/>
                <a:cs typeface="Times New Roman" panose="02020603050405020304" pitchFamily="18" charset="0"/>
              </a:rPr>
              <a:t>03 Hypothèses </a:t>
            </a:r>
            <a:r>
              <a:rPr lang="fr" dirty="0">
                <a:solidFill>
                  <a:schemeClr val="tx1"/>
                </a:solidFill>
                <a:latin typeface="Times New Roman" panose="02020603050405020304" pitchFamily="18" charset="0"/>
                <a:cs typeface="Times New Roman" panose="02020603050405020304" pitchFamily="18" charset="0"/>
              </a:rPr>
              <a:t>classiques </a:t>
            </a:r>
            <a:r>
              <a:rPr lang="fr" dirty="0" smtClean="0">
                <a:solidFill>
                  <a:schemeClr val="tx1"/>
                </a:solidFill>
                <a:latin typeface="Times New Roman" panose="02020603050405020304" pitchFamily="18" charset="0"/>
                <a:cs typeface="Times New Roman" panose="02020603050405020304" pitchFamily="18" charset="0"/>
              </a:rPr>
              <a:t>de </a:t>
            </a:r>
            <a:r>
              <a:rPr lang="fr" dirty="0">
                <a:solidFill>
                  <a:schemeClr val="tx1"/>
                </a:solidFill>
                <a:latin typeface="Times New Roman" panose="02020603050405020304" pitchFamily="18" charset="0"/>
                <a:cs typeface="Times New Roman" panose="02020603050405020304" pitchFamily="18" charset="0"/>
              </a:rPr>
              <a:t>bases  :</a:t>
            </a:r>
            <a:endParaRPr dirty="0">
              <a:solidFill>
                <a:schemeClr val="tx1"/>
              </a:solidFill>
              <a:latin typeface="Times New Roman" panose="02020603050405020304" pitchFamily="18" charset="0"/>
              <a:cs typeface="Times New Roman" panose="02020603050405020304" pitchFamily="18" charset="0"/>
            </a:endParaRPr>
          </a:p>
          <a:p>
            <a:pPr marL="457200" lvl="0" indent="-342900" algn="l" rtl="0">
              <a:lnSpc>
                <a:spcPct val="150000"/>
              </a:lnSpc>
              <a:spcBef>
                <a:spcPts val="1200"/>
              </a:spcBef>
              <a:spcAft>
                <a:spcPts val="0"/>
              </a:spcAft>
              <a:buSzPts val="1800"/>
              <a:buChar char="-"/>
            </a:pPr>
            <a:r>
              <a:rPr lang="fr" dirty="0">
                <a:solidFill>
                  <a:schemeClr val="tx1"/>
                </a:solidFill>
                <a:latin typeface="Times New Roman" panose="02020603050405020304" pitchFamily="18" charset="0"/>
                <a:cs typeface="Times New Roman" panose="02020603050405020304" pitchFamily="18" charset="0"/>
              </a:rPr>
              <a:t>les consommateurs ont une perception à peu près exacte de la valeur actuarielle </a:t>
            </a:r>
            <a:endParaRPr dirty="0">
              <a:solidFill>
                <a:schemeClr val="tx1"/>
              </a:solidFill>
              <a:latin typeface="Times New Roman" panose="02020603050405020304" pitchFamily="18" charset="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fr" dirty="0">
                <a:solidFill>
                  <a:schemeClr val="tx1"/>
                </a:solidFill>
                <a:latin typeface="Times New Roman" panose="02020603050405020304" pitchFamily="18" charset="0"/>
                <a:cs typeface="Times New Roman" panose="02020603050405020304" pitchFamily="18" charset="0"/>
              </a:rPr>
              <a:t>les consommateurs sont à peu près neutres à l’égard du risque pour les produits d’assurance de petite taille </a:t>
            </a:r>
            <a:endParaRPr dirty="0">
              <a:solidFill>
                <a:schemeClr val="tx1"/>
              </a:solidFill>
              <a:latin typeface="Times New Roman" panose="02020603050405020304" pitchFamily="18" charset="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fr" dirty="0">
                <a:solidFill>
                  <a:schemeClr val="tx1"/>
                </a:solidFill>
                <a:latin typeface="Times New Roman" panose="02020603050405020304" pitchFamily="18" charset="0"/>
                <a:cs typeface="Times New Roman" panose="02020603050405020304" pitchFamily="18" charset="0"/>
              </a:rPr>
              <a:t>les consommateurs sont disposés à payer un montant proche de leur valeur actuarielle subjective </a:t>
            </a: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19"/>
          <p:cNvSpPr txBox="1">
            <a:spLocks noGrp="1"/>
          </p:cNvSpPr>
          <p:nvPr>
            <p:ph type="title"/>
          </p:nvPr>
        </p:nvSpPr>
        <p:spPr>
          <a:xfrm>
            <a:off x="305740" y="335460"/>
            <a:ext cx="8520600" cy="785068"/>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fr" sz="2200" dirty="0" smtClean="0">
                <a:latin typeface="Times New Roman" panose="02020603050405020304" pitchFamily="18" charset="0"/>
                <a:cs typeface="Times New Roman" panose="02020603050405020304" pitchFamily="18" charset="0"/>
              </a:rPr>
              <a:t/>
            </a:r>
            <a:br>
              <a:rPr lang="fr" sz="2200" dirty="0" smtClean="0">
                <a:latin typeface="Times New Roman" panose="02020603050405020304" pitchFamily="18" charset="0"/>
                <a:cs typeface="Times New Roman" panose="02020603050405020304" pitchFamily="18" charset="0"/>
              </a:rPr>
            </a:br>
            <a:r>
              <a:rPr lang="fr" sz="2200" b="1" dirty="0" smtClean="0">
                <a:latin typeface="Times New Roman" panose="02020603050405020304" pitchFamily="18" charset="0"/>
                <a:cs typeface="Times New Roman" panose="02020603050405020304" pitchFamily="18" charset="0"/>
              </a:rPr>
              <a:t>2. Modèle</a:t>
            </a:r>
            <a:endParaRPr sz="2200" b="1" dirty="0">
              <a:latin typeface="Times New Roman" panose="02020603050405020304" pitchFamily="18" charset="0"/>
              <a:cs typeface="Times New Roman" panose="02020603050405020304" pitchFamily="18" charset="0"/>
            </a:endParaRPr>
          </a:p>
          <a:p>
            <a:pPr marL="0" lvl="0" indent="0" algn="l" rtl="0">
              <a:lnSpc>
                <a:spcPct val="115000"/>
              </a:lnSpc>
              <a:spcBef>
                <a:spcPts val="1400"/>
              </a:spcBef>
              <a:spcAft>
                <a:spcPts val="400"/>
              </a:spcAft>
              <a:buClr>
                <a:schemeClr val="dk1"/>
              </a:buClr>
              <a:buSzPct val="61111"/>
              <a:buFont typeface="Arial"/>
              <a:buNone/>
            </a:pPr>
            <a:endParaRPr sz="1800" dirty="0">
              <a:latin typeface="SimSun"/>
              <a:ea typeface="SimSun"/>
              <a:cs typeface="SimSun"/>
              <a:sym typeface="SimSun"/>
            </a:endParaRPr>
          </a:p>
        </p:txBody>
      </p:sp>
      <p:sp>
        <p:nvSpPr>
          <p:cNvPr id="7" name="Espace réservé du texte 2"/>
          <p:cNvSpPr>
            <a:spLocks noGrp="1"/>
          </p:cNvSpPr>
          <p:nvPr>
            <p:ph type="body" idx="1"/>
          </p:nvPr>
        </p:nvSpPr>
        <p:spPr>
          <a:xfrm>
            <a:off x="376079" y="1126462"/>
            <a:ext cx="8521700" cy="4200807"/>
          </a:xfrm>
        </p:spPr>
        <p:txBody>
          <a:bodyPr>
            <a:normAutofit fontScale="62500" lnSpcReduction="20000"/>
          </a:bodyPr>
          <a:lstStyle/>
          <a:p>
            <a:endParaRPr lang="fr-FR" dirty="0" smtClean="0"/>
          </a:p>
          <a:p>
            <a:pPr indent="-308610">
              <a:lnSpc>
                <a:spcPct val="170000"/>
              </a:lnSpc>
              <a:buSzPct val="100000"/>
              <a:buFont typeface="Wingdings" panose="05000000000000000000" pitchFamily="2" charset="2"/>
              <a:buChar char="q"/>
            </a:pPr>
            <a:r>
              <a:rPr lang="fr" sz="2200" b="1" u="sng" dirty="0">
                <a:solidFill>
                  <a:schemeClr val="tx1"/>
                </a:solidFill>
                <a:latin typeface="Times New Roman" panose="02020603050405020304" pitchFamily="18" charset="0"/>
                <a:cs typeface="Times New Roman" panose="02020603050405020304" pitchFamily="18" charset="0"/>
              </a:rPr>
              <a:t>Variables dépendantes </a:t>
            </a:r>
            <a:r>
              <a:rPr lang="fr" sz="2200" dirty="0">
                <a:solidFill>
                  <a:schemeClr val="tx1"/>
                </a:solidFill>
                <a:latin typeface="Times New Roman" panose="02020603050405020304" pitchFamily="18" charset="0"/>
                <a:cs typeface="Times New Roman" panose="02020603050405020304" pitchFamily="18" charset="0"/>
              </a:rPr>
              <a:t>:</a:t>
            </a:r>
          </a:p>
          <a:p>
            <a:pPr marL="984250" indent="-387350">
              <a:lnSpc>
                <a:spcPct val="170000"/>
              </a:lnSpc>
              <a:buSzPct val="100000"/>
              <a:buFont typeface="Wingdings" panose="05000000000000000000" pitchFamily="2" charset="2"/>
              <a:buChar char="Ø"/>
            </a:pPr>
            <a:r>
              <a:rPr lang="fr" sz="2200" b="1" dirty="0">
                <a:solidFill>
                  <a:schemeClr val="accent4">
                    <a:lumMod val="75000"/>
                  </a:schemeClr>
                </a:solidFill>
                <a:latin typeface="Times New Roman" panose="02020603050405020304" pitchFamily="18" charset="0"/>
                <a:cs typeface="Times New Roman" panose="02020603050405020304" pitchFamily="18" charset="0"/>
              </a:rPr>
              <a:t>Juste prix   </a:t>
            </a:r>
            <a:r>
              <a:rPr lang="fr" sz="2200" dirty="0">
                <a:solidFill>
                  <a:schemeClr val="tx1"/>
                </a:solidFill>
                <a:latin typeface="Times New Roman" panose="02020603050405020304" pitchFamily="18" charset="0"/>
                <a:cs typeface="Times New Roman" panose="02020603050405020304" pitchFamily="18" charset="0"/>
              </a:rPr>
              <a:t>(Régression linéaire par </a:t>
            </a:r>
            <a:r>
              <a:rPr lang="fr" sz="2200" dirty="0" smtClean="0">
                <a:solidFill>
                  <a:schemeClr val="tx1"/>
                </a:solidFill>
                <a:latin typeface="Times New Roman" panose="02020603050405020304" pitchFamily="18" charset="0"/>
                <a:cs typeface="Times New Roman" panose="02020603050405020304" pitchFamily="18" charset="0"/>
              </a:rPr>
              <a:t>OLS </a:t>
            </a:r>
            <a:r>
              <a:rPr lang="fr" sz="2200" dirty="0">
                <a:solidFill>
                  <a:schemeClr val="tx1"/>
                </a:solidFill>
                <a:latin typeface="Times New Roman" panose="02020603050405020304" pitchFamily="18" charset="0"/>
                <a:cs typeface="Times New Roman" panose="02020603050405020304" pitchFamily="18" charset="0"/>
              </a:rPr>
              <a:t>)</a:t>
            </a:r>
          </a:p>
          <a:p>
            <a:pPr marL="984250" indent="-387350">
              <a:lnSpc>
                <a:spcPct val="170000"/>
              </a:lnSpc>
              <a:buSzPct val="100000"/>
              <a:buFont typeface="Wingdings" panose="05000000000000000000" pitchFamily="2" charset="2"/>
              <a:buChar char="Ø"/>
            </a:pPr>
            <a:r>
              <a:rPr lang="fr-FR" sz="2200" b="1" dirty="0">
                <a:solidFill>
                  <a:schemeClr val="accent4">
                    <a:lumMod val="75000"/>
                  </a:schemeClr>
                </a:solidFill>
                <a:latin typeface="Times New Roman" panose="02020603050405020304" pitchFamily="18" charset="0"/>
                <a:cs typeface="Times New Roman" panose="02020603050405020304" pitchFamily="18" charset="0"/>
              </a:rPr>
              <a:t>Volonté de payer la garantie </a:t>
            </a:r>
            <a:r>
              <a:rPr lang="fr-FR" sz="2200" dirty="0">
                <a:solidFill>
                  <a:schemeClr val="tx1"/>
                </a:solidFill>
                <a:latin typeface="Times New Roman" panose="02020603050405020304" pitchFamily="18" charset="0"/>
                <a:cs typeface="Times New Roman" panose="02020603050405020304" pitchFamily="18" charset="0"/>
              </a:rPr>
              <a:t>(Régression </a:t>
            </a:r>
            <a:r>
              <a:rPr lang="fr-FR" sz="2200" dirty="0" err="1">
                <a:solidFill>
                  <a:schemeClr val="tx1"/>
                </a:solidFill>
                <a:latin typeface="Times New Roman" panose="02020603050405020304" pitchFamily="18" charset="0"/>
                <a:cs typeface="Times New Roman" panose="02020603050405020304" pitchFamily="18" charset="0"/>
              </a:rPr>
              <a:t>probit</a:t>
            </a:r>
            <a:r>
              <a:rPr lang="fr-FR" sz="2200" dirty="0">
                <a:solidFill>
                  <a:schemeClr val="tx1"/>
                </a:solidFill>
                <a:latin typeface="Times New Roman" panose="02020603050405020304" pitchFamily="18" charset="0"/>
                <a:cs typeface="Times New Roman" panose="02020603050405020304" pitchFamily="18" charset="0"/>
              </a:rPr>
              <a:t>) </a:t>
            </a:r>
          </a:p>
          <a:p>
            <a:pPr marL="984250" indent="-387350">
              <a:lnSpc>
                <a:spcPct val="170000"/>
              </a:lnSpc>
              <a:buSzPct val="100000"/>
              <a:buFont typeface="Wingdings" panose="05000000000000000000" pitchFamily="2" charset="2"/>
              <a:buChar char="Ø"/>
            </a:pPr>
            <a:r>
              <a:rPr lang="fr" sz="2200" b="1" dirty="0">
                <a:solidFill>
                  <a:schemeClr val="accent4">
                    <a:lumMod val="75000"/>
                  </a:schemeClr>
                </a:solidFill>
                <a:latin typeface="Times New Roman" panose="02020603050405020304" pitchFamily="18" charset="0"/>
                <a:cs typeface="Times New Roman" panose="02020603050405020304" pitchFamily="18" charset="0"/>
              </a:rPr>
              <a:t>Volonté Maximale de payer la garantie</a:t>
            </a:r>
            <a:r>
              <a:rPr lang="fr" sz="2200" dirty="0">
                <a:solidFill>
                  <a:schemeClr val="accent4">
                    <a:lumMod val="75000"/>
                  </a:schemeClr>
                </a:solidFill>
                <a:latin typeface="Times New Roman" panose="02020603050405020304" pitchFamily="18" charset="0"/>
                <a:cs typeface="Times New Roman" panose="02020603050405020304" pitchFamily="18" charset="0"/>
              </a:rPr>
              <a:t> </a:t>
            </a:r>
            <a:r>
              <a:rPr lang="fr" sz="2200" dirty="0">
                <a:solidFill>
                  <a:schemeClr val="tx1"/>
                </a:solidFill>
                <a:latin typeface="Times New Roman" panose="02020603050405020304" pitchFamily="18" charset="0"/>
                <a:cs typeface="Times New Roman" panose="02020603050405020304" pitchFamily="18" charset="0"/>
              </a:rPr>
              <a:t> (Régression linéaire </a:t>
            </a:r>
            <a:r>
              <a:rPr lang="fr" sz="2200" dirty="0" smtClean="0">
                <a:solidFill>
                  <a:schemeClr val="tx1"/>
                </a:solidFill>
                <a:latin typeface="Times New Roman" panose="02020603050405020304" pitchFamily="18" charset="0"/>
                <a:cs typeface="Times New Roman" panose="02020603050405020304" pitchFamily="18" charset="0"/>
              </a:rPr>
              <a:t>par OLS)</a:t>
            </a:r>
            <a:endParaRPr lang="fr" sz="2200" dirty="0">
              <a:solidFill>
                <a:schemeClr val="tx1"/>
              </a:solidFill>
              <a:latin typeface="Times New Roman" panose="02020603050405020304" pitchFamily="18" charset="0"/>
              <a:cs typeface="Times New Roman" panose="02020603050405020304" pitchFamily="18" charset="0"/>
            </a:endParaRPr>
          </a:p>
          <a:p>
            <a:pPr marL="984250" indent="-387350">
              <a:lnSpc>
                <a:spcPct val="170000"/>
              </a:lnSpc>
              <a:buSzPct val="100000"/>
              <a:buFont typeface="Wingdings" panose="05000000000000000000" pitchFamily="2" charset="2"/>
              <a:buChar char="Ø"/>
            </a:pPr>
            <a:r>
              <a:rPr lang="fr" sz="2200" b="1" dirty="0">
                <a:solidFill>
                  <a:schemeClr val="accent4">
                    <a:lumMod val="75000"/>
                  </a:schemeClr>
                </a:solidFill>
                <a:latin typeface="Times New Roman" panose="02020603050405020304" pitchFamily="18" charset="0"/>
                <a:cs typeface="Times New Roman" panose="02020603050405020304" pitchFamily="18" charset="0"/>
              </a:rPr>
              <a:t>Prix du marché </a:t>
            </a:r>
            <a:r>
              <a:rPr lang="fr" sz="2200" dirty="0">
                <a:solidFill>
                  <a:schemeClr val="tx1"/>
                </a:solidFill>
                <a:latin typeface="Times New Roman" panose="02020603050405020304" pitchFamily="18" charset="0"/>
                <a:cs typeface="Times New Roman" panose="02020603050405020304" pitchFamily="18" charset="0"/>
              </a:rPr>
              <a:t>(Régression linéaire </a:t>
            </a:r>
            <a:r>
              <a:rPr lang="fr" sz="2200" dirty="0" smtClean="0">
                <a:solidFill>
                  <a:schemeClr val="tx1"/>
                </a:solidFill>
                <a:latin typeface="Times New Roman" panose="02020603050405020304" pitchFamily="18" charset="0"/>
                <a:cs typeface="Times New Roman" panose="02020603050405020304" pitchFamily="18" charset="0"/>
              </a:rPr>
              <a:t>par OLS)</a:t>
            </a:r>
            <a:endParaRPr lang="fr" sz="2200" dirty="0">
              <a:solidFill>
                <a:schemeClr val="tx1"/>
              </a:solidFill>
              <a:latin typeface="Times New Roman" panose="02020603050405020304" pitchFamily="18" charset="0"/>
              <a:cs typeface="Times New Roman" panose="02020603050405020304" pitchFamily="18" charset="0"/>
            </a:endParaRPr>
          </a:p>
          <a:p>
            <a:pPr marL="148590" indent="0">
              <a:lnSpc>
                <a:spcPct val="170000"/>
              </a:lnSpc>
              <a:buSzPct val="100000"/>
              <a:buNone/>
            </a:pPr>
            <a:endParaRPr lang="fr-FR" sz="2200" dirty="0">
              <a:solidFill>
                <a:schemeClr val="tx1"/>
              </a:solidFill>
              <a:latin typeface="Times New Roman" panose="02020603050405020304" pitchFamily="18" charset="0"/>
              <a:cs typeface="Times New Roman" panose="02020603050405020304" pitchFamily="18" charset="0"/>
            </a:endParaRPr>
          </a:p>
          <a:p>
            <a:pPr marL="148590" indent="0" algn="ctr">
              <a:lnSpc>
                <a:spcPct val="170000"/>
              </a:lnSpc>
              <a:buSzPct val="100000"/>
              <a:buNone/>
            </a:pPr>
            <a:r>
              <a:rPr lang="fr" sz="2200" dirty="0">
                <a:solidFill>
                  <a:schemeClr val="tx1"/>
                </a:solidFill>
                <a:latin typeface="Times New Roman" panose="02020603050405020304" pitchFamily="18" charset="0"/>
                <a:cs typeface="Times New Roman" panose="02020603050405020304" pitchFamily="18" charset="0"/>
              </a:rPr>
              <a:t>Fair Price = β0​+ β1​⋅</a:t>
            </a:r>
            <a:r>
              <a:rPr lang="fr" sz="2200" b="1" dirty="0">
                <a:solidFill>
                  <a:schemeClr val="tx1"/>
                </a:solidFill>
                <a:latin typeface="Times New Roman" panose="02020603050405020304" pitchFamily="18" charset="0"/>
                <a:cs typeface="Times New Roman" panose="02020603050405020304" pitchFamily="18" charset="0"/>
              </a:rPr>
              <a:t>Repair Cost</a:t>
            </a:r>
            <a:r>
              <a:rPr lang="fr" sz="2200" dirty="0">
                <a:solidFill>
                  <a:schemeClr val="tx1"/>
                </a:solidFill>
                <a:latin typeface="Times New Roman" panose="02020603050405020304" pitchFamily="18" charset="0"/>
                <a:cs typeface="Times New Roman" panose="02020603050405020304" pitchFamily="18" charset="0"/>
              </a:rPr>
              <a:t>​+ β2​⋅</a:t>
            </a:r>
            <a:r>
              <a:rPr lang="fr" sz="2200" b="1" dirty="0">
                <a:solidFill>
                  <a:schemeClr val="tx1"/>
                </a:solidFill>
                <a:latin typeface="Times New Roman" panose="02020603050405020304" pitchFamily="18" charset="0"/>
                <a:cs typeface="Times New Roman" panose="02020603050405020304" pitchFamily="18" charset="0"/>
              </a:rPr>
              <a:t>Breakdown Probability</a:t>
            </a:r>
            <a:r>
              <a:rPr lang="fr" sz="2200" dirty="0">
                <a:solidFill>
                  <a:schemeClr val="tx1"/>
                </a:solidFill>
                <a:latin typeface="Times New Roman" panose="02020603050405020304" pitchFamily="18" charset="0"/>
                <a:cs typeface="Times New Roman" panose="02020603050405020304" pitchFamily="18" charset="0"/>
              </a:rPr>
              <a:t> + β3​⋅</a:t>
            </a:r>
            <a:r>
              <a:rPr lang="fr" sz="2200" b="1" dirty="0">
                <a:solidFill>
                  <a:schemeClr val="tx1"/>
                </a:solidFill>
                <a:latin typeface="Times New Roman" panose="02020603050405020304" pitchFamily="18" charset="0"/>
                <a:cs typeface="Times New Roman" panose="02020603050405020304" pitchFamily="18" charset="0"/>
              </a:rPr>
              <a:t>EBI1</a:t>
            </a:r>
            <a:r>
              <a:rPr lang="fr" sz="2200" dirty="0">
                <a:solidFill>
                  <a:schemeClr val="tx1"/>
                </a:solidFill>
                <a:latin typeface="Times New Roman" panose="02020603050405020304" pitchFamily="18" charset="0"/>
                <a:cs typeface="Times New Roman" panose="02020603050405020304" pitchFamily="18" charset="0"/>
              </a:rPr>
              <a:t>​+ β4​⋅</a:t>
            </a:r>
            <a:r>
              <a:rPr lang="fr" sz="2200" b="1" dirty="0">
                <a:solidFill>
                  <a:schemeClr val="tx1"/>
                </a:solidFill>
                <a:latin typeface="Times New Roman" panose="02020603050405020304" pitchFamily="18" charset="0"/>
                <a:cs typeface="Times New Roman" panose="02020603050405020304" pitchFamily="18" charset="0"/>
              </a:rPr>
              <a:t>CRT</a:t>
            </a:r>
            <a:r>
              <a:rPr lang="fr" sz="2200" dirty="0">
                <a:solidFill>
                  <a:schemeClr val="tx1"/>
                </a:solidFill>
                <a:latin typeface="Times New Roman" panose="02020603050405020304" pitchFamily="18" charset="0"/>
                <a:cs typeface="Times New Roman" panose="02020603050405020304" pitchFamily="18" charset="0"/>
              </a:rPr>
              <a:t>+…+β5⋅Age ​+ α6​⋅Sex</a:t>
            </a:r>
            <a:r>
              <a:rPr lang="fr" sz="2200" b="1" dirty="0">
                <a:solidFill>
                  <a:schemeClr val="tx1"/>
                </a:solidFill>
                <a:latin typeface="Times New Roman" panose="02020603050405020304" pitchFamily="18" charset="0"/>
                <a:cs typeface="Times New Roman" panose="02020603050405020304" pitchFamily="18" charset="0"/>
              </a:rPr>
              <a:t> +​ </a:t>
            </a:r>
            <a:r>
              <a:rPr lang="fr" sz="2200" dirty="0">
                <a:solidFill>
                  <a:schemeClr val="tx1"/>
                </a:solidFill>
                <a:latin typeface="Times New Roman" panose="02020603050405020304" pitchFamily="18" charset="0"/>
                <a:cs typeface="Times New Roman" panose="02020603050405020304" pitchFamily="18" charset="0"/>
              </a:rPr>
              <a:t>ϵ</a:t>
            </a:r>
          </a:p>
          <a:p>
            <a:pPr marL="148590" indent="0" algn="ctr">
              <a:lnSpc>
                <a:spcPct val="170000"/>
              </a:lnSpc>
              <a:buSzPct val="100000"/>
              <a:buNone/>
            </a:pPr>
            <a:r>
              <a:rPr lang="fr" sz="2200" dirty="0">
                <a:solidFill>
                  <a:schemeClr val="tx1"/>
                </a:solidFill>
                <a:latin typeface="Times New Roman" panose="02020603050405020304" pitchFamily="18" charset="0"/>
                <a:cs typeface="Times New Roman" panose="02020603050405020304" pitchFamily="18" charset="0"/>
              </a:rPr>
              <a:t>WTBFP ​=α0​+ α1​⋅</a:t>
            </a:r>
            <a:r>
              <a:rPr lang="fr" sz="2200" b="1" dirty="0">
                <a:solidFill>
                  <a:schemeClr val="tx1"/>
                </a:solidFill>
                <a:latin typeface="Times New Roman" panose="02020603050405020304" pitchFamily="18" charset="0"/>
                <a:cs typeface="Times New Roman" panose="02020603050405020304" pitchFamily="18" charset="0"/>
              </a:rPr>
              <a:t>Fair Price</a:t>
            </a:r>
            <a:r>
              <a:rPr lang="fr" sz="2200" dirty="0">
                <a:solidFill>
                  <a:schemeClr val="tx1"/>
                </a:solidFill>
                <a:latin typeface="Times New Roman" panose="02020603050405020304" pitchFamily="18" charset="0"/>
                <a:cs typeface="Times New Roman" panose="02020603050405020304" pitchFamily="18" charset="0"/>
              </a:rPr>
              <a:t> ​+ α2</a:t>
            </a:r>
            <a:r>
              <a:rPr lang="fr" sz="2200" b="1" dirty="0">
                <a:solidFill>
                  <a:schemeClr val="tx1"/>
                </a:solidFill>
                <a:latin typeface="Times New Roman" panose="02020603050405020304" pitchFamily="18" charset="0"/>
                <a:cs typeface="Times New Roman" panose="02020603050405020304" pitchFamily="18" charset="0"/>
              </a:rPr>
              <a:t>​⋅EBI2 </a:t>
            </a:r>
            <a:r>
              <a:rPr lang="fr" sz="2200" dirty="0">
                <a:solidFill>
                  <a:schemeClr val="tx1"/>
                </a:solidFill>
                <a:latin typeface="Times New Roman" panose="02020603050405020304" pitchFamily="18" charset="0"/>
                <a:cs typeface="Times New Roman" panose="02020603050405020304" pitchFamily="18" charset="0"/>
              </a:rPr>
              <a:t>​+ α3​</a:t>
            </a:r>
            <a:r>
              <a:rPr lang="fr" sz="2200" b="1" dirty="0">
                <a:solidFill>
                  <a:schemeClr val="tx1"/>
                </a:solidFill>
                <a:latin typeface="Times New Roman" panose="02020603050405020304" pitchFamily="18" charset="0"/>
                <a:cs typeface="Times New Roman" panose="02020603050405020304" pitchFamily="18" charset="0"/>
              </a:rPr>
              <a:t>⋅CRT </a:t>
            </a:r>
            <a:r>
              <a:rPr lang="fr" sz="2200" dirty="0">
                <a:solidFill>
                  <a:schemeClr val="tx1"/>
                </a:solidFill>
                <a:latin typeface="Times New Roman" panose="02020603050405020304" pitchFamily="18" charset="0"/>
                <a:cs typeface="Times New Roman" panose="02020603050405020304" pitchFamily="18" charset="0"/>
              </a:rPr>
              <a:t>+ α4​⋅Age ​+ α5​⋅Sex</a:t>
            </a:r>
            <a:r>
              <a:rPr lang="fr" sz="2200" b="1" dirty="0">
                <a:solidFill>
                  <a:schemeClr val="tx1"/>
                </a:solidFill>
                <a:latin typeface="Times New Roman" panose="02020603050405020304" pitchFamily="18" charset="0"/>
                <a:cs typeface="Times New Roman" panose="02020603050405020304" pitchFamily="18" charset="0"/>
              </a:rPr>
              <a:t> ​</a:t>
            </a:r>
            <a:r>
              <a:rPr lang="fr" sz="2200" dirty="0">
                <a:solidFill>
                  <a:schemeClr val="tx1"/>
                </a:solidFill>
                <a:latin typeface="Times New Roman" panose="02020603050405020304" pitchFamily="18" charset="0"/>
                <a:cs typeface="Times New Roman" panose="02020603050405020304" pitchFamily="18" charset="0"/>
              </a:rPr>
              <a:t>+ν​</a:t>
            </a:r>
          </a:p>
          <a:p>
            <a:pPr marL="148590" indent="0" algn="ctr">
              <a:lnSpc>
                <a:spcPct val="170000"/>
              </a:lnSpc>
              <a:buSzPct val="100000"/>
              <a:buNone/>
            </a:pPr>
            <a:r>
              <a:rPr lang="fr" sz="1900" dirty="0">
                <a:solidFill>
                  <a:schemeClr val="tx1"/>
                </a:solidFill>
                <a:latin typeface="Times New Roman" panose="02020603050405020304" pitchFamily="18" charset="0"/>
                <a:cs typeface="Times New Roman" panose="02020603050405020304" pitchFamily="18" charset="0"/>
              </a:rPr>
              <a:t>(WTBFP : Willingness to buy at least one)</a:t>
            </a:r>
          </a:p>
          <a:p>
            <a:pPr marL="148590" indent="0" algn="ctr">
              <a:lnSpc>
                <a:spcPct val="170000"/>
              </a:lnSpc>
              <a:buSzPct val="100000"/>
              <a:buNone/>
            </a:pPr>
            <a:r>
              <a:rPr lang="fr" sz="1900" dirty="0">
                <a:solidFill>
                  <a:schemeClr val="tx1"/>
                </a:solidFill>
                <a:latin typeface="Times New Roman" panose="02020603050405020304" pitchFamily="18" charset="0"/>
                <a:cs typeface="Times New Roman" panose="02020603050405020304" pitchFamily="18" charset="0"/>
              </a:rPr>
              <a:t>………</a:t>
            </a:r>
          </a:p>
          <a:p>
            <a:pPr marL="148590" indent="0" algn="ctr">
              <a:lnSpc>
                <a:spcPct val="170000"/>
              </a:lnSpc>
              <a:buSzPct val="100000"/>
              <a:buNone/>
            </a:pPr>
            <a:r>
              <a:rPr lang="fr" sz="1900" dirty="0">
                <a:solidFill>
                  <a:schemeClr val="tx1"/>
                </a:solidFill>
                <a:latin typeface="Times New Roman" panose="02020603050405020304" pitchFamily="18" charset="0"/>
                <a:cs typeface="Times New Roman" panose="02020603050405020304" pitchFamily="18" charset="0"/>
              </a:rPr>
              <a:t>(cf annexe pour plus de détaille sur le modèle )</a:t>
            </a:r>
          </a:p>
          <a:p>
            <a:pPr marL="114300" indent="0">
              <a:buNone/>
            </a:pPr>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268415" y="1531221"/>
            <a:ext cx="8520600" cy="3416400"/>
          </a:xfrm>
        </p:spPr>
        <p:txBody>
          <a:bodyPr>
            <a:normAutofit fontScale="85000" lnSpcReduction="10000"/>
          </a:bodyPr>
          <a:lstStyle/>
          <a:p>
            <a:pPr marL="342900" lvl="0">
              <a:spcBef>
                <a:spcPts val="1200"/>
              </a:spcBef>
              <a:buFont typeface="Wingdings" panose="05000000000000000000" pitchFamily="2" charset="2"/>
              <a:buChar char="q"/>
            </a:pPr>
            <a:r>
              <a:rPr lang="fr-FR" sz="1600" b="1" u="sng" dirty="0">
                <a:solidFill>
                  <a:schemeClr val="tx1"/>
                </a:solidFill>
                <a:latin typeface="Times New Roman" panose="02020603050405020304" pitchFamily="18" charset="0"/>
                <a:cs typeface="Times New Roman" panose="02020603050405020304" pitchFamily="18" charset="0"/>
              </a:rPr>
              <a:t>Objectif du modèle :</a:t>
            </a:r>
            <a:r>
              <a:rPr lang="fr-FR" sz="1600" b="1" dirty="0">
                <a:solidFill>
                  <a:schemeClr val="tx1"/>
                </a:solidFill>
                <a:latin typeface="Times New Roman" panose="02020603050405020304" pitchFamily="18" charset="0"/>
                <a:cs typeface="Times New Roman" panose="02020603050405020304" pitchFamily="18" charset="0"/>
              </a:rPr>
              <a:t> </a:t>
            </a:r>
          </a:p>
          <a:p>
            <a:pPr marL="0" lvl="0" indent="0" algn="just">
              <a:lnSpc>
                <a:spcPct val="170000"/>
              </a:lnSpc>
              <a:spcBef>
                <a:spcPts val="1200"/>
              </a:spcBef>
              <a:buNone/>
            </a:pPr>
            <a:r>
              <a:rPr lang="fr-FR" sz="1600" dirty="0">
                <a:solidFill>
                  <a:schemeClr val="tx1"/>
                </a:solidFill>
                <a:latin typeface="Times New Roman" panose="02020603050405020304" pitchFamily="18" charset="0"/>
                <a:cs typeface="Times New Roman" panose="02020603050405020304" pitchFamily="18" charset="0"/>
              </a:rPr>
              <a:t>Trouver les déterminants du </a:t>
            </a:r>
            <a:r>
              <a:rPr lang="fr-FR" sz="1600" b="1" dirty="0">
                <a:solidFill>
                  <a:schemeClr val="accent4">
                    <a:lumMod val="75000"/>
                  </a:schemeClr>
                </a:solidFill>
                <a:latin typeface="Times New Roman" panose="02020603050405020304" pitchFamily="18" charset="0"/>
                <a:cs typeface="Times New Roman" panose="02020603050405020304" pitchFamily="18" charset="0"/>
              </a:rPr>
              <a:t>juste prix</a:t>
            </a:r>
            <a:r>
              <a:rPr lang="fr-FR" sz="1600" dirty="0">
                <a:solidFill>
                  <a:schemeClr val="tx1"/>
                </a:solidFill>
                <a:latin typeface="Times New Roman" panose="02020603050405020304" pitchFamily="18" charset="0"/>
                <a:cs typeface="Times New Roman" panose="02020603050405020304" pitchFamily="18" charset="0"/>
              </a:rPr>
              <a:t>, de </a:t>
            </a:r>
            <a:r>
              <a:rPr lang="fr-FR" sz="1600" b="1" dirty="0">
                <a:solidFill>
                  <a:schemeClr val="accent4">
                    <a:lumMod val="75000"/>
                  </a:schemeClr>
                </a:solidFill>
                <a:latin typeface="Times New Roman" panose="02020603050405020304" pitchFamily="18" charset="0"/>
                <a:cs typeface="Times New Roman" panose="02020603050405020304" pitchFamily="18" charset="0"/>
              </a:rPr>
              <a:t>la volonté à acheté une garantie</a:t>
            </a:r>
            <a:r>
              <a:rPr lang="fr-FR" sz="1600" dirty="0">
                <a:solidFill>
                  <a:schemeClr val="tx1"/>
                </a:solidFill>
                <a:latin typeface="Times New Roman" panose="02020603050405020304" pitchFamily="18" charset="0"/>
                <a:cs typeface="Times New Roman" panose="02020603050405020304" pitchFamily="18" charset="0"/>
              </a:rPr>
              <a:t>, du </a:t>
            </a:r>
            <a:r>
              <a:rPr lang="fr-FR" sz="1600" b="1" dirty="0">
                <a:solidFill>
                  <a:schemeClr val="accent4">
                    <a:lumMod val="75000"/>
                  </a:schemeClr>
                </a:solidFill>
                <a:latin typeface="Times New Roman" panose="02020603050405020304" pitchFamily="18" charset="0"/>
                <a:cs typeface="Times New Roman" panose="02020603050405020304" pitchFamily="18" charset="0"/>
              </a:rPr>
              <a:t>prix du marché </a:t>
            </a:r>
            <a:r>
              <a:rPr lang="fr-FR" sz="1600" dirty="0">
                <a:solidFill>
                  <a:schemeClr val="tx1"/>
                </a:solidFill>
                <a:latin typeface="Times New Roman" panose="02020603050405020304" pitchFamily="18" charset="0"/>
                <a:cs typeface="Times New Roman" panose="02020603050405020304" pitchFamily="18" charset="0"/>
              </a:rPr>
              <a:t>et de </a:t>
            </a:r>
            <a:r>
              <a:rPr lang="fr-FR" sz="1600" dirty="0">
                <a:solidFill>
                  <a:schemeClr val="accent4">
                    <a:lumMod val="75000"/>
                  </a:schemeClr>
                </a:solidFill>
                <a:latin typeface="Times New Roman" panose="02020603050405020304" pitchFamily="18" charset="0"/>
                <a:cs typeface="Times New Roman" panose="02020603050405020304" pitchFamily="18" charset="0"/>
              </a:rPr>
              <a:t>la </a:t>
            </a:r>
            <a:r>
              <a:rPr lang="fr-FR" sz="1600" b="1" dirty="0">
                <a:solidFill>
                  <a:schemeClr val="accent4">
                    <a:lumMod val="75000"/>
                  </a:schemeClr>
                </a:solidFill>
                <a:latin typeface="Times New Roman" panose="02020603050405020304" pitchFamily="18" charset="0"/>
                <a:cs typeface="Times New Roman" panose="02020603050405020304" pitchFamily="18" charset="0"/>
              </a:rPr>
              <a:t>volonté maximale à payer </a:t>
            </a:r>
            <a:r>
              <a:rPr lang="fr-FR" sz="1600" dirty="0">
                <a:solidFill>
                  <a:schemeClr val="tx1"/>
                </a:solidFill>
                <a:latin typeface="Times New Roman" panose="02020603050405020304" pitchFamily="18" charset="0"/>
                <a:cs typeface="Times New Roman" panose="02020603050405020304" pitchFamily="18" charset="0"/>
              </a:rPr>
              <a:t>et potentiellement chercher à expliquer la propension des consommateurs à acheter des extensions de garantie</a:t>
            </a:r>
          </a:p>
          <a:p>
            <a:pPr marL="491490" lvl="0">
              <a:lnSpc>
                <a:spcPct val="170000"/>
              </a:lnSpc>
              <a:spcBef>
                <a:spcPts val="1200"/>
              </a:spcBef>
              <a:buSzPct val="100000"/>
              <a:buFont typeface="Wingdings" panose="05000000000000000000" pitchFamily="2" charset="2"/>
              <a:buChar char="q"/>
            </a:pPr>
            <a:r>
              <a:rPr lang="fr-FR" sz="1600" b="1" u="sng" dirty="0">
                <a:solidFill>
                  <a:schemeClr val="tx1"/>
                </a:solidFill>
                <a:latin typeface="Times New Roman" panose="02020603050405020304" pitchFamily="18" charset="0"/>
                <a:cs typeface="Times New Roman" panose="02020603050405020304" pitchFamily="18" charset="0"/>
              </a:rPr>
              <a:t>Portée </a:t>
            </a:r>
            <a:r>
              <a:rPr lang="fr-FR" sz="1600" dirty="0">
                <a:solidFill>
                  <a:schemeClr val="tx1"/>
                </a:solidFill>
                <a:latin typeface="Times New Roman" panose="02020603050405020304" pitchFamily="18" charset="0"/>
                <a:cs typeface="Times New Roman" panose="02020603050405020304" pitchFamily="18" charset="0"/>
              </a:rPr>
              <a:t>: Identification des facteurs émotionnels et cognitifs dans les décisions d'achat.</a:t>
            </a:r>
          </a:p>
          <a:p>
            <a:pPr marL="491490">
              <a:lnSpc>
                <a:spcPct val="170000"/>
              </a:lnSpc>
              <a:buSzPct val="100000"/>
              <a:buFont typeface="Wingdings" panose="05000000000000000000" pitchFamily="2" charset="2"/>
              <a:buChar char="q"/>
            </a:pPr>
            <a:r>
              <a:rPr lang="fr-FR" sz="1600" b="1" u="sng" dirty="0">
                <a:solidFill>
                  <a:schemeClr val="tx1"/>
                </a:solidFill>
                <a:latin typeface="Times New Roman" panose="02020603050405020304" pitchFamily="18" charset="0"/>
                <a:cs typeface="Times New Roman" panose="02020603050405020304" pitchFamily="18" charset="0"/>
              </a:rPr>
              <a:t>Limites</a:t>
            </a:r>
            <a:r>
              <a:rPr lang="fr-FR" sz="1600" dirty="0">
                <a:solidFill>
                  <a:schemeClr val="tx1"/>
                </a:solidFill>
                <a:latin typeface="Times New Roman" panose="02020603050405020304" pitchFamily="18" charset="0"/>
                <a:cs typeface="Times New Roman" panose="02020603050405020304" pitchFamily="18" charset="0"/>
              </a:rPr>
              <a:t> : Biais possibles dus aux perceptions subjectives ; aspects non évalués en situation d'achat réel.</a:t>
            </a:r>
          </a:p>
          <a:p>
            <a:pPr marL="148590" lvl="0" indent="0">
              <a:lnSpc>
                <a:spcPct val="170000"/>
              </a:lnSpc>
              <a:buSzPct val="100000"/>
              <a:buNone/>
            </a:pPr>
            <a:r>
              <a:rPr lang="fr-FR" sz="1600" i="1" dirty="0">
                <a:solidFill>
                  <a:schemeClr val="tx1"/>
                </a:solidFill>
                <a:latin typeface="Times New Roman" panose="02020603050405020304" pitchFamily="18" charset="0"/>
                <a:cs typeface="Times New Roman" panose="02020603050405020304" pitchFamily="18" charset="0"/>
              </a:rPr>
              <a:t>                           Note : Ces limites seront développées dans la conclusion pour cadrer la portée des résultats.</a:t>
            </a:r>
          </a:p>
          <a:p>
            <a:pPr marL="114300" indent="0">
              <a:buNone/>
            </a:pPr>
            <a:endParaRPr lang="fr-FR" dirty="0"/>
          </a:p>
        </p:txBody>
      </p:sp>
      <p:sp>
        <p:nvSpPr>
          <p:cNvPr id="4" name="Google Shape;92;p19"/>
          <p:cNvSpPr txBox="1">
            <a:spLocks noGrp="1"/>
          </p:cNvSpPr>
          <p:nvPr>
            <p:ph type="title"/>
          </p:nvPr>
        </p:nvSpPr>
        <p:spPr>
          <a:xfrm>
            <a:off x="268415" y="737201"/>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fr" sz="2200" b="1" dirty="0">
                <a:latin typeface="Times New Roman" panose="02020603050405020304" pitchFamily="18" charset="0"/>
                <a:cs typeface="Times New Roman" panose="02020603050405020304" pitchFamily="18" charset="0"/>
              </a:rPr>
              <a:t>2.  Modèle</a:t>
            </a:r>
            <a:endParaRPr sz="2200" b="1" dirty="0">
              <a:latin typeface="Times New Roman" panose="02020603050405020304" pitchFamily="18" charset="0"/>
              <a:cs typeface="Times New Roman" panose="02020603050405020304" pitchFamily="18" charset="0"/>
            </a:endParaRPr>
          </a:p>
          <a:p>
            <a:pPr marL="0" lvl="0" indent="0" algn="l" rtl="0">
              <a:lnSpc>
                <a:spcPct val="115000"/>
              </a:lnSpc>
              <a:spcBef>
                <a:spcPts val="1400"/>
              </a:spcBef>
              <a:spcAft>
                <a:spcPts val="400"/>
              </a:spcAft>
              <a:buClr>
                <a:schemeClr val="dk1"/>
              </a:buClr>
              <a:buSzPct val="61111"/>
              <a:buFont typeface="Arial"/>
              <a:buNone/>
            </a:pPr>
            <a:endParaRPr sz="1800" dirty="0">
              <a:latin typeface="SimSun"/>
              <a:ea typeface="SimSun"/>
              <a:cs typeface="SimSun"/>
              <a:sym typeface="SimSun"/>
            </a:endParaRPr>
          </a:p>
        </p:txBody>
      </p:sp>
    </p:spTree>
    <p:extLst>
      <p:ext uri="{BB962C8B-B14F-4D97-AF65-F5344CB8AC3E}">
        <p14:creationId xmlns:p14="http://schemas.microsoft.com/office/powerpoint/2010/main" val="23868530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823771"/>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750" b="1" dirty="0">
                <a:latin typeface="Times New Roman" panose="02020603050405020304" pitchFamily="18" charset="0"/>
                <a:cs typeface="Times New Roman" panose="02020603050405020304" pitchFamily="18" charset="0"/>
              </a:rPr>
              <a:t>3</a:t>
            </a:r>
            <a:r>
              <a:rPr lang="fr" sz="2000" b="1" dirty="0">
                <a:latin typeface="Times New Roman" panose="02020603050405020304" pitchFamily="18" charset="0"/>
                <a:cs typeface="Times New Roman" panose="02020603050405020304" pitchFamily="18" charset="0"/>
              </a:rPr>
              <a:t>. Situation optimale “First Best”</a:t>
            </a:r>
            <a:endParaRPr sz="2000" b="1" dirty="0">
              <a:latin typeface="Times New Roman" panose="02020603050405020304" pitchFamily="18" charset="0"/>
              <a:cs typeface="Times New Roman" panose="02020603050405020304" pitchFamily="18" charset="0"/>
            </a:endParaRPr>
          </a:p>
        </p:txBody>
      </p:sp>
      <p:sp>
        <p:nvSpPr>
          <p:cNvPr id="98" name="Google Shape;98;p20"/>
          <p:cNvSpPr txBox="1">
            <a:spLocks noGrp="1"/>
          </p:cNvSpPr>
          <p:nvPr>
            <p:ph type="body" idx="1"/>
          </p:nvPr>
        </p:nvSpPr>
        <p:spPr>
          <a:xfrm>
            <a:off x="311700" y="1715176"/>
            <a:ext cx="8520600" cy="2848288"/>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fr" dirty="0">
                <a:solidFill>
                  <a:schemeClr val="tx1"/>
                </a:solidFill>
                <a:latin typeface="Times New Roman" panose="02020603050405020304" pitchFamily="18" charset="0"/>
                <a:cs typeface="Times New Roman" panose="02020603050405020304" pitchFamily="18" charset="0"/>
              </a:rPr>
              <a:t>Dans le cas présent : </a:t>
            </a:r>
            <a:endParaRPr dirty="0">
              <a:solidFill>
                <a:schemeClr val="tx1"/>
              </a:solidFill>
              <a:latin typeface="Times New Roman" panose="02020603050405020304" pitchFamily="18" charset="0"/>
              <a:cs typeface="Times New Roman" panose="02020603050405020304" pitchFamily="18" charset="0"/>
            </a:endParaRPr>
          </a:p>
          <a:p>
            <a:pPr marL="457200" lvl="0" indent="-342900" algn="just" rtl="0">
              <a:spcBef>
                <a:spcPts val="1200"/>
              </a:spcBef>
              <a:spcAft>
                <a:spcPts val="0"/>
              </a:spcAft>
              <a:buSzPts val="1800"/>
              <a:buChar char="-"/>
            </a:pPr>
            <a:r>
              <a:rPr lang="fr" dirty="0">
                <a:solidFill>
                  <a:schemeClr val="accent1">
                    <a:lumMod val="50000"/>
                  </a:schemeClr>
                </a:solidFill>
                <a:latin typeface="Times New Roman" panose="02020603050405020304" pitchFamily="18" charset="0"/>
                <a:cs typeface="Times New Roman" panose="02020603050405020304" pitchFamily="18" charset="0"/>
              </a:rPr>
              <a:t>Décision rationnelle </a:t>
            </a:r>
            <a:r>
              <a:rPr lang="fr" dirty="0">
                <a:solidFill>
                  <a:schemeClr val="tx1"/>
                </a:solidFill>
                <a:latin typeface="Times New Roman" panose="02020603050405020304" pitchFamily="18" charset="0"/>
                <a:cs typeface="Times New Roman" panose="02020603050405020304" pitchFamily="18" charset="0"/>
              </a:rPr>
              <a:t>: Évaluation réaliste des risques et coûts de panne, sans </a:t>
            </a:r>
            <a:r>
              <a:rPr lang="fr" dirty="0" smtClean="0">
                <a:solidFill>
                  <a:schemeClr val="tx1"/>
                </a:solidFill>
                <a:latin typeface="Times New Roman" panose="02020603050405020304" pitchFamily="18" charset="0"/>
                <a:cs typeface="Times New Roman" panose="02020603050405020304" pitchFamily="18" charset="0"/>
              </a:rPr>
              <a:t>surestimation</a:t>
            </a:r>
          </a:p>
          <a:p>
            <a:pPr marL="114300" lvl="0" indent="0" algn="just" rtl="0">
              <a:spcBef>
                <a:spcPts val="1200"/>
              </a:spcBef>
              <a:spcAft>
                <a:spcPts val="0"/>
              </a:spcAft>
              <a:buSzPts val="1800"/>
              <a:buNone/>
            </a:pPr>
            <a:endParaRPr dirty="0">
              <a:solidFill>
                <a:schemeClr val="tx1"/>
              </a:solidFill>
              <a:latin typeface="Times New Roman" panose="02020603050405020304" pitchFamily="18" charset="0"/>
              <a:cs typeface="Times New Roman" panose="02020603050405020304" pitchFamily="18" charset="0"/>
            </a:endParaRPr>
          </a:p>
          <a:p>
            <a:pPr marL="457200" lvl="0" indent="-342900" algn="just" rtl="0">
              <a:spcBef>
                <a:spcPts val="0"/>
              </a:spcBef>
              <a:spcAft>
                <a:spcPts val="0"/>
              </a:spcAft>
              <a:buSzPts val="1800"/>
              <a:buChar char="-"/>
            </a:pPr>
            <a:r>
              <a:rPr lang="fr" dirty="0">
                <a:solidFill>
                  <a:schemeClr val="accent1">
                    <a:lumMod val="50000"/>
                  </a:schemeClr>
                </a:solidFill>
                <a:latin typeface="Times New Roman" panose="02020603050405020304" pitchFamily="18" charset="0"/>
                <a:cs typeface="Times New Roman" panose="02020603050405020304" pitchFamily="18" charset="0"/>
              </a:rPr>
              <a:t>Alignement du prix </a:t>
            </a:r>
            <a:r>
              <a:rPr lang="fr" dirty="0">
                <a:solidFill>
                  <a:schemeClr val="tx1"/>
                </a:solidFill>
                <a:latin typeface="Times New Roman" panose="02020603050405020304" pitchFamily="18" charset="0"/>
                <a:cs typeface="Times New Roman" panose="02020603050405020304" pitchFamily="18" charset="0"/>
              </a:rPr>
              <a:t>: D'achat de garantie basé sur la valeur actuarielle réelle, sans influence excessive des bénéfices </a:t>
            </a:r>
            <a:r>
              <a:rPr lang="fr" dirty="0" smtClean="0">
                <a:solidFill>
                  <a:schemeClr val="tx1"/>
                </a:solidFill>
                <a:latin typeface="Times New Roman" panose="02020603050405020304" pitchFamily="18" charset="0"/>
                <a:cs typeface="Times New Roman" panose="02020603050405020304" pitchFamily="18" charset="0"/>
              </a:rPr>
              <a:t>émotionnels</a:t>
            </a:r>
          </a:p>
          <a:p>
            <a:pPr marL="114300" lvl="0" indent="0" algn="just" rtl="0">
              <a:spcBef>
                <a:spcPts val="0"/>
              </a:spcBef>
              <a:spcAft>
                <a:spcPts val="0"/>
              </a:spcAft>
              <a:buSzPts val="1800"/>
              <a:buNone/>
            </a:pPr>
            <a:endParaRPr dirty="0">
              <a:solidFill>
                <a:schemeClr val="tx1"/>
              </a:solidFill>
              <a:latin typeface="Times New Roman" panose="02020603050405020304" pitchFamily="18" charset="0"/>
              <a:cs typeface="Times New Roman" panose="02020603050405020304" pitchFamily="18" charset="0"/>
            </a:endParaRPr>
          </a:p>
          <a:p>
            <a:pPr marL="457200" lvl="0" indent="-342900" algn="just" rtl="0">
              <a:spcBef>
                <a:spcPts val="0"/>
              </a:spcBef>
              <a:spcAft>
                <a:spcPts val="0"/>
              </a:spcAft>
              <a:buSzPts val="1800"/>
              <a:buChar char="-"/>
            </a:pPr>
            <a:r>
              <a:rPr lang="fr" dirty="0">
                <a:solidFill>
                  <a:schemeClr val="accent1">
                    <a:lumMod val="50000"/>
                  </a:schemeClr>
                </a:solidFill>
                <a:latin typeface="Times New Roman" panose="02020603050405020304" pitchFamily="18" charset="0"/>
                <a:cs typeface="Times New Roman" panose="02020603050405020304" pitchFamily="18" charset="0"/>
              </a:rPr>
              <a:t>Compétences cognitives </a:t>
            </a:r>
            <a:r>
              <a:rPr lang="fr" dirty="0">
                <a:solidFill>
                  <a:schemeClr val="tx1"/>
                </a:solidFill>
                <a:latin typeface="Times New Roman" panose="02020603050405020304" pitchFamily="18" charset="0"/>
                <a:cs typeface="Times New Roman" panose="02020603050405020304" pitchFamily="18" charset="0"/>
              </a:rPr>
              <a:t>: Ajustement précis des évaluations par les participants avec de meilleures </a:t>
            </a:r>
            <a:r>
              <a:rPr lang="fr" dirty="0" smtClean="0">
                <a:solidFill>
                  <a:schemeClr val="tx1"/>
                </a:solidFill>
                <a:latin typeface="Times New Roman" panose="02020603050405020304" pitchFamily="18" charset="0"/>
                <a:cs typeface="Times New Roman" panose="02020603050405020304" pitchFamily="18" charset="0"/>
              </a:rPr>
              <a:t>compétences</a:t>
            </a:r>
            <a:endParaRPr dirty="0">
              <a:solidFill>
                <a:schemeClr val="tx1"/>
              </a:solidFill>
              <a:latin typeface="Times New Roman" panose="02020603050405020304" pitchFamily="18" charset="0"/>
              <a:cs typeface="Times New Roman" panose="02020603050405020304" pitchFamily="18" charset="0"/>
            </a:endParaRPr>
          </a:p>
          <a:p>
            <a:pPr marL="0" lvl="0" indent="0" algn="just" rtl="0">
              <a:spcBef>
                <a:spcPts val="1200"/>
              </a:spcBef>
              <a:spcAft>
                <a:spcPts val="1200"/>
              </a:spcAft>
              <a:buNone/>
            </a:pPr>
            <a:r>
              <a:rPr lang="fr" sz="1600" i="1" dirty="0">
                <a:solidFill>
                  <a:schemeClr val="tx1"/>
                </a:solidFill>
                <a:latin typeface="Times New Roman" panose="02020603050405020304" pitchFamily="18" charset="0"/>
                <a:cs typeface="Times New Roman" panose="02020603050405020304" pitchFamily="18" charset="0"/>
              </a:rPr>
              <a:t>Constat : Écart avec cette situation optimale dû aux biais émotionnels et cognitifs identifiés dans l'étude</a:t>
            </a:r>
            <a:r>
              <a:rPr lang="fr" dirty="0">
                <a:solidFill>
                  <a:schemeClr val="tx1"/>
                </a:solidFill>
                <a:latin typeface="Times New Roman" panose="02020603050405020304" pitchFamily="18" charset="0"/>
                <a:cs typeface="Times New Roman" panose="02020603050405020304" pitchFamily="18" charset="0"/>
              </a:rPr>
              <a:t>.</a:t>
            </a: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étrospective">
  <a:themeElements>
    <a:clrScheme name="Rétrospectiv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0</TotalTime>
  <Words>1623</Words>
  <Application>Microsoft Office PowerPoint</Application>
  <PresentationFormat>Affichage à l'écran (16:9)</PresentationFormat>
  <Paragraphs>184</Paragraphs>
  <Slides>23</Slides>
  <Notes>21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23</vt:i4>
      </vt:variant>
    </vt:vector>
  </HeadingPairs>
  <TitlesOfParts>
    <vt:vector size="31" baseType="lpstr">
      <vt:lpstr>SimSun</vt:lpstr>
      <vt:lpstr>Arial</vt:lpstr>
      <vt:lpstr>Bell MT</vt:lpstr>
      <vt:lpstr>Calibri</vt:lpstr>
      <vt:lpstr>Calibri Light</vt:lpstr>
      <vt:lpstr>Times New Roman</vt:lpstr>
      <vt:lpstr>Wingdings</vt:lpstr>
      <vt:lpstr>Rétrospective</vt:lpstr>
      <vt:lpstr> Cas N° 18 : “How do people value extended warranties? Evidence from two field surveys”</vt:lpstr>
      <vt:lpstr>Introduction </vt:lpstr>
      <vt:lpstr>Introduction </vt:lpstr>
      <vt:lpstr>Introduction </vt:lpstr>
      <vt:lpstr>1. Cadre analytique </vt:lpstr>
      <vt:lpstr>1. Cadre analytique</vt:lpstr>
      <vt:lpstr> 2. Modèle </vt:lpstr>
      <vt:lpstr>2.  Modèle </vt:lpstr>
      <vt:lpstr>3. Situation optimale “First Best”</vt:lpstr>
      <vt:lpstr>4. Résultats des estimations </vt:lpstr>
      <vt:lpstr>4. Résultats des estimations </vt:lpstr>
      <vt:lpstr>4. Résultats des estimations </vt:lpstr>
      <vt:lpstr>4. Résultats des estimations </vt:lpstr>
      <vt:lpstr>5. Interprétation et Discussion  </vt:lpstr>
      <vt:lpstr>5. Interprétation et Discussion</vt:lpstr>
      <vt:lpstr>6. Conclusion</vt:lpstr>
      <vt:lpstr>7. Bibliographie</vt:lpstr>
      <vt:lpstr>8. Annexe</vt:lpstr>
      <vt:lpstr>8. Annexe</vt:lpstr>
      <vt:lpstr>8. Annexe</vt:lpstr>
      <vt:lpstr>8. Annexe</vt:lpstr>
      <vt:lpstr>8. Annexe</vt:lpstr>
      <vt:lpstr>MERCI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 people value extended warranties? Evidence from two field surveys”</dc:title>
  <dc:creator>Carole BALLOGOU</dc:creator>
  <cp:lastModifiedBy>Carole BALLOGOU</cp:lastModifiedBy>
  <cp:revision>29</cp:revision>
  <dcterms:modified xsi:type="dcterms:W3CDTF">2024-11-06T22:42:49Z</dcterms:modified>
</cp:coreProperties>
</file>