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2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70" r:id="rId13"/>
    <p:sldId id="27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125" d="100"/>
          <a:sy n="125" d="100"/>
        </p:scale>
        <p:origin x="154" y="-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8F609-DDA7-44E8-967C-4E25570ED395}" type="datetimeFigureOut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A79D3-EFBE-4925-B018-9B45DDFAF3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25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E98E-64E7-460D-BDB9-54D9F197FD11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522B-17F4-4599-90E8-C57A310E7B0E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AE15-26C0-4F30-9C82-396B05FED26B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E57A-79F3-4E04-929F-A4CDB843EBA8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FAFF6-2A4D-4249-8E96-778829011BA9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7170-88BC-40A9-95A9-78E856141BA4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D7FF-CF94-4FFF-B9CA-B67280755962}" type="datetime1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73B6-8E55-44F4-B1FE-F88FBF68FA81}" type="datetime1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605E-F956-4246-A7B3-061E9517BD3B}" type="datetime1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70906-DD16-426C-BCD7-6331B4F01F6C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8A8F-4254-4A3B-8881-83F9B68EFF69}" type="datetime1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CC33-A817-46CF-AAED-5FA0E618DB56}" type="datetime1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134320" y="1406322"/>
            <a:ext cx="6858000" cy="1573390"/>
          </a:xfrm>
        </p:spPr>
        <p:txBody>
          <a:bodyPr anchorCtr="0">
            <a:normAutofit fontScale="90000"/>
          </a:bodyPr>
          <a:lstStyle/>
          <a:p>
            <a:pPr lvl="0" algn="l"/>
            <a:r>
              <a:rPr lang="fr-FR" sz="4050" dirty="0"/>
              <a:t>Web </a:t>
            </a:r>
            <a:r>
              <a:rPr lang="fr-FR" sz="4050" dirty="0" err="1"/>
              <a:t>Scraping</a:t>
            </a:r>
            <a:r>
              <a:rPr lang="fr-FR" sz="4050"/>
              <a:t> et analyse de données de </a:t>
            </a:r>
            <a:r>
              <a:rPr lang="fr-FR" sz="4050" dirty="0" err="1"/>
              <a:t>MyAnimeList</a:t>
            </a:r>
            <a:r>
              <a:rPr lang="fr-FR" sz="4050" dirty="0"/>
              <a:t> à l'aide de R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8088" y="4153033"/>
            <a:ext cx="2476979" cy="79836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r>
              <a:rPr lang="fr-FR" sz="1500"/>
              <a:t>Groupe: </a:t>
            </a:r>
          </a:p>
          <a:p>
            <a:pPr lvl="0" algn="l">
              <a:lnSpc>
                <a:spcPct val="70000"/>
              </a:lnSpc>
            </a:pPr>
            <a:r>
              <a:rPr lang="fr-FR" sz="1500"/>
              <a:t>BALLOGOU Essi Carole</a:t>
            </a:r>
          </a:p>
          <a:p>
            <a:pPr lvl="0" algn="l">
              <a:lnSpc>
                <a:spcPct val="70000"/>
              </a:lnSpc>
            </a:pPr>
            <a:r>
              <a:rPr lang="fr-FR" sz="1500"/>
              <a:t>ALPHA OUMAR Diallo</a:t>
            </a:r>
          </a:p>
        </p:txBody>
      </p:sp>
      <p:sp>
        <p:nvSpPr>
          <p:cNvPr id="4" name="Sous-titre 2"/>
          <p:cNvSpPr txBox="1"/>
          <p:nvPr/>
        </p:nvSpPr>
        <p:spPr>
          <a:xfrm>
            <a:off x="6951515" y="436525"/>
            <a:ext cx="1575954" cy="34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i="1">
                <a:solidFill>
                  <a:srgbClr val="000000"/>
                </a:solidFill>
                <a:latin typeface="Calibri"/>
              </a:rPr>
              <a:t>2024 - 2025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30" y="2369865"/>
            <a:ext cx="4686167" cy="27736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20"/>
            <a:ext cx="1869148" cy="765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9503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fr-FR" dirty="0" smtClean="0"/>
              <a:t>7.  </a:t>
            </a:r>
            <a:r>
              <a:rPr dirty="0" err="1" smtClean="0"/>
              <a:t>Corrélation</a:t>
            </a:r>
            <a:r>
              <a:rPr dirty="0" smtClean="0"/>
              <a:t> </a:t>
            </a:r>
            <a:r>
              <a:rPr dirty="0" err="1"/>
              <a:t>Popularité</a:t>
            </a:r>
            <a:r>
              <a:rPr dirty="0"/>
              <a:t>-Score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all_anime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Members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gsub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","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all_anime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Members))</a:t>
            </a:r>
            <a:r>
              <a:t/>
            </a:r>
            <a:br/>
            <a:r>
              <a:t/>
            </a:r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(all_anime,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Members,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(Score)))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t/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"Corrélation entre Popularité et Score"</a:t>
            </a:r>
            <a:r>
              <a:rPr>
                <a:latin typeface="Courier"/>
              </a:rPr>
              <a:t>,</a:t>
            </a:r>
            <a:r>
              <a:t/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"Nombre de Membres"</a:t>
            </a:r>
            <a:r>
              <a:rPr>
                <a:latin typeface="Courier"/>
              </a:rPr>
              <a:t>,</a:t>
            </a:r>
            <a:r>
              <a:t/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"Score"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`geom_smooth()` using formula = 'y ~ x'</a:t>
            </a:r>
          </a:p>
        </p:txBody>
      </p:sp>
      <p:pic>
        <p:nvPicPr>
          <p:cNvPr id="3" name="Picture 1" descr="view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8. Densité du Nombre de Membres</a:t>
            </a:r>
          </a:p>
        </p:txBody>
      </p:sp>
      <p:sp>
        <p:nvSpPr>
          <p:cNvPr id="3" name="Espace réservé du contenu 4"/>
          <p:cNvSpPr txBox="1">
            <a:spLocks noGrp="1"/>
          </p:cNvSpPr>
          <p:nvPr>
            <p:ph idx="1"/>
          </p:nvPr>
        </p:nvSpPr>
        <p:spPr>
          <a:xfrm>
            <a:off x="5877045" y="1394457"/>
            <a:ext cx="3142527" cy="355374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fr-FR" sz="1950"/>
              <a:t>Interprétation:</a:t>
            </a:r>
          </a:p>
          <a:p>
            <a:pPr marL="0" indent="0">
              <a:lnSpc>
                <a:spcPct val="80000"/>
              </a:lnSpc>
              <a:buNone/>
            </a:pPr>
            <a:endParaRPr lang="fr-FR" sz="1950"/>
          </a:p>
          <a:p>
            <a:pPr lvl="0">
              <a:lnSpc>
                <a:spcPct val="80000"/>
              </a:lnSpc>
            </a:pPr>
            <a:r>
              <a:rPr lang="fr-FR" sz="1950"/>
              <a:t>La plupart des animés se concentrent sur des effectifs bas. Donc, </a:t>
            </a:r>
            <a:r>
              <a:rPr lang="fr-FR" sz="1950" b="1"/>
              <a:t>la majorité</a:t>
            </a:r>
            <a:r>
              <a:rPr lang="fr-FR" sz="1950"/>
              <a:t> des animés présente dans notre data frame </a:t>
            </a:r>
            <a:r>
              <a:rPr lang="fr-FR" sz="1950" b="1"/>
              <a:t>ne sont pas très populaire.</a:t>
            </a:r>
          </a:p>
          <a:p>
            <a:pPr marL="0" indent="0">
              <a:lnSpc>
                <a:spcPct val="80000"/>
              </a:lnSpc>
              <a:buNone/>
            </a:pPr>
            <a:endParaRPr lang="fr-FR" sz="1950"/>
          </a:p>
          <a:p>
            <a:pPr lvl="0">
              <a:lnSpc>
                <a:spcPct val="80000"/>
              </a:lnSpc>
            </a:pPr>
            <a:r>
              <a:rPr lang="fr-FR" sz="1950" b="1"/>
              <a:t>Une minorité d'animés sont très populaires.</a:t>
            </a:r>
          </a:p>
        </p:txBody>
      </p:sp>
      <p:pic>
        <p:nvPicPr>
          <p:cNvPr id="4" name="Imag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674"/>
            <a:ext cx="5877045" cy="39253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7"/>
          <p:cNvSpPr txBox="1"/>
          <p:nvPr/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9C01A0-033F-4D5B-B2EF-CD35C7007E3C}" type="slidenum">
              <a:rPr lang="fr-FR" sz="900">
                <a:solidFill>
                  <a:srgbClr val="898989"/>
                </a:solidFill>
                <a:latin typeface="Calibri"/>
              </a:rPr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</a:t>
            </a:fld>
            <a:endParaRPr lang="fr-FR" sz="90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41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Conclusion</a:t>
            </a:r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91312" y="980695"/>
            <a:ext cx="8229600" cy="3394472"/>
          </a:xfrm>
        </p:spPr>
        <p:txBody>
          <a:bodyPr/>
          <a:lstStyle/>
          <a:p>
            <a:pPr lvl="0"/>
            <a:r>
              <a:rPr lang="fr-FR" sz="1950"/>
              <a:t>Dans ce projet, nous avons exploré les données de MyAnimeList à travers le web scraping pour récupérer et analyser les 200 animés les plus populaires à l’aide de R.</a:t>
            </a:r>
          </a:p>
          <a:p>
            <a:pPr marL="0" indent="0">
              <a:buNone/>
            </a:pPr>
            <a:endParaRPr lang="fr-FR" sz="1950"/>
          </a:p>
          <a:p>
            <a:pPr lvl="0"/>
            <a:r>
              <a:rPr lang="fr-FR" sz="1950"/>
              <a:t>Nous avons examiné la distribution des scores et nous avons mis en évidence la relation entre le score des animés et les membres de MyAnimeList.</a:t>
            </a:r>
          </a:p>
          <a:p>
            <a:pPr marL="0" indent="0">
              <a:buNone/>
            </a:pPr>
            <a:endParaRPr lang="fr-FR" sz="1950"/>
          </a:p>
          <a:p>
            <a:pPr lvl="0"/>
            <a:r>
              <a:rPr lang="fr-FR" sz="1950"/>
              <a:t>Ces informations peuvent être utilisées pour identifier les animés les mieux notés ou les plus populaires pour orienter les choix des spectateurs</a:t>
            </a:r>
          </a:p>
        </p:txBody>
      </p:sp>
      <p:sp>
        <p:nvSpPr>
          <p:cNvPr id="4" name="Espace réservé du numéro de diapositive 5"/>
          <p:cNvSpPr txBox="1"/>
          <p:nvPr/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B1CF2E6-0AB7-4BC6-91E2-1B7A3DA213B5}" type="slidenum">
              <a:rPr lang="fr-FR" sz="900">
                <a:solidFill>
                  <a:srgbClr val="898989"/>
                </a:solidFill>
                <a:latin typeface="Calibri"/>
              </a:rPr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</a:t>
            </a:fld>
            <a:endParaRPr lang="fr-FR" sz="90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05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1134320" y="1406322"/>
            <a:ext cx="6858000" cy="1573390"/>
          </a:xfrm>
        </p:spPr>
        <p:txBody>
          <a:bodyPr anchorCtr="0">
            <a:normAutofit fontScale="90000"/>
          </a:bodyPr>
          <a:lstStyle/>
          <a:p>
            <a:pPr lvl="0" algn="l"/>
            <a:r>
              <a:rPr lang="fr-FR" sz="4050"/>
              <a:t>Web Scraping et analyse de données de MyAnimeList à l'aide de R</a:t>
            </a:r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88088" y="4153033"/>
            <a:ext cx="2476979" cy="798367"/>
          </a:xfrm>
        </p:spPr>
        <p:txBody>
          <a:bodyPr anchorCtr="0"/>
          <a:lstStyle/>
          <a:p>
            <a:pPr lvl="0" algn="l">
              <a:lnSpc>
                <a:spcPct val="70000"/>
              </a:lnSpc>
            </a:pPr>
            <a:r>
              <a:rPr lang="fr-FR" sz="1500"/>
              <a:t>Groupe: </a:t>
            </a:r>
          </a:p>
          <a:p>
            <a:pPr lvl="0" algn="l">
              <a:lnSpc>
                <a:spcPct val="70000"/>
              </a:lnSpc>
            </a:pPr>
            <a:r>
              <a:rPr lang="fr-FR" sz="1500"/>
              <a:t>BALLOGOU Essi Carole</a:t>
            </a:r>
          </a:p>
          <a:p>
            <a:pPr lvl="0" algn="l">
              <a:lnSpc>
                <a:spcPct val="70000"/>
              </a:lnSpc>
            </a:pPr>
            <a:r>
              <a:rPr lang="fr-FR" sz="1500"/>
              <a:t>ALPHA OUMAR Diallo</a:t>
            </a:r>
          </a:p>
        </p:txBody>
      </p:sp>
      <p:sp>
        <p:nvSpPr>
          <p:cNvPr id="4" name="Sous-titre 2"/>
          <p:cNvSpPr txBox="1"/>
          <p:nvPr/>
        </p:nvSpPr>
        <p:spPr>
          <a:xfrm>
            <a:off x="6951515" y="436525"/>
            <a:ext cx="1575954" cy="3498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i="1">
                <a:solidFill>
                  <a:srgbClr val="000000"/>
                </a:solidFill>
                <a:latin typeface="Calibri"/>
              </a:rPr>
              <a:t>2024 - 2025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30" y="2369865"/>
            <a:ext cx="4686167" cy="277363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4820"/>
            <a:ext cx="1869148" cy="765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027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Projet</a:t>
            </a:r>
            <a:r>
              <a:rPr/>
              <a:t> : Web scraping et analyse des 200 animés les plus populaires sur MyAnimeList.</a:t>
            </a:r>
          </a:p>
          <a:p>
            <a:pPr lvl="0"/>
            <a:r>
              <a:rPr b="1"/>
              <a:t>Outils utilisés</a:t>
            </a:r>
            <a:r>
              <a:rPr/>
              <a:t> : R, rvest, ggplot2, dplyr.</a:t>
            </a:r>
          </a:p>
          <a:p>
            <a:pPr lvl="0"/>
            <a:r>
              <a:rPr b="1"/>
              <a:t>Objectifs</a:t>
            </a:r>
            <a:r>
              <a:rPr/>
              <a:t> :</a:t>
            </a:r>
          </a:p>
          <a:p>
            <a:pPr lvl="1"/>
            <a:r>
              <a:rPr/>
              <a:t>Extraire les données via web scraping.</a:t>
            </a:r>
          </a:p>
          <a:p>
            <a:pPr lvl="1"/>
            <a:r>
              <a:rPr/>
              <a:t>Analyser les relations entre popularité et score.</a:t>
            </a:r>
          </a:p>
          <a:p>
            <a:pPr lvl="1"/>
            <a:r>
              <a:rPr/>
              <a:t>Identifier les tendances des scores et membres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1. </a:t>
            </a:r>
            <a:r>
              <a:rPr dirty="0" err="1" smtClean="0"/>
              <a:t>Présentation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MyAnimeList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490"/>
            <a:ext cx="8229600" cy="2020127"/>
          </a:xfrm>
        </p:spPr>
        <p:txBody>
          <a:bodyPr>
            <a:normAutofit/>
          </a:bodyPr>
          <a:lstStyle/>
          <a:p>
            <a:pPr lvl="0"/>
            <a:r>
              <a:rPr sz="2000" b="1" dirty="0" err="1"/>
              <a:t>MyAnimeList</a:t>
            </a:r>
            <a:r>
              <a:rPr sz="2000" dirty="0"/>
              <a:t> : </a:t>
            </a:r>
            <a:r>
              <a:rPr sz="2000" dirty="0" err="1"/>
              <a:t>Une</a:t>
            </a:r>
            <a:r>
              <a:rPr sz="2000" dirty="0"/>
              <a:t> base de </a:t>
            </a:r>
            <a:r>
              <a:rPr sz="2000" dirty="0" err="1"/>
              <a:t>données</a:t>
            </a:r>
            <a:r>
              <a:rPr sz="2000" dirty="0"/>
              <a:t> sur les </a:t>
            </a:r>
            <a:r>
              <a:rPr sz="2000" dirty="0" err="1"/>
              <a:t>animés</a:t>
            </a:r>
            <a:r>
              <a:rPr sz="2000" dirty="0"/>
              <a:t>, </a:t>
            </a:r>
            <a:r>
              <a:rPr sz="2000" dirty="0" err="1"/>
              <a:t>utilisée</a:t>
            </a:r>
            <a:r>
              <a:rPr sz="2000" dirty="0"/>
              <a:t> par des millions </a:t>
            </a:r>
            <a:r>
              <a:rPr sz="2000" dirty="0" err="1"/>
              <a:t>d’utilisateurs</a:t>
            </a:r>
            <a:r>
              <a:rPr sz="2000" dirty="0" smtClean="0"/>
              <a:t>.</a:t>
            </a:r>
            <a:endParaRPr sz="2000" dirty="0"/>
          </a:p>
          <a:p>
            <a:pPr lvl="0"/>
            <a:r>
              <a:rPr sz="2000" b="1" dirty="0" err="1"/>
              <a:t>Termes</a:t>
            </a:r>
            <a:r>
              <a:rPr sz="2000" b="1" dirty="0"/>
              <a:t> </a:t>
            </a:r>
            <a:r>
              <a:rPr sz="2000" b="1" dirty="0" err="1"/>
              <a:t>clés</a:t>
            </a:r>
            <a:r>
              <a:rPr sz="2000" dirty="0"/>
              <a:t> :</a:t>
            </a:r>
          </a:p>
          <a:p>
            <a:pPr lvl="1"/>
            <a:r>
              <a:rPr sz="2000" b="1" dirty="0"/>
              <a:t>Score</a:t>
            </a:r>
            <a:r>
              <a:rPr sz="2000" dirty="0"/>
              <a:t> : </a:t>
            </a:r>
            <a:r>
              <a:rPr sz="2000" dirty="0" err="1"/>
              <a:t>Moyenne</a:t>
            </a:r>
            <a:r>
              <a:rPr sz="2000" dirty="0"/>
              <a:t> des notes </a:t>
            </a:r>
            <a:r>
              <a:rPr sz="2000" dirty="0" err="1"/>
              <a:t>données</a:t>
            </a:r>
            <a:r>
              <a:rPr sz="2000" dirty="0"/>
              <a:t> par les </a:t>
            </a:r>
            <a:r>
              <a:rPr sz="2000" dirty="0" err="1"/>
              <a:t>utilisateurs</a:t>
            </a:r>
            <a:r>
              <a:rPr sz="2000" dirty="0"/>
              <a:t> (1-10).</a:t>
            </a:r>
          </a:p>
          <a:p>
            <a:pPr lvl="1"/>
            <a:r>
              <a:rPr sz="2000" b="1" dirty="0"/>
              <a:t>Members</a:t>
            </a:r>
            <a:r>
              <a:rPr sz="2000" dirty="0"/>
              <a:t> : </a:t>
            </a:r>
            <a:r>
              <a:rPr sz="2000" dirty="0" err="1"/>
              <a:t>Popularité</a:t>
            </a:r>
            <a:r>
              <a:rPr sz="2000" dirty="0"/>
              <a:t> </a:t>
            </a:r>
            <a:r>
              <a:rPr sz="2000" dirty="0" err="1"/>
              <a:t>mesurée</a:t>
            </a:r>
            <a:r>
              <a:rPr sz="2000" dirty="0"/>
              <a:t> par le </a:t>
            </a:r>
            <a:r>
              <a:rPr sz="2000" dirty="0" err="1"/>
              <a:t>nombre</a:t>
            </a:r>
            <a:r>
              <a:rPr sz="2000" dirty="0"/>
              <a:t> de </a:t>
            </a:r>
            <a:r>
              <a:rPr sz="2000" dirty="0" err="1"/>
              <a:t>membres</a:t>
            </a:r>
            <a:r>
              <a:rPr sz="2000" dirty="0"/>
              <a:t>.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07" y="2887317"/>
            <a:ext cx="4492293" cy="21357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2. </a:t>
            </a:r>
            <a:r>
              <a:rPr dirty="0" err="1" smtClean="0"/>
              <a:t>Bibliothèques</a:t>
            </a:r>
            <a:r>
              <a:rPr dirty="0" smtClean="0"/>
              <a:t> </a:t>
            </a:r>
            <a:r>
              <a:rPr dirty="0" err="1"/>
              <a:t>utilisées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rvest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Web scraping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Warning: le package '</a:t>
            </a:r>
            <a:r>
              <a:rPr dirty="0" err="1">
                <a:latin typeface="Courier"/>
              </a:rPr>
              <a:t>rvest</a:t>
            </a:r>
            <a:r>
              <a:rPr dirty="0">
                <a:latin typeface="Courier"/>
              </a:rPr>
              <a:t>' a </a:t>
            </a:r>
            <a:r>
              <a:rPr dirty="0" err="1">
                <a:latin typeface="Courier"/>
              </a:rPr>
              <a:t>été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compilé</a:t>
            </a:r>
            <a:r>
              <a:rPr dirty="0">
                <a:latin typeface="Courier"/>
              </a:rPr>
              <a:t> avec la version R 4.3.3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stringr</a:t>
            </a:r>
            <a:r>
              <a:rPr dirty="0">
                <a:latin typeface="Courier"/>
              </a:rPr>
              <a:t>) </a:t>
            </a:r>
            <a:r>
              <a:rPr i="1" dirty="0">
                <a:solidFill>
                  <a:srgbClr val="60A0B0"/>
                </a:solidFill>
                <a:latin typeface="Courier"/>
              </a:rPr>
              <a:t># Manipulation 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chaînes</a:t>
            </a:r>
            <a:r>
              <a:rPr i="1" dirty="0">
                <a:solidFill>
                  <a:srgbClr val="60A0B0"/>
                </a:solidFill>
                <a:latin typeface="Courier"/>
              </a:rPr>
              <a:t> 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caractères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Warning: le package '</a:t>
            </a:r>
            <a:r>
              <a:rPr dirty="0" err="1">
                <a:latin typeface="Courier"/>
              </a:rPr>
              <a:t>stringr</a:t>
            </a:r>
            <a:r>
              <a:rPr dirty="0">
                <a:latin typeface="Courier"/>
              </a:rPr>
              <a:t>' a </a:t>
            </a:r>
            <a:r>
              <a:rPr dirty="0" err="1">
                <a:latin typeface="Courier"/>
              </a:rPr>
              <a:t>été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compilé</a:t>
            </a:r>
            <a:r>
              <a:rPr dirty="0">
                <a:latin typeface="Courier"/>
              </a:rPr>
              <a:t> avec la version R 4.3.3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(ggplot2)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Visualisation</a:t>
            </a:r>
            <a:endParaRPr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Warning: le package 'ggplot2' a </a:t>
            </a:r>
            <a:r>
              <a:rPr dirty="0" err="1">
                <a:latin typeface="Courier"/>
              </a:rPr>
              <a:t>été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compilé</a:t>
            </a:r>
            <a:r>
              <a:rPr dirty="0">
                <a:latin typeface="Courier"/>
              </a:rPr>
              <a:t> avec la version R 4.3.3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3. </a:t>
            </a:r>
            <a:r>
              <a:rPr dirty="0" err="1" smtClean="0"/>
              <a:t>Méthodologie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8" y="926308"/>
            <a:ext cx="6460435" cy="4411005"/>
          </a:xfrm>
        </p:spPr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 err="1"/>
              <a:t>Fonction</a:t>
            </a:r>
            <a:r>
              <a:rPr b="1" dirty="0"/>
              <a:t> </a:t>
            </a:r>
            <a:r>
              <a:rPr b="1" dirty="0" err="1"/>
              <a:t>d’extraction</a:t>
            </a:r>
            <a:r>
              <a:rPr b="1" dirty="0"/>
              <a:t> des </a:t>
            </a:r>
            <a:r>
              <a:rPr b="1" dirty="0" err="1" smtClean="0"/>
              <a:t>données</a:t>
            </a:r>
            <a:r>
              <a:rPr lang="fr-FR" b="1" dirty="0" smtClean="0"/>
              <a:t> :</a:t>
            </a:r>
            <a:endParaRPr b="1" dirty="0"/>
          </a:p>
          <a:p>
            <a:pPr lvl="0" indent="0">
              <a:buNone/>
            </a:pPr>
            <a:endParaRPr lang="fr-FR" dirty="0" smtClean="0">
              <a:latin typeface="Courier"/>
            </a:endParaRPr>
          </a:p>
          <a:p>
            <a:pPr lvl="0" indent="0">
              <a:buNone/>
            </a:pPr>
            <a:r>
              <a:rPr dirty="0" err="1" smtClean="0">
                <a:latin typeface="Courier"/>
              </a:rPr>
              <a:t>top_anime_scraper</a:t>
            </a:r>
            <a:r>
              <a:rPr dirty="0" smtClean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) {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page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read_html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url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Extraction des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détails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animes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page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html_nodes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'.detail'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str_replace_all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'[\n]'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''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Séparation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et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nettoyage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separated_data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str_split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animes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"\\s{2,}"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simplify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data_frame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as.data.frame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separated_data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stringsAsFactors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Renommer</a:t>
            </a:r>
            <a:r>
              <a:rPr i="1" dirty="0">
                <a:solidFill>
                  <a:srgbClr val="60A0B0"/>
                </a:solidFill>
                <a:latin typeface="Courier"/>
              </a:rPr>
              <a:t> et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ajouter</a:t>
            </a:r>
            <a:r>
              <a:rPr i="1" dirty="0">
                <a:solidFill>
                  <a:srgbClr val="60A0B0"/>
                </a:solidFill>
                <a:latin typeface="Courier"/>
              </a:rPr>
              <a:t> des scores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colnames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data_frame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"Title"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Type_Episodes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Airing_Period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"Members"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scores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page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html_nodes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'.score.fs14'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html_text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trim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TRUE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str_replace_all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'[\n, N/A]'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''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latin typeface="Courier"/>
              </a:rPr>
              <a:t>data_frame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Score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scores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return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data_frame</a:t>
            </a:r>
            <a:r>
              <a:rPr dirty="0">
                <a:latin typeface="Courier"/>
              </a:rPr>
              <a:t>)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 smtClean="0"/>
              <a:t>4. </a:t>
            </a:r>
            <a:r>
              <a:rPr dirty="0" err="1" smtClean="0"/>
              <a:t>Récupération</a:t>
            </a:r>
            <a:r>
              <a:rPr dirty="0" smtClean="0"/>
              <a:t> </a:t>
            </a:r>
            <a:r>
              <a:rPr dirty="0"/>
              <a:t>des </a:t>
            </a:r>
            <a:r>
              <a:rPr dirty="0" err="1"/>
              <a:t>Données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Boucle pour 200 animés</a:t>
            </a:r>
          </a:p>
          <a:p>
            <a:pPr lvl="0" indent="0">
              <a:buNone/>
            </a:pPr>
            <a:r>
              <a:rPr>
                <a:latin typeface="Courier"/>
              </a:rPr>
              <a:t>all_anime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()</a:t>
            </a:r>
            <a:r>
              <a:t/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)) {</a:t>
            </a:r>
            <a:r>
              <a:t/>
            </a:r>
            <a:br/>
            <a:r>
              <a:rPr>
                <a:latin typeface="Courier"/>
              </a:rPr>
              <a:t>  url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"https://myanimelist.net/topanime.php?limit="</a:t>
            </a:r>
            <a:r>
              <a:rPr>
                <a:latin typeface="Courier"/>
              </a:rPr>
              <a:t>, i)</a:t>
            </a:r>
            <a:r>
              <a:t/>
            </a:r>
            <a:br/>
            <a:r>
              <a:rPr>
                <a:latin typeface="Courier"/>
              </a:rPr>
              <a:t>  anime_page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top_anime_scraper</a:t>
            </a:r>
            <a:r>
              <a:rPr>
                <a:latin typeface="Courier"/>
              </a:rPr>
              <a:t>(url)</a:t>
            </a:r>
            <a:r>
              <a:t/>
            </a:r>
            <a:br/>
            <a:r>
              <a:rPr>
                <a:latin typeface="Courier"/>
              </a:rPr>
              <a:t>  all_anime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(all_anime, anime_page)</a:t>
            </a:r>
            <a:r>
              <a:t/>
            </a:r>
            <a:br/>
            <a:r>
              <a:rPr>
                <a:latin typeface="Courier"/>
              </a:rPr>
              <a:t>}</a:t>
            </a:r>
            <a:r>
              <a:t/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Nettoyage des colonnes</a:t>
            </a:r>
            <a:r>
              <a:t/>
            </a:r>
            <a:br/>
            <a:r>
              <a:rPr>
                <a:latin typeface="Courier"/>
              </a:rPr>
              <a:t>all_anime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Members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gsub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 members"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, all_anime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Members)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 smtClean="0"/>
              <a:t>5. </a:t>
            </a:r>
            <a:r>
              <a:rPr lang="fr-FR" dirty="0"/>
              <a:t>Données après extraction 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1" y="1063230"/>
            <a:ext cx="4319025" cy="38805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5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37" y="1577862"/>
            <a:ext cx="4592254" cy="267476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Espace réservé du numéro de diapositive 8"/>
          <p:cNvSpPr txBox="1"/>
          <p:nvPr/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9F5E8F-BF99-438B-B9B0-892A926192D1}" type="slidenum">
              <a:rPr lang="fr-FR" sz="900">
                <a:solidFill>
                  <a:srgbClr val="898989"/>
                </a:solidFill>
                <a:latin typeface="Calibri"/>
              </a:rPr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lang="fr-FR" sz="90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2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fr-FR" dirty="0" smtClean="0"/>
              <a:t>6. </a:t>
            </a:r>
            <a:r>
              <a:rPr dirty="0" err="1" smtClean="0"/>
              <a:t>Visualisation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3008313" cy="2422247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endParaRPr lang="fr-FR" b="1" dirty="0" smtClean="0"/>
          </a:p>
          <a:p>
            <a:pPr marL="0" lvl="0" indent="0">
              <a:spcBef>
                <a:spcPts val="3000"/>
              </a:spcBef>
              <a:buNone/>
            </a:pPr>
            <a:r>
              <a:rPr b="1" dirty="0" err="1" smtClean="0"/>
              <a:t>Histogramme</a:t>
            </a:r>
            <a:r>
              <a:rPr b="1" dirty="0" smtClean="0"/>
              <a:t> </a:t>
            </a:r>
            <a:r>
              <a:rPr b="1" dirty="0"/>
              <a:t>des </a:t>
            </a:r>
            <a:r>
              <a:rPr b="1" dirty="0" smtClean="0"/>
              <a:t>scores</a:t>
            </a:r>
            <a:r>
              <a:rPr lang="fr-FR" b="1" dirty="0" smtClean="0"/>
              <a:t> : </a:t>
            </a:r>
            <a:endParaRPr b="1" dirty="0"/>
          </a:p>
          <a:p>
            <a:pPr lvl="0" indent="0">
              <a:buNone/>
            </a:pP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all_anime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dirty="0">
                <a:latin typeface="Courier"/>
              </a:rPr>
              <a:t>(Score)))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geom_histogram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binwidth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0.1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skyblue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color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"black"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Répartition</a:t>
            </a:r>
            <a:r>
              <a:rPr dirty="0">
                <a:solidFill>
                  <a:srgbClr val="4070A0"/>
                </a:solidFill>
                <a:latin typeface="Courier"/>
              </a:rPr>
              <a:t> des Scores des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Animés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"Score"</a:t>
            </a:r>
            <a:r>
              <a:rPr dirty="0">
                <a:latin typeface="Courier"/>
              </a:rPr>
              <a:t>, 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Nombre</a:t>
            </a:r>
            <a:r>
              <a:rPr dirty="0">
                <a:solidFill>
                  <a:srgbClr val="4070A0"/>
                </a:solidFill>
                <a:latin typeface="Courier"/>
              </a:rPr>
              <a:t> </a:t>
            </a:r>
            <a:r>
              <a:rPr dirty="0" err="1">
                <a:solidFill>
                  <a:srgbClr val="4070A0"/>
                </a:solidFill>
                <a:latin typeface="Courier"/>
              </a:rPr>
              <a:t>d'Animés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</p:txBody>
      </p:sp>
      <p:pic>
        <p:nvPicPr>
          <p:cNvPr id="3" name="Picture 1" descr="view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lang="fr-FR" dirty="0"/>
              <a:t>6</a:t>
            </a:r>
            <a:r>
              <a:rPr lang="fr-FR" dirty="0" smtClean="0"/>
              <a:t>. </a:t>
            </a:r>
            <a:r>
              <a:rPr dirty="0" err="1" smtClean="0"/>
              <a:t>Visualisation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10748"/>
            <a:ext cx="3008313" cy="3339548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Top 10 des </a:t>
            </a:r>
            <a:r>
              <a:rPr b="1" dirty="0" err="1"/>
              <a:t>Animés</a:t>
            </a:r>
            <a:r>
              <a:rPr b="1" dirty="0"/>
              <a:t> les Plus </a:t>
            </a:r>
            <a:r>
              <a:rPr b="1" dirty="0" err="1" smtClean="0"/>
              <a:t>Populaires</a:t>
            </a:r>
            <a:r>
              <a:rPr lang="fr-FR" b="1" dirty="0" smtClean="0"/>
              <a:t> :</a:t>
            </a:r>
            <a:endParaRPr b="1" dirty="0"/>
          </a:p>
          <a:p>
            <a:pPr lvl="0" indent="0">
              <a:buNone/>
            </a:pPr>
            <a:r>
              <a:rPr dirty="0">
                <a:latin typeface="Courier"/>
              </a:rPr>
              <a:t>top_10_members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all_anime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solidFill>
                  <a:srgbClr val="4070A0"/>
                </a:solidFill>
                <a:latin typeface="Courier"/>
              </a:rPr>
              <a:t>:</a:t>
            </a:r>
            <a:r>
              <a:rPr dirty="0">
                <a:solidFill>
                  <a:srgbClr val="40A070"/>
                </a:solidFill>
                <a:latin typeface="Courier"/>
              </a:rPr>
              <a:t>10</a:t>
            </a:r>
            <a:r>
              <a:rPr dirty="0">
                <a:latin typeface="Courier"/>
              </a:rPr>
              <a:t>, ]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top_10_members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Members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06287E"/>
                </a:solidFill>
                <a:latin typeface="Courier"/>
              </a:rPr>
              <a:t>gsub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","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""</a:t>
            </a:r>
            <a:r>
              <a:rPr dirty="0">
                <a:latin typeface="Courier"/>
              </a:rPr>
              <a:t>, top_10_members</a:t>
            </a:r>
            <a:r>
              <a:rPr dirty="0">
                <a:solidFill>
                  <a:srgbClr val="4070A0"/>
                </a:solidFill>
                <a:latin typeface="Courier"/>
              </a:rPr>
              <a:t>$</a:t>
            </a:r>
            <a:r>
              <a:rPr dirty="0">
                <a:latin typeface="Courier"/>
              </a:rPr>
              <a:t>Members))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err="1">
                <a:solidFill>
                  <a:srgbClr val="06287E"/>
                </a:solidFill>
                <a:latin typeface="Courier"/>
              </a:rPr>
              <a:t>ggplot</a:t>
            </a:r>
            <a:r>
              <a:rPr dirty="0">
                <a:latin typeface="Courier"/>
              </a:rPr>
              <a:t>(top_10_members, </a:t>
            </a:r>
            <a:r>
              <a:rPr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reorder</a:t>
            </a:r>
            <a:r>
              <a:rPr dirty="0">
                <a:latin typeface="Courier"/>
              </a:rPr>
              <a:t>(Title, Members),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Members))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geom_bar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stat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"identity"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fill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"orange"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labs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title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"Top 10 des </a:t>
            </a:r>
            <a:r>
              <a:rPr dirty="0" err="1">
                <a:solidFill>
                  <a:srgbClr val="4070A0"/>
                </a:solidFill>
                <a:latin typeface="Courier"/>
              </a:rPr>
              <a:t>Animés</a:t>
            </a:r>
            <a:r>
              <a:rPr dirty="0">
                <a:solidFill>
                  <a:srgbClr val="4070A0"/>
                </a:solidFill>
                <a:latin typeface="Courier"/>
              </a:rPr>
              <a:t> les Plus </a:t>
            </a:r>
            <a:r>
              <a:rPr dirty="0" err="1">
                <a:solidFill>
                  <a:srgbClr val="4070A0"/>
                </a:solidFill>
                <a:latin typeface="Courier"/>
              </a:rPr>
              <a:t>Populaires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</a:t>
            </a:r>
            <a:r>
              <a:rPr dirty="0">
                <a:solidFill>
                  <a:srgbClr val="7D9029"/>
                </a:solidFill>
                <a:latin typeface="Courier"/>
              </a:rPr>
              <a:t>x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Titre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     </a:t>
            </a:r>
            <a:r>
              <a:rPr dirty="0">
                <a:solidFill>
                  <a:srgbClr val="7D9029"/>
                </a:solidFill>
                <a:latin typeface="Courier"/>
              </a:rPr>
              <a:t>y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Nombre</a:t>
            </a:r>
            <a:r>
              <a:rPr dirty="0">
                <a:solidFill>
                  <a:srgbClr val="4070A0"/>
                </a:solidFill>
                <a:latin typeface="Courier"/>
              </a:rPr>
              <a:t> de </a:t>
            </a:r>
            <a:r>
              <a:rPr dirty="0" err="1">
                <a:solidFill>
                  <a:srgbClr val="4070A0"/>
                </a:solidFill>
                <a:latin typeface="Courier"/>
              </a:rPr>
              <a:t>Membres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/>
              <a:t/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6287E"/>
                </a:solidFill>
                <a:latin typeface="Courier"/>
              </a:rPr>
              <a:t>theme</a:t>
            </a:r>
            <a:r>
              <a:rPr dirty="0">
                <a:latin typeface="Courier"/>
              </a:rPr>
              <a:t>(</a:t>
            </a:r>
            <a:r>
              <a:rPr dirty="0" err="1">
                <a:solidFill>
                  <a:srgbClr val="7D9029"/>
                </a:solidFill>
                <a:latin typeface="Courier"/>
              </a:rPr>
              <a:t>axis.text.x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element_text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angle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45</a:t>
            </a:r>
            <a:r>
              <a:rPr dirty="0">
                <a:latin typeface="Courier"/>
              </a:rPr>
              <a:t>, </a:t>
            </a:r>
            <a:r>
              <a:rPr dirty="0" err="1">
                <a:solidFill>
                  <a:srgbClr val="7D9029"/>
                </a:solidFill>
                <a:latin typeface="Courier"/>
              </a:rPr>
              <a:t>hjust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A070"/>
                </a:solidFill>
                <a:latin typeface="Courier"/>
              </a:rPr>
              <a:t>1</a:t>
            </a:r>
            <a:r>
              <a:rPr dirty="0">
                <a:latin typeface="Courier"/>
              </a:rPr>
              <a:t>))</a:t>
            </a:r>
          </a:p>
        </p:txBody>
      </p:sp>
      <p:pic>
        <p:nvPicPr>
          <p:cNvPr id="3" name="Picture 1" descr="view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Affichage à l'écran (16:9)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Web Scraping et analyse de données de MyAnimeList à l'aide de R</vt:lpstr>
      <vt:lpstr>Introduction</vt:lpstr>
      <vt:lpstr>1. Présentation de MyAnimeList</vt:lpstr>
      <vt:lpstr>2. Bibliothèques utilisées</vt:lpstr>
      <vt:lpstr>3. Méthodologie</vt:lpstr>
      <vt:lpstr>4. Récupération des Données</vt:lpstr>
      <vt:lpstr>5. Données après extraction </vt:lpstr>
      <vt:lpstr>6. Visualisation</vt:lpstr>
      <vt:lpstr>6. Visualisation</vt:lpstr>
      <vt:lpstr>7.  Corrélation Popularité-Score</vt:lpstr>
      <vt:lpstr>8. Densité du Nombre de Membres</vt:lpstr>
      <vt:lpstr>Conclusion</vt:lpstr>
      <vt:lpstr>Web Scraping et analyse de données de MyAnimeList à l'aide de 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et Analyse de Données de MyAnimeList à l’aide de R</dc:title>
  <dc:creator>BALLOGOU Essi, ALPHA OUMAR Diallo</dc:creator>
  <cp:keywords/>
  <cp:lastModifiedBy>Carole BALLOGOU</cp:lastModifiedBy>
  <cp:revision>5</cp:revision>
  <dcterms:created xsi:type="dcterms:W3CDTF">2025-01-05T04:32:31Z</dcterms:created>
  <dcterms:modified xsi:type="dcterms:W3CDTF">2025-01-06T11:35:06Z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2024-12-23</vt:lpwstr>
  </property>
  <property fmtid="{D5CDD505-2E9C-101B-9397-08002B2CF9AE}" pid="3" name="output">
    <vt:lpwstr>powerpoint_presentation</vt:lpwstr>
  </property>
</Properties>
</file>