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76" r:id="rId4"/>
    <p:sldId id="273" r:id="rId5"/>
    <p:sldId id="277" r:id="rId6"/>
    <p:sldId id="278" r:id="rId7"/>
    <p:sldId id="279" r:id="rId8"/>
    <p:sldId id="280" r:id="rId9"/>
    <p:sldId id="286" r:id="rId10"/>
    <p:sldId id="272" r:id="rId11"/>
    <p:sldId id="282" r:id="rId12"/>
    <p:sldId id="284" r:id="rId13"/>
    <p:sldId id="283" r:id="rId14"/>
    <p:sldId id="281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7" autoAdjust="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0BBB7FA-2F56-4040-9580-E07BF0BF6A73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3B26876-1BEC-4B79-AA79-F3DE45487A76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44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  <p:pic>
        <p:nvPicPr>
          <p:cNvPr id="46" name="45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52280" y="914400"/>
            <a:ext cx="7391160" cy="5410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52280" y="106200"/>
            <a:ext cx="7848360" cy="268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52280" y="914400"/>
            <a:ext cx="7391160" cy="5410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8" name="87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  <p:pic>
        <p:nvPicPr>
          <p:cNvPr id="89" name="88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52280" y="106200"/>
            <a:ext cx="7848360" cy="268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280" y="82440"/>
            <a:ext cx="784836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14" name="CustomShape 2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3" name="Picture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84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>
                <a:solidFill>
                  <a:srgbClr val="FFFFCC"/>
                </a:solidFill>
                <a:latin typeface="Tahoma"/>
              </a:rPr>
              <a:t>Bilgisayar Mühendisliği Bölümü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1066680" y="2057400"/>
            <a:ext cx="70862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" name="CustomShape 7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rgbClr val="72BFC5"/>
              </a:gs>
              <a:gs pos="100000">
                <a:srgbClr val="4597A0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9" name="CustomShape 8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pic>
        <p:nvPicPr>
          <p:cNvPr id="10" name="Picture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2280" y="571500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11" name="Picture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76720" y="179640"/>
            <a:ext cx="2786400" cy="1744560"/>
          </a:xfrm>
          <a:prstGeom prst="rect">
            <a:avLst/>
          </a:prstGeom>
          <a:ln>
            <a:noFill/>
          </a:ln>
        </p:spPr>
      </p:pic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tr-TR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tr-TR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tr-T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tr-TR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480"/>
            <a:ext cx="9143640" cy="38052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48" name="CustomShape 2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49" name="CustomShape 3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50" name="Picture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51" name="Picture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648680" y="647712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395- Lisans Grup Projesi </a:t>
            </a:r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>
                <a:solidFill>
                  <a:srgbClr val="FFFFFF"/>
                </a:solidFill>
                <a:latin typeface="Arial"/>
              </a:rPr>
              <a:t>Click to edit the title text formatAsıl başlık stili için tıklatın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tr-TR" sz="26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Seventh Outline LevelAsıl metin stillerini düzenlemek için tıklatın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tr-TR" sz="2200">
                <a:solidFill>
                  <a:srgbClr val="000000"/>
                </a:solidFill>
                <a:latin typeface="Arial"/>
              </a:rPr>
              <a:t>İkinci düzey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tr-TR" sz="2000">
                <a:solidFill>
                  <a:srgbClr val="000000"/>
                </a:solidFill>
                <a:latin typeface="Arial"/>
              </a:rPr>
              <a:t>Üçüncü düzey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tr-TR" sz="2000">
                <a:solidFill>
                  <a:srgbClr val="000000"/>
                </a:solidFill>
                <a:latin typeface="Arial"/>
              </a:rPr>
              <a:t>Dördüncü düzey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tr-TR" sz="2000">
                <a:solidFill>
                  <a:srgbClr val="000000"/>
                </a:solidFill>
                <a:latin typeface="Arial"/>
              </a:rPr>
              <a:t>Beşinci düzey</a:t>
            </a:r>
            <a:endParaRPr/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3CFDC6C-D494-4650-89D0-7031CA4E1AAC}" type="slidenum">
              <a:rPr lang="en-US" sz="1000">
                <a:solidFill>
                  <a:srgbClr val="FFFFE5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2880" y="2194560"/>
            <a:ext cx="8762760" cy="1523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3600" dirty="0">
                <a:solidFill>
                  <a:srgbClr val="000000"/>
                </a:solidFill>
                <a:latin typeface="Arial"/>
              </a:rPr>
              <a:t>	</a:t>
            </a:r>
            <a:r>
              <a:rPr lang="tr-TR" sz="3600" dirty="0" smtClean="0">
                <a:solidFill>
                  <a:srgbClr val="000000"/>
                </a:solidFill>
                <a:latin typeface="Arial"/>
              </a:rPr>
              <a:t>	      </a:t>
            </a:r>
            <a:r>
              <a:rPr lang="tr-TR" sz="4000" dirty="0" err="1" smtClean="0">
                <a:solidFill>
                  <a:srgbClr val="000000"/>
                </a:solidFill>
                <a:latin typeface="Arial"/>
              </a:rPr>
              <a:t>Ball</a:t>
            </a:r>
            <a:r>
              <a:rPr lang="tr-TR" sz="4000" dirty="0" smtClean="0">
                <a:solidFill>
                  <a:srgbClr val="000000"/>
                </a:solidFill>
                <a:latin typeface="Arial"/>
              </a:rPr>
              <a:t> on </a:t>
            </a:r>
            <a:r>
              <a:rPr lang="tr-TR" sz="4000" dirty="0" err="1" smtClean="0">
                <a:solidFill>
                  <a:srgbClr val="000000"/>
                </a:solidFill>
                <a:latin typeface="Arial"/>
              </a:rPr>
              <a:t>Plate</a:t>
            </a:r>
            <a:endParaRPr sz="4000"/>
          </a:p>
        </p:txBody>
      </p:sp>
      <p:sp>
        <p:nvSpPr>
          <p:cNvPr id="135" name="TextShape 2"/>
          <p:cNvSpPr txBox="1"/>
          <p:nvPr/>
        </p:nvSpPr>
        <p:spPr>
          <a:xfrm>
            <a:off x="1295280" y="3809880"/>
            <a:ext cx="6400440" cy="3428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tr-TR" sz="2000" b="1" dirty="0" smtClean="0">
                <a:solidFill>
                  <a:srgbClr val="000000"/>
                </a:solidFill>
                <a:latin typeface="Arial"/>
              </a:rPr>
              <a:t>		      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</a:rPr>
              <a:t>BIL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395</a:t>
            </a:r>
            <a:endParaRPr/>
          </a:p>
          <a:p>
            <a:pPr>
              <a:lnSpc>
                <a:spcPct val="80000"/>
              </a:lnSpc>
            </a:pPr>
            <a:r>
              <a:rPr lang="tr-TR" sz="2000" b="1" dirty="0" smtClean="0">
                <a:solidFill>
                  <a:srgbClr val="000000"/>
                </a:solidFill>
                <a:latin typeface="Arial"/>
              </a:rPr>
              <a:t>                    Proje1 Dersi Dönem Projesi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tr-TR" sz="2000" b="1" dirty="0" smtClean="0">
                <a:solidFill>
                  <a:srgbClr val="000000"/>
                </a:solidFill>
                <a:latin typeface="Arial"/>
              </a:rPr>
              <a:t>       </a:t>
            </a:r>
            <a:r>
              <a:rPr lang="en-US" sz="2000" b="1" dirty="0" err="1" smtClean="0">
                <a:solidFill>
                  <a:srgbClr val="000000"/>
                </a:solidFill>
                <a:latin typeface="Arial"/>
              </a:rPr>
              <a:t>Proje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/>
              </a:rPr>
              <a:t>Danışmanı</a:t>
            </a:r>
            <a:r>
              <a:rPr lang="tr-TR" sz="20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Prof.Dr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Erkan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Zergeroğlu</a:t>
            </a:r>
            <a:endParaRPr/>
          </a:p>
          <a:p>
            <a:pPr>
              <a:lnSpc>
                <a:spcPct val="80000"/>
              </a:lnSpc>
            </a:pPr>
            <a:r>
              <a:rPr lang="tr-TR" b="1" dirty="0" smtClean="0">
                <a:solidFill>
                  <a:srgbClr val="000000"/>
                </a:solidFill>
                <a:latin typeface="Arial"/>
              </a:rPr>
              <a:t>         		         Aralık 2016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>
                <a:latin typeface="+mn-lt"/>
              </a:rPr>
              <a:t>Donanım Modülü Tasarımı</a:t>
            </a:r>
            <a:endParaRPr lang="tr-TR" sz="4000" dirty="0">
              <a:latin typeface="+mn-lt"/>
            </a:endParaRPr>
          </a:p>
        </p:txBody>
      </p:sp>
      <p:pic>
        <p:nvPicPr>
          <p:cNvPr id="17" name="16 Resim" descr="p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1142984"/>
            <a:ext cx="5992062" cy="502037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5500702"/>
            <a:ext cx="638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 smtClean="0">
                <a:latin typeface="+mn-lt"/>
              </a:rPr>
              <a:t>Visual</a:t>
            </a:r>
            <a:r>
              <a:rPr lang="tr-TR" sz="4000" dirty="0" smtClean="0">
                <a:latin typeface="+mn-lt"/>
              </a:rPr>
              <a:t> Modülü </a:t>
            </a:r>
            <a:r>
              <a:rPr lang="tr-TR" sz="4000" dirty="0"/>
              <a:t>Tasarımı</a:t>
            </a:r>
            <a:endParaRPr lang="tr-TR" sz="4000" dirty="0">
              <a:latin typeface="+mn-lt"/>
            </a:endParaRPr>
          </a:p>
        </p:txBody>
      </p:sp>
      <p:pic>
        <p:nvPicPr>
          <p:cNvPr id="3" name="2 Resim" descr="png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57" y="1056944"/>
            <a:ext cx="8740394" cy="4586634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5000636"/>
            <a:ext cx="638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Yazılım Modülü </a:t>
            </a:r>
            <a:r>
              <a:rPr lang="tr-TR" sz="4000" dirty="0"/>
              <a:t>Tasarımı</a:t>
            </a:r>
          </a:p>
        </p:txBody>
      </p:sp>
      <p:pic>
        <p:nvPicPr>
          <p:cNvPr id="3" name="2 Resim" descr="pn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571612"/>
            <a:ext cx="6506484" cy="447737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5429264"/>
            <a:ext cx="638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Problemler</a:t>
            </a:r>
            <a:endParaRPr lang="tr-TR" sz="40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/>
          </p:nvPr>
        </p:nvSpPr>
        <p:spPr>
          <a:xfrm>
            <a:off x="1142976" y="1357298"/>
            <a:ext cx="7215238" cy="4714908"/>
          </a:xfrm>
        </p:spPr>
        <p:txBody>
          <a:bodyPr/>
          <a:lstStyle/>
          <a:p>
            <a:endParaRPr lang="tr-TR" sz="2800" b="1" dirty="0" smtClean="0">
              <a:solidFill>
                <a:schemeClr val="tx1"/>
              </a:solidFill>
            </a:endParaRPr>
          </a:p>
          <a:p>
            <a:endParaRPr lang="tr-TR" sz="2800" b="1" dirty="0">
              <a:solidFill>
                <a:schemeClr val="tx1"/>
              </a:solidFill>
            </a:endParaRPr>
          </a:p>
          <a:p>
            <a:endParaRPr lang="tr-TR" sz="2800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Zıt eksenlerdeki hata paylarının farklı olması</a:t>
            </a:r>
          </a:p>
          <a:p>
            <a:pPr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Güç kaynağı yetersizliği</a:t>
            </a:r>
          </a:p>
          <a:p>
            <a:pPr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Motorların eşik açılarının yüksek olması</a:t>
            </a:r>
          </a:p>
          <a:p>
            <a:pPr>
              <a:buFont typeface="Arial" pitchFamily="34" charset="0"/>
              <a:buChar char="•"/>
            </a:pPr>
            <a:r>
              <a:rPr lang="tr-TR" sz="2800" dirty="0" err="1" smtClean="0">
                <a:solidFill>
                  <a:schemeClr val="tx1"/>
                </a:solidFill>
              </a:rPr>
              <a:t>Random</a:t>
            </a:r>
            <a:r>
              <a:rPr lang="tr-TR" sz="2800" dirty="0" smtClean="0">
                <a:solidFill>
                  <a:schemeClr val="tx1"/>
                </a:solidFill>
              </a:rPr>
              <a:t> değerler</a:t>
            </a:r>
          </a:p>
          <a:p>
            <a:pPr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Verilerin gerçek zamanlı alınamaması</a:t>
            </a:r>
          </a:p>
          <a:p>
            <a:pPr>
              <a:buFont typeface="Arial" pitchFamily="34" charset="0"/>
              <a:buChar char="•"/>
            </a:pPr>
            <a:r>
              <a:rPr lang="tr-TR" sz="2800" dirty="0" smtClean="0">
                <a:solidFill>
                  <a:schemeClr val="tx1"/>
                </a:solidFill>
              </a:rPr>
              <a:t>Simülasyonun gerçekçi olmaması</a:t>
            </a:r>
          </a:p>
          <a:p>
            <a:r>
              <a:rPr lang="tr-TR" sz="2800" dirty="0" smtClean="0">
                <a:solidFill>
                  <a:schemeClr val="tx1"/>
                </a:solidFill>
              </a:rPr>
              <a:t>  </a:t>
            </a:r>
            <a:endParaRPr lang="tr-TR" sz="2800" dirty="0">
              <a:solidFill>
                <a:schemeClr val="tx1"/>
              </a:solidFill>
            </a:endParaRPr>
          </a:p>
          <a:p>
            <a:endParaRPr lang="tr-TR" sz="2800" dirty="0" smtClean="0">
              <a:solidFill>
                <a:schemeClr val="tx1"/>
              </a:solidFill>
            </a:endParaRPr>
          </a:p>
          <a:p>
            <a:endParaRPr lang="tr-TR" sz="2800" dirty="0">
              <a:solidFill>
                <a:schemeClr val="tx1"/>
              </a:solidFill>
            </a:endParaRPr>
          </a:p>
          <a:p>
            <a:endParaRPr lang="tr-TR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>
                <a:latin typeface="+mn-lt"/>
              </a:rPr>
              <a:t>Proje Gereksinimleri</a:t>
            </a:r>
            <a:endParaRPr lang="tr-TR" sz="4000" dirty="0">
              <a:latin typeface="+mn-lt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/>
          </p:nvPr>
        </p:nvSpPr>
        <p:spPr>
          <a:xfrm>
            <a:off x="1214414" y="1571612"/>
            <a:ext cx="7072362" cy="4357718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tr-TR" sz="2800" dirty="0"/>
              <a:t>Windows ve Linux işletim sistemlerinde çalışması </a:t>
            </a:r>
            <a:r>
              <a:rPr lang="tr-TR" sz="28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tr-TR" sz="1400" dirty="0" smtClean="0"/>
          </a:p>
          <a:p>
            <a:pPr lvl="0">
              <a:buFont typeface="Arial" pitchFamily="34" charset="0"/>
              <a:buChar char="•"/>
            </a:pPr>
            <a:r>
              <a:rPr lang="tr-TR" sz="2800" dirty="0" smtClean="0"/>
              <a:t>Dokunmatik </a:t>
            </a:r>
            <a:r>
              <a:rPr lang="tr-TR" sz="2800" dirty="0"/>
              <a:t>ekran üzerindeki hareketli topun denge noktasına ulaşması</a:t>
            </a:r>
            <a:r>
              <a:rPr lang="tr-TR" sz="28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tr-TR" sz="1400" dirty="0"/>
          </a:p>
          <a:p>
            <a:pPr lvl="0">
              <a:buFont typeface="Arial" pitchFamily="34" charset="0"/>
              <a:buChar char="•"/>
            </a:pPr>
            <a:r>
              <a:rPr lang="tr-TR" sz="2800" dirty="0"/>
              <a:t>Topun ve dokunmatik ekranın hareketlerinin grafiksel olarak ekrana aktarılması</a:t>
            </a:r>
            <a:r>
              <a:rPr lang="tr-TR" sz="28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tr-TR" sz="2800" dirty="0"/>
          </a:p>
          <a:p>
            <a:pPr>
              <a:buFont typeface="Arial" pitchFamily="34" charset="0"/>
              <a:buChar char="•"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latin typeface="+mn-lt"/>
              </a:rPr>
              <a:t>Proje Tasarımı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/>
          </p:nvPr>
        </p:nvSpPr>
        <p:spPr>
          <a:xfrm>
            <a:off x="1071538" y="1500174"/>
            <a:ext cx="7215238" cy="435771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sz="2800" dirty="0" smtClean="0"/>
              <a:t>Donanım </a:t>
            </a:r>
            <a:r>
              <a:rPr lang="tr-TR" sz="2800" dirty="0"/>
              <a:t>modülü </a:t>
            </a:r>
            <a:r>
              <a:rPr lang="tr-TR" sz="2800" dirty="0" smtClean="0"/>
              <a:t>tasarımı </a:t>
            </a:r>
          </a:p>
          <a:p>
            <a:pPr>
              <a:buFont typeface="Arial" pitchFamily="34" charset="0"/>
              <a:buChar char="•"/>
            </a:pPr>
            <a:endParaRPr lang="tr-TR" sz="1400" dirty="0" smtClean="0"/>
          </a:p>
          <a:p>
            <a:pPr>
              <a:buFont typeface="Arial" pitchFamily="34" charset="0"/>
              <a:buChar char="•"/>
            </a:pPr>
            <a:r>
              <a:rPr lang="tr-TR" sz="2800" dirty="0" smtClean="0"/>
              <a:t>Yazılım modülü tasarımı</a:t>
            </a:r>
          </a:p>
          <a:p>
            <a:pPr>
              <a:buFont typeface="Arial" pitchFamily="34" charset="0"/>
              <a:buChar char="•"/>
            </a:pPr>
            <a:endParaRPr lang="tr-TR" sz="1400" dirty="0"/>
          </a:p>
          <a:p>
            <a:pPr>
              <a:buFont typeface="Arial" pitchFamily="34" charset="0"/>
              <a:buChar char="•"/>
            </a:pPr>
            <a:r>
              <a:rPr lang="tr-TR" sz="2800" dirty="0" err="1"/>
              <a:t>Visual</a:t>
            </a:r>
            <a:r>
              <a:rPr lang="tr-TR" sz="2800" dirty="0"/>
              <a:t> </a:t>
            </a:r>
            <a:r>
              <a:rPr lang="tr-TR" sz="2800" dirty="0" smtClean="0"/>
              <a:t>modülü tasarımı</a:t>
            </a:r>
          </a:p>
          <a:p>
            <a:pPr>
              <a:buFont typeface="Arial" pitchFamily="34" charset="0"/>
              <a:buChar char="•"/>
            </a:pPr>
            <a:endParaRPr lang="tr-TR" sz="1400" dirty="0"/>
          </a:p>
          <a:p>
            <a:pPr>
              <a:buFont typeface="Arial" pitchFamily="34" charset="0"/>
              <a:buChar char="•"/>
            </a:pPr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>
                <a:latin typeface="+mn-lt"/>
              </a:rPr>
              <a:t>Modül Gereksinimleri</a:t>
            </a:r>
            <a:endParaRPr lang="tr-TR" sz="2800" dirty="0">
              <a:latin typeface="+mn-lt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/>
          </p:nvPr>
        </p:nvSpPr>
        <p:spPr>
          <a:xfrm>
            <a:off x="1500166" y="1357298"/>
            <a:ext cx="7000924" cy="478634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sz="2800" b="1" dirty="0" smtClean="0"/>
              <a:t>Donanım Modülü:</a:t>
            </a:r>
          </a:p>
          <a:p>
            <a:pPr>
              <a:buFont typeface="Arial" pitchFamily="34" charset="0"/>
              <a:buChar char="•"/>
            </a:pPr>
            <a:endParaRPr lang="tr-TR" sz="1400" b="1" dirty="0" smtClean="0"/>
          </a:p>
          <a:p>
            <a:pPr lvl="0">
              <a:buFont typeface="Arial" pitchFamily="34" charset="0"/>
              <a:buChar char="•"/>
            </a:pPr>
            <a:r>
              <a:rPr lang="tr-TR" sz="2800" dirty="0" smtClean="0"/>
              <a:t>40*40 plaka    </a:t>
            </a:r>
            <a:endParaRPr lang="tr-TR" sz="2800" dirty="0"/>
          </a:p>
          <a:p>
            <a:pPr lvl="0">
              <a:buFont typeface="Arial" pitchFamily="34" charset="0"/>
              <a:buChar char="•"/>
            </a:pPr>
            <a:r>
              <a:rPr lang="tr-TR" sz="2800" dirty="0"/>
              <a:t>32*24.7 </a:t>
            </a:r>
            <a:r>
              <a:rPr lang="tr-TR" sz="2800" dirty="0" err="1"/>
              <a:t>TouchScreen</a:t>
            </a:r>
            <a:r>
              <a:rPr lang="tr-TR" sz="2800" dirty="0"/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tr-TR" sz="2800" dirty="0" err="1"/>
              <a:t>Arduino</a:t>
            </a:r>
            <a:r>
              <a:rPr lang="tr-TR" sz="2800" dirty="0"/>
              <a:t> Mega </a:t>
            </a:r>
          </a:p>
          <a:p>
            <a:pPr lvl="0">
              <a:buFont typeface="Arial" pitchFamily="34" charset="0"/>
              <a:buChar char="•"/>
            </a:pPr>
            <a:r>
              <a:rPr lang="tr-TR" sz="2800" dirty="0" smtClean="0"/>
              <a:t>2 * </a:t>
            </a:r>
            <a:r>
              <a:rPr lang="tr-TR" sz="2800" dirty="0" err="1" smtClean="0"/>
              <a:t>servo</a:t>
            </a:r>
            <a:r>
              <a:rPr lang="tr-TR" sz="2800" dirty="0" smtClean="0"/>
              <a:t> SG90</a:t>
            </a:r>
            <a:endParaRPr lang="tr-TR" sz="2800" dirty="0"/>
          </a:p>
          <a:p>
            <a:pPr lvl="0">
              <a:buFont typeface="Arial" pitchFamily="34" charset="0"/>
              <a:buChar char="•"/>
            </a:pPr>
            <a:r>
              <a:rPr lang="tr-TR" sz="2800" dirty="0"/>
              <a:t>360° </a:t>
            </a:r>
            <a:r>
              <a:rPr lang="tr-TR" sz="2800" dirty="0" err="1"/>
              <a:t>Joint</a:t>
            </a:r>
            <a:endParaRPr lang="tr-TR" sz="2800" dirty="0"/>
          </a:p>
          <a:p>
            <a:pPr lvl="0">
              <a:buFont typeface="Arial" pitchFamily="34" charset="0"/>
              <a:buChar char="•"/>
            </a:pPr>
            <a:r>
              <a:rPr lang="tr-TR" sz="2800" dirty="0"/>
              <a:t>2*</a:t>
            </a:r>
            <a:r>
              <a:rPr lang="tr-TR" sz="2800" dirty="0" err="1"/>
              <a:t>servo</a:t>
            </a:r>
            <a:r>
              <a:rPr lang="tr-TR" sz="2800" dirty="0"/>
              <a:t> çubuğu</a:t>
            </a:r>
          </a:p>
          <a:p>
            <a:pPr lvl="0">
              <a:buFont typeface="Arial" pitchFamily="34" charset="0"/>
              <a:buChar char="•"/>
            </a:pPr>
            <a:r>
              <a:rPr lang="tr-TR" sz="2800" dirty="0"/>
              <a:t>2*çelik yeke</a:t>
            </a:r>
          </a:p>
          <a:p>
            <a:pPr>
              <a:buFont typeface="Arial" pitchFamily="34" charset="0"/>
              <a:buChar char="•"/>
            </a:pPr>
            <a:endParaRPr lang="tr-T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\sveyda\WebstormProjects\ballonplategrup7.github.io\images\hardware\hardware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3164136" cy="4218848"/>
          </a:xfrm>
          <a:prstGeom prst="rect">
            <a:avLst/>
          </a:prstGeom>
          <a:noFill/>
        </p:spPr>
      </p:pic>
      <p:pic>
        <p:nvPicPr>
          <p:cNvPr id="1027" name="Picture 3" descr="D:\home\sveyda\WebstormProjects\ballonplategrup7.github.io\images\hardware\hardware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268760"/>
            <a:ext cx="4514702" cy="3386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Modül Gereksinimleri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/>
          </p:nvPr>
        </p:nvSpPr>
        <p:spPr>
          <a:xfrm>
            <a:off x="1142976" y="1714488"/>
            <a:ext cx="7072362" cy="4500594"/>
          </a:xfrm>
        </p:spPr>
        <p:txBody>
          <a:bodyPr/>
          <a:lstStyle/>
          <a:p>
            <a:r>
              <a:rPr lang="tr-TR" sz="2800" b="1" dirty="0" smtClean="0">
                <a:latin typeface="+mn-lt"/>
              </a:rPr>
              <a:t>Yazılım  Modülü:</a:t>
            </a:r>
          </a:p>
          <a:p>
            <a:endParaRPr lang="tr-TR" sz="1400" b="1" dirty="0" smtClean="0">
              <a:latin typeface="+mn-lt"/>
            </a:endParaRPr>
          </a:p>
          <a:p>
            <a:pPr lvl="0">
              <a:buFont typeface="Arial" pitchFamily="34" charset="0"/>
              <a:buChar char="•"/>
            </a:pPr>
            <a:r>
              <a:rPr lang="tr-TR" sz="2800" dirty="0" err="1"/>
              <a:t>Arduino</a:t>
            </a:r>
            <a:r>
              <a:rPr lang="tr-TR" sz="2800" dirty="0"/>
              <a:t>-PID-</a:t>
            </a:r>
            <a:r>
              <a:rPr lang="tr-TR" sz="2800" dirty="0" err="1"/>
              <a:t>Library</a:t>
            </a:r>
            <a:endParaRPr lang="tr-TR" sz="2800" dirty="0"/>
          </a:p>
          <a:p>
            <a:pPr lvl="0">
              <a:buFont typeface="Arial" pitchFamily="34" charset="0"/>
              <a:buChar char="•"/>
            </a:pPr>
            <a:r>
              <a:rPr lang="tr-TR" sz="2800" dirty="0" err="1" smtClean="0"/>
              <a:t>Touch</a:t>
            </a:r>
            <a:r>
              <a:rPr lang="tr-TR" sz="2800" dirty="0" smtClean="0"/>
              <a:t>-</a:t>
            </a:r>
            <a:r>
              <a:rPr lang="tr-TR" sz="2800" dirty="0" err="1" smtClean="0"/>
              <a:t>Screen</a:t>
            </a:r>
            <a:r>
              <a:rPr lang="tr-TR" sz="2800" dirty="0" smtClean="0"/>
              <a:t>-</a:t>
            </a:r>
            <a:r>
              <a:rPr lang="tr-TR" sz="2800" dirty="0" err="1" smtClean="0"/>
              <a:t>Library</a:t>
            </a:r>
            <a:endParaRPr lang="tr-TR" sz="2800" dirty="0" smtClean="0"/>
          </a:p>
          <a:p>
            <a:pPr lvl="0">
              <a:buFont typeface="Arial" pitchFamily="34" charset="0"/>
              <a:buChar char="•"/>
            </a:pPr>
            <a:r>
              <a:rPr lang="tr-TR" sz="2800" dirty="0" err="1" smtClean="0">
                <a:latin typeface="+mn-lt"/>
              </a:rPr>
              <a:t>Servo</a:t>
            </a:r>
            <a:r>
              <a:rPr lang="tr-TR" sz="2800" dirty="0" smtClean="0">
                <a:latin typeface="+mn-lt"/>
              </a:rPr>
              <a:t> </a:t>
            </a:r>
            <a:r>
              <a:rPr lang="tr-TR" sz="2800" dirty="0" err="1" smtClean="0">
                <a:latin typeface="+mn-lt"/>
              </a:rPr>
              <a:t>Library</a:t>
            </a:r>
            <a:endParaRPr lang="tr-TR" sz="2800" dirty="0" smtClean="0">
              <a:latin typeface="+mn-lt"/>
            </a:endParaRPr>
          </a:p>
          <a:p>
            <a:pPr lvl="0">
              <a:buFont typeface="Arial" pitchFamily="34" charset="0"/>
              <a:buChar char="•"/>
            </a:pPr>
            <a:r>
              <a:rPr lang="tr-TR" sz="2800" dirty="0">
                <a:latin typeface="+mn-lt"/>
              </a:rPr>
              <a:t>A</a:t>
            </a:r>
            <a:r>
              <a:rPr lang="tr-TR" sz="2800" dirty="0" smtClean="0">
                <a:latin typeface="+mn-lt"/>
              </a:rPr>
              <a:t>ndroid bluetooth </a:t>
            </a:r>
          </a:p>
          <a:p>
            <a:pPr lvl="0">
              <a:buFont typeface="Arial" pitchFamily="34" charset="0"/>
              <a:buChar char="•"/>
            </a:pPr>
            <a:endParaRPr lang="tr-TR" sz="2800" dirty="0">
              <a:latin typeface="+mn-lt"/>
            </a:endParaRPr>
          </a:p>
          <a:p>
            <a:pPr lvl="0">
              <a:buFont typeface="Arial" pitchFamily="34" charset="0"/>
              <a:buChar char="•"/>
            </a:pPr>
            <a:endParaRPr lang="tr-TR" sz="2800" dirty="0" smtClean="0">
              <a:latin typeface="+mn-lt"/>
            </a:endParaRPr>
          </a:p>
          <a:p>
            <a:pPr lvl="0">
              <a:buFont typeface="Arial" pitchFamily="34" charset="0"/>
              <a:buChar char="•"/>
            </a:pPr>
            <a:endParaRPr lang="tr-TR" sz="2800" dirty="0">
              <a:latin typeface="+mn-lt"/>
            </a:endParaRPr>
          </a:p>
        </p:txBody>
      </p:sp>
      <p:pic>
        <p:nvPicPr>
          <p:cNvPr id="4" name="3 Resim" descr="stickers_logo_tex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0760" y="2071678"/>
            <a:ext cx="2106400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Modül Gereksinimleri</a:t>
            </a:r>
            <a:endParaRPr lang="tr-TR" sz="40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/>
          </p:nvPr>
        </p:nvSpPr>
        <p:spPr>
          <a:xfrm>
            <a:off x="1071538" y="1214422"/>
            <a:ext cx="7215238" cy="4714908"/>
          </a:xfrm>
        </p:spPr>
        <p:txBody>
          <a:bodyPr/>
          <a:lstStyle/>
          <a:p>
            <a:r>
              <a:rPr lang="tr-TR" sz="2800" b="1" dirty="0" err="1" smtClean="0"/>
              <a:t>Visual</a:t>
            </a:r>
            <a:r>
              <a:rPr lang="tr-TR" sz="2800" b="1" dirty="0" smtClean="0"/>
              <a:t> Modülü:</a:t>
            </a:r>
          </a:p>
          <a:p>
            <a:endParaRPr lang="tr-TR" sz="1400" b="1" dirty="0" smtClean="0"/>
          </a:p>
          <a:p>
            <a:pPr>
              <a:buFont typeface="Arial" pitchFamily="34" charset="0"/>
              <a:buChar char="•"/>
            </a:pPr>
            <a:r>
              <a:rPr lang="tr-TR" sz="2800" dirty="0" err="1" smtClean="0"/>
              <a:t>Irrlicht</a:t>
            </a:r>
            <a:r>
              <a:rPr lang="tr-TR" sz="2800" dirty="0" smtClean="0"/>
              <a:t> engine</a:t>
            </a:r>
          </a:p>
          <a:p>
            <a:pPr>
              <a:buFont typeface="Arial" pitchFamily="34" charset="0"/>
              <a:buChar char="•"/>
            </a:pPr>
            <a:r>
              <a:rPr lang="tr-TR" sz="2800" dirty="0" err="1" smtClean="0"/>
              <a:t>Serial</a:t>
            </a:r>
            <a:r>
              <a:rPr lang="tr-TR" sz="2800" dirty="0" smtClean="0"/>
              <a:t> </a:t>
            </a:r>
            <a:r>
              <a:rPr lang="tr-TR" sz="2800" dirty="0" err="1" smtClean="0"/>
              <a:t>Communication</a:t>
            </a:r>
            <a:r>
              <a:rPr lang="tr-TR" sz="2800" dirty="0" smtClean="0"/>
              <a:t> Windows </a:t>
            </a:r>
            <a:r>
              <a:rPr lang="tr-TR" sz="2800" dirty="0" err="1" smtClean="0"/>
              <a:t>Library</a:t>
            </a:r>
            <a:endParaRPr lang="tr-TR" sz="2800" dirty="0"/>
          </a:p>
          <a:p>
            <a:pPr>
              <a:buFont typeface="Arial" pitchFamily="34" charset="0"/>
              <a:buChar char="•"/>
            </a:pPr>
            <a:r>
              <a:rPr lang="tr-TR" sz="2800" dirty="0" smtClean="0"/>
              <a:t>rs232 </a:t>
            </a:r>
            <a:r>
              <a:rPr lang="tr-TR" sz="2800" dirty="0" err="1" smtClean="0"/>
              <a:t>Library</a:t>
            </a:r>
            <a:endParaRPr lang="tr-TR" sz="2800" dirty="0" smtClean="0"/>
          </a:p>
          <a:p>
            <a:pPr lvl="0">
              <a:buFont typeface="Arial" pitchFamily="34" charset="0"/>
              <a:buChar char="•"/>
            </a:pPr>
            <a:r>
              <a:rPr lang="tr-TR" sz="2800" dirty="0" err="1" smtClean="0"/>
              <a:t>CodeBlocks</a:t>
            </a:r>
            <a:endParaRPr lang="tr-TR" sz="2800" dirty="0" smtClean="0"/>
          </a:p>
          <a:p>
            <a:pPr lvl="0">
              <a:buFont typeface="Arial" pitchFamily="34" charset="0"/>
              <a:buChar char="•"/>
            </a:pPr>
            <a:r>
              <a:rPr lang="tr-TR" sz="2800" dirty="0" smtClean="0"/>
              <a:t>Blender 3D </a:t>
            </a:r>
          </a:p>
          <a:p>
            <a:pPr lvl="0"/>
            <a:r>
              <a:rPr lang="tr-TR" sz="2800" dirty="0" smtClean="0"/>
              <a:t>           </a:t>
            </a:r>
          </a:p>
          <a:p>
            <a:pPr lvl="0"/>
            <a:endParaRPr lang="tr-TR" sz="2800" dirty="0"/>
          </a:p>
          <a:p>
            <a:pPr lvl="0"/>
            <a:endParaRPr lang="tr-TR" sz="2800" dirty="0" smtClean="0"/>
          </a:p>
        </p:txBody>
      </p:sp>
      <p:pic>
        <p:nvPicPr>
          <p:cNvPr id="4" name="3 Resim" descr="indi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4214818"/>
            <a:ext cx="1357322" cy="1357322"/>
          </a:xfrm>
          <a:prstGeom prst="rect">
            <a:avLst/>
          </a:prstGeom>
        </p:spPr>
      </p:pic>
      <p:pic>
        <p:nvPicPr>
          <p:cNvPr id="5" name="4 Resim" descr="irrlicht_logo_cen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4214818"/>
            <a:ext cx="2357454" cy="1571636"/>
          </a:xfrm>
          <a:prstGeom prst="rect">
            <a:avLst/>
          </a:prstGeom>
        </p:spPr>
      </p:pic>
      <p:pic>
        <p:nvPicPr>
          <p:cNvPr id="7" name="6 Resim" descr="blender-socke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8" y="4429132"/>
            <a:ext cx="2743219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 descr="photo_2016-12-22_23-32-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000108"/>
            <a:ext cx="7011425" cy="5143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0" y="82550"/>
            <a:ext cx="7848600" cy="627063"/>
          </a:xfrm>
        </p:spPr>
        <p:txBody>
          <a:bodyPr/>
          <a:lstStyle/>
          <a:p>
            <a:r>
              <a:rPr lang="tr-TR" sz="4000" dirty="0" err="1">
                <a:latin typeface="+mn-lt"/>
              </a:rPr>
              <a:t>Ball</a:t>
            </a:r>
            <a:r>
              <a:rPr lang="tr-TR" sz="4000" dirty="0">
                <a:latin typeface="+mn-lt"/>
              </a:rPr>
              <a:t> on </a:t>
            </a:r>
            <a:r>
              <a:rPr lang="tr-TR" sz="4000" dirty="0" err="1">
                <a:latin typeface="+mn-lt"/>
              </a:rPr>
              <a:t>Plate</a:t>
            </a:r>
            <a:r>
              <a:rPr lang="tr-TR" sz="4000" dirty="0">
                <a:latin typeface="+mn-lt"/>
              </a:rPr>
              <a:t> Şeması</a:t>
            </a:r>
          </a:p>
        </p:txBody>
      </p:sp>
      <p:pic>
        <p:nvPicPr>
          <p:cNvPr id="4" name="3 Resim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2508" y="1031959"/>
            <a:ext cx="4496880" cy="5203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128</Words>
  <Application>Microsoft Office PowerPoint</Application>
  <PresentationFormat>On-screen Show (4:3)</PresentationFormat>
  <Paragraphs>65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Slide 1</vt:lpstr>
      <vt:lpstr>Proje Gereksinimleri</vt:lpstr>
      <vt:lpstr>Proje Tasarımı</vt:lpstr>
      <vt:lpstr>Modül Gereksinimleri</vt:lpstr>
      <vt:lpstr>Slide 5</vt:lpstr>
      <vt:lpstr>Modül Gereksinimleri</vt:lpstr>
      <vt:lpstr>Modül Gereksinimleri</vt:lpstr>
      <vt:lpstr>Slide 8</vt:lpstr>
      <vt:lpstr>Ball on Plate Şeması</vt:lpstr>
      <vt:lpstr>Donanım Modülü Tasarımı</vt:lpstr>
      <vt:lpstr>Visual Modülü Tasarımı</vt:lpstr>
      <vt:lpstr>Yazılım Modülü Tasarımı</vt:lpstr>
      <vt:lpstr>Problemler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cp:lastModifiedBy>İsa Eş</cp:lastModifiedBy>
  <cp:revision>106</cp:revision>
  <dcterms:modified xsi:type="dcterms:W3CDTF">2017-01-03T14:53:00Z</dcterms:modified>
</cp:coreProperties>
</file>