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13" r:id="rId1"/>
  </p:sldMasterIdLst>
  <p:sldIdLst>
    <p:sldId id="256" r:id="rId2"/>
    <p:sldId id="257" r:id="rId3"/>
    <p:sldId id="258" r:id="rId4"/>
    <p:sldId id="259" r:id="rId5"/>
    <p:sldId id="260" r:id="rId6"/>
    <p:sldId id="265" r:id="rId7"/>
    <p:sldId id="261" r:id="rId8"/>
    <p:sldId id="262" r:id="rId9"/>
    <p:sldId id="263" r:id="rId10"/>
    <p:sldId id="26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8" d="100"/>
          <a:sy n="68" d="100"/>
        </p:scale>
        <p:origin x="126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a:xfrm>
            <a:off x="1921934" y="5054602"/>
            <a:ext cx="4064860" cy="279400"/>
          </a:xfrm>
        </p:spPr>
        <p:txBody>
          <a:bodyPr/>
          <a:lstStyle/>
          <a:p>
            <a:endParaRPr lang="zh-CN" altLang="en-US"/>
          </a:p>
        </p:txBody>
      </p:sp>
      <p:sp>
        <p:nvSpPr>
          <p:cNvPr id="6" name="Slide Number Placeholder 5"/>
          <p:cNvSpPr>
            <a:spLocks noGrp="1"/>
          </p:cNvSpPr>
          <p:nvPr>
            <p:ph type="sldNum" sz="quarter" idx="12"/>
          </p:nvPr>
        </p:nvSpPr>
        <p:spPr>
          <a:xfrm>
            <a:off x="6817317" y="5054602"/>
            <a:ext cx="413483" cy="279400"/>
          </a:xfrm>
        </p:spPr>
        <p:txBody>
          <a:bodyPr/>
          <a:lstStyle/>
          <a:p>
            <a:fld id="{0C913308-F349-4B6D-A68A-DD1791B4A57B}" type="slidenum">
              <a:rPr lang="zh-CN" altLang="en-US" smtClean="0"/>
              <a:pPr/>
              <a:t>‹#›</a:t>
            </a:fld>
            <a:endParaRPr lang="zh-CN" altLang="en-US"/>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78054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9828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7379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71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42842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3763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748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811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92255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5435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8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6489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7928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52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14426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2802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6404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pPr/>
              <a:t>2019/4/21</a:t>
            </a:fld>
            <a:endParaRPr lang="zh-CN"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81305547"/>
      </p:ext>
    </p:extLst>
  </p:cSld>
  <p:clrMap bg1="lt1" tx1="dk1" bg2="lt2" tx2="dk2" accent1="accent1" accent2="accent2" accent3="accent3" accent4="accent4" accent5="accent5" accent6="accent6" hlink="hlink" folHlink="folHlink"/>
  <p:sldLayoutIdLst>
    <p:sldLayoutId id="2147484714" r:id="rId1"/>
    <p:sldLayoutId id="2147484715" r:id="rId2"/>
    <p:sldLayoutId id="2147484716" r:id="rId3"/>
    <p:sldLayoutId id="2147484717" r:id="rId4"/>
    <p:sldLayoutId id="2147484718" r:id="rId5"/>
    <p:sldLayoutId id="2147484719" r:id="rId6"/>
    <p:sldLayoutId id="2147484720" r:id="rId7"/>
    <p:sldLayoutId id="2147484721" r:id="rId8"/>
    <p:sldLayoutId id="2147484722" r:id="rId9"/>
    <p:sldLayoutId id="2147484723" r:id="rId10"/>
    <p:sldLayoutId id="2147484724" r:id="rId11"/>
    <p:sldLayoutId id="2147484725" r:id="rId12"/>
    <p:sldLayoutId id="2147484726" r:id="rId13"/>
    <p:sldLayoutId id="2147484727" r:id="rId14"/>
    <p:sldLayoutId id="2147484728" r:id="rId15"/>
    <p:sldLayoutId id="2147484729" r:id="rId16"/>
    <p:sldLayoutId id="214748473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b="1" dirty="0"/>
              <a:t>Predicting bank Term Deposit Subscription</a:t>
            </a:r>
          </a:p>
        </p:txBody>
      </p:sp>
      <p:sp>
        <p:nvSpPr>
          <p:cNvPr id="3" name="副标题 2"/>
          <p:cNvSpPr>
            <a:spLocks noGrp="1"/>
          </p:cNvSpPr>
          <p:nvPr>
            <p:ph type="subTitle" idx="1"/>
          </p:nvPr>
        </p:nvSpPr>
        <p:spPr/>
        <p:txBody>
          <a:bodyPr>
            <a:normAutofit/>
          </a:bodyPr>
          <a:lstStyle/>
          <a:p>
            <a:r>
              <a:rPr lang="en-US" sz="3500" dirty="0">
                <a:solidFill>
                  <a:schemeClr val="tx1"/>
                </a:solidFill>
                <a:latin typeface="+mj-lt"/>
                <a:ea typeface="+mj-ea"/>
                <a:cs typeface="+mj-cs"/>
              </a:rPr>
              <a:t>Ruixie Fang, </a:t>
            </a:r>
            <a:r>
              <a:rPr lang="en-US" sz="3500" dirty="0" err="1">
                <a:solidFill>
                  <a:schemeClr val="tx1"/>
                </a:solidFill>
                <a:latin typeface="+mj-lt"/>
                <a:ea typeface="+mj-ea"/>
                <a:cs typeface="+mj-cs"/>
              </a:rPr>
              <a:t>Weidan</a:t>
            </a:r>
            <a:r>
              <a:rPr lang="en-US" sz="3500" dirty="0">
                <a:solidFill>
                  <a:schemeClr val="tx1"/>
                </a:solidFill>
                <a:latin typeface="+mj-lt"/>
                <a:ea typeface="+mj-ea"/>
                <a:cs typeface="+mj-cs"/>
              </a:rPr>
              <a:t> He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068983"/>
            <a:ext cx="8229600" cy="1143000"/>
          </a:xfrm>
        </p:spPr>
        <p:txBody>
          <a:bodyPr>
            <a:normAutofit/>
          </a:bodyPr>
          <a:lstStyle/>
          <a:p>
            <a:r>
              <a:rPr lang="en-US" dirty="0">
                <a:latin typeface="Georgia" panose="02040502050405020303" pitchFamily="18" charset="0"/>
              </a:rPr>
              <a:t>3. Conclusion</a:t>
            </a:r>
          </a:p>
        </p:txBody>
      </p:sp>
      <p:sp>
        <p:nvSpPr>
          <p:cNvPr id="5123" name="Rectangle 3"/>
          <p:cNvSpPr>
            <a:spLocks noChangeArrowheads="1"/>
          </p:cNvSpPr>
          <p:nvPr/>
        </p:nvSpPr>
        <p:spPr bwMode="auto">
          <a:xfrm>
            <a:off x="457200" y="806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6" name="Rectangle 6"/>
          <p:cNvSpPr>
            <a:spLocks noChangeArrowheads="1"/>
          </p:cNvSpPr>
          <p:nvPr/>
        </p:nvSpPr>
        <p:spPr bwMode="auto">
          <a:xfrm>
            <a:off x="457200" y="806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9" name="Rectangle 9"/>
          <p:cNvSpPr>
            <a:spLocks noChangeArrowheads="1"/>
          </p:cNvSpPr>
          <p:nvPr/>
        </p:nvSpPr>
        <p:spPr bwMode="auto">
          <a:xfrm>
            <a:off x="457200" y="806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2" name="Rectangle 12"/>
          <p:cNvSpPr>
            <a:spLocks noChangeArrowheads="1"/>
          </p:cNvSpPr>
          <p:nvPr/>
        </p:nvSpPr>
        <p:spPr bwMode="auto">
          <a:xfrm>
            <a:off x="457200" y="806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TextBox 21"/>
          <p:cNvSpPr txBox="1"/>
          <p:nvPr/>
        </p:nvSpPr>
        <p:spPr>
          <a:xfrm>
            <a:off x="899592" y="3296661"/>
            <a:ext cx="7272808" cy="3354765"/>
          </a:xfrm>
          <a:prstGeom prst="rect">
            <a:avLst/>
          </a:prstGeom>
          <a:noFill/>
        </p:spPr>
        <p:txBody>
          <a:bodyPr wrap="square" rtlCol="0">
            <a:spAutoFit/>
          </a:bodyPr>
          <a:lstStyle/>
          <a:p>
            <a:endParaRPr lang="en-US" sz="2800" dirty="0"/>
          </a:p>
          <a:p>
            <a:r>
              <a:rPr lang="en-US" sz="2000" b="1" dirty="0">
                <a:latin typeface="Georgia" panose="02040502050405020303" pitchFamily="18" charset="0"/>
              </a:rPr>
              <a:t>Most Significant factors:</a:t>
            </a:r>
          </a:p>
          <a:p>
            <a:r>
              <a:rPr lang="en-US" sz="2000" dirty="0">
                <a:latin typeface="Georgia" panose="02040502050405020303" pitchFamily="18" charset="0"/>
              </a:rPr>
              <a:t>Duration / </a:t>
            </a:r>
            <a:r>
              <a:rPr lang="en-US" altLang="zh-CN" sz="2000" dirty="0">
                <a:latin typeface="Georgia" panose="02040502050405020303" pitchFamily="18" charset="0"/>
              </a:rPr>
              <a:t>Outcome </a:t>
            </a:r>
            <a:r>
              <a:rPr lang="en-US" sz="2000" dirty="0">
                <a:latin typeface="Georgia" panose="02040502050405020303" pitchFamily="18" charset="0"/>
              </a:rPr>
              <a:t>of the previous marketing / Month</a:t>
            </a:r>
          </a:p>
          <a:p>
            <a:endParaRPr lang="en-US" sz="2000" dirty="0">
              <a:solidFill>
                <a:srgbClr val="FF0000"/>
              </a:solidFill>
              <a:latin typeface="Georgia" panose="02040502050405020303" pitchFamily="18" charset="0"/>
            </a:endParaRPr>
          </a:p>
          <a:p>
            <a:r>
              <a:rPr lang="en-US" sz="2000" dirty="0">
                <a:solidFill>
                  <a:srgbClr val="FF0000"/>
                </a:solidFill>
                <a:latin typeface="Georgia" panose="02040502050405020303" pitchFamily="18" charset="0"/>
              </a:rPr>
              <a:t>Recommendation:</a:t>
            </a:r>
          </a:p>
          <a:p>
            <a:r>
              <a:rPr lang="en-US" sz="2000" dirty="0">
                <a:latin typeface="Georgia" panose="02040502050405020303" pitchFamily="18" charset="0"/>
              </a:rPr>
              <a:t>if banks want to improve campaign efficiency, they should improve the quality of conversation on the phone and focus on the potential clients, and follow the good timing to run their campaigns.</a:t>
            </a:r>
          </a:p>
          <a:p>
            <a:endParaRPr lang="en-US" sz="2400" dirty="0"/>
          </a:p>
        </p:txBody>
      </p:sp>
      <p:pic>
        <p:nvPicPr>
          <p:cNvPr id="4" name="Picture 3">
            <a:extLst>
              <a:ext uri="{FF2B5EF4-FFF2-40B4-BE49-F238E27FC236}">
                <a16:creationId xmlns:a16="http://schemas.microsoft.com/office/drawing/2014/main" id="{007E57D2-CE3F-4595-903B-D57444D172DF}"/>
              </a:ext>
            </a:extLst>
          </p:cNvPr>
          <p:cNvPicPr>
            <a:picLocks noChangeAspect="1"/>
          </p:cNvPicPr>
          <p:nvPr/>
        </p:nvPicPr>
        <p:blipFill>
          <a:blip r:embed="rId2"/>
          <a:stretch>
            <a:fillRect/>
          </a:stretch>
        </p:blipFill>
        <p:spPr>
          <a:xfrm>
            <a:off x="1043608" y="2432076"/>
            <a:ext cx="3465929" cy="1068932"/>
          </a:xfrm>
          <a:prstGeom prst="rect">
            <a:avLst/>
          </a:prstGeom>
        </p:spPr>
      </p:pic>
      <p:pic>
        <p:nvPicPr>
          <p:cNvPr id="5" name="Picture 4">
            <a:extLst>
              <a:ext uri="{FF2B5EF4-FFF2-40B4-BE49-F238E27FC236}">
                <a16:creationId xmlns:a16="http://schemas.microsoft.com/office/drawing/2014/main" id="{511E8AF6-487A-4979-A03E-263C1CF013F1}"/>
              </a:ext>
            </a:extLst>
          </p:cNvPr>
          <p:cNvPicPr>
            <a:picLocks noChangeAspect="1"/>
          </p:cNvPicPr>
          <p:nvPr/>
        </p:nvPicPr>
        <p:blipFill>
          <a:blip r:embed="rId3"/>
          <a:stretch>
            <a:fillRect/>
          </a:stretch>
        </p:blipFill>
        <p:spPr>
          <a:xfrm>
            <a:off x="4595053" y="2432076"/>
            <a:ext cx="3456037" cy="15263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FB282-47F6-4EE7-9409-9035D5E3A564}"/>
              </a:ext>
            </a:extLst>
          </p:cNvPr>
          <p:cNvSpPr>
            <a:spLocks noGrp="1"/>
          </p:cNvSpPr>
          <p:nvPr>
            <p:ph idx="1"/>
          </p:nvPr>
        </p:nvSpPr>
        <p:spPr>
          <a:xfrm>
            <a:off x="2339752" y="2636912"/>
            <a:ext cx="4752528" cy="1224136"/>
          </a:xfrm>
        </p:spPr>
        <p:txBody>
          <a:bodyPr>
            <a:normAutofit/>
          </a:bodyPr>
          <a:lstStyle/>
          <a:p>
            <a:r>
              <a:rPr lang="en-US" sz="6000" dirty="0">
                <a:latin typeface="Ink Free" panose="03080402000500000000" pitchFamily="66" charset="0"/>
              </a:rPr>
              <a:t>Thank you!</a:t>
            </a:r>
          </a:p>
        </p:txBody>
      </p:sp>
    </p:spTree>
    <p:extLst>
      <p:ext uri="{BB962C8B-B14F-4D97-AF65-F5344CB8AC3E}">
        <p14:creationId xmlns:p14="http://schemas.microsoft.com/office/powerpoint/2010/main" val="29043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Georgia" panose="02040502050405020303" pitchFamily="18" charset="0"/>
              </a:rPr>
              <a:t>Motivation</a:t>
            </a:r>
          </a:p>
        </p:txBody>
      </p:sp>
      <p:sp>
        <p:nvSpPr>
          <p:cNvPr id="3" name="内容占位符 2"/>
          <p:cNvSpPr>
            <a:spLocks noGrp="1"/>
          </p:cNvSpPr>
          <p:nvPr>
            <p:ph idx="1"/>
          </p:nvPr>
        </p:nvSpPr>
        <p:spPr>
          <a:xfrm>
            <a:off x="1043608" y="2492896"/>
            <a:ext cx="7200800" cy="3240360"/>
          </a:xfrm>
        </p:spPr>
        <p:txBody>
          <a:bodyPr>
            <a:normAutofit lnSpcReduction="10000"/>
          </a:bodyPr>
          <a:lstStyle/>
          <a:p>
            <a:r>
              <a:rPr lang="en-US" dirty="0">
                <a:latin typeface="Georgia" panose="02040502050405020303" pitchFamily="18" charset="0"/>
                <a:cs typeface="Times New Roman" panose="02020603050405020304" pitchFamily="18" charset="0"/>
              </a:rPr>
              <a:t>1. </a:t>
            </a:r>
            <a:r>
              <a:rPr lang="en-US" u="sng" dirty="0">
                <a:latin typeface="Georgia" panose="02040502050405020303" pitchFamily="18" charset="0"/>
                <a:cs typeface="Times New Roman" panose="02020603050405020304" pitchFamily="18" charset="0"/>
              </a:rPr>
              <a:t>Interest:</a:t>
            </a:r>
            <a:r>
              <a:rPr lang="en-US" dirty="0">
                <a:latin typeface="Georgia" panose="02040502050405020303" pitchFamily="18" charset="0"/>
                <a:cs typeface="Times New Roman" panose="02020603050405020304" pitchFamily="18" charset="0"/>
              </a:rPr>
              <a:t> To </a:t>
            </a:r>
            <a:r>
              <a:rPr lang="en-US" dirty="0">
                <a:solidFill>
                  <a:srgbClr val="FF0000"/>
                </a:solidFill>
                <a:latin typeface="Georgia" panose="02040502050405020303" pitchFamily="18" charset="0"/>
                <a:cs typeface="Times New Roman" panose="02020603050405020304" pitchFamily="18" charset="0"/>
              </a:rPr>
              <a:t>build a model </a:t>
            </a:r>
            <a:r>
              <a:rPr lang="en-US" dirty="0">
                <a:latin typeface="Georgia" panose="02040502050405020303" pitchFamily="18" charset="0"/>
                <a:cs typeface="Times New Roman" panose="02020603050405020304" pitchFamily="18" charset="0"/>
              </a:rPr>
              <a:t>to predict whether a client will subscribe a term deposit or not .</a:t>
            </a:r>
          </a:p>
          <a:p>
            <a:r>
              <a:rPr lang="en-US" dirty="0">
                <a:latin typeface="Georgia" panose="02040502050405020303" pitchFamily="18" charset="0"/>
                <a:cs typeface="Times New Roman" panose="02020603050405020304" pitchFamily="18" charset="0"/>
              </a:rPr>
              <a:t>2. </a:t>
            </a:r>
            <a:r>
              <a:rPr lang="en-US" u="sng" dirty="0">
                <a:latin typeface="Georgia" panose="02040502050405020303" pitchFamily="18" charset="0"/>
                <a:cs typeface="Times New Roman" panose="02020603050405020304" pitchFamily="18" charset="0"/>
              </a:rPr>
              <a:t>Marketing demand</a:t>
            </a:r>
            <a:r>
              <a:rPr lang="en-US" dirty="0">
                <a:latin typeface="Georgia" panose="02040502050405020303" pitchFamily="18" charset="0"/>
                <a:cs typeface="Times New Roman" panose="02020603050405020304" pitchFamily="18" charset="0"/>
              </a:rPr>
              <a:t>: </a:t>
            </a:r>
          </a:p>
          <a:p>
            <a:r>
              <a:rPr lang="en-US" dirty="0">
                <a:latin typeface="Georgia" panose="02040502050405020303" pitchFamily="18" charset="0"/>
                <a:cs typeface="Times New Roman" panose="02020603050405020304" pitchFamily="18" charset="0"/>
              </a:rPr>
              <a:t>The financial institution have a greater effectiveness for </a:t>
            </a:r>
            <a:r>
              <a:rPr lang="en-US" dirty="0">
                <a:solidFill>
                  <a:srgbClr val="FF0000"/>
                </a:solidFill>
                <a:latin typeface="Georgia" panose="02040502050405020303" pitchFamily="18" charset="0"/>
                <a:cs typeface="Times New Roman" panose="02020603050405020304" pitchFamily="18" charset="0"/>
              </a:rPr>
              <a:t>focusing on the potential customers</a:t>
            </a:r>
            <a:r>
              <a:rPr lang="en-US" dirty="0">
                <a:latin typeface="Georgia" panose="02040502050405020303" pitchFamily="18" charset="0"/>
                <a:cs typeface="Times New Roman" panose="02020603050405020304" pitchFamily="18" charset="0"/>
              </a:rPr>
              <a:t> “picked” by the model. </a:t>
            </a:r>
          </a:p>
          <a:p>
            <a:r>
              <a:rPr lang="en-US" dirty="0">
                <a:latin typeface="Georgia" panose="02040502050405020303" pitchFamily="18" charset="0"/>
                <a:cs typeface="Times New Roman" panose="02020603050405020304" pitchFamily="18" charset="0"/>
              </a:rPr>
              <a:t>The customers would </a:t>
            </a:r>
            <a:r>
              <a:rPr lang="en-US" dirty="0">
                <a:solidFill>
                  <a:srgbClr val="FF0000"/>
                </a:solidFill>
                <a:latin typeface="Georgia" panose="02040502050405020303" pitchFamily="18" charset="0"/>
                <a:cs typeface="Times New Roman" panose="02020603050405020304" pitchFamily="18" charset="0"/>
              </a:rPr>
              <a:t>complain less </a:t>
            </a:r>
            <a:r>
              <a:rPr lang="en-US" dirty="0">
                <a:latin typeface="Georgia" panose="02040502050405020303" pitchFamily="18" charset="0"/>
                <a:cs typeface="Times New Roman" panose="02020603050405020304" pitchFamily="18" charset="0"/>
              </a:rPr>
              <a:t>about being bothered with irrelevant product calls.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Georgia" panose="02040502050405020303" pitchFamily="18" charset="0"/>
              </a:rPr>
              <a:t>Dataset Description</a:t>
            </a:r>
          </a:p>
        </p:txBody>
      </p:sp>
      <p:sp>
        <p:nvSpPr>
          <p:cNvPr id="3" name="内容占位符 2"/>
          <p:cNvSpPr>
            <a:spLocks noGrp="1"/>
          </p:cNvSpPr>
          <p:nvPr>
            <p:ph idx="1"/>
          </p:nvPr>
        </p:nvSpPr>
        <p:spPr>
          <a:xfrm>
            <a:off x="755576" y="2492896"/>
            <a:ext cx="7776864" cy="3312368"/>
          </a:xfrm>
        </p:spPr>
        <p:txBody>
          <a:bodyPr/>
          <a:lstStyle/>
          <a:p>
            <a:r>
              <a:rPr lang="en-US" dirty="0">
                <a:latin typeface="Georgia" panose="02040502050405020303" pitchFamily="18" charset="0"/>
                <a:cs typeface="Times New Roman" panose="02020603050405020304" pitchFamily="18" charset="0"/>
              </a:rPr>
              <a:t>1. The project is based on dataset called Bank Marketing Dataset from UCI website (</a:t>
            </a:r>
            <a:r>
              <a:rPr lang="en-US" dirty="0">
                <a:latin typeface="Georgia" panose="02040502050405020303" pitchFamily="18" charset="0"/>
                <a:cs typeface="Times New Roman" panose="02020603050405020304" pitchFamily="18" charset="0"/>
                <a:hlinkClick r:id="rId2"/>
              </a:rPr>
              <a:t>https://archive.ics.uci.edu/ml/datasets/Bank+Marketing#</a:t>
            </a:r>
            <a:r>
              <a:rPr lang="en-US" dirty="0">
                <a:latin typeface="Georgia" panose="02040502050405020303" pitchFamily="18" charset="0"/>
                <a:cs typeface="Times New Roman" panose="02020603050405020304" pitchFamily="18" charset="0"/>
              </a:rPr>
              <a:t>).</a:t>
            </a:r>
          </a:p>
          <a:p>
            <a:endParaRPr lang="en-US" dirty="0">
              <a:latin typeface="Georgia" panose="02040502050405020303" pitchFamily="18" charset="0"/>
              <a:cs typeface="Times New Roman" panose="02020603050405020304" pitchFamily="18" charset="0"/>
            </a:endParaRPr>
          </a:p>
          <a:p>
            <a:r>
              <a:rPr lang="en-US" dirty="0">
                <a:latin typeface="Georgia" panose="02040502050405020303" pitchFamily="18" charset="0"/>
                <a:cs typeface="Times New Roman" panose="02020603050405020304" pitchFamily="18" charset="0"/>
              </a:rPr>
              <a:t>2. bank-full.csv with 45211 observations and 17 variables.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574" y="1124744"/>
            <a:ext cx="8229600" cy="1143000"/>
          </a:xfrm>
        </p:spPr>
        <p:txBody>
          <a:bodyPr/>
          <a:lstStyle/>
          <a:p>
            <a:r>
              <a:rPr lang="en-US" dirty="0">
                <a:latin typeface="Georgia" panose="02040502050405020303" pitchFamily="18" charset="0"/>
              </a:rPr>
              <a:t>Data Processing</a:t>
            </a:r>
          </a:p>
        </p:txBody>
      </p:sp>
      <p:sp>
        <p:nvSpPr>
          <p:cNvPr id="3" name="内容占位符 2"/>
          <p:cNvSpPr>
            <a:spLocks noGrp="1"/>
          </p:cNvSpPr>
          <p:nvPr>
            <p:ph idx="1"/>
          </p:nvPr>
        </p:nvSpPr>
        <p:spPr>
          <a:xfrm>
            <a:off x="1582042" y="2420888"/>
            <a:ext cx="5976664" cy="3312368"/>
          </a:xfrm>
        </p:spPr>
        <p:txBody>
          <a:bodyPr>
            <a:normAutofit/>
          </a:bodyPr>
          <a:lstStyle/>
          <a:p>
            <a:pPr marL="342900" lvl="1" indent="-342900">
              <a:buFont typeface="Arial" pitchFamily="34" charset="0"/>
              <a:buChar char="•"/>
            </a:pPr>
            <a:r>
              <a:rPr lang="en-US" altLang="zh-CN" sz="2800" dirty="0">
                <a:latin typeface="Georgia" panose="02040502050405020303" pitchFamily="18" charset="0"/>
              </a:rPr>
              <a:t>1. Data preprocessing</a:t>
            </a:r>
          </a:p>
          <a:p>
            <a:pPr marL="342900" lvl="1" indent="-342900">
              <a:buFont typeface="Arial" pitchFamily="34" charset="0"/>
              <a:buChar char="•"/>
            </a:pPr>
            <a:r>
              <a:rPr lang="en-US" sz="2800" dirty="0">
                <a:latin typeface="Georgia" panose="02040502050405020303" pitchFamily="18" charset="0"/>
              </a:rPr>
              <a:t>2. Model Selection and Evaluation</a:t>
            </a:r>
          </a:p>
          <a:p>
            <a:pPr marL="0" lvl="1" indent="0">
              <a:buNone/>
            </a:pPr>
            <a:r>
              <a:rPr lang="en-US" sz="2400" dirty="0">
                <a:latin typeface="Georgia" panose="02040502050405020303" pitchFamily="18" charset="0"/>
                <a:cs typeface="Times New Roman" panose="02020603050405020304" pitchFamily="18" charset="0"/>
              </a:rPr>
              <a:t>      Logistic regression/ SVM/ Naive Bayes</a:t>
            </a:r>
          </a:p>
          <a:p>
            <a:pPr marL="0" lvl="1" indent="0">
              <a:buNone/>
            </a:pPr>
            <a:r>
              <a:rPr lang="en-US" sz="2400" dirty="0">
                <a:latin typeface="Georgia" panose="02040502050405020303" pitchFamily="18" charset="0"/>
                <a:cs typeface="Times New Roman" panose="02020603050405020304" pitchFamily="18" charset="0"/>
              </a:rPr>
              <a:t>      Accuracy and ROC Curve</a:t>
            </a:r>
          </a:p>
          <a:p>
            <a:r>
              <a:rPr lang="en-US" sz="2800" dirty="0">
                <a:latin typeface="Georgia" panose="02040502050405020303" pitchFamily="18" charset="0"/>
              </a:rPr>
              <a:t> 3. Conclusion</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Georgia" panose="02040502050405020303" pitchFamily="18" charset="0"/>
              </a:rPr>
              <a:t>1. Data preprocessing</a:t>
            </a:r>
          </a:p>
        </p:txBody>
      </p:sp>
      <p:sp>
        <p:nvSpPr>
          <p:cNvPr id="3" name="内容占位符 2"/>
          <p:cNvSpPr>
            <a:spLocks noGrp="1"/>
          </p:cNvSpPr>
          <p:nvPr>
            <p:ph idx="1"/>
          </p:nvPr>
        </p:nvSpPr>
        <p:spPr>
          <a:xfrm>
            <a:off x="1043608" y="2420888"/>
            <a:ext cx="7427168" cy="3872472"/>
          </a:xfrm>
        </p:spPr>
        <p:txBody>
          <a:bodyPr>
            <a:normAutofit lnSpcReduction="10000"/>
          </a:bodyPr>
          <a:lstStyle/>
          <a:p>
            <a:pPr>
              <a:buNone/>
            </a:pPr>
            <a:r>
              <a:rPr lang="en-US" dirty="0">
                <a:solidFill>
                  <a:srgbClr val="FF0000"/>
                </a:solidFill>
                <a:latin typeface="Georgia" panose="02040502050405020303" pitchFamily="18" charset="0"/>
              </a:rPr>
              <a:t>a. Missing data:</a:t>
            </a:r>
          </a:p>
          <a:p>
            <a:r>
              <a:rPr lang="en-US" dirty="0">
                <a:latin typeface="Georgia" panose="02040502050405020303" pitchFamily="18" charset="0"/>
              </a:rPr>
              <a:t>there are 3 categorical variables which contain “unknown” values.</a:t>
            </a:r>
          </a:p>
          <a:p>
            <a:pPr>
              <a:buNone/>
            </a:pPr>
            <a:r>
              <a:rPr lang="en-US" b="1" dirty="0">
                <a:latin typeface="Georgia" panose="02040502050405020303" pitchFamily="18" charset="0"/>
              </a:rPr>
              <a:t>Method:</a:t>
            </a:r>
          </a:p>
          <a:p>
            <a:r>
              <a:rPr lang="en-US" dirty="0">
                <a:latin typeface="Georgia" panose="02040502050405020303" pitchFamily="18" charset="0"/>
              </a:rPr>
              <a:t>built a </a:t>
            </a:r>
            <a:r>
              <a:rPr lang="en-US" dirty="0">
                <a:solidFill>
                  <a:srgbClr val="FF0000"/>
                </a:solidFill>
                <a:latin typeface="Georgia" panose="02040502050405020303" pitchFamily="18" charset="0"/>
              </a:rPr>
              <a:t>two-by-two way contingency table </a:t>
            </a:r>
            <a:r>
              <a:rPr lang="en-US" dirty="0">
                <a:latin typeface="Georgia" panose="02040502050405020303" pitchFamily="18" charset="0"/>
              </a:rPr>
              <a:t>compared our target response and the </a:t>
            </a:r>
            <a:r>
              <a:rPr lang="en-US" dirty="0">
                <a:solidFill>
                  <a:srgbClr val="FF0000"/>
                </a:solidFill>
                <a:latin typeface="Georgia" panose="02040502050405020303" pitchFamily="18" charset="0"/>
              </a:rPr>
              <a:t>known/unknown </a:t>
            </a:r>
            <a:r>
              <a:rPr lang="en-US" dirty="0">
                <a:latin typeface="Georgia" panose="02040502050405020303" pitchFamily="18" charset="0"/>
              </a:rPr>
              <a:t>status of attribute. </a:t>
            </a:r>
          </a:p>
          <a:p>
            <a:r>
              <a:rPr lang="en-US" dirty="0">
                <a:latin typeface="Georgia" panose="02040502050405020303" pitchFamily="18" charset="0"/>
              </a:rPr>
              <a:t>Applied </a:t>
            </a:r>
            <a:r>
              <a:rPr lang="en-US" dirty="0">
                <a:solidFill>
                  <a:srgbClr val="FF0000"/>
                </a:solidFill>
                <a:latin typeface="Georgia" panose="02040502050405020303" pitchFamily="18" charset="0"/>
              </a:rPr>
              <a:t>chi-square test </a:t>
            </a:r>
            <a:r>
              <a:rPr lang="en-US" dirty="0">
                <a:latin typeface="Georgia" panose="02040502050405020303" pitchFamily="18" charset="0"/>
              </a:rPr>
              <a:t>to check the significance to the response variable(Y).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Georgia" panose="02040502050405020303" pitchFamily="18" charset="0"/>
              </a:rPr>
              <a:t>1. Data preprocessing</a:t>
            </a:r>
          </a:p>
        </p:txBody>
      </p:sp>
      <p:sp>
        <p:nvSpPr>
          <p:cNvPr id="3" name="内容占位符 2"/>
          <p:cNvSpPr>
            <a:spLocks noGrp="1"/>
          </p:cNvSpPr>
          <p:nvPr>
            <p:ph idx="1"/>
          </p:nvPr>
        </p:nvSpPr>
        <p:spPr>
          <a:xfrm>
            <a:off x="1177069" y="2492896"/>
            <a:ext cx="7499387" cy="3456384"/>
          </a:xfrm>
        </p:spPr>
        <p:txBody>
          <a:bodyPr>
            <a:normAutofit fontScale="92500"/>
          </a:bodyPr>
          <a:lstStyle/>
          <a:p>
            <a:pPr>
              <a:buNone/>
            </a:pPr>
            <a:r>
              <a:rPr lang="en-US" dirty="0">
                <a:solidFill>
                  <a:srgbClr val="FF0000"/>
                </a:solidFill>
                <a:latin typeface="Georgia" panose="02040502050405020303" pitchFamily="18" charset="0"/>
              </a:rPr>
              <a:t>b. Feature selection </a:t>
            </a:r>
            <a:r>
              <a:rPr lang="en-US" dirty="0">
                <a:solidFill>
                  <a:schemeClr val="tx1"/>
                </a:solidFill>
                <a:latin typeface="Georgia" panose="02040502050405020303" pitchFamily="18" charset="0"/>
              </a:rPr>
              <a:t>---</a:t>
            </a:r>
            <a:r>
              <a:rPr lang="en-US" dirty="0">
                <a:solidFill>
                  <a:srgbClr val="FF0000"/>
                </a:solidFill>
                <a:latin typeface="Georgia" panose="02040502050405020303" pitchFamily="18" charset="0"/>
              </a:rPr>
              <a:t> </a:t>
            </a:r>
            <a:r>
              <a:rPr lang="en-US" dirty="0">
                <a:latin typeface="Georgia" panose="02040502050405020303" pitchFamily="18" charset="0"/>
              </a:rPr>
              <a:t>to drop the insignificant variables</a:t>
            </a:r>
            <a:endParaRPr lang="en-US" b="1" dirty="0">
              <a:latin typeface="Georgia" panose="02040502050405020303" pitchFamily="18" charset="0"/>
            </a:endParaRPr>
          </a:p>
          <a:p>
            <a:pPr>
              <a:buNone/>
            </a:pPr>
            <a:endParaRPr lang="en-US" b="1" dirty="0">
              <a:latin typeface="Georgia" panose="02040502050405020303" pitchFamily="18" charset="0"/>
            </a:endParaRPr>
          </a:p>
          <a:p>
            <a:pPr>
              <a:buNone/>
            </a:pPr>
            <a:r>
              <a:rPr lang="en-US" b="1" dirty="0">
                <a:latin typeface="Georgia" panose="02040502050405020303" pitchFamily="18" charset="0"/>
              </a:rPr>
              <a:t>Method: </a:t>
            </a:r>
            <a:r>
              <a:rPr lang="en-US" dirty="0">
                <a:latin typeface="Georgia" panose="02040502050405020303" pitchFamily="18" charset="0"/>
              </a:rPr>
              <a:t>For the categorical variables,</a:t>
            </a:r>
            <a:endParaRPr lang="en-US" b="1" dirty="0">
              <a:latin typeface="Georgia" panose="02040502050405020303" pitchFamily="18" charset="0"/>
            </a:endParaRPr>
          </a:p>
          <a:p>
            <a:r>
              <a:rPr lang="en-US" dirty="0">
                <a:solidFill>
                  <a:srgbClr val="FF0000"/>
                </a:solidFill>
                <a:latin typeface="Georgia" panose="02040502050405020303" pitchFamily="18" charset="0"/>
              </a:rPr>
              <a:t>Chi-square test </a:t>
            </a:r>
            <a:r>
              <a:rPr lang="en-US" dirty="0">
                <a:latin typeface="Georgia" panose="02040502050405020303" pitchFamily="18" charset="0"/>
              </a:rPr>
              <a:t>to check the independence with Y</a:t>
            </a:r>
            <a:endParaRPr lang="en-US" b="1" dirty="0">
              <a:latin typeface="Georgia" panose="02040502050405020303" pitchFamily="18" charset="0"/>
            </a:endParaRPr>
          </a:p>
          <a:p>
            <a:pPr>
              <a:buNone/>
            </a:pPr>
            <a:endParaRPr lang="en-US" b="1" dirty="0">
              <a:latin typeface="Georgia" panose="02040502050405020303" pitchFamily="18" charset="0"/>
            </a:endParaRPr>
          </a:p>
          <a:p>
            <a:pPr>
              <a:buNone/>
            </a:pPr>
            <a:r>
              <a:rPr lang="en-US" b="1" dirty="0">
                <a:latin typeface="Georgia" panose="02040502050405020303" pitchFamily="18" charset="0"/>
              </a:rPr>
              <a:t>Method: </a:t>
            </a:r>
            <a:r>
              <a:rPr lang="en-US" dirty="0">
                <a:latin typeface="Georgia" panose="02040502050405020303" pitchFamily="18" charset="0"/>
              </a:rPr>
              <a:t>For the numeric variables,</a:t>
            </a:r>
            <a:endParaRPr lang="en-US" b="1" dirty="0">
              <a:latin typeface="Georgia" panose="02040502050405020303" pitchFamily="18" charset="0"/>
            </a:endParaRPr>
          </a:p>
          <a:p>
            <a:r>
              <a:rPr lang="en-US" dirty="0">
                <a:solidFill>
                  <a:srgbClr val="FF0000"/>
                </a:solidFill>
                <a:latin typeface="Georgia" panose="02040502050405020303" pitchFamily="18" charset="0"/>
              </a:rPr>
              <a:t>Pearson Correlation test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Georgia" panose="02040502050405020303" pitchFamily="18" charset="0"/>
              </a:rPr>
              <a:t>1. Data preprocessing</a:t>
            </a:r>
          </a:p>
        </p:txBody>
      </p:sp>
      <p:sp>
        <p:nvSpPr>
          <p:cNvPr id="3" name="内容占位符 2"/>
          <p:cNvSpPr>
            <a:spLocks noGrp="1"/>
          </p:cNvSpPr>
          <p:nvPr>
            <p:ph idx="1"/>
          </p:nvPr>
        </p:nvSpPr>
        <p:spPr/>
        <p:txBody>
          <a:bodyPr>
            <a:normAutofit fontScale="92500"/>
          </a:bodyPr>
          <a:lstStyle/>
          <a:p>
            <a:pPr>
              <a:buNone/>
            </a:pPr>
            <a:r>
              <a:rPr lang="en-US" dirty="0">
                <a:solidFill>
                  <a:srgbClr val="FF0000"/>
                </a:solidFill>
                <a:latin typeface="Georgia" panose="02040502050405020303" pitchFamily="18" charset="0"/>
              </a:rPr>
              <a:t>c. Imbalanced data</a:t>
            </a:r>
          </a:p>
          <a:p>
            <a:endParaRPr lang="en-US" dirty="0">
              <a:latin typeface="Georgia" panose="02040502050405020303" pitchFamily="18" charset="0"/>
            </a:endParaRPr>
          </a:p>
          <a:p>
            <a:endParaRPr lang="en-US" dirty="0">
              <a:latin typeface="Georgia" panose="02040502050405020303" pitchFamily="18" charset="0"/>
            </a:endParaRPr>
          </a:p>
          <a:p>
            <a:pPr>
              <a:buNone/>
            </a:pPr>
            <a:r>
              <a:rPr lang="en-US" b="1" dirty="0">
                <a:latin typeface="Georgia" panose="02040502050405020303" pitchFamily="18" charset="0"/>
              </a:rPr>
              <a:t>Method</a:t>
            </a:r>
            <a:r>
              <a:rPr lang="en-US" dirty="0">
                <a:latin typeface="Georgia" panose="02040502050405020303" pitchFamily="18" charset="0"/>
              </a:rPr>
              <a:t>:</a:t>
            </a:r>
          </a:p>
          <a:p>
            <a:r>
              <a:rPr lang="en-US" dirty="0">
                <a:latin typeface="Georgia" panose="02040502050405020303" pitchFamily="18" charset="0"/>
              </a:rPr>
              <a:t>Performance measurement: </a:t>
            </a:r>
          </a:p>
          <a:p>
            <a:r>
              <a:rPr lang="en-US" dirty="0">
                <a:solidFill>
                  <a:srgbClr val="FF0000"/>
                </a:solidFill>
                <a:latin typeface="Georgia" panose="02040502050405020303" pitchFamily="18" charset="0"/>
              </a:rPr>
              <a:t>Accuracy</a:t>
            </a:r>
            <a:r>
              <a:rPr lang="en-US" dirty="0">
                <a:latin typeface="Georgia" panose="02040502050405020303" pitchFamily="18" charset="0"/>
              </a:rPr>
              <a:t>  and </a:t>
            </a:r>
            <a:r>
              <a:rPr lang="en-US" dirty="0">
                <a:solidFill>
                  <a:srgbClr val="FF0000"/>
                </a:solidFill>
                <a:latin typeface="Georgia" panose="02040502050405020303" pitchFamily="18" charset="0"/>
              </a:rPr>
              <a:t>ROC(AUC)</a:t>
            </a:r>
          </a:p>
          <a:p>
            <a:r>
              <a:rPr lang="en-US" dirty="0">
                <a:latin typeface="Georgia" panose="02040502050405020303" pitchFamily="18" charset="0"/>
              </a:rPr>
              <a:t>Resampling method: </a:t>
            </a:r>
            <a:r>
              <a:rPr lang="en-US" dirty="0">
                <a:solidFill>
                  <a:srgbClr val="FF0000"/>
                </a:solidFill>
                <a:latin typeface="Georgia" panose="02040502050405020303" pitchFamily="18" charset="0"/>
              </a:rPr>
              <a:t>Stratified Cross Validation</a:t>
            </a:r>
          </a:p>
        </p:txBody>
      </p:sp>
      <p:pic>
        <p:nvPicPr>
          <p:cNvPr id="1028" name="Picture 4"/>
          <p:cNvPicPr>
            <a:picLocks noChangeAspect="1" noChangeArrowheads="1"/>
          </p:cNvPicPr>
          <p:nvPr/>
        </p:nvPicPr>
        <p:blipFill>
          <a:blip r:embed="rId2"/>
          <a:srcRect l="3794" r="16527"/>
          <a:stretch>
            <a:fillRect/>
          </a:stretch>
        </p:blipFill>
        <p:spPr bwMode="auto">
          <a:xfrm>
            <a:off x="1475656" y="2852936"/>
            <a:ext cx="1872208" cy="92124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6866" y="915337"/>
            <a:ext cx="6798734" cy="1303867"/>
          </a:xfrm>
        </p:spPr>
        <p:txBody>
          <a:bodyPr>
            <a:normAutofit fontScale="90000"/>
          </a:bodyPr>
          <a:lstStyle/>
          <a:p>
            <a:br>
              <a:rPr lang="en-US" dirty="0"/>
            </a:br>
            <a:r>
              <a:rPr lang="en-US" sz="4400" dirty="0">
                <a:solidFill>
                  <a:schemeClr val="tx1"/>
                </a:solidFill>
                <a:latin typeface="Georgia" panose="02040502050405020303" pitchFamily="18" charset="0"/>
              </a:rPr>
              <a:t>Stratified cross validation </a:t>
            </a:r>
            <a:br>
              <a:rPr lang="en-US" dirty="0">
                <a:solidFill>
                  <a:srgbClr val="FF0000"/>
                </a:solidFill>
              </a:rPr>
            </a:br>
            <a:endParaRPr lang="en-US" dirty="0"/>
          </a:p>
        </p:txBody>
      </p:sp>
      <p:sp>
        <p:nvSpPr>
          <p:cNvPr id="3" name="内容占位符 2"/>
          <p:cNvSpPr>
            <a:spLocks noGrp="1"/>
          </p:cNvSpPr>
          <p:nvPr>
            <p:ph idx="1"/>
          </p:nvPr>
        </p:nvSpPr>
        <p:spPr>
          <a:xfrm>
            <a:off x="898445" y="2492897"/>
            <a:ext cx="7633995" cy="3384376"/>
          </a:xfrm>
        </p:spPr>
        <p:txBody>
          <a:bodyPr>
            <a:normAutofit/>
          </a:bodyPr>
          <a:lstStyle/>
          <a:p>
            <a:pPr>
              <a:buFont typeface="Arial" panose="020B0604020202020204" pitchFamily="34" charset="0"/>
              <a:buChar char="•"/>
            </a:pPr>
            <a:r>
              <a:rPr lang="en-US" dirty="0">
                <a:latin typeface="Georgia" panose="02040502050405020303" pitchFamily="18" charset="0"/>
              </a:rPr>
              <a:t>Split data into two parts: </a:t>
            </a:r>
            <a:r>
              <a:rPr lang="en-US" dirty="0">
                <a:solidFill>
                  <a:srgbClr val="FF0000"/>
                </a:solidFill>
                <a:latin typeface="Georgia" panose="02040502050405020303" pitchFamily="18" charset="0"/>
              </a:rPr>
              <a:t>training set </a:t>
            </a:r>
            <a:r>
              <a:rPr lang="en-US" dirty="0">
                <a:solidFill>
                  <a:schemeClr val="tx1"/>
                </a:solidFill>
                <a:latin typeface="Georgia" panose="02040502050405020303" pitchFamily="18" charset="0"/>
              </a:rPr>
              <a:t>and</a:t>
            </a:r>
            <a:r>
              <a:rPr lang="en-US" dirty="0">
                <a:solidFill>
                  <a:srgbClr val="FF0000"/>
                </a:solidFill>
                <a:latin typeface="Georgia" panose="02040502050405020303" pitchFamily="18" charset="0"/>
              </a:rPr>
              <a:t> test set</a:t>
            </a:r>
          </a:p>
          <a:p>
            <a:pPr marL="0" indent="0">
              <a:buNone/>
            </a:pPr>
            <a:r>
              <a:rPr lang="en-US" dirty="0">
                <a:latin typeface="Georgia" panose="02040502050405020303" pitchFamily="18" charset="0"/>
              </a:rPr>
              <a:t>     By </a:t>
            </a:r>
            <a:r>
              <a:rPr lang="en-US" dirty="0" err="1">
                <a:solidFill>
                  <a:srgbClr val="FF0000"/>
                </a:solidFill>
                <a:latin typeface="Georgia" panose="02040502050405020303" pitchFamily="18" charset="0"/>
              </a:rPr>
              <a:t>createDataPartition</a:t>
            </a:r>
            <a:r>
              <a:rPr lang="en-US" dirty="0">
                <a:solidFill>
                  <a:srgbClr val="FF0000"/>
                </a:solidFill>
                <a:latin typeface="Georgia" panose="02040502050405020303" pitchFamily="18" charset="0"/>
              </a:rPr>
              <a:t> ( ), </a:t>
            </a:r>
            <a:r>
              <a:rPr lang="en-US" dirty="0">
                <a:solidFill>
                  <a:schemeClr val="tx1"/>
                </a:solidFill>
                <a:latin typeface="Georgia" panose="02040502050405020303" pitchFamily="18" charset="0"/>
              </a:rPr>
              <a:t>with percentage P=0.7. </a:t>
            </a:r>
          </a:p>
          <a:p>
            <a:pPr marL="0" indent="0">
              <a:buNone/>
            </a:pPr>
            <a:endParaRPr lang="en-US" dirty="0">
              <a:latin typeface="Georgia" panose="02040502050405020303" pitchFamily="18" charset="0"/>
            </a:endParaRPr>
          </a:p>
          <a:p>
            <a:r>
              <a:rPr lang="en-US" dirty="0">
                <a:latin typeface="Georgia" panose="02040502050405020303" pitchFamily="18" charset="0"/>
              </a:rPr>
              <a:t>The mean respond value is approximately equal in all the folds. </a:t>
            </a:r>
          </a:p>
          <a:p>
            <a:r>
              <a:rPr lang="en-US" dirty="0">
                <a:latin typeface="Georgia" panose="02040502050405020303" pitchFamily="18" charset="0"/>
              </a:rPr>
              <a:t>Each folds contains roughly the sample proportions of the types of class labels.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998" y="1052736"/>
            <a:ext cx="8229600" cy="1143000"/>
          </a:xfrm>
        </p:spPr>
        <p:txBody>
          <a:bodyPr>
            <a:normAutofit/>
          </a:bodyPr>
          <a:lstStyle/>
          <a:p>
            <a:r>
              <a:rPr lang="en-US" sz="3600" dirty="0">
                <a:latin typeface="Georgia" panose="02040502050405020303" pitchFamily="18" charset="0"/>
              </a:rPr>
              <a:t>2. Model </a:t>
            </a:r>
            <a:r>
              <a:rPr lang="en-US" dirty="0">
                <a:latin typeface="Georgia" panose="02040502050405020303" pitchFamily="18" charset="0"/>
              </a:rPr>
              <a:t>Selection</a:t>
            </a:r>
            <a:r>
              <a:rPr lang="en-US" sz="3600" dirty="0">
                <a:latin typeface="Georgia" panose="02040502050405020303" pitchFamily="18" charset="0"/>
              </a:rPr>
              <a:t> and Evaluation</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293355368"/>
              </p:ext>
            </p:extLst>
          </p:nvPr>
        </p:nvGraphicFramePr>
        <p:xfrm>
          <a:off x="827584" y="2636912"/>
          <a:ext cx="7572428" cy="2136900"/>
        </p:xfrm>
        <a:graphic>
          <a:graphicData uri="http://schemas.openxmlformats.org/drawingml/2006/table">
            <a:tbl>
              <a:tblPr/>
              <a:tblGrid>
                <a:gridCol w="1552826">
                  <a:extLst>
                    <a:ext uri="{9D8B030D-6E8A-4147-A177-3AD203B41FA5}">
                      <a16:colId xmlns:a16="http://schemas.microsoft.com/office/drawing/2014/main" val="20000"/>
                    </a:ext>
                  </a:extLst>
                </a:gridCol>
                <a:gridCol w="2233388">
                  <a:extLst>
                    <a:ext uri="{9D8B030D-6E8A-4147-A177-3AD203B41FA5}">
                      <a16:colId xmlns:a16="http://schemas.microsoft.com/office/drawing/2014/main" val="20001"/>
                    </a:ext>
                  </a:extLst>
                </a:gridCol>
                <a:gridCol w="1893107">
                  <a:extLst>
                    <a:ext uri="{9D8B030D-6E8A-4147-A177-3AD203B41FA5}">
                      <a16:colId xmlns:a16="http://schemas.microsoft.com/office/drawing/2014/main" val="20002"/>
                    </a:ext>
                  </a:extLst>
                </a:gridCol>
                <a:gridCol w="1893107">
                  <a:extLst>
                    <a:ext uri="{9D8B030D-6E8A-4147-A177-3AD203B41FA5}">
                      <a16:colId xmlns:a16="http://schemas.microsoft.com/office/drawing/2014/main" val="20003"/>
                    </a:ext>
                  </a:extLst>
                </a:gridCol>
              </a:tblGrid>
              <a:tr h="607572">
                <a:tc>
                  <a:txBody>
                    <a:bodyPr/>
                    <a:lstStyle/>
                    <a:p>
                      <a:pPr marL="0" marR="0" algn="ctr">
                        <a:lnSpc>
                          <a:spcPct val="150000"/>
                        </a:lnSpc>
                        <a:spcBef>
                          <a:spcPts val="0"/>
                        </a:spcBef>
                        <a:spcAft>
                          <a:spcPts val="0"/>
                        </a:spcAft>
                      </a:pPr>
                      <a:endParaRPr lang="en-US" sz="2400" b="0" dirty="0">
                        <a:latin typeface="+mn-lt"/>
                        <a:ea typeface="等线"/>
                        <a:cs typeface="Arial" pitchFamily="34" charset="0"/>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0" dirty="0">
                          <a:latin typeface="+mn-lt"/>
                          <a:ea typeface="等线"/>
                          <a:cs typeface="Arial" pitchFamily="34" charset="0"/>
                        </a:rPr>
                        <a:t>Logistic regression</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0" dirty="0">
                          <a:latin typeface="+mn-lt"/>
                          <a:ea typeface="等线"/>
                          <a:cs typeface="Arial" pitchFamily="34" charset="0"/>
                        </a:rPr>
                        <a:t>SVM</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0" dirty="0">
                          <a:latin typeface="+mn-lt"/>
                          <a:ea typeface="等线"/>
                          <a:cs typeface="Arial" pitchFamily="34" charset="0"/>
                        </a:rPr>
                        <a:t>Naive Bayes</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52030">
                <a:tc>
                  <a:txBody>
                    <a:bodyPr/>
                    <a:lstStyle/>
                    <a:p>
                      <a:pPr marL="0" marR="0" algn="ctr">
                        <a:lnSpc>
                          <a:spcPct val="150000"/>
                        </a:lnSpc>
                        <a:spcBef>
                          <a:spcPts val="0"/>
                        </a:spcBef>
                        <a:spcAft>
                          <a:spcPts val="0"/>
                        </a:spcAft>
                      </a:pPr>
                      <a:r>
                        <a:rPr lang="en-US" sz="2000" b="0" dirty="0">
                          <a:latin typeface="+mn-lt"/>
                          <a:ea typeface="等线"/>
                          <a:cs typeface="Arial" pitchFamily="34" charset="0"/>
                        </a:rPr>
                        <a:t>Accuracy</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eaLnBrk="1" latinLnBrk="1"/>
                      <a:r>
                        <a:rPr lang="en-US" sz="2400" b="1" dirty="0">
                          <a:solidFill>
                            <a:srgbClr val="FF0000"/>
                          </a:solidFill>
                          <a:latin typeface="+mn-lt"/>
                          <a:cs typeface="Arial" pitchFamily="34" charset="0"/>
                        </a:rPr>
                        <a:t>0.8997</a:t>
                      </a:r>
                      <a:r>
                        <a:rPr lang="en-US" sz="2400" b="1" dirty="0">
                          <a:solidFill>
                            <a:srgbClr val="000000"/>
                          </a:solidFill>
                          <a:latin typeface="+mn-lt"/>
                          <a:cs typeface="Arial" pitchFamily="34" charset="0"/>
                        </a:rPr>
                        <a:t> </a:t>
                      </a:r>
                      <a:endParaRPr lang="en-US" sz="2400" b="1" dirty="0">
                        <a:latin typeface="+mn-lt"/>
                        <a:cs typeface="Arial" pitchFamily="34" charset="0"/>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50000"/>
                        </a:lnSpc>
                        <a:spcBef>
                          <a:spcPts val="0"/>
                        </a:spcBef>
                        <a:spcAft>
                          <a:spcPts val="0"/>
                        </a:spcAft>
                      </a:pPr>
                      <a:r>
                        <a:rPr lang="en-US" sz="2400" b="0" kern="1200" dirty="0">
                          <a:solidFill>
                            <a:srgbClr val="000000"/>
                          </a:solidFill>
                          <a:latin typeface="+mn-lt"/>
                          <a:ea typeface="+mn-ea"/>
                          <a:cs typeface="Arial" pitchFamily="34" charset="0"/>
                        </a:rPr>
                        <a:t>0.8959 </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400" b="0" dirty="0">
                          <a:solidFill>
                            <a:srgbClr val="000000"/>
                          </a:solidFill>
                          <a:latin typeface="+mn-lt"/>
                          <a:cs typeface="Arial" pitchFamily="34" charset="0"/>
                        </a:rPr>
                        <a:t>0.8756  </a:t>
                      </a:r>
                      <a:r>
                        <a:rPr lang="en-US" sz="2400" b="0" dirty="0">
                          <a:latin typeface="+mn-lt"/>
                          <a:cs typeface="Arial" pitchFamily="34" charset="0"/>
                        </a:rPr>
                        <a:t> </a:t>
                      </a:r>
                      <a:endParaRPr lang="en-US" sz="2400" b="0" dirty="0">
                        <a:latin typeface="+mn-lt"/>
                        <a:ea typeface="等线"/>
                        <a:cs typeface="Arial" pitchFamily="34" charset="0"/>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77298">
                <a:tc>
                  <a:txBody>
                    <a:bodyPr/>
                    <a:lstStyle/>
                    <a:p>
                      <a:pPr marL="0" marR="0" algn="ctr">
                        <a:lnSpc>
                          <a:spcPct val="150000"/>
                        </a:lnSpc>
                        <a:spcBef>
                          <a:spcPts val="0"/>
                        </a:spcBef>
                        <a:spcAft>
                          <a:spcPts val="0"/>
                        </a:spcAft>
                      </a:pPr>
                      <a:r>
                        <a:rPr lang="en-US" sz="2000" b="0" dirty="0">
                          <a:latin typeface="+mn-lt"/>
                          <a:ea typeface="等线"/>
                          <a:cs typeface="Arial" pitchFamily="34" charset="0"/>
                        </a:rPr>
                        <a:t>AUC</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400" b="1" dirty="0">
                          <a:solidFill>
                            <a:srgbClr val="FF0000"/>
                          </a:solidFill>
                          <a:latin typeface="+mn-lt"/>
                          <a:ea typeface="等线"/>
                          <a:cs typeface="Arial" pitchFamily="34" charset="0"/>
                        </a:rPr>
                        <a:t>0.904</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50000"/>
                        </a:lnSpc>
                        <a:spcBef>
                          <a:spcPts val="0"/>
                        </a:spcBef>
                        <a:spcAft>
                          <a:spcPts val="0"/>
                        </a:spcAft>
                      </a:pPr>
                      <a:r>
                        <a:rPr lang="en-US" sz="2400" b="0" dirty="0">
                          <a:latin typeface="+mn-lt"/>
                          <a:ea typeface="等线"/>
                          <a:cs typeface="Arial" pitchFamily="34" charset="0"/>
                        </a:rPr>
                        <a:t>0.619</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400" b="0" dirty="0">
                          <a:latin typeface="+mn-lt"/>
                          <a:ea typeface="等线"/>
                          <a:cs typeface="Arial" pitchFamily="34" charset="0"/>
                        </a:rPr>
                        <a:t>0.720</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CF34F6C3-D96E-4140-9519-3896C3A51F53}"/>
              </a:ext>
            </a:extLst>
          </p:cNvPr>
          <p:cNvSpPr/>
          <p:nvPr/>
        </p:nvSpPr>
        <p:spPr>
          <a:xfrm>
            <a:off x="1043608" y="4773813"/>
            <a:ext cx="6624736" cy="1200329"/>
          </a:xfrm>
          <a:prstGeom prst="rect">
            <a:avLst/>
          </a:prstGeom>
        </p:spPr>
        <p:txBody>
          <a:bodyPr wrap="square">
            <a:spAutoFit/>
          </a:bodyPr>
          <a:lstStyle/>
          <a:p>
            <a:pPr algn="just">
              <a:lnSpc>
                <a:spcPct val="150000"/>
              </a:lnSpc>
            </a:pPr>
            <a:r>
              <a:rPr lang="en-US" sz="2400" b="1" dirty="0">
                <a:latin typeface="Georgia" panose="02040502050405020303" pitchFamily="18" charset="0"/>
                <a:ea typeface="等线"/>
                <a:cs typeface="Arial" pitchFamily="34" charset="0"/>
              </a:rPr>
              <a:t>Logistic regression!!</a:t>
            </a:r>
          </a:p>
          <a:p>
            <a:pPr algn="just">
              <a:lnSpc>
                <a:spcPct val="150000"/>
              </a:lnSpc>
            </a:pPr>
            <a:r>
              <a:rPr lang="en-US" sz="2400" dirty="0">
                <a:latin typeface="Georgia" panose="02040502050405020303" pitchFamily="18" charset="0"/>
              </a:rPr>
              <a:t>It has the most powerful prediction ability. </a:t>
            </a:r>
            <a:endParaRPr lang="en-US" sz="2400" b="1" dirty="0">
              <a:latin typeface="Georgia" panose="02040502050405020303" pitchFamily="18" charset="0"/>
              <a:ea typeface="等线"/>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401</Words>
  <Application>Microsoft Office PowerPoint</Application>
  <PresentationFormat>On-screen Show (4:3)</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等线</vt:lpstr>
      <vt:lpstr>方正舒体</vt:lpstr>
      <vt:lpstr>Arial</vt:lpstr>
      <vt:lpstr>Garamond</vt:lpstr>
      <vt:lpstr>Georgia</vt:lpstr>
      <vt:lpstr>Ink Free</vt:lpstr>
      <vt:lpstr>Times New Roman</vt:lpstr>
      <vt:lpstr>Organic</vt:lpstr>
      <vt:lpstr>Predicting bank Term Deposit Subscription</vt:lpstr>
      <vt:lpstr>Motivation</vt:lpstr>
      <vt:lpstr>Dataset Description</vt:lpstr>
      <vt:lpstr>Data Processing</vt:lpstr>
      <vt:lpstr>1. Data preprocessing</vt:lpstr>
      <vt:lpstr>1. Data preprocessing</vt:lpstr>
      <vt:lpstr>1. Data preprocessing</vt:lpstr>
      <vt:lpstr> Stratified cross validation  </vt:lpstr>
      <vt:lpstr>2. Model Selection and Evaluation</vt:lpstr>
      <vt:lpstr>3.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Term Deposit Subscription</dc:title>
  <dc:creator>Weidan He</dc:creator>
  <cp:lastModifiedBy>Ruixie Fang</cp:lastModifiedBy>
  <cp:revision>95</cp:revision>
  <dcterms:created xsi:type="dcterms:W3CDTF">2019-04-18T18:57:41Z</dcterms:created>
  <dcterms:modified xsi:type="dcterms:W3CDTF">2019-04-22T02:01:26Z</dcterms:modified>
</cp:coreProperties>
</file>