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CF73F-4596-43E4-A20F-641DC8A35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54DB6-C251-45F5-BC14-22E3DD64C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64C65-33B2-408B-ABC0-1DEB23ED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D189-8FD8-4A44-BCC6-2F4698A82BE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7FE4D-BA45-416E-9F32-39F3D8F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8C4FD-1EF4-4278-AD58-68137D91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B821D-13AA-4794-A69D-6EE00175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1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3828E-DB11-49EE-B34D-C9921929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D69B9-9625-4E0D-834A-E43229EF3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6391F-335B-4212-A7D3-DD08AEBC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D189-8FD8-4A44-BCC6-2F4698A82BE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BC80B-5BFD-4DCE-A0A2-6BB7C6E0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696D8-8A83-48CE-A2CB-9100DB9B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B821D-13AA-4794-A69D-6EE00175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2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6DD5BC-6E35-436C-84F0-803DDCC8F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EE266-6C15-4A36-9192-2AFA641D8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F22E8-E113-485A-A4EB-B647173E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D189-8FD8-4A44-BCC6-2F4698A82BE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608A0-CBF6-4910-9FD8-EC3184F9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BE8D0-6A8F-40BA-9EF0-25C7D635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B821D-13AA-4794-A69D-6EE00175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8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DE7D-2FFE-460C-BA83-8E18B1B9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17E85-A585-4E9F-917F-619C021EA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D6170-D35B-42DD-8938-7D3ED2216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D189-8FD8-4A44-BCC6-2F4698A82BE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67CFA-6F80-42D0-A33D-68025F4E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54D43-5862-4C90-A9C8-687D750B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B821D-13AA-4794-A69D-6EE00175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9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F8DC-A640-4C1B-A45C-6EAE82431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0CB07-5BE4-43E2-A027-B1DF1640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723ED-549E-47A8-8533-22674BC45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D189-8FD8-4A44-BCC6-2F4698A82BE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3CC75-50FC-436C-AD81-98C7C061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79BAC-6C1C-41A2-8C45-128C7ABB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B821D-13AA-4794-A69D-6EE00175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6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10612-13ED-421A-850C-CEBC36D8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7AF35-38A0-43AC-AAB9-1C5BB22CA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8EC2D-7C57-444D-9F27-361D13F60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ACE8F-C475-4E60-B115-DC7B96CE7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D189-8FD8-4A44-BCC6-2F4698A82BE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7E943-58E4-4A74-9E55-5C19DE85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B1565-0F1F-4D5A-84CD-08170FF6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B821D-13AA-4794-A69D-6EE00175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9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CD9AB-1547-4250-9711-21D16235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E4408-1A5C-4D7C-AC31-FB9FDAC58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6A578-890E-44BB-BB53-4C9CD2F42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1BC548-8246-4D25-A6AA-713054814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FC678-26D9-4B7A-8705-AE993748A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80BD2-8320-434C-A59F-0C917E55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D189-8FD8-4A44-BCC6-2F4698A82BE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DBC08D-B966-4509-958D-C9812172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941873-012B-4097-B1AF-2B014CC4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B821D-13AA-4794-A69D-6EE00175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7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D79D-2CB7-42E8-846E-4A0BBEE2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6AC08F-A764-4059-B872-A1014650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D189-8FD8-4A44-BCC6-2F4698A82BE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6A1F0-BE99-4180-A938-A4052C98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19F05-D909-41E1-A43F-854720E9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B821D-13AA-4794-A69D-6EE00175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2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017C62-06DB-4399-A8C6-A4ED96FB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D189-8FD8-4A44-BCC6-2F4698A82BE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E657EB-929C-4FEE-831D-33C24C17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464D4-4213-4BB6-B508-E12ED606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B821D-13AA-4794-A69D-6EE00175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8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C76F-12D2-42C2-94BE-E8E662B34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1DB80-10B7-4906-A4C8-6445DC63F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1DDC5-4032-4EB6-9EC4-26842F0DB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2FCD6-0FA8-482D-8618-B6A2B734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D189-8FD8-4A44-BCC6-2F4698A82BE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FC9F4-1BDA-4A8F-BC7B-FCF5EDE7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3702C-F53A-4C08-9B66-30B98AED5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B821D-13AA-4794-A69D-6EE00175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3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4D55-0C4D-4AA6-9DE4-811341BED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635313-719A-4093-A3DF-A5E996053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F888F-AD00-483F-88B7-A2F87B61D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64AED-8377-453B-A05B-476B5E6F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D189-8FD8-4A44-BCC6-2F4698A82BE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A464A-1138-4642-AD4D-0FEE39B3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618A0-CCE8-432C-B746-E9666C8C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B821D-13AA-4794-A69D-6EE00175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1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32A1E-2661-4A0F-9E62-D490EA3F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4AFC8-A564-4248-A909-49D43DA35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AFF97-E3C4-4812-80F4-CEA7063BD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BD189-8FD8-4A44-BCC6-2F4698A82BE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53FA2-41BA-4B3B-9A83-95C71A39D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F5292-19C8-4C59-8A13-44FF3C2E2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B821D-13AA-4794-A69D-6EE00175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0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kiva/data-science-for-good-kiva-crowdfunding#loan_themes_by_region.csv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AF3AF-9553-4DA8-9790-EFFC6D12E8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3" b="1638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4A0883-89FC-405D-89B4-F4643D008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Science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0DEA5-1A8C-4EC1-A89A-BBB4D29EE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Andrea Kornfeld</a:t>
            </a:r>
          </a:p>
          <a:p>
            <a:r>
              <a:rPr lang="en-US" dirty="0">
                <a:solidFill>
                  <a:srgbClr val="FFFFFF"/>
                </a:solidFill>
              </a:rPr>
              <a:t>November 2018</a:t>
            </a:r>
          </a:p>
        </p:txBody>
      </p:sp>
    </p:spTree>
    <p:extLst>
      <p:ext uri="{BB962C8B-B14F-4D97-AF65-F5344CB8AC3E}">
        <p14:creationId xmlns:p14="http://schemas.microsoft.com/office/powerpoint/2010/main" val="455569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F908D434-DF82-4603-9390-8AA0F742FC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8" r="12786" b="-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24" name="Picture 2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8390D60A-DC27-4FF0-BA89-35B9E3114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1414890"/>
            <a:ext cx="4706803" cy="378883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Background: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Kiva is a non-profit that allows people to lend money via the Internet to low-income entrepreneurs and students in over 80 countries.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Hypothesis: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Can we predict how many days it will take for a loan to get funded on Kiva?</a:t>
            </a:r>
          </a:p>
        </p:txBody>
      </p:sp>
    </p:spTree>
    <p:extLst>
      <p:ext uri="{BB962C8B-B14F-4D97-AF65-F5344CB8AC3E}">
        <p14:creationId xmlns:p14="http://schemas.microsoft.com/office/powerpoint/2010/main" val="128793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F540B7-79CA-410F-B337-632148BD8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8302" y="60000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Data in the Models</a:t>
            </a:r>
          </a:p>
        </p:txBody>
      </p:sp>
      <p:sp>
        <p:nvSpPr>
          <p:cNvPr id="29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A0E195C-998C-45B0-9DC4-46D6F099EE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4" r="18158" b="-1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AD5F60B-094F-4AF7-AD44-C8E1CC665758}"/>
              </a:ext>
            </a:extLst>
          </p:cNvPr>
          <p:cNvSpPr/>
          <p:nvPr/>
        </p:nvSpPr>
        <p:spPr>
          <a:xfrm>
            <a:off x="5429138" y="1280887"/>
            <a:ext cx="65295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model is using a sample set of 1000 loans.</a:t>
            </a:r>
          </a:p>
          <a:p>
            <a:endParaRPr lang="en-US" dirty="0"/>
          </a:p>
          <a:p>
            <a:r>
              <a:rPr lang="en-US" dirty="0"/>
              <a:t>Featured Columns: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Loan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Repayment terms (in months)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Sector (Agriculture, Arts, Clothing, Construction, Education, Food, Health, Housing, Manufacturing, Personal Use, Retail, Services, Transportation, Wholesale)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Country (36 countries)</a:t>
            </a:r>
          </a:p>
          <a:p>
            <a:endParaRPr lang="en-US" dirty="0"/>
          </a:p>
          <a:p>
            <a:r>
              <a:rPr lang="en-US" dirty="0"/>
              <a:t>Looking to predict the number of days to fund a loan.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8 days 06:07:07.472000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Std	11 days 08:05:18.560925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     0 days 00:43:32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    116 days 12:42:43</a:t>
            </a:r>
          </a:p>
          <a:p>
            <a:endParaRPr lang="ru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8623EE-ED62-4B7D-AFB0-A3654D8E2EC0}"/>
              </a:ext>
            </a:extLst>
          </p:cNvPr>
          <p:cNvSpPr/>
          <p:nvPr/>
        </p:nvSpPr>
        <p:spPr>
          <a:xfrm>
            <a:off x="3676650" y="6070471"/>
            <a:ext cx="82819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 is from Kaggle: </a:t>
            </a:r>
            <a:r>
              <a:rPr lang="en-US" dirty="0">
                <a:hlinkClick r:id="rId4"/>
              </a:rPr>
              <a:t>https://www.kaggle.com/kiva/data-science-for-good-kiva-crowdfunding#loan_themes_by_region.csv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8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4841EA57-DEA6-4BE9-B11E-1FBCC76BE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Content Placeholder 4">
            <a:extLst>
              <a:ext uri="{FF2B5EF4-FFF2-40B4-BE49-F238E27FC236}">
                <a16:creationId xmlns:a16="http://schemas.microsoft.com/office/drawing/2014/main" id="{51C3EE1D-ADA4-42A6-9752-A25EAA56B0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9" r="-3" b="49932"/>
          <a:stretch/>
        </p:blipFill>
        <p:spPr>
          <a:xfrm>
            <a:off x="5926240" y="10"/>
            <a:ext cx="6265758" cy="2285990"/>
          </a:xfrm>
          <a:custGeom>
            <a:avLst/>
            <a:gdLst>
              <a:gd name="connsiteX0" fmla="*/ 0 w 6265758"/>
              <a:gd name="connsiteY0" fmla="*/ 0 h 2286000"/>
              <a:gd name="connsiteX1" fmla="*/ 6265758 w 6265758"/>
              <a:gd name="connsiteY1" fmla="*/ 0 h 2286000"/>
              <a:gd name="connsiteX2" fmla="*/ 6265758 w 6265758"/>
              <a:gd name="connsiteY2" fmla="*/ 2286000 h 2286000"/>
              <a:gd name="connsiteX3" fmla="*/ 1062168 w 6265758"/>
              <a:gd name="connsiteY3" fmla="*/ 2286000 h 2286000"/>
              <a:gd name="connsiteX4" fmla="*/ 790683 w 6265758"/>
              <a:gd name="connsiteY4" fmla="*/ 1700078 h 2286000"/>
              <a:gd name="connsiteX5" fmla="*/ 787725 w 6265758"/>
              <a:gd name="connsiteY5" fmla="*/ 1700078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65758" h="2286000">
                <a:moveTo>
                  <a:pt x="0" y="0"/>
                </a:moveTo>
                <a:lnTo>
                  <a:pt x="6265758" y="0"/>
                </a:lnTo>
                <a:lnTo>
                  <a:pt x="6265758" y="2286000"/>
                </a:lnTo>
                <a:lnTo>
                  <a:pt x="1062168" y="2286000"/>
                </a:lnTo>
                <a:lnTo>
                  <a:pt x="790683" y="1700078"/>
                </a:lnTo>
                <a:lnTo>
                  <a:pt x="787725" y="1700078"/>
                </a:lnTo>
                <a:close/>
              </a:path>
            </a:pathLst>
          </a:custGeom>
        </p:spPr>
      </p:pic>
      <p:sp>
        <p:nvSpPr>
          <p:cNvPr id="57" name="Freeform 15">
            <a:extLst>
              <a:ext uri="{FF2B5EF4-FFF2-40B4-BE49-F238E27FC236}">
                <a16:creationId xmlns:a16="http://schemas.microsoft.com/office/drawing/2014/main" id="{A26922E4-CEB0-4BFE-BAD1-403E6A417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0203" cy="6858000"/>
          </a:xfrm>
          <a:custGeom>
            <a:avLst/>
            <a:gdLst>
              <a:gd name="connsiteX0" fmla="*/ 0 w 9590203"/>
              <a:gd name="connsiteY0" fmla="*/ 0 h 6858000"/>
              <a:gd name="connsiteX1" fmla="*/ 6414049 w 9590203"/>
              <a:gd name="connsiteY1" fmla="*/ 0 h 6858000"/>
              <a:gd name="connsiteX2" fmla="*/ 9590203 w 9590203"/>
              <a:gd name="connsiteY2" fmla="*/ 6858000 h 6858000"/>
              <a:gd name="connsiteX3" fmla="*/ 0 w 959020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90203" h="6858000">
                <a:moveTo>
                  <a:pt x="0" y="0"/>
                </a:moveTo>
                <a:lnTo>
                  <a:pt x="6414049" y="0"/>
                </a:lnTo>
                <a:lnTo>
                  <a:pt x="959020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17E90-247B-4747-8374-1F08DB52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5"/>
            <a:ext cx="508804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Visualizations</a:t>
            </a:r>
            <a:br>
              <a:rPr lang="en-US" sz="40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(Matplotlib and Seaborn)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F85E78DE-3954-4995-A011-86A193BDE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6" y="3018560"/>
            <a:ext cx="5605025" cy="3839441"/>
          </a:xfrm>
          <a:prstGeom prst="rect">
            <a:avLst/>
          </a:prstGeom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14E55D1-AFB7-4C07-B79A-0713F6C42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704" y="3286125"/>
            <a:ext cx="6394949" cy="3549196"/>
          </a:xfrm>
          <a:prstGeom prst="rect">
            <a:avLst/>
          </a:prstGeom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2171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85FE08-AF84-41C3-95FE-DFC0FD5CC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" b="238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11" name="Table Placeholder 6">
            <a:extLst>
              <a:ext uri="{FF2B5EF4-FFF2-40B4-BE49-F238E27FC236}">
                <a16:creationId xmlns:a16="http://schemas.microsoft.com/office/drawing/2014/main" id="{083DAA75-37B5-4118-B229-0990A433E0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8599794"/>
              </p:ext>
            </p:extLst>
          </p:nvPr>
        </p:nvGraphicFramePr>
        <p:xfrm>
          <a:off x="956944" y="1314450"/>
          <a:ext cx="10015855" cy="469021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295016">
                  <a:extLst>
                    <a:ext uri="{9D8B030D-6E8A-4147-A177-3AD203B41FA5}">
                      <a16:colId xmlns:a16="http://schemas.microsoft.com/office/drawing/2014/main" val="76459410"/>
                    </a:ext>
                  </a:extLst>
                </a:gridCol>
                <a:gridCol w="4152671">
                  <a:extLst>
                    <a:ext uri="{9D8B030D-6E8A-4147-A177-3AD203B41FA5}">
                      <a16:colId xmlns:a16="http://schemas.microsoft.com/office/drawing/2014/main" val="3091651751"/>
                    </a:ext>
                  </a:extLst>
                </a:gridCol>
                <a:gridCol w="2568168">
                  <a:extLst>
                    <a:ext uri="{9D8B030D-6E8A-4147-A177-3AD203B41FA5}">
                      <a16:colId xmlns:a16="http://schemas.microsoft.com/office/drawing/2014/main" val="3491078958"/>
                    </a:ext>
                  </a:extLst>
                </a:gridCol>
              </a:tblGrid>
              <a:tr h="345132"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Models</a:t>
                      </a:r>
                      <a:endParaRPr lang="ru-RU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baseline="0" dirty="0">
                          <a:solidFill>
                            <a:schemeClr val="bg1"/>
                          </a:solidFill>
                          <a:latin typeface="+mj-lt"/>
                        </a:rPr>
                        <a:t>Featured Columns</a:t>
                      </a:r>
                      <a:endParaRPr lang="ru-RU" sz="1600" b="1" baseline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baseline="0" dirty="0">
                          <a:solidFill>
                            <a:schemeClr val="bg1"/>
                          </a:solidFill>
                          <a:latin typeface="+mj-lt"/>
                        </a:rPr>
                        <a:t>Mean Squared Error</a:t>
                      </a:r>
                      <a:endParaRPr lang="ru-RU" sz="1600" b="1" baseline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378934"/>
                  </a:ext>
                </a:extLst>
              </a:tr>
              <a:tr h="33869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Linear</a:t>
                      </a:r>
                      <a:r>
                        <a:rPr lang="en-US" sz="1600" baseline="0" dirty="0">
                          <a:solidFill>
                            <a:schemeClr val="tx2"/>
                          </a:solidFill>
                        </a:rPr>
                        <a:t> Regression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marL="42353" marR="42353" marT="21177" marB="211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Loan Amount</a:t>
                      </a:r>
                    </a:p>
                  </a:txBody>
                  <a:tcPr marL="42353" marR="42353" marT="21177" marB="211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11.14</a:t>
                      </a:r>
                      <a:r>
                        <a:rPr lang="en-US" sz="1600" baseline="0" dirty="0">
                          <a:solidFill>
                            <a:schemeClr val="tx2"/>
                          </a:solidFill>
                        </a:rPr>
                        <a:t> days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marL="42353" marR="42353" marT="21177" marB="211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138000"/>
                  </a:ext>
                </a:extLst>
              </a:tr>
              <a:tr h="45856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Linear Regression</a:t>
                      </a:r>
                    </a:p>
                  </a:txBody>
                  <a:tcPr marL="42353" marR="42353" marT="21177" marB="211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Loan Amount,</a:t>
                      </a:r>
                      <a:r>
                        <a:rPr lang="en-US" sz="1600" baseline="0" dirty="0">
                          <a:solidFill>
                            <a:schemeClr val="tx2"/>
                          </a:solidFill>
                        </a:rPr>
                        <a:t> Repayment terms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marL="42353" marR="42353" marT="21177" marB="211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11.15 days</a:t>
                      </a:r>
                    </a:p>
                  </a:txBody>
                  <a:tcPr marL="42353" marR="42353" marT="21177" marB="211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328272"/>
                  </a:ext>
                </a:extLst>
              </a:tr>
              <a:tr h="66952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Linear Regression</a:t>
                      </a:r>
                    </a:p>
                  </a:txBody>
                  <a:tcPr marL="42353" marR="42353" marT="21177" marB="211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Loan Amount,</a:t>
                      </a:r>
                      <a:r>
                        <a:rPr lang="en-US" sz="1600" baseline="0" dirty="0">
                          <a:solidFill>
                            <a:schemeClr val="tx2"/>
                          </a:solidFill>
                        </a:rPr>
                        <a:t> Repayment terms, Sector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marL="42353" marR="42353" marT="21177" marB="211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10.92 days</a:t>
                      </a:r>
                    </a:p>
                  </a:txBody>
                  <a:tcPr marL="42353" marR="42353" marT="21177" marB="211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325650"/>
                  </a:ext>
                </a:extLst>
              </a:tr>
              <a:tr h="6695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Linear Regression</a:t>
                      </a:r>
                    </a:p>
                  </a:txBody>
                  <a:tcPr marL="42353" marR="42353" marT="21177" marB="211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Loan Amount,</a:t>
                      </a:r>
                      <a:r>
                        <a:rPr lang="en-US" sz="1600" baseline="0" dirty="0">
                          <a:solidFill>
                            <a:schemeClr val="tx2"/>
                          </a:solidFill>
                        </a:rPr>
                        <a:t> Repayment terms, Country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marL="42353" marR="42353" marT="21177" marB="211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9.75 days</a:t>
                      </a:r>
                    </a:p>
                  </a:txBody>
                  <a:tcPr marL="42353" marR="42353" marT="21177" marB="211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71333"/>
                  </a:ext>
                </a:extLst>
              </a:tr>
              <a:tr h="4585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Linear Regression</a:t>
                      </a:r>
                    </a:p>
                  </a:txBody>
                  <a:tcPr marL="42353" marR="42353" marT="21177" marB="211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Loan Amount,</a:t>
                      </a:r>
                      <a:r>
                        <a:rPr lang="en-US" sz="1600" baseline="0" dirty="0">
                          <a:solidFill>
                            <a:schemeClr val="tx2"/>
                          </a:solidFill>
                        </a:rPr>
                        <a:t> Sector, Country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marL="42353" marR="42353" marT="21177" marB="211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9.72 days</a:t>
                      </a:r>
                    </a:p>
                  </a:txBody>
                  <a:tcPr marL="42353" marR="42353" marT="21177" marB="211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169640"/>
                  </a:ext>
                </a:extLst>
              </a:tr>
              <a:tr h="50014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Standard Scaler with </a:t>
                      </a:r>
                      <a:r>
                        <a:rPr lang="en-US" sz="1600" dirty="0" err="1">
                          <a:solidFill>
                            <a:schemeClr val="tx2"/>
                          </a:solidFill>
                        </a:rPr>
                        <a:t>KNeighborsRegressors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marL="42353" marR="42353" marT="21177" marB="211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Loan Amount,</a:t>
                      </a:r>
                      <a:r>
                        <a:rPr lang="en-US" sz="1600" baseline="0" dirty="0">
                          <a:solidFill>
                            <a:schemeClr val="tx2"/>
                          </a:solidFill>
                        </a:rPr>
                        <a:t> Sector, Country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marL="42353" marR="42353" marT="21177" marB="211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12.45 days</a:t>
                      </a:r>
                    </a:p>
                  </a:txBody>
                  <a:tcPr marL="42353" marR="42353" marT="21177" marB="211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303384"/>
                  </a:ext>
                </a:extLst>
              </a:tr>
              <a:tr h="50014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Standard Scaler with </a:t>
                      </a:r>
                      <a:r>
                        <a:rPr lang="en-US" sz="1600" dirty="0" err="1">
                          <a:solidFill>
                            <a:schemeClr val="tx2"/>
                          </a:solidFill>
                        </a:rPr>
                        <a:t>KNeighborsRegressors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 using Pipeline</a:t>
                      </a:r>
                    </a:p>
                  </a:txBody>
                  <a:tcPr marL="42353" marR="42353" marT="21177" marB="211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Loan Amount,</a:t>
                      </a:r>
                      <a:r>
                        <a:rPr lang="en-US" sz="1600" baseline="0" dirty="0">
                          <a:solidFill>
                            <a:schemeClr val="tx2"/>
                          </a:solidFill>
                        </a:rPr>
                        <a:t> Sector, Country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marL="42353" marR="42353" marT="21177" marB="211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9.77 days</a:t>
                      </a:r>
                    </a:p>
                  </a:txBody>
                  <a:tcPr marL="42353" marR="42353" marT="21177" marB="211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151554"/>
                  </a:ext>
                </a:extLst>
              </a:tr>
              <a:tr h="6695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Randomized Search</a:t>
                      </a:r>
                      <a:r>
                        <a:rPr lang="en-US" sz="1600" baseline="0" dirty="0">
                          <a:solidFill>
                            <a:schemeClr val="tx2"/>
                          </a:solidFill>
                        </a:rPr>
                        <a:t> CV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marL="42353" marR="42353" marT="21177" marB="211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Loan Amount,</a:t>
                      </a:r>
                      <a:r>
                        <a:rPr lang="en-US" sz="1600" baseline="0" dirty="0">
                          <a:solidFill>
                            <a:schemeClr val="tx2"/>
                          </a:solidFill>
                        </a:rPr>
                        <a:t> Sector, Country, Repayment terms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marL="42353" marR="42353" marT="21177" marB="211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7.32 days</a:t>
                      </a:r>
                    </a:p>
                  </a:txBody>
                  <a:tcPr marL="42353" marR="42353" marT="21177" marB="211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915180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8907CD81-6159-4B96-BA2C-DF047FD3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8302" y="60000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87947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251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Science Final Project</vt:lpstr>
      <vt:lpstr>PowerPoint Presentation</vt:lpstr>
      <vt:lpstr>Data in the Models</vt:lpstr>
      <vt:lpstr>Visualizations (Matplotlib and Seaborn)</vt:lpstr>
      <vt:lpstr>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Final Project</dc:title>
  <dc:creator>Andrea Kornfeld</dc:creator>
  <cp:lastModifiedBy>Andrea Kornfeld</cp:lastModifiedBy>
  <cp:revision>2</cp:revision>
  <dcterms:created xsi:type="dcterms:W3CDTF">2018-11-15T22:43:38Z</dcterms:created>
  <dcterms:modified xsi:type="dcterms:W3CDTF">2018-11-15T22:54:29Z</dcterms:modified>
</cp:coreProperties>
</file>