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030" r:id="rId1"/>
  </p:sldMasterIdLst>
  <p:notesMasterIdLst>
    <p:notesMasterId r:id="rId75"/>
  </p:notesMasterIdLst>
  <p:sldIdLst>
    <p:sldId id="257" r:id="rId2"/>
    <p:sldId id="343" r:id="rId3"/>
    <p:sldId id="344" r:id="rId4"/>
    <p:sldId id="345" r:id="rId5"/>
    <p:sldId id="346" r:id="rId6"/>
    <p:sldId id="347" r:id="rId7"/>
    <p:sldId id="348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374" r:id="rId34"/>
    <p:sldId id="375" r:id="rId35"/>
    <p:sldId id="377" r:id="rId36"/>
    <p:sldId id="378" r:id="rId37"/>
    <p:sldId id="379" r:id="rId38"/>
    <p:sldId id="380" r:id="rId39"/>
    <p:sldId id="381" r:id="rId40"/>
    <p:sldId id="382" r:id="rId41"/>
    <p:sldId id="383" r:id="rId42"/>
    <p:sldId id="384" r:id="rId43"/>
    <p:sldId id="385" r:id="rId44"/>
    <p:sldId id="386" r:id="rId45"/>
    <p:sldId id="387" r:id="rId46"/>
    <p:sldId id="388" r:id="rId47"/>
    <p:sldId id="389" r:id="rId48"/>
    <p:sldId id="390" r:id="rId49"/>
    <p:sldId id="391" r:id="rId50"/>
    <p:sldId id="392" r:id="rId51"/>
    <p:sldId id="393" r:id="rId52"/>
    <p:sldId id="394" r:id="rId53"/>
    <p:sldId id="395" r:id="rId54"/>
    <p:sldId id="396" r:id="rId55"/>
    <p:sldId id="397" r:id="rId56"/>
    <p:sldId id="398" r:id="rId57"/>
    <p:sldId id="399" r:id="rId58"/>
    <p:sldId id="400" r:id="rId59"/>
    <p:sldId id="401" r:id="rId60"/>
    <p:sldId id="402" r:id="rId61"/>
    <p:sldId id="403" r:id="rId62"/>
    <p:sldId id="406" r:id="rId63"/>
    <p:sldId id="407" r:id="rId64"/>
    <p:sldId id="435" r:id="rId65"/>
    <p:sldId id="436" r:id="rId66"/>
    <p:sldId id="437" r:id="rId67"/>
    <p:sldId id="438" r:id="rId68"/>
    <p:sldId id="439" r:id="rId69"/>
    <p:sldId id="443" r:id="rId70"/>
    <p:sldId id="444" r:id="rId71"/>
    <p:sldId id="445" r:id="rId72"/>
    <p:sldId id="446" r:id="rId73"/>
    <p:sldId id="447" r:id="rId74"/>
  </p:sldIdLst>
  <p:sldSz cx="9906000" cy="6858000" type="A4"/>
  <p:notesSz cx="9906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  <p15:guide id="3" orient="horz" pos="2153">
          <p15:clr>
            <a:srgbClr val="A4A3A4"/>
          </p15:clr>
        </p15:guide>
        <p15:guide id="4" orient="horz" pos="1707">
          <p15:clr>
            <a:srgbClr val="A4A3A4"/>
          </p15:clr>
        </p15:guide>
        <p15:guide id="5" orient="horz" pos="515">
          <p15:clr>
            <a:srgbClr val="A4A3A4"/>
          </p15:clr>
        </p15:guide>
        <p15:guide id="6" orient="horz" pos="341">
          <p15:clr>
            <a:srgbClr val="A4A3A4"/>
          </p15:clr>
        </p15:guide>
        <p15:guide id="7" pos="420">
          <p15:clr>
            <a:srgbClr val="A4A3A4"/>
          </p15:clr>
        </p15:guide>
        <p15:guide id="8" pos="584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1" roundtripDataSignature="AMtx7miUVEOEzDzL6T2thUeu50aWZQLS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0664" autoAdjust="0"/>
  </p:normalViewPr>
  <p:slideViewPr>
    <p:cSldViewPr snapToGrid="0">
      <p:cViewPr varScale="1">
        <p:scale>
          <a:sx n="94" d="100"/>
          <a:sy n="94" d="100"/>
        </p:scale>
        <p:origin x="-1872" y="-90"/>
      </p:cViewPr>
      <p:guideLst>
        <p:guide orient="horz" pos="2880"/>
        <p:guide orient="horz" pos="2153"/>
        <p:guide orient="horz" pos="1707"/>
        <p:guide orient="horz" pos="515"/>
        <p:guide orient="horz" pos="341"/>
        <p:guide pos="2160"/>
        <p:guide pos="420"/>
        <p:guide pos="5841"/>
      </p:guideLst>
    </p:cSldViewPr>
  </p:slideViewPr>
  <p:outlineViewPr>
    <p:cViewPr>
      <p:scale>
        <a:sx n="33" d="100"/>
        <a:sy n="33" d="100"/>
      </p:scale>
      <p:origin x="0" y="75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121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24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38988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admin/kube-apiserver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kubernetes.io/docs/admin/kube-scheduler/" TargetMode="External"/><Relationship Id="rId4" Type="http://schemas.openxmlformats.org/officeDocument/2006/relationships/hyperlink" Target="https://kubernetes.io/docs/admin/kube-controller-manager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mcs.mail.ru/blog/zapuskaem-etcd-klaster-dlya-kubernetes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3 занятие посвящено основам контейнеризации и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оркестрации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47" name="Google Shape;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Docker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– это одна из современных программных платформ для быстрой разработки, тестирования и развертывания приложений в контейнерах,</a:t>
            </a:r>
            <a:r>
              <a:rPr lang="ru-RU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и одна из наиболее популярных.</a:t>
            </a:r>
            <a:endParaRPr dirty="0"/>
          </a:p>
        </p:txBody>
      </p:sp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Docker </a:t>
            </a:r>
            <a:r>
              <a:rPr lang="ru-RU" dirty="0" smtClean="0"/>
              <a:t>автоматически решает проблемы зависимостей и рабочего окружения</a:t>
            </a:r>
            <a:r>
              <a:rPr lang="ru-RU" baseline="0" dirty="0" smtClean="0"/>
              <a:t> для контейнеров, а также содержит средства для ускорения и автоматизации развертывания приложений, обеспечивает более простые механизмы масштабирования.</a:t>
            </a:r>
            <a:endParaRPr dirty="0"/>
          </a:p>
        </p:txBody>
      </p:sp>
      <p:sp>
        <p:nvSpPr>
          <p:cNvPr id="103" name="Google Shape;1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 fontAlgn="base">
              <a:buNone/>
            </a:pPr>
            <a:r>
              <a:rPr lang="ru-RU" b="1" i="0" dirty="0" err="1" smtClean="0">
                <a:solidFill>
                  <a:srgbClr val="092433"/>
                </a:solidFill>
                <a:effectLst/>
                <a:latin typeface="Manrope"/>
              </a:rPr>
              <a:t>Docker</a:t>
            </a:r>
            <a:r>
              <a:rPr lang="ru-RU" b="1" i="0" dirty="0" smtClean="0">
                <a:solidFill>
                  <a:srgbClr val="092433"/>
                </a:solidFill>
                <a:effectLst/>
                <a:latin typeface="Manrope"/>
              </a:rPr>
              <a:t> </a:t>
            </a:r>
            <a:r>
              <a:rPr lang="ru-RU" b="1" i="0" dirty="0" err="1" smtClean="0">
                <a:solidFill>
                  <a:srgbClr val="092433"/>
                </a:solidFill>
                <a:effectLst/>
                <a:latin typeface="Manrope"/>
              </a:rPr>
              <a:t>daemon</a:t>
            </a:r>
            <a:endParaRPr lang="ru-RU" b="1" i="0" dirty="0" smtClean="0">
              <a:solidFill>
                <a:srgbClr val="092433"/>
              </a:solidFill>
              <a:effectLst/>
              <a:latin typeface="Manrope"/>
            </a:endParaRPr>
          </a:p>
          <a:p>
            <a:pPr algn="l" fontAlgn="base"/>
            <a:r>
              <a:rPr lang="ru-RU" b="0" i="0" dirty="0" smtClean="0">
                <a:solidFill>
                  <a:srgbClr val="092433"/>
                </a:solidFill>
                <a:effectLst/>
                <a:latin typeface="Manrope"/>
              </a:rPr>
              <a:t>Это сервис, через который осуществляется все взаимодействие с контейнерами: создание и удаление, запуск и остановка. Этот сервис работает в фоновом режиме и получает команды от интерфейса командной строки или API.</a:t>
            </a:r>
          </a:p>
          <a:p>
            <a:pPr marL="158750" indent="0" algn="l" fontAlgn="base">
              <a:buNone/>
            </a:pPr>
            <a:r>
              <a:rPr lang="ru-RU" b="1" i="0" dirty="0" err="1" smtClean="0">
                <a:solidFill>
                  <a:srgbClr val="092433"/>
                </a:solidFill>
                <a:effectLst/>
                <a:latin typeface="Manrope"/>
              </a:rPr>
              <a:t>Docker</a:t>
            </a:r>
            <a:r>
              <a:rPr lang="ru-RU" b="1" i="0" dirty="0" smtClean="0">
                <a:solidFill>
                  <a:srgbClr val="092433"/>
                </a:solidFill>
                <a:effectLst/>
                <a:latin typeface="Manrope"/>
              </a:rPr>
              <a:t> </a:t>
            </a:r>
            <a:r>
              <a:rPr lang="ru-RU" b="1" i="0" dirty="0" err="1" smtClean="0">
                <a:solidFill>
                  <a:srgbClr val="092433"/>
                </a:solidFill>
                <a:effectLst/>
                <a:latin typeface="Manrope"/>
              </a:rPr>
              <a:t>client</a:t>
            </a:r>
            <a:r>
              <a:rPr lang="ru-RU" b="1" i="0" dirty="0" smtClean="0">
                <a:solidFill>
                  <a:srgbClr val="092433"/>
                </a:solidFill>
                <a:effectLst/>
                <a:latin typeface="Manrope"/>
              </a:rPr>
              <a:t> (клиент)</a:t>
            </a:r>
          </a:p>
          <a:p>
            <a:pPr algn="l" fontAlgn="base"/>
            <a:r>
              <a:rPr lang="ru-RU" b="0" i="0" dirty="0" smtClean="0">
                <a:solidFill>
                  <a:srgbClr val="092433"/>
                </a:solidFill>
                <a:effectLst/>
                <a:latin typeface="Manrope"/>
              </a:rPr>
              <a:t>Это интерфейс командной строки для управления </a:t>
            </a:r>
            <a:r>
              <a:rPr lang="ru-RU" b="0" i="0" dirty="0" err="1" smtClean="0">
                <a:solidFill>
                  <a:srgbClr val="092433"/>
                </a:solidFill>
                <a:effectLst/>
                <a:latin typeface="Manrope"/>
              </a:rPr>
              <a:t>docker</a:t>
            </a:r>
            <a:r>
              <a:rPr lang="ru-RU" b="0" i="0" dirty="0" smtClean="0">
                <a:solidFill>
                  <a:srgbClr val="092433"/>
                </a:solidFill>
                <a:effectLst/>
                <a:latin typeface="Manrope"/>
              </a:rPr>
              <a:t> </a:t>
            </a:r>
            <a:r>
              <a:rPr lang="ru-RU" b="0" i="0" dirty="0" err="1" smtClean="0">
                <a:solidFill>
                  <a:srgbClr val="092433"/>
                </a:solidFill>
                <a:effectLst/>
                <a:latin typeface="Manrope"/>
              </a:rPr>
              <a:t>daemon</a:t>
            </a:r>
            <a:r>
              <a:rPr lang="ru-RU" b="0" i="0" dirty="0" smtClean="0">
                <a:solidFill>
                  <a:srgbClr val="092433"/>
                </a:solidFill>
                <a:effectLst/>
                <a:latin typeface="Manrope"/>
              </a:rPr>
              <a:t>. Мы пользуемся этим клиентом, когда создаем и разворачиваем контейнеры, а клиент отправляет эти запросы в </a:t>
            </a:r>
            <a:r>
              <a:rPr lang="ru-RU" b="0" i="0" dirty="0" err="1" smtClean="0">
                <a:solidFill>
                  <a:srgbClr val="092433"/>
                </a:solidFill>
                <a:effectLst/>
                <a:latin typeface="Manrope"/>
              </a:rPr>
              <a:t>docker</a:t>
            </a:r>
            <a:r>
              <a:rPr lang="ru-RU" b="0" i="0" dirty="0" smtClean="0">
                <a:solidFill>
                  <a:srgbClr val="092433"/>
                </a:solidFill>
                <a:effectLst/>
                <a:latin typeface="Manrope"/>
              </a:rPr>
              <a:t> </a:t>
            </a:r>
            <a:r>
              <a:rPr lang="ru-RU" b="0" i="0" dirty="0" err="1" smtClean="0">
                <a:solidFill>
                  <a:srgbClr val="092433"/>
                </a:solidFill>
                <a:effectLst/>
                <a:latin typeface="Manrope"/>
              </a:rPr>
              <a:t>daemon</a:t>
            </a:r>
            <a:r>
              <a:rPr lang="ru-RU" b="0" i="0" dirty="0" smtClean="0">
                <a:solidFill>
                  <a:srgbClr val="092433"/>
                </a:solidFill>
                <a:effectLst/>
                <a:latin typeface="Manrope"/>
              </a:rPr>
              <a:t>.</a:t>
            </a:r>
          </a:p>
          <a:p>
            <a:pPr marL="158750" indent="0" algn="l" fontAlgn="base">
              <a:buNone/>
            </a:pPr>
            <a:r>
              <a:rPr lang="en-US" b="1" i="0" dirty="0" smtClean="0">
                <a:solidFill>
                  <a:srgbClr val="092433"/>
                </a:solidFill>
                <a:effectLst/>
                <a:latin typeface="Manrope"/>
              </a:rPr>
              <a:t>I</a:t>
            </a:r>
            <a:r>
              <a:rPr lang="ru-RU" b="1" i="0" dirty="0" err="1" smtClean="0">
                <a:solidFill>
                  <a:srgbClr val="092433"/>
                </a:solidFill>
                <a:effectLst/>
                <a:latin typeface="Manrope"/>
              </a:rPr>
              <a:t>mage</a:t>
            </a:r>
            <a:r>
              <a:rPr lang="ru-RU" b="1" i="0" dirty="0" smtClean="0">
                <a:solidFill>
                  <a:srgbClr val="092433"/>
                </a:solidFill>
                <a:effectLst/>
                <a:latin typeface="Manrope"/>
              </a:rPr>
              <a:t> (образ)</a:t>
            </a:r>
          </a:p>
          <a:p>
            <a:pPr algn="l" fontAlgn="base"/>
            <a:r>
              <a:rPr lang="ru-RU" b="0" i="0" dirty="0" smtClean="0">
                <a:solidFill>
                  <a:srgbClr val="092433"/>
                </a:solidFill>
                <a:effectLst/>
                <a:latin typeface="Manrope"/>
              </a:rPr>
              <a:t>Образ</a:t>
            </a:r>
            <a:r>
              <a:rPr lang="ru-RU" b="0" i="0" baseline="0" dirty="0" smtClean="0">
                <a:solidFill>
                  <a:srgbClr val="092433"/>
                </a:solidFill>
                <a:effectLst/>
                <a:latin typeface="Manrope"/>
              </a:rPr>
              <a:t> - э</a:t>
            </a:r>
            <a:r>
              <a:rPr lang="ru-RU" b="0" i="0" dirty="0" smtClean="0">
                <a:solidFill>
                  <a:srgbClr val="092433"/>
                </a:solidFill>
                <a:effectLst/>
                <a:latin typeface="Manrope"/>
              </a:rPr>
              <a:t>то неизменяемый файл, из которого разворачиваются контейнеры. Приложения упаковываются именно в образы, из которых потом уже создаются контейнеры.</a:t>
            </a:r>
            <a:r>
              <a:rPr lang="ru-RU" b="0" i="0" baseline="0" dirty="0" smtClean="0">
                <a:solidFill>
                  <a:srgbClr val="092433"/>
                </a:solidFill>
                <a:effectLst/>
                <a:latin typeface="Manrope"/>
              </a:rPr>
              <a:t> </a:t>
            </a:r>
            <a:endParaRPr lang="ru-RU" b="0" i="0" dirty="0" smtClean="0">
              <a:solidFill>
                <a:srgbClr val="092433"/>
              </a:solidFill>
              <a:effectLst/>
              <a:latin typeface="Manrope"/>
            </a:endParaRPr>
          </a:p>
          <a:p>
            <a:pPr marL="158750" indent="0" algn="l" fontAlgn="base">
              <a:buNone/>
            </a:pPr>
            <a:r>
              <a:rPr lang="ru-RU" b="1" i="0" dirty="0" err="1" smtClean="0">
                <a:solidFill>
                  <a:srgbClr val="092433"/>
                </a:solidFill>
                <a:effectLst/>
                <a:latin typeface="Manrope"/>
              </a:rPr>
              <a:t>Сontainer</a:t>
            </a:r>
            <a:r>
              <a:rPr lang="ru-RU" b="1" i="0" dirty="0" smtClean="0">
                <a:solidFill>
                  <a:srgbClr val="092433"/>
                </a:solidFill>
                <a:effectLst/>
                <a:latin typeface="Manrope"/>
              </a:rPr>
              <a:t> (контейнер)</a:t>
            </a:r>
          </a:p>
          <a:p>
            <a:pPr algn="l" fontAlgn="base"/>
            <a:r>
              <a:rPr lang="ru-RU" b="0" i="0" dirty="0" smtClean="0">
                <a:solidFill>
                  <a:srgbClr val="092433"/>
                </a:solidFill>
                <a:effectLst/>
                <a:latin typeface="Manrope"/>
              </a:rPr>
              <a:t>Контейнер - это развернутое из образа и работающее приложение.</a:t>
            </a:r>
          </a:p>
          <a:p>
            <a:pPr marL="158750" indent="0" algn="l" fontAlgn="base">
              <a:buNone/>
            </a:pPr>
            <a:r>
              <a:rPr lang="ru-RU" b="1" i="0" dirty="0" err="1" smtClean="0">
                <a:solidFill>
                  <a:srgbClr val="092433"/>
                </a:solidFill>
                <a:effectLst/>
                <a:latin typeface="Manrope"/>
              </a:rPr>
              <a:t>Registry</a:t>
            </a:r>
            <a:endParaRPr lang="ru-RU" b="1" i="0" dirty="0" smtClean="0">
              <a:solidFill>
                <a:srgbClr val="092433"/>
              </a:solidFill>
              <a:effectLst/>
              <a:latin typeface="Manrope"/>
            </a:endParaRPr>
          </a:p>
          <a:p>
            <a:pPr algn="l" fontAlgn="base"/>
            <a:r>
              <a:rPr lang="ru-RU" b="0" i="0" dirty="0" err="1" smtClean="0">
                <a:solidFill>
                  <a:srgbClr val="092433"/>
                </a:solidFill>
                <a:effectLst/>
                <a:latin typeface="Manrope"/>
              </a:rPr>
              <a:t>Репозиторий</a:t>
            </a:r>
            <a:r>
              <a:rPr lang="ru-RU" b="0" i="0" dirty="0" smtClean="0">
                <a:solidFill>
                  <a:srgbClr val="092433"/>
                </a:solidFill>
                <a:effectLst/>
                <a:latin typeface="Manrope"/>
              </a:rPr>
              <a:t> с докер-образами. Разработчики создают образы своих программ и выкладывают их в </a:t>
            </a:r>
            <a:r>
              <a:rPr lang="ru-RU" b="0" i="0" dirty="0" err="1" smtClean="0">
                <a:solidFill>
                  <a:srgbClr val="092433"/>
                </a:solidFill>
                <a:effectLst/>
                <a:latin typeface="Manrope"/>
              </a:rPr>
              <a:t>репозиторий</a:t>
            </a:r>
            <a:r>
              <a:rPr lang="ru-RU" b="0" i="0" dirty="0" smtClean="0">
                <a:solidFill>
                  <a:srgbClr val="092433"/>
                </a:solidFill>
                <a:effectLst/>
                <a:latin typeface="Manrope"/>
              </a:rPr>
              <a:t>, чтобы их можно было скачать и воспользоваться ими. Распространенный публичный </a:t>
            </a:r>
            <a:r>
              <a:rPr lang="ru-RU" b="0" i="0" dirty="0" err="1" smtClean="0">
                <a:solidFill>
                  <a:srgbClr val="092433"/>
                </a:solidFill>
                <a:effectLst/>
                <a:latin typeface="Manrope"/>
              </a:rPr>
              <a:t>репозиторий</a:t>
            </a:r>
            <a:r>
              <a:rPr lang="ru-RU" b="0" i="0" dirty="0" smtClean="0">
                <a:solidFill>
                  <a:srgbClr val="092433"/>
                </a:solidFill>
                <a:effectLst/>
                <a:latin typeface="Manrope"/>
              </a:rPr>
              <a:t> — </a:t>
            </a:r>
            <a:r>
              <a:rPr lang="ru-RU" b="0" i="0" u="none" strike="noStrike" dirty="0" err="1" smtClean="0">
                <a:solidFill>
                  <a:srgbClr val="EB4247"/>
                </a:solidFill>
                <a:effectLst/>
                <a:latin typeface="Manrope"/>
                <a:hlinkClick r:id="rId3"/>
              </a:rPr>
              <a:t>Docker</a:t>
            </a:r>
            <a:r>
              <a:rPr lang="ru-RU" b="0" i="0" u="none" strike="noStrike" dirty="0" smtClean="0">
                <a:solidFill>
                  <a:srgbClr val="EB4247"/>
                </a:solidFill>
                <a:effectLst/>
                <a:latin typeface="Manrope"/>
                <a:hlinkClick r:id="rId3"/>
              </a:rPr>
              <a:t> </a:t>
            </a:r>
            <a:r>
              <a:rPr lang="ru-RU" b="0" i="0" u="none" strike="noStrike" dirty="0" err="1" smtClean="0">
                <a:solidFill>
                  <a:srgbClr val="EB4247"/>
                </a:solidFill>
                <a:effectLst/>
                <a:latin typeface="Manrope"/>
                <a:hlinkClick r:id="rId3"/>
              </a:rPr>
              <a:t>Hub</a:t>
            </a:r>
            <a:r>
              <a:rPr lang="ru-RU" b="0" i="0" dirty="0" smtClean="0">
                <a:solidFill>
                  <a:srgbClr val="092433"/>
                </a:solidFill>
                <a:effectLst/>
                <a:latin typeface="Manrope"/>
              </a:rPr>
              <a:t>. В нем собраны образы множества популярных программ или платформ: базы данных, веб-серверы, компиляторы, операционные системы и так далее. Также можно создать свой приватный </a:t>
            </a:r>
            <a:r>
              <a:rPr lang="ru-RU" b="0" i="0" dirty="0" err="1" smtClean="0">
                <a:solidFill>
                  <a:srgbClr val="092433"/>
                </a:solidFill>
                <a:effectLst/>
                <a:latin typeface="Manrope"/>
              </a:rPr>
              <a:t>репозиторий</a:t>
            </a:r>
            <a:r>
              <a:rPr lang="ru-RU" b="0" i="0" dirty="0" smtClean="0">
                <a:solidFill>
                  <a:srgbClr val="092433"/>
                </a:solidFill>
                <a:effectLst/>
                <a:latin typeface="Manrope"/>
              </a:rPr>
              <a:t>, например внутри компании. Разработчики будут размещать там образы, которые будут использоваться всей компанией.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Установка</a:t>
            </a:r>
            <a:r>
              <a:rPr lang="ru-RU" baseline="0" dirty="0" smtClean="0"/>
              <a:t> </a:t>
            </a:r>
            <a:r>
              <a:rPr lang="en-US" baseline="0" dirty="0" smtClean="0"/>
              <a:t>Docker </a:t>
            </a:r>
            <a:r>
              <a:rPr lang="ru-RU" baseline="0" dirty="0" smtClean="0"/>
              <a:t>с помощью скрипта установки, загруженного с официального сайта – наиболее простой и быстрый способ получить самую актуальную версию </a:t>
            </a:r>
            <a:r>
              <a:rPr lang="en-US" baseline="0" dirty="0" smtClean="0"/>
              <a:t>Docker, </a:t>
            </a:r>
            <a:r>
              <a:rPr lang="ru-RU" baseline="0" dirty="0" smtClean="0"/>
              <a:t>так как в </a:t>
            </a:r>
            <a:r>
              <a:rPr lang="ru-RU" baseline="0" dirty="0" err="1" smtClean="0"/>
              <a:t>репозиториях</a:t>
            </a:r>
            <a:r>
              <a:rPr lang="ru-RU" baseline="0" dirty="0" smtClean="0"/>
              <a:t> операционной системы дистрибутивы обновляются менее оперативно.</a:t>
            </a:r>
            <a:endParaRPr dirty="0"/>
          </a:p>
        </p:txBody>
      </p:sp>
      <p:sp>
        <p:nvSpPr>
          <p:cNvPr id="129" name="Google Shape;1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Docker </a:t>
            </a:r>
            <a:r>
              <a:rPr lang="ru-RU" dirty="0" smtClean="0"/>
              <a:t>позволяет работать с файлами внутри контейнера (но в общем</a:t>
            </a:r>
            <a:r>
              <a:rPr lang="ru-RU" baseline="0" dirty="0" smtClean="0"/>
              <a:t> случае это не лучшая практика использования контейнеров).</a:t>
            </a:r>
            <a:endParaRPr dirty="0"/>
          </a:p>
        </p:txBody>
      </p:sp>
      <p:sp>
        <p:nvSpPr>
          <p:cNvPr id="244" name="Google Shape;24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Для создания собственного </a:t>
            </a:r>
            <a:r>
              <a:rPr lang="en-US" dirty="0" smtClean="0"/>
              <a:t>Docker-</a:t>
            </a:r>
            <a:r>
              <a:rPr lang="ru-RU" dirty="0" smtClean="0"/>
              <a:t>образа используется</a:t>
            </a:r>
            <a:r>
              <a:rPr lang="ru-RU" baseline="0" dirty="0" smtClean="0"/>
              <a:t> </a:t>
            </a:r>
            <a:r>
              <a:rPr lang="en-US" baseline="0" dirty="0" err="1" smtClean="0"/>
              <a:t>Dockerfile</a:t>
            </a:r>
            <a:endParaRPr dirty="0"/>
          </a:p>
        </p:txBody>
      </p:sp>
      <p:sp>
        <p:nvSpPr>
          <p:cNvPr id="253" name="Google Shape;25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 слайде представлен</a:t>
            </a:r>
            <a:r>
              <a:rPr lang="ru-RU" baseline="0" dirty="0" smtClean="0"/>
              <a:t> пример </a:t>
            </a:r>
            <a:r>
              <a:rPr lang="en-US" baseline="0" dirty="0" err="1" smtClean="0"/>
              <a:t>Dockerfile</a:t>
            </a:r>
            <a:r>
              <a:rPr lang="en-US" baseline="0" dirty="0" smtClean="0"/>
              <a:t>, </a:t>
            </a:r>
            <a:r>
              <a:rPr lang="ru-RU" baseline="0" dirty="0" smtClean="0"/>
              <a:t>содержащий: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FROM – </a:t>
            </a:r>
            <a:r>
              <a:rPr lang="ru-RU" baseline="0" dirty="0" smtClean="0"/>
              <a:t>базовый образ, который будет использоваться как основа </a:t>
            </a:r>
            <a:r>
              <a:rPr lang="en-US" baseline="0" dirty="0" smtClean="0"/>
              <a:t>(</a:t>
            </a:r>
            <a:r>
              <a:rPr lang="ru-RU" baseline="0" dirty="0" smtClean="0"/>
              <a:t>исходный слой)</a:t>
            </a:r>
            <a:r>
              <a:rPr lang="en-US" baseline="0" dirty="0" smtClean="0"/>
              <a:t> </a:t>
            </a:r>
            <a:r>
              <a:rPr lang="ru-RU" baseline="0" dirty="0" smtClean="0"/>
              <a:t>для создаваемого образа.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RUN — выполняет команду и создаёт дополнительный слой образа. Используется для установки в контейнер пакетов. Каждый пакет будет дочерним слоем по отношению к базовому слою.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ADD — копирует файлы и папки в контейнер, может распаковывать локальные .</a:t>
            </a:r>
            <a:r>
              <a:rPr lang="ru-RU" dirty="0" err="1" smtClean="0"/>
              <a:t>tar</a:t>
            </a:r>
            <a:r>
              <a:rPr lang="ru-RU" dirty="0" smtClean="0"/>
              <a:t>-файлы.</a:t>
            </a:r>
            <a:endParaRPr lang="ru-RU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ENV — устанавливает постоянные переменные среды.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WORKDIR — задаёт рабочую директорию (все</a:t>
            </a:r>
            <a:r>
              <a:rPr lang="ru-RU" baseline="0" dirty="0" smtClean="0"/>
              <a:t> следующие</a:t>
            </a:r>
            <a:r>
              <a:rPr lang="ru-RU" dirty="0" smtClean="0"/>
              <a:t> инструкции будут выполняться в этой директории).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EXPOSE — указывает на необходимость открыть порт.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CMD — описывает команду с аргументами, которую нужно выполнить когда контейнер будет запущен. Аргументы могут быть переопределены при запуске контейнера. В файле может присутствовать лишь одна инструкция CMD.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VOLUME — создаёт точку монтирования для работы с постоянным хранилищем.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LABEL — описывает метаданные. Например — сведения о том, кто создал и поддерживает образ.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ARG — задаёт переменные для передачи </a:t>
            </a:r>
            <a:r>
              <a:rPr lang="ru-RU" dirty="0" err="1" smtClean="0"/>
              <a:t>Docker</a:t>
            </a:r>
            <a:r>
              <a:rPr lang="ru-RU" dirty="0" smtClean="0"/>
              <a:t> во время сборки образа.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ENTRYPOINT — предоставляет команду с аргументами для вызова во время выполнения контейнера. Аргументы не переопределяются.</a:t>
            </a:r>
            <a:endParaRPr dirty="0"/>
          </a:p>
        </p:txBody>
      </p:sp>
      <p:sp>
        <p:nvSpPr>
          <p:cNvPr id="262" name="Google Shape;26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sz="11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Контейнеры позволяют отделить приложение от инфраструктуры: разработчикам не нужно задумываться, в каком окружении будет работать их приложение, будут ли там нужные настройки и зависимости. Они просто создают приложение, упаковывают все зависимости и настройки в единый образ. Затем этот образ можно запускать на других системах, не беспокоясь, что приложение не запустится.</a:t>
            </a:r>
            <a:endParaRPr lang="ru-RU" sz="1100" b="0" i="0" u="none" strike="noStrike" cap="none" dirty="0" smtClean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Опять же, </a:t>
            </a:r>
            <a:r>
              <a:rPr lang="en-US" dirty="0" err="1" smtClean="0"/>
              <a:t>docker</a:t>
            </a:r>
            <a:r>
              <a:rPr lang="en-US" dirty="0" smtClean="0"/>
              <a:t>-compose</a:t>
            </a:r>
            <a:r>
              <a:rPr lang="en-US" baseline="0" dirty="0" smtClean="0"/>
              <a:t> </a:t>
            </a:r>
            <a:r>
              <a:rPr lang="ru-RU" baseline="0" dirty="0" smtClean="0"/>
              <a:t>можно установить как из дистрибутива программных пакетов, так и из официального </a:t>
            </a:r>
            <a:r>
              <a:rPr lang="ru-RU" baseline="0" dirty="0" err="1" smtClean="0"/>
              <a:t>репозитория</a:t>
            </a:r>
            <a:r>
              <a:rPr lang="ru-RU" baseline="0" dirty="0" smtClean="0"/>
              <a:t>.</a:t>
            </a:r>
            <a:endParaRPr dirty="0"/>
          </a:p>
        </p:txBody>
      </p:sp>
      <p:sp>
        <p:nvSpPr>
          <p:cNvPr id="297" name="Google Shape;29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Docker-compose</a:t>
            </a:r>
            <a:r>
              <a:rPr lang="en-US" baseline="0" dirty="0" smtClean="0"/>
              <a:t> </a:t>
            </a:r>
            <a:r>
              <a:rPr lang="ru-RU" baseline="0" dirty="0" smtClean="0"/>
              <a:t>выполняет инструкции, описываемые в файле </a:t>
            </a:r>
            <a:r>
              <a:rPr lang="en-US" baseline="0" dirty="0" err="1" smtClean="0"/>
              <a:t>yml</a:t>
            </a:r>
            <a:r>
              <a:rPr lang="en-US" baseline="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Docker-compose</a:t>
            </a:r>
            <a:r>
              <a:rPr lang="ru-RU" dirty="0" smtClean="0"/>
              <a:t> файл описывает процесс загрузки и настройки контейнеров. 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version</a:t>
            </a:r>
            <a:r>
              <a:rPr lang="en-US" baseline="0" dirty="0" smtClean="0"/>
              <a:t> – </a:t>
            </a:r>
            <a:r>
              <a:rPr lang="ru-RU" baseline="0" dirty="0" smtClean="0"/>
              <a:t>указывается версия </a:t>
            </a:r>
            <a:r>
              <a:rPr lang="en-US" baseline="0" dirty="0" smtClean="0"/>
              <a:t>Docker Compose </a:t>
            </a:r>
            <a:r>
              <a:rPr lang="ru-RU" baseline="0" dirty="0" smtClean="0"/>
              <a:t>для сборки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services – </a:t>
            </a:r>
            <a:r>
              <a:rPr lang="ru-RU" baseline="0" dirty="0" smtClean="0"/>
              <a:t>задает контейнеры для сборки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app – </a:t>
            </a:r>
            <a:r>
              <a:rPr lang="ru-RU" baseline="0" dirty="0" smtClean="0"/>
              <a:t>название контейнера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build </a:t>
            </a:r>
            <a:r>
              <a:rPr lang="ru-RU" dirty="0" smtClean="0"/>
              <a:t>– путь для сборки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image</a:t>
            </a:r>
            <a:r>
              <a:rPr lang="ru-RU" dirty="0" smtClean="0"/>
              <a:t> — имя образа, который будет использоваться для создания контейнера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networks</a:t>
            </a:r>
            <a:r>
              <a:rPr lang="ru-RU" dirty="0" smtClean="0"/>
              <a:t> — привязываем наш контейнер к сети. Опционально, но лучше определять самому подсеть. Это упрощает настройку некоторых сервисов, например, мы можем ограничить доступ для определенных подсетей и не желательно, чтобы подсети задавалась случайным образом.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depends_on</a:t>
            </a:r>
            <a:r>
              <a:rPr lang="en-US" dirty="0" smtClean="0"/>
              <a:t> – </a:t>
            </a:r>
            <a:r>
              <a:rPr lang="ru-RU" dirty="0" smtClean="0"/>
              <a:t>указание, от какого контейнера</a:t>
            </a:r>
            <a:r>
              <a:rPr lang="ru-RU" baseline="0" dirty="0" smtClean="0"/>
              <a:t> зависит текущий сервис. Пока указанный контейнер не запустится, сервис тоже не будет запущен.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aseline="0" dirty="0" smtClean="0"/>
              <a:t>Также существует множество других команд, исполняемые </a:t>
            </a:r>
            <a:r>
              <a:rPr lang="en-US" baseline="0" dirty="0" smtClean="0"/>
              <a:t>Docker-Compose. </a:t>
            </a:r>
            <a:r>
              <a:rPr lang="ru-RU" baseline="0" dirty="0" smtClean="0"/>
              <a:t>Во многом команды аналогичны командам </a:t>
            </a:r>
            <a:r>
              <a:rPr lang="en-US" baseline="0" dirty="0" err="1" smtClean="0"/>
              <a:t>Dockerfile</a:t>
            </a:r>
            <a:r>
              <a:rPr lang="en-US" baseline="0" dirty="0" smtClean="0"/>
              <a:t>, </a:t>
            </a:r>
            <a:r>
              <a:rPr lang="ru-RU" baseline="0" dirty="0" smtClean="0"/>
              <a:t>но имеют другой синтаксис.</a:t>
            </a:r>
            <a:endParaRPr dirty="0"/>
          </a:p>
        </p:txBody>
      </p:sp>
      <p:sp>
        <p:nvSpPr>
          <p:cNvPr id="305" name="Google Shape;30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Пример</a:t>
            </a:r>
            <a:r>
              <a:rPr lang="ru-RU" baseline="0" dirty="0" smtClean="0"/>
              <a:t> файла для загрузки БД в контейнере</a:t>
            </a:r>
            <a:endParaRPr dirty="0"/>
          </a:p>
        </p:txBody>
      </p:sp>
      <p:sp>
        <p:nvSpPr>
          <p:cNvPr id="313" name="Google Shape;31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9" name="Google Shape;32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8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9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Началось всё с появления в ядре UNIX v7 системного вызова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chroot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в 1979 году. Он позволял программе, запущенной с измененным корневым каталогом, иметь доступ только</a:t>
            </a:r>
            <a:r>
              <a:rPr lang="ru-RU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к изолированной файловой системе.</a:t>
            </a:r>
            <a:endParaRPr lang="ru-RU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ru-RU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FreeBSD J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ail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— это тот же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chroot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только посложнее. В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jail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появилась изоляция сети. Однако во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FreeBSD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это изоляция была половинчатой — сетевые интерфейсы были видны в любом окружении, но в зависимости от окружения были видны только определённые IP-адреса, которые были присвоены определенным интерфейсам. При этом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loopback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был общим.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OpenVZ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является базовой платформой для 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Virtuozzo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 — 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проприетарного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 продукта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Parallels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,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Inc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.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OpenVZ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распространяется на условиях лицензии GNU GPL v.2.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OpenVZ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состоит из модифицированного ядра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Linux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и пользовательских утилит.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Cgroups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- </a:t>
            </a:r>
            <a:r>
              <a:rPr lang="ru-RU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р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азработка была начата инженерами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Google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Полом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Менэджем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(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Paul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Menage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) и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Рохитом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Сетом (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Rohit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Seth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) в 2006 году и первоначально называлась «контейнеры процессов» (англ.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process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containers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)[3]. В 2007 году проект был переименован в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сgroups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(от англ.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control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groups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) по причине неоднозначности значения термина «контейнер» в ядре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Linux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.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ru-RU" sz="1100" b="0" i="0" u="none" strike="noStrike" cap="none" dirty="0" smtClean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  <p:sp>
        <p:nvSpPr>
          <p:cNvPr id="78" name="Google Shape;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23278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32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35963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sz="11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Контейнеры позволяют отделить приложение от инфраструктуры: разработчикам не нужно задумываться, в каком окружении будет работать их приложение, будут ли там нужные настройки и зависимости. Они просто создают приложение, упаковывают все зависимости и настройки в единый образ. Затем этот образ можно запускать на других системах, не беспокоясь, что приложение не запустится.</a:t>
            </a:r>
            <a:endParaRPr lang="ru-RU" sz="1100" b="0" i="0" u="none" strike="noStrike" cap="none" dirty="0" smtClean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69114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698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dirty="0" err="1" smtClean="0"/>
              <a:t>Swarm</a:t>
            </a:r>
            <a:r>
              <a:rPr lang="ru-RU" dirty="0" smtClean="0"/>
              <a:t> это стандартный оркестратор для </a:t>
            </a:r>
            <a:r>
              <a:rPr lang="ru-RU" dirty="0" err="1" smtClean="0"/>
              <a:t>docker</a:t>
            </a:r>
            <a:r>
              <a:rPr lang="ru-RU" dirty="0" smtClean="0"/>
              <a:t> контейнеров, доступный из «коробки», если у вас установлен сам </a:t>
            </a:r>
            <a:r>
              <a:rPr lang="ru-RU" dirty="0" err="1" smtClean="0"/>
              <a:t>docker</a:t>
            </a:r>
            <a:r>
              <a:rPr lang="ru-RU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dirty="0" smtClean="0"/>
              <a:t>В этом режиме </a:t>
            </a:r>
            <a:r>
              <a:rPr lang="ru-RU" dirty="0" err="1" smtClean="0"/>
              <a:t>Docker</a:t>
            </a:r>
            <a:r>
              <a:rPr lang="ru-RU" dirty="0" smtClean="0"/>
              <a:t> можно запустить контейнеры на нескольких хостах, объединив их в общем пуле вычислительных ресурсов. При этом наблюдать за контейнерами, распределять их и поднимать в случае необходимости будет сам </a:t>
            </a:r>
            <a:r>
              <a:rPr lang="ru-RU" dirty="0" err="1" smtClean="0"/>
              <a:t>Docker</a:t>
            </a:r>
            <a:r>
              <a:rPr lang="ru-RU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dirty="0" smtClean="0"/>
              <a:t>В </a:t>
            </a:r>
            <a:r>
              <a:rPr lang="ru-RU" dirty="0" err="1" smtClean="0"/>
              <a:t>Docker</a:t>
            </a:r>
            <a:r>
              <a:rPr lang="ru-RU" dirty="0" smtClean="0"/>
              <a:t> </a:t>
            </a:r>
            <a:r>
              <a:rPr lang="ru-RU" dirty="0" err="1" smtClean="0"/>
              <a:t>Swarm</a:t>
            </a:r>
            <a:r>
              <a:rPr lang="ru-RU" dirty="0" smtClean="0"/>
              <a:t> вместо прямого использования контейнеров используются сервисы (</a:t>
            </a:r>
            <a:r>
              <a:rPr lang="ru-RU" dirty="0" err="1" smtClean="0"/>
              <a:t>Docker</a:t>
            </a:r>
            <a:r>
              <a:rPr lang="ru-RU" dirty="0" smtClean="0"/>
              <a:t> </a:t>
            </a:r>
            <a:r>
              <a:rPr lang="ru-RU" dirty="0" err="1" smtClean="0"/>
              <a:t>Swarm</a:t>
            </a:r>
            <a:r>
              <a:rPr lang="ru-RU" dirty="0" smtClean="0"/>
              <a:t> </a:t>
            </a:r>
            <a:r>
              <a:rPr lang="ru-RU" dirty="0" err="1" smtClean="0"/>
              <a:t>Service</a:t>
            </a:r>
            <a:r>
              <a:rPr lang="ru-RU" dirty="0" smtClean="0"/>
              <a:t>). Они похожи на контейнеры, но всё же это немного другое понятие.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dirty="0" smtClean="0"/>
              <a:t>Сервис — это что-то вроде уровня абстракции над контейнерами. В </a:t>
            </a:r>
            <a:r>
              <a:rPr lang="ru-RU" dirty="0" err="1" smtClean="0"/>
              <a:t>Swarm</a:t>
            </a:r>
            <a:r>
              <a:rPr lang="ru-RU" dirty="0" smtClean="0"/>
              <a:t> мы не запускаем контейнеры явно — этим занимаются сервисы. Для достижения отказоустойчивости мы лишь указываем сервису количество реплик — </a:t>
            </a:r>
            <a:r>
              <a:rPr lang="ru-RU" dirty="0" err="1" smtClean="0"/>
              <a:t>нод</a:t>
            </a:r>
            <a:r>
              <a:rPr lang="ru-RU" dirty="0" smtClean="0"/>
              <a:t>, на которых он должен запустить контейнеры. А </a:t>
            </a:r>
            <a:r>
              <a:rPr lang="ru-RU" dirty="0" err="1" smtClean="0"/>
              <a:t>Swarm</a:t>
            </a:r>
            <a:r>
              <a:rPr lang="ru-RU" dirty="0" smtClean="0"/>
              <a:t> уже сам проследит за тем, чтобы это требование выполнялось: найдет подходящие хосты, запустит контейнеры и будет следить за ними. Если один из хостов отвалится — создаст новую реплику на другом хосте.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  <p:sp>
        <p:nvSpPr>
          <p:cNvPr id="69" name="Google Shape;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17284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ru-RU" dirty="0" smtClean="0"/>
              <a:t>Кластер </a:t>
            </a:r>
            <a:r>
              <a:rPr lang="ru-RU" dirty="0" err="1" smtClean="0"/>
              <a:t>Docker</a:t>
            </a:r>
            <a:r>
              <a:rPr lang="ru-RU" dirty="0" smtClean="0"/>
              <a:t> </a:t>
            </a:r>
            <a:r>
              <a:rPr lang="ru-RU" dirty="0" err="1" smtClean="0"/>
              <a:t>Swarm</a:t>
            </a:r>
            <a:r>
              <a:rPr lang="ru-RU" dirty="0" smtClean="0"/>
              <a:t>. Как и в любом другом кластере, в кластере </a:t>
            </a:r>
            <a:r>
              <a:rPr lang="ru-RU" dirty="0" err="1" smtClean="0"/>
              <a:t>docker</a:t>
            </a:r>
            <a:r>
              <a:rPr lang="ru-RU" dirty="0" smtClean="0"/>
              <a:t> </a:t>
            </a:r>
            <a:r>
              <a:rPr lang="ru-RU" dirty="0" err="1" smtClean="0"/>
              <a:t>swarm</a:t>
            </a:r>
            <a:r>
              <a:rPr lang="ru-RU" dirty="0" smtClean="0"/>
              <a:t> должны быть </a:t>
            </a:r>
            <a:r>
              <a:rPr lang="ru-RU" dirty="0" err="1" smtClean="0"/>
              <a:t>ноды</a:t>
            </a:r>
            <a:r>
              <a:rPr lang="ru-RU" dirty="0" smtClean="0"/>
              <a:t>, из которых кластер и будет состоять. У </a:t>
            </a:r>
            <a:r>
              <a:rPr lang="ru-RU" dirty="0" err="1" smtClean="0"/>
              <a:t>нод</a:t>
            </a:r>
            <a:r>
              <a:rPr lang="ru-RU" dirty="0" smtClean="0"/>
              <a:t> в кластере может быть две роли:</a:t>
            </a:r>
          </a:p>
          <a:p>
            <a:r>
              <a:rPr lang="ru-RU" dirty="0" smtClean="0"/>
              <a:t>Роль </a:t>
            </a:r>
            <a:r>
              <a:rPr lang="ru-RU" dirty="0" err="1" smtClean="0"/>
              <a:t>worker</a:t>
            </a:r>
            <a:r>
              <a:rPr lang="ru-RU" dirty="0" smtClean="0"/>
              <a:t>: </a:t>
            </a:r>
            <a:r>
              <a:rPr lang="ru-RU" dirty="0" err="1" smtClean="0"/>
              <a:t>нода</a:t>
            </a:r>
            <a:r>
              <a:rPr lang="ru-RU" dirty="0" smtClean="0"/>
              <a:t>-исполнитель наших контейнеров, которые мы будем поднимать в кластере.</a:t>
            </a:r>
          </a:p>
          <a:p>
            <a:r>
              <a:rPr lang="ru-RU" dirty="0" smtClean="0"/>
              <a:t>Роль </a:t>
            </a:r>
            <a:r>
              <a:rPr lang="ru-RU" dirty="0" err="1" smtClean="0"/>
              <a:t>manager</a:t>
            </a:r>
            <a:r>
              <a:rPr lang="ru-RU" dirty="0" smtClean="0"/>
              <a:t>: обеспечивает управление кластером </a:t>
            </a:r>
            <a:r>
              <a:rPr lang="ru-RU" dirty="0" err="1" smtClean="0"/>
              <a:t>docker</a:t>
            </a:r>
            <a:r>
              <a:rPr lang="ru-RU" dirty="0" smtClean="0"/>
              <a:t> </a:t>
            </a:r>
            <a:r>
              <a:rPr lang="ru-RU" dirty="0" err="1" smtClean="0"/>
              <a:t>swarm</a:t>
            </a:r>
            <a:r>
              <a:rPr lang="ru-RU" dirty="0" smtClean="0"/>
              <a:t>. Как и </a:t>
            </a:r>
            <a:r>
              <a:rPr lang="ru-RU" dirty="0" err="1" smtClean="0"/>
              <a:t>worker</a:t>
            </a:r>
            <a:r>
              <a:rPr lang="ru-RU" dirty="0" smtClean="0"/>
              <a:t>, может выполнять запуск и работу контейнеров. Инициализация менеджера кластеров позволяет решить задачи:</a:t>
            </a:r>
          </a:p>
          <a:p>
            <a:pPr marL="457200" indent="-298450">
              <a:buFont typeface="Courier New" panose="02070309020205020404" pitchFamily="49" charset="0"/>
              <a:buChar char="o"/>
            </a:pPr>
            <a:r>
              <a:rPr lang="ru-RU" dirty="0" smtClean="0"/>
              <a:t>поддержания состояния кластера;</a:t>
            </a:r>
          </a:p>
          <a:p>
            <a:pPr marL="457200" indent="-298450">
              <a:buFont typeface="Courier New" panose="02070309020205020404" pitchFamily="49" charset="0"/>
              <a:buChar char="o"/>
            </a:pPr>
            <a:r>
              <a:rPr lang="ru-RU" dirty="0" smtClean="0"/>
              <a:t>планирования;</a:t>
            </a:r>
          </a:p>
          <a:p>
            <a:pPr marL="457200" indent="-298450">
              <a:buFont typeface="Courier New" panose="02070309020205020404" pitchFamily="49" charset="0"/>
              <a:buChar char="o"/>
            </a:pPr>
            <a:r>
              <a:rPr lang="ru-RU" dirty="0" smtClean="0"/>
              <a:t>обслуживания конечных точек HTTP API в режиме </a:t>
            </a:r>
            <a:r>
              <a:rPr lang="ru-RU" dirty="0" err="1" smtClean="0"/>
              <a:t>Swarm</a:t>
            </a:r>
            <a:r>
              <a:rPr lang="ru-RU" dirty="0" smtClean="0"/>
              <a:t>.</a:t>
            </a:r>
          </a:p>
          <a:p>
            <a:pPr marL="158750" indent="0">
              <a:buNone/>
            </a:pPr>
            <a:endParaRPr lang="ru-RU" sz="1100" b="1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Рабочие</a:t>
            </a:r>
            <a:r>
              <a:rPr lang="ru-RU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ноды</a:t>
            </a:r>
            <a:r>
              <a:rPr lang="ru-RU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не принимают участия в планировании, обслуживании и поддержании состояния. Их единственная цель – выполнять контейнеры, принимая команды от управляющих </a:t>
            </a:r>
            <a:r>
              <a:rPr lang="ru-RU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нод</a:t>
            </a:r>
            <a:r>
              <a:rPr lang="ru-RU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58750" indent="0">
              <a:buNone/>
            </a:pPr>
            <a:r>
              <a:rPr lang="ru-RU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Нельзя создать рабочую </a:t>
            </a:r>
            <a:r>
              <a:rPr lang="ru-RU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ноду</a:t>
            </a:r>
            <a:r>
              <a:rPr lang="ru-RU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без хотя бы одной управляющей. По умолчанию управляющая </a:t>
            </a:r>
            <a:r>
              <a:rPr lang="ru-RU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нода</a:t>
            </a:r>
            <a:r>
              <a:rPr lang="ru-RU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может выполнять роль рабочей.</a:t>
            </a:r>
            <a:endParaRPr lang="ru-RU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39866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Кроме стандартного </a:t>
            </a:r>
            <a:r>
              <a:rPr lang="ru-RU" dirty="0" err="1" smtClean="0"/>
              <a:t>Docker</a:t>
            </a:r>
            <a:r>
              <a:rPr lang="ru-RU" dirty="0" smtClean="0"/>
              <a:t> </a:t>
            </a:r>
            <a:r>
              <a:rPr lang="ru-RU" dirty="0" err="1" smtClean="0"/>
              <a:t>Swarm</a:t>
            </a:r>
            <a:r>
              <a:rPr lang="ru-RU" dirty="0" smtClean="0"/>
              <a:t> есть и другие инструменты оркестровки, например </a:t>
            </a:r>
            <a:r>
              <a:rPr lang="ru-RU" dirty="0" err="1" smtClean="0"/>
              <a:t>Kubernetes</a:t>
            </a:r>
            <a:r>
              <a:rPr lang="ru-RU" dirty="0" smtClean="0"/>
              <a:t>. Это сложная система, которая позволяет построить отказоустойчивую и масштабируемую платформу для управления контейнерами. Он умеет работать не только с контейнерами </a:t>
            </a:r>
            <a:r>
              <a:rPr lang="ru-RU" dirty="0" err="1" smtClean="0"/>
              <a:t>Docker</a:t>
            </a:r>
            <a:r>
              <a:rPr lang="ru-RU" dirty="0" smtClean="0"/>
              <a:t>, но и с другими контейнерами: </a:t>
            </a:r>
            <a:r>
              <a:rPr lang="ru-RU" dirty="0" err="1" smtClean="0"/>
              <a:t>rkt</a:t>
            </a:r>
            <a:r>
              <a:rPr lang="ru-RU" dirty="0" smtClean="0"/>
              <a:t>, CRI-O.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У </a:t>
            </a:r>
            <a:r>
              <a:rPr lang="ru-RU" dirty="0" err="1" smtClean="0"/>
              <a:t>Kubernetes</a:t>
            </a:r>
            <a:r>
              <a:rPr lang="ru-RU" dirty="0" smtClean="0"/>
              <a:t> довольно много возможностей, которые позволяют строить масштабные распределенные системы. Из-за этого порог вхождения в технологию гораздо выше, чем в </a:t>
            </a:r>
            <a:r>
              <a:rPr lang="ru-RU" dirty="0" err="1" smtClean="0"/>
              <a:t>Swarm</a:t>
            </a:r>
            <a:r>
              <a:rPr lang="ru-RU" dirty="0" smtClean="0"/>
              <a:t>. </a:t>
            </a:r>
            <a:endParaRPr dirty="0"/>
          </a:p>
        </p:txBody>
      </p:sp>
      <p:sp>
        <p:nvSpPr>
          <p:cNvPr id="69" name="Google Shape;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12267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ru-RU" dirty="0" smtClean="0"/>
              <a:t>Если смотреть глобально, то устройство </a:t>
            </a:r>
            <a:r>
              <a:rPr lang="ru-RU" dirty="0" err="1" smtClean="0"/>
              <a:t>Kubernetes</a:t>
            </a:r>
            <a:r>
              <a:rPr lang="ru-RU" dirty="0" smtClean="0"/>
              <a:t> похоже на </a:t>
            </a:r>
            <a:r>
              <a:rPr lang="ru-RU" dirty="0" err="1" smtClean="0"/>
              <a:t>Swarm</a:t>
            </a:r>
            <a:r>
              <a:rPr lang="ru-RU" dirty="0" smtClean="0"/>
              <a:t>. Кластер состоит из двух типов </a:t>
            </a:r>
            <a:r>
              <a:rPr lang="ru-RU" dirty="0" err="1" smtClean="0"/>
              <a:t>нод</a:t>
            </a:r>
            <a:r>
              <a:rPr lang="ru-RU" dirty="0" smtClean="0"/>
              <a:t>: главной (</a:t>
            </a:r>
            <a:r>
              <a:rPr lang="ru-RU" dirty="0" err="1" smtClean="0"/>
              <a:t>Master</a:t>
            </a:r>
            <a:r>
              <a:rPr lang="ru-RU" dirty="0" smtClean="0"/>
              <a:t>) и рабочих (</a:t>
            </a:r>
            <a:r>
              <a:rPr lang="ru-RU" dirty="0" err="1" smtClean="0"/>
              <a:t>Worker</a:t>
            </a:r>
            <a:r>
              <a:rPr lang="ru-RU" dirty="0" smtClean="0"/>
              <a:t>):</a:t>
            </a:r>
          </a:p>
          <a:p>
            <a:r>
              <a:rPr lang="ru-RU" dirty="0" err="1" smtClean="0"/>
              <a:t>Master-нода</a:t>
            </a:r>
            <a:r>
              <a:rPr lang="ru-RU" dirty="0" smtClean="0"/>
              <a:t> следит за состоянием своего кластера, распределяет нагрузку и разворачивает контейнеры на </a:t>
            </a:r>
            <a:r>
              <a:rPr lang="ru-RU" dirty="0" err="1" smtClean="0"/>
              <a:t>нодах</a:t>
            </a:r>
            <a:r>
              <a:rPr lang="ru-RU" dirty="0" smtClean="0"/>
              <a:t>. </a:t>
            </a:r>
          </a:p>
          <a:p>
            <a:r>
              <a:rPr lang="ru-RU" dirty="0" smtClean="0"/>
              <a:t>Рабочие </a:t>
            </a:r>
            <a:r>
              <a:rPr lang="ru-RU" dirty="0" err="1" smtClean="0"/>
              <a:t>ноды</a:t>
            </a:r>
            <a:r>
              <a:rPr lang="ru-RU" dirty="0" smtClean="0"/>
              <a:t> обрабатывают поступающие запросы.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ru-RU" sz="1100" b="1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Master</a:t>
            </a:r>
            <a:r>
              <a:rPr lang="en-US" sz="1100" b="1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— это коллекция из трех процессов, которые выполняются на одном узле в кластере, который обозначен как главный узел. Это процессы: 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kube-apiserver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/>
              </a:rPr>
              <a:t>kube-controller-manager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и 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5"/>
              </a:rPr>
              <a:t>kube-scheduler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ru-RU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8122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158750" indent="0">
              <a:buNone/>
            </a:pPr>
            <a:r>
              <a:rPr lang="ru-RU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Namespaces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— это</a:t>
            </a:r>
            <a:r>
              <a:rPr lang="ru-RU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дополнительная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абстракция. Если раньше процессы обращались напрямую к ресурсам, то с появлением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namespaces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все запросы проходят через этот дополнительный слой абстракции.</a:t>
            </a:r>
          </a:p>
          <a:p>
            <a:pPr marL="158750" indent="0">
              <a:buNone/>
            </a:pPr>
            <a:endParaRPr lang="ru-RU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ru-RU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Namespaces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решили вопросы изоляции, однако вопрос ограничения ресурсов для изолированных процессов оставался открытым. Решение этого вопроса появилось с выходом ядра версии 2.6.20 в 2008 году — в нём появился механизм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Cgroups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Существуют следующие пространства имён:</a:t>
            </a:r>
          </a:p>
          <a:p>
            <a:r>
              <a:rPr lang="ru-RU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Mount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— абстракция над пространством имен для файловых систем.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Mount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позволяет сразу монтировать новое устройство в несколько пространств имён файловой системы, вместо монтирования в каждом отдельном пространстве.</a:t>
            </a:r>
          </a:p>
          <a:p>
            <a:r>
              <a:rPr lang="ru-RU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Network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— абстракция над сетью: интерфейсы, таблицы маршрутизации и т.д. Пространство имен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Network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по сути выполняет роль туннеля между разными пространствами имён сети.</a:t>
            </a:r>
          </a:p>
          <a:p>
            <a:r>
              <a:rPr lang="ru-RU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IPC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— абстракция над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межпроцессным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взаимодействием. Процесс в пространстве имен IPC не может писать или читать IPC ресурсы, принадлежащие другому пространству имен. Так процессы в одном контейнере не могут вмешиваться в другие контейнеры.</a:t>
            </a:r>
          </a:p>
          <a:p>
            <a:r>
              <a:rPr lang="ru-RU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PID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— абстракция над пространством номеров процессов. PID изолирует пространство ID процессов. Процессы в различных пространствах могут иметь одинаковые ID.</a:t>
            </a:r>
          </a:p>
          <a:p>
            <a:r>
              <a:rPr lang="ru-RU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— абстракция над пространством пользователей.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изолирует ID пользователей и групп, корневой каталог</a:t>
            </a:r>
          </a:p>
          <a:p>
            <a:r>
              <a:rPr lang="ru-RU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UTS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(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Unix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Sharing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— абстракция над пространством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hostname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и NIS. UTS позволяет контейнерам иметь собственные доменные имена NIS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domainname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и имена контейнеров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nodename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ru-RU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Cgroup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— используется как атрибут, корневой узел дерева </a:t>
            </a:r>
            <a:r>
              <a:rPr lang="ru-RU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cgroup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57582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Если смотреть глубже, то устройство </a:t>
            </a:r>
            <a:r>
              <a:rPr lang="ru-RU" dirty="0" err="1" smtClean="0"/>
              <a:t>Kubernetes</a:t>
            </a:r>
            <a:r>
              <a:rPr lang="ru-RU" dirty="0" smtClean="0"/>
              <a:t> гораздо сложнее. В нем отдельные модули, например: </a:t>
            </a:r>
            <a:r>
              <a:rPr lang="ru-RU" dirty="0" err="1" smtClean="0"/>
              <a:t>proxy-балансировщик</a:t>
            </a:r>
            <a:r>
              <a:rPr lang="ru-RU" dirty="0" smtClean="0"/>
              <a:t>, </a:t>
            </a:r>
            <a:r>
              <a:rPr lang="ru-RU" dirty="0" err="1" smtClean="0">
                <a:hlinkClick r:id="rId3"/>
              </a:rPr>
              <a:t>etcd</a:t>
            </a:r>
            <a:r>
              <a:rPr lang="ru-RU" dirty="0" smtClean="0">
                <a:hlinkClick r:id="rId3"/>
              </a:rPr>
              <a:t> для хранения состояния кластера</a:t>
            </a:r>
            <a:r>
              <a:rPr lang="ru-RU" dirty="0" smtClean="0"/>
              <a:t> и другие компоненты.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Kubernetes</a:t>
            </a:r>
            <a:r>
              <a:rPr lang="ru-RU" dirty="0" smtClean="0"/>
              <a:t> позволяет решать задачи, которые не под силу </a:t>
            </a:r>
            <a:r>
              <a:rPr lang="ru-RU" dirty="0" err="1" smtClean="0"/>
              <a:t>Docker</a:t>
            </a:r>
            <a:r>
              <a:rPr lang="ru-RU" dirty="0" smtClean="0"/>
              <a:t> </a:t>
            </a:r>
            <a:r>
              <a:rPr lang="ru-RU" dirty="0" err="1" smtClean="0"/>
              <a:t>Swarm</a:t>
            </a:r>
            <a:r>
              <a:rPr lang="ru-RU" dirty="0" smtClean="0"/>
              <a:t>. Для примера возьмем </a:t>
            </a:r>
            <a:r>
              <a:rPr lang="ru-RU" dirty="0" err="1" smtClean="0"/>
              <a:t>автомасштабирование</a:t>
            </a:r>
            <a:r>
              <a:rPr lang="ru-RU" dirty="0" smtClean="0"/>
              <a:t>: это когда система сама подстраивает свою мощность под нагрузку. Для этого в кластер автоматически добавляются/удаляются </a:t>
            </a:r>
            <a:r>
              <a:rPr lang="ru-RU" dirty="0" err="1" smtClean="0"/>
              <a:t>ноды</a:t>
            </a:r>
            <a:r>
              <a:rPr lang="ru-RU" dirty="0" smtClean="0"/>
              <a:t>, либо в существующих </a:t>
            </a:r>
            <a:r>
              <a:rPr lang="ru-RU" dirty="0" err="1" smtClean="0"/>
              <a:t>нодах</a:t>
            </a:r>
            <a:r>
              <a:rPr lang="ru-RU" dirty="0" smtClean="0"/>
              <a:t> для «тяжелых» задач будет выделяться больше/меньше ресурсов.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Можно построить </a:t>
            </a:r>
            <a:r>
              <a:rPr lang="ru-RU" dirty="0" err="1" smtClean="0"/>
              <a:t>автомасштабируемую</a:t>
            </a:r>
            <a:r>
              <a:rPr lang="ru-RU" dirty="0" smtClean="0"/>
              <a:t> систему </a:t>
            </a:r>
            <a:r>
              <a:rPr lang="ru-RU" i="1" dirty="0" smtClean="0"/>
              <a:t>с использованием</a:t>
            </a:r>
            <a:r>
              <a:rPr lang="ru-RU" dirty="0" smtClean="0"/>
              <a:t> </a:t>
            </a:r>
            <a:r>
              <a:rPr lang="ru-RU" dirty="0" err="1" smtClean="0"/>
              <a:t>Swarm</a:t>
            </a:r>
            <a:r>
              <a:rPr lang="ru-RU" dirty="0" smtClean="0"/>
              <a:t>. Но для этого придется вручную писать скрипты или программы, которые будут следить за нагрузкой, принимать решения и посылать команды в </a:t>
            </a:r>
            <a:r>
              <a:rPr lang="ru-RU" dirty="0" err="1" smtClean="0"/>
              <a:t>Docker</a:t>
            </a:r>
            <a:r>
              <a:rPr lang="ru-RU" dirty="0" smtClean="0"/>
              <a:t> </a:t>
            </a:r>
            <a:r>
              <a:rPr lang="ru-RU" dirty="0" err="1" smtClean="0"/>
              <a:t>Swarm</a:t>
            </a:r>
            <a:r>
              <a:rPr lang="ru-RU" dirty="0" smtClean="0"/>
              <a:t>. Либо можно использовать сторонние разработки, вроде </a:t>
            </a:r>
            <a:r>
              <a:rPr lang="ru-RU" dirty="0" err="1" smtClean="0"/>
              <a:t>Orbiter</a:t>
            </a:r>
            <a:r>
              <a:rPr lang="ru-RU" dirty="0" smtClean="0"/>
              <a:t>, но его возможности тоже ограничены, и в любом случае это еще одна дополнительная надстройка над </a:t>
            </a:r>
            <a:r>
              <a:rPr lang="ru-RU" dirty="0" err="1" smtClean="0"/>
              <a:t>Swarm</a:t>
            </a:r>
            <a:r>
              <a:rPr lang="ru-RU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Docker</a:t>
            </a:r>
            <a:r>
              <a:rPr lang="en-US" baseline="0" dirty="0" smtClean="0"/>
              <a:t> swarm </a:t>
            </a:r>
            <a:r>
              <a:rPr lang="ru-RU" baseline="0" dirty="0" smtClean="0"/>
              <a:t>активно развивается, но уровень </a:t>
            </a:r>
            <a:r>
              <a:rPr lang="en-US" baseline="0" dirty="0" smtClean="0"/>
              <a:t>Kubernetes </a:t>
            </a:r>
            <a:r>
              <a:rPr lang="ru-RU" baseline="0" dirty="0" smtClean="0"/>
              <a:t>все еще не обеспечивает.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aseline="0" dirty="0" smtClean="0"/>
              <a:t>Из-за этого </a:t>
            </a:r>
            <a:r>
              <a:rPr lang="en-US" baseline="0" dirty="0" err="1" smtClean="0"/>
              <a:t>kubernetes</a:t>
            </a:r>
            <a:r>
              <a:rPr lang="en-US" baseline="0" dirty="0" smtClean="0"/>
              <a:t> </a:t>
            </a:r>
            <a:r>
              <a:rPr lang="ru-RU" baseline="0" dirty="0" smtClean="0"/>
              <a:t>намного сложнее, но лучше подходит для крупных комплексных систем и решений, многие большие компании используют именно </a:t>
            </a:r>
            <a:r>
              <a:rPr lang="en-US" baseline="0" dirty="0" err="1" smtClean="0"/>
              <a:t>kubernetes</a:t>
            </a:r>
            <a:r>
              <a:rPr lang="en-US" baseline="0" dirty="0" smtClean="0"/>
              <a:t>.</a:t>
            </a:r>
            <a:endParaRPr dirty="0"/>
          </a:p>
        </p:txBody>
      </p:sp>
      <p:sp>
        <p:nvSpPr>
          <p:cNvPr id="111" name="Google Shape;1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88972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Рассмотрим более подробно</a:t>
            </a:r>
            <a:r>
              <a:rPr lang="ru-RU" baseline="0" dirty="0" smtClean="0"/>
              <a:t> различные компоненты </a:t>
            </a:r>
            <a:r>
              <a:rPr lang="en-US" baseline="0" dirty="0" err="1" smtClean="0"/>
              <a:t>kubernetes</a:t>
            </a:r>
            <a:endParaRPr dirty="0"/>
          </a:p>
        </p:txBody>
      </p:sp>
      <p:sp>
        <p:nvSpPr>
          <p:cNvPr id="111" name="Google Shape;1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14247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 отдельном рабочем узле контейнеры располагаются</a:t>
            </a:r>
            <a:r>
              <a:rPr lang="ru-RU" baseline="0" dirty="0" smtClean="0"/>
              <a:t> в отдельных абстрактных единицах развертывания – подах. Под обычно содержит один контейнер, но может включать и несколько. В случае такой вложенности эти контейнеры ВСЕГДА будут разворачиваться на одной физической машине, и не будут существовать по отдельности.</a:t>
            </a:r>
            <a:endParaRPr dirty="0"/>
          </a:p>
        </p:txBody>
      </p:sp>
      <p:sp>
        <p:nvSpPr>
          <p:cNvPr id="111" name="Google Shape;1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280546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Service – </a:t>
            </a:r>
            <a:r>
              <a:rPr lang="ru-RU" dirty="0" smtClean="0"/>
              <a:t>компонент,</a:t>
            </a:r>
            <a:r>
              <a:rPr lang="ru-RU" baseline="0" dirty="0" smtClean="0"/>
              <a:t> определяющий набор подов и доступ к ним (внутри или снаружи)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Ingress – </a:t>
            </a:r>
            <a:r>
              <a:rPr lang="ru-RU" baseline="0" dirty="0" smtClean="0"/>
              <a:t>для публикации сервиса (обеспечивает внешний доступ к содержимому пода).</a:t>
            </a:r>
            <a:endParaRPr dirty="0"/>
          </a:p>
        </p:txBody>
      </p:sp>
      <p:sp>
        <p:nvSpPr>
          <p:cNvPr id="111" name="Google Shape;1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622822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ru-RU" dirty="0" err="1" smtClean="0"/>
              <a:t>ReplicaSet</a:t>
            </a:r>
            <a:r>
              <a:rPr lang="ru-RU" dirty="0" smtClean="0"/>
              <a:t> — это </a:t>
            </a:r>
            <a:r>
              <a:rPr lang="ru-RU" b="1" dirty="0" smtClean="0"/>
              <a:t>процесс, который выполняет несколько экземпляров модуля </a:t>
            </a:r>
            <a:r>
              <a:rPr lang="ru-RU" b="1" dirty="0" err="1" smtClean="0"/>
              <a:t>pod</a:t>
            </a:r>
            <a:r>
              <a:rPr lang="ru-RU" b="1" dirty="0" smtClean="0"/>
              <a:t> и сохраняет указанное количество объектов </a:t>
            </a:r>
            <a:r>
              <a:rPr lang="ru-RU" b="1" dirty="0" err="1" smtClean="0"/>
              <a:t>pod</a:t>
            </a:r>
            <a:r>
              <a:rPr lang="ru-RU" b="1" dirty="0" smtClean="0"/>
              <a:t> постоянным</a:t>
            </a:r>
            <a:r>
              <a:rPr lang="ru-RU" dirty="0" smtClean="0"/>
              <a:t>. Это гарантирует, что стабильный набор реплик </a:t>
            </a:r>
            <a:r>
              <a:rPr lang="ru-RU" dirty="0" err="1" smtClean="0"/>
              <a:t>pod</a:t>
            </a:r>
            <a:r>
              <a:rPr lang="ru-RU" dirty="0" smtClean="0"/>
              <a:t> выполняется в любой момент времени, что гарантирует доступ к указанному количеству идентичных модулей </a:t>
            </a:r>
            <a:r>
              <a:rPr lang="ru-RU" dirty="0" err="1" smtClean="0"/>
              <a:t>pod</a:t>
            </a:r>
            <a:r>
              <a:rPr lang="ru-RU" dirty="0" smtClean="0"/>
              <a:t>.</a:t>
            </a:r>
            <a:endParaRPr lang="en-US" dirty="0" smtClean="0"/>
          </a:p>
          <a:p>
            <a:pPr marL="158750" indent="0">
              <a:buNone/>
            </a:pPr>
            <a:r>
              <a:rPr lang="ru-RU" dirty="0" err="1" smtClean="0"/>
              <a:t>Deployment</a:t>
            </a:r>
            <a:r>
              <a:rPr lang="ru-RU" dirty="0" smtClean="0"/>
              <a:t> — это </a:t>
            </a:r>
            <a:r>
              <a:rPr lang="ru-RU" b="1" dirty="0" smtClean="0"/>
              <a:t>объект </a:t>
            </a:r>
            <a:r>
              <a:rPr lang="ru-RU" b="1" dirty="0" err="1" smtClean="0"/>
              <a:t>Kubernetes</a:t>
            </a:r>
            <a:r>
              <a:rPr lang="ru-RU" b="1" dirty="0" smtClean="0"/>
              <a:t>, представляющий работающее приложение в кластере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Является</a:t>
            </a:r>
            <a:r>
              <a:rPr lang="ru-RU" baseline="0" dirty="0" smtClean="0"/>
              <a:t> абстракцией над подами и </a:t>
            </a:r>
            <a:r>
              <a:rPr lang="en-US" baseline="0" dirty="0" err="1" smtClean="0"/>
              <a:t>ReplicaSet</a:t>
            </a:r>
            <a:r>
              <a:rPr lang="ru-RU" baseline="0" dirty="0" smtClean="0"/>
              <a:t>.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26575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Config</a:t>
            </a:r>
            <a:r>
              <a:rPr lang="ru-RU" dirty="0" smtClean="0"/>
              <a:t> </a:t>
            </a:r>
            <a:r>
              <a:rPr lang="ru-RU" dirty="0" err="1" smtClean="0"/>
              <a:t>Map</a:t>
            </a:r>
            <a:r>
              <a:rPr lang="ru-RU" dirty="0" smtClean="0"/>
              <a:t> — </a:t>
            </a:r>
            <a:r>
              <a:rPr lang="ru-RU" b="1" dirty="0" smtClean="0"/>
              <a:t>объект API </a:t>
            </a:r>
            <a:r>
              <a:rPr lang="ru-RU" b="1" dirty="0" err="1" smtClean="0"/>
              <a:t>Kubernetes</a:t>
            </a:r>
            <a:r>
              <a:rPr lang="ru-RU" b="1" dirty="0" smtClean="0"/>
              <a:t>, который позволяет отделить конфигурационные файлы от содержимого образа, чтобы обеспечить отказоустойчивость контейнерных приложений</a:t>
            </a:r>
            <a:r>
              <a:rPr lang="ru-RU" dirty="0" smtClean="0"/>
              <a:t>.</a:t>
            </a:r>
            <a:endParaRPr dirty="0"/>
          </a:p>
        </p:txBody>
      </p:sp>
      <p:sp>
        <p:nvSpPr>
          <p:cNvPr id="111" name="Google Shape;1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90080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Secret</a:t>
            </a:r>
            <a:r>
              <a:rPr lang="ru-RU" dirty="0" smtClean="0"/>
              <a:t> — </a:t>
            </a:r>
            <a:r>
              <a:rPr lang="ru-RU" b="1" dirty="0" smtClean="0"/>
              <a:t>объект API </a:t>
            </a:r>
            <a:r>
              <a:rPr lang="ru-RU" b="1" dirty="0" err="1" smtClean="0"/>
              <a:t>Kubernetes</a:t>
            </a:r>
            <a:r>
              <a:rPr lang="ru-RU" b="1" dirty="0" smtClean="0"/>
              <a:t>, который позволяет хранить и управлять конфиденциальной информацией, такой как пароли, </a:t>
            </a:r>
            <a:r>
              <a:rPr lang="ru-RU" b="1" dirty="0" err="1" smtClean="0"/>
              <a:t>токены</a:t>
            </a:r>
            <a:r>
              <a:rPr lang="ru-RU" b="1" dirty="0" smtClean="0"/>
              <a:t> </a:t>
            </a:r>
            <a:r>
              <a:rPr lang="ru-RU" b="1" dirty="0" err="1" smtClean="0"/>
              <a:t>OAuth</a:t>
            </a:r>
            <a:r>
              <a:rPr lang="ru-RU" b="1" dirty="0" smtClean="0"/>
              <a:t> и ключи SSH</a:t>
            </a:r>
            <a:r>
              <a:rPr lang="ru-RU" dirty="0" smtClean="0"/>
              <a:t>.</a:t>
            </a:r>
            <a:endParaRPr dirty="0"/>
          </a:p>
        </p:txBody>
      </p:sp>
      <p:sp>
        <p:nvSpPr>
          <p:cNvPr id="111" name="Google Shape;1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15309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Манифест – основной файл, содержащий описание развертываемого объекта (аналогично файлам</a:t>
            </a:r>
            <a:r>
              <a:rPr lang="ru-RU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docker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-compose </a:t>
            </a:r>
            <a:r>
              <a:rPr lang="ru-RU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 </a:t>
            </a:r>
            <a:r>
              <a:rPr 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docker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endParaRPr lang="ru-RU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apiVersion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- 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версия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kubernetes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API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kind - 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типа разворачиваемого объекта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metadata - 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данные, однозначно описывающие</a:t>
            </a:r>
            <a:r>
              <a:rPr lang="ru-RU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объект, такие как имя, </a:t>
            </a:r>
            <a:r>
              <a:rPr 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ID, namespace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spec - </a:t>
            </a:r>
            <a:r>
              <a:rPr lang="ru-RU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спецификация статуса объекта (настройки состояния)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021962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210648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2678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Механизм предоставляет следующие возможности: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 smtClean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ru-RU" dirty="0" smtClean="0"/>
              <a:t>ограничение ресурсов (англ. </a:t>
            </a:r>
            <a:r>
              <a:rPr lang="ru-RU" dirty="0" err="1" smtClean="0"/>
              <a:t>resource</a:t>
            </a:r>
            <a:r>
              <a:rPr lang="ru-RU" dirty="0" smtClean="0"/>
              <a:t> </a:t>
            </a:r>
            <a:r>
              <a:rPr lang="ru-RU" dirty="0" err="1" smtClean="0"/>
              <a:t>limiting</a:t>
            </a:r>
            <a:r>
              <a:rPr lang="ru-RU" dirty="0" smtClean="0"/>
              <a:t>): использование памяти, в том числе виртуальной;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ru-RU" dirty="0" err="1" smtClean="0"/>
              <a:t>приоритизацию</a:t>
            </a:r>
            <a:r>
              <a:rPr lang="ru-RU" dirty="0" smtClean="0"/>
              <a:t>: разным группам можно выделить разное количество процессорного ресурса и пропускной способности подсистемы ввода-вывода;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ru-RU" dirty="0" smtClean="0"/>
              <a:t>учёт: подсчёт затрат тех либо иных ресурсов группой;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ru-RU" dirty="0" smtClean="0"/>
              <a:t>изоляцию: разделение пространств имён для групп таким образом, что одной группе недоступны процессы, сетевые соединения и файлы другой;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ru-RU" dirty="0" smtClean="0"/>
              <a:t>управление: приостановку (</a:t>
            </a:r>
            <a:r>
              <a:rPr lang="ru-RU" dirty="0" err="1" smtClean="0"/>
              <a:t>freezing</a:t>
            </a:r>
            <a:r>
              <a:rPr lang="ru-RU" dirty="0" smtClean="0"/>
              <a:t>) групп, создание контрольных точек (</a:t>
            </a:r>
            <a:r>
              <a:rPr lang="ru-RU" dirty="0" err="1" smtClean="0"/>
              <a:t>checkpointing</a:t>
            </a:r>
            <a:r>
              <a:rPr lang="ru-RU" dirty="0" smtClean="0"/>
              <a:t>) и их перезагрузку.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12776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606444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11372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860565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080636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 слайде можно увидеть</a:t>
            </a:r>
            <a:r>
              <a:rPr lang="ru-RU" baseline="0" dirty="0" smtClean="0"/>
              <a:t> иллюстрацию сравнения механизма виртуализации (когда создается полная эмуляция гостевой операционной системы на основной машине) и механизма контейнеризации (когда контейнеры создаются под управлением движка контейнеризации (например, </a:t>
            </a:r>
            <a:r>
              <a:rPr lang="en-US" baseline="0" dirty="0" smtClean="0"/>
              <a:t>Docker), </a:t>
            </a:r>
            <a:r>
              <a:rPr lang="ru-RU" baseline="0" dirty="0" smtClean="0"/>
              <a:t>который распределяет ресурсы операционной системы).</a:t>
            </a:r>
            <a:endParaRPr dirty="0"/>
          </a:p>
        </p:txBody>
      </p:sp>
      <p:sp>
        <p:nvSpPr>
          <p:cNvPr id="78" name="Google Shape;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084115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Kubespray</a:t>
            </a:r>
            <a:r>
              <a:rPr lang="ru-RU" dirty="0" smtClean="0"/>
              <a:t> — это </a:t>
            </a:r>
            <a:r>
              <a:rPr lang="ru-RU" b="1" dirty="0" smtClean="0"/>
              <a:t>набор </a:t>
            </a:r>
            <a:r>
              <a:rPr lang="ru-RU" b="1" dirty="0" err="1" smtClean="0"/>
              <a:t>Ansible</a:t>
            </a:r>
            <a:r>
              <a:rPr lang="ru-RU" b="1" dirty="0" smtClean="0"/>
              <a:t>-ролей для установки и конфигурации </a:t>
            </a:r>
            <a:r>
              <a:rPr lang="ru-RU" b="1" dirty="0" err="1" smtClean="0"/>
              <a:t>Kubernetes</a:t>
            </a:r>
            <a:r>
              <a:rPr lang="ru-RU" dirty="0" smtClean="0"/>
              <a:t>. Он обеспечивает: кластер высокой доступности поддержку большинства популярных дистрибутивов </a:t>
            </a:r>
            <a:r>
              <a:rPr lang="ru-RU" dirty="0" err="1" smtClean="0"/>
              <a:t>Linux</a:t>
            </a:r>
            <a:r>
              <a:rPr lang="ru-RU" dirty="0" smtClean="0"/>
              <a:t>.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OpenShift</a:t>
            </a:r>
            <a:r>
              <a:rPr lang="ru-RU" dirty="0" smtClean="0"/>
              <a:t> — семейство дистрибутивов </a:t>
            </a:r>
            <a:r>
              <a:rPr lang="ru-RU" dirty="0" err="1" smtClean="0"/>
              <a:t>Kubernetes</a:t>
            </a:r>
            <a:r>
              <a:rPr lang="ru-RU" dirty="0" smtClean="0"/>
              <a:t>, разрабатывающееся </a:t>
            </a:r>
            <a:r>
              <a:rPr lang="ru-RU" dirty="0" err="1" smtClean="0"/>
              <a:t>Red</a:t>
            </a:r>
            <a:r>
              <a:rPr lang="ru-RU" dirty="0" smtClean="0"/>
              <a:t> </a:t>
            </a:r>
            <a:r>
              <a:rPr lang="ru-RU" dirty="0" err="1" smtClean="0"/>
              <a:t>Hat</a:t>
            </a:r>
            <a:r>
              <a:rPr lang="ru-RU" dirty="0" smtClean="0"/>
              <a:t>, включающая одноимённый коммерческий продукт и разрабатываемый сообществом проект OKD, также предоставляется публично-облачное решение </a:t>
            </a:r>
            <a:r>
              <a:rPr lang="ru-RU" dirty="0" err="1" smtClean="0"/>
              <a:t>Red</a:t>
            </a:r>
            <a:r>
              <a:rPr lang="ru-RU" dirty="0" smtClean="0"/>
              <a:t> </a:t>
            </a:r>
            <a:r>
              <a:rPr lang="ru-RU" dirty="0" err="1" smtClean="0"/>
              <a:t>Hat</a:t>
            </a:r>
            <a:r>
              <a:rPr lang="ru-RU" dirty="0" smtClean="0"/>
              <a:t> </a:t>
            </a:r>
            <a:r>
              <a:rPr lang="ru-RU" dirty="0" err="1" smtClean="0"/>
              <a:t>OpenShift</a:t>
            </a:r>
            <a:r>
              <a:rPr lang="ru-RU" dirty="0" smtClean="0"/>
              <a:t> </a:t>
            </a:r>
            <a:r>
              <a:rPr lang="ru-RU" dirty="0" err="1" smtClean="0"/>
              <a:t>Online</a:t>
            </a:r>
            <a:r>
              <a:rPr lang="ru-RU" dirty="0" smtClean="0"/>
              <a:t>.</a:t>
            </a:r>
            <a:endParaRPr dirty="0"/>
          </a:p>
        </p:txBody>
      </p:sp>
      <p:sp>
        <p:nvSpPr>
          <p:cNvPr id="184" name="Google Shape;18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Ключевые преимущества контейнеров</a:t>
            </a:r>
            <a:r>
              <a:rPr lang="ru-RU" baseline="0" dirty="0" smtClean="0"/>
              <a:t> перед виртуальными машинами: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baseline="0" dirty="0" smtClean="0"/>
              <a:t>Потенциально лучшая утилизация ресурсов компьютера;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baseline="0" dirty="0" smtClean="0"/>
              <a:t>Меньший занимаемый объем дискового пространства.</a:t>
            </a:r>
            <a:endParaRPr dirty="0"/>
          </a:p>
        </p:txBody>
      </p:sp>
      <p:sp>
        <p:nvSpPr>
          <p:cNvPr id="78" name="Google Shape;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0223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Как результат этих двух преимуществ, в том числе</a:t>
            </a:r>
            <a:r>
              <a:rPr lang="ru-RU" baseline="0" dirty="0" smtClean="0"/>
              <a:t> повышается скорость загрузки приложений за счет меньшего числа уровней вложенности.</a:t>
            </a:r>
            <a:endParaRPr dirty="0"/>
          </a:p>
        </p:txBody>
      </p:sp>
      <p:sp>
        <p:nvSpPr>
          <p:cNvPr id="78" name="Google Shape;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77" algn="l"/>
            <a:fld id="{00000000-1234-1234-1234-123412341234}" type="slidenum">
              <a:rPr lang="en-US" smtClean="0"/>
              <a:pPr marL="38077" algn="l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01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77" algn="l"/>
            <a:fld id="{00000000-1234-1234-1234-123412341234}" type="slidenum">
              <a:rPr lang="en-US" smtClean="0"/>
              <a:pPr marL="38077" algn="l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46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6576" y="274639"/>
            <a:ext cx="7078663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77" algn="l"/>
            <a:fld id="{00000000-1234-1234-1234-123412341234}" type="slidenum">
              <a:rPr lang="en-US" smtClean="0"/>
              <a:pPr marL="38077" algn="l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746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1"/>
          <p:cNvSpPr txBox="1">
            <a:spLocks noGrp="1"/>
          </p:cNvSpPr>
          <p:nvPr>
            <p:ph type="ctrTitle"/>
          </p:nvPr>
        </p:nvSpPr>
        <p:spPr>
          <a:xfrm>
            <a:off x="1995932" y="2235791"/>
            <a:ext cx="591413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1"/>
          <p:cNvSpPr txBox="1">
            <a:spLocks noGrp="1"/>
          </p:cNvSpPr>
          <p:nvPr>
            <p:ph type="subTitle" idx="1"/>
          </p:nvPr>
        </p:nvSpPr>
        <p:spPr>
          <a:xfrm>
            <a:off x="1485900" y="3840483"/>
            <a:ext cx="6934200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ftr" idx="11"/>
          </p:nvPr>
        </p:nvSpPr>
        <p:spPr>
          <a:xfrm>
            <a:off x="3368040" y="6377940"/>
            <a:ext cx="31699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dt" idx="10"/>
          </p:nvPr>
        </p:nvSpPr>
        <p:spPr>
          <a:xfrm>
            <a:off x="495300" y="6377940"/>
            <a:ext cx="227838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sldNum" idx="12"/>
          </p:nvPr>
        </p:nvSpPr>
        <p:spPr>
          <a:xfrm>
            <a:off x="9265667" y="6186737"/>
            <a:ext cx="2686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077" marR="0" lvl="0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8077" marR="0" lvl="1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8077" marR="0" lvl="2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38077" marR="0" lvl="3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8077" marR="0" lvl="4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8077" marR="0" lvl="5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8077" marR="0" lvl="6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8077" marR="0" lvl="7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077" marR="0" lvl="8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>
            <a:spLocks noGrp="1"/>
          </p:cNvSpPr>
          <p:nvPr>
            <p:ph type="title"/>
          </p:nvPr>
        </p:nvSpPr>
        <p:spPr>
          <a:xfrm>
            <a:off x="1540897" y="871480"/>
            <a:ext cx="6824217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body" idx="1"/>
          </p:nvPr>
        </p:nvSpPr>
        <p:spPr>
          <a:xfrm>
            <a:off x="493241" y="1128522"/>
            <a:ext cx="891951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6941" lvl="0" indent="-22846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3880" lvl="1" indent="-22846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0820" lvl="2" indent="-22846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7761" lvl="3" indent="-22846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4700" lvl="4" indent="-22846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1640" lvl="5" indent="-22846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198580" lvl="6" indent="-22846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5521" lvl="7" indent="-22846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2460" lvl="8" indent="-22846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ftr" idx="11"/>
          </p:nvPr>
        </p:nvSpPr>
        <p:spPr>
          <a:xfrm>
            <a:off x="3368040" y="6377940"/>
            <a:ext cx="31699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3"/>
          <p:cNvSpPr txBox="1">
            <a:spLocks noGrp="1"/>
          </p:cNvSpPr>
          <p:nvPr>
            <p:ph type="dt" idx="10"/>
          </p:nvPr>
        </p:nvSpPr>
        <p:spPr>
          <a:xfrm>
            <a:off x="495300" y="6377940"/>
            <a:ext cx="227838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3"/>
          <p:cNvSpPr txBox="1">
            <a:spLocks noGrp="1"/>
          </p:cNvSpPr>
          <p:nvPr>
            <p:ph type="sldNum" idx="12"/>
          </p:nvPr>
        </p:nvSpPr>
        <p:spPr>
          <a:xfrm>
            <a:off x="9265667" y="6186737"/>
            <a:ext cx="2686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077" marR="0" lvl="0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8077" marR="0" lvl="1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8077" marR="0" lvl="2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38077" marR="0" lvl="3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8077" marR="0" lvl="4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8077" marR="0" lvl="5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8077" marR="0" lvl="6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8077" marR="0" lvl="7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077" marR="0" lvl="8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8"/>
          <p:cNvSpPr txBox="1">
            <a:spLocks noGrp="1"/>
          </p:cNvSpPr>
          <p:nvPr>
            <p:ph type="title"/>
          </p:nvPr>
        </p:nvSpPr>
        <p:spPr>
          <a:xfrm>
            <a:off x="789840" y="2450414"/>
            <a:ext cx="832632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>
                <a:solidFill>
                  <a:srgbClr val="0A75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8"/>
          <p:cNvSpPr txBox="1">
            <a:spLocks noGrp="1"/>
          </p:cNvSpPr>
          <p:nvPr>
            <p:ph type="ftr" idx="11"/>
          </p:nvPr>
        </p:nvSpPr>
        <p:spPr>
          <a:xfrm>
            <a:off x="3368040" y="6377940"/>
            <a:ext cx="31699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8"/>
          <p:cNvSpPr txBox="1">
            <a:spLocks noGrp="1"/>
          </p:cNvSpPr>
          <p:nvPr>
            <p:ph type="dt" idx="10"/>
          </p:nvPr>
        </p:nvSpPr>
        <p:spPr>
          <a:xfrm>
            <a:off x="495300" y="6377940"/>
            <a:ext cx="227838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8"/>
          <p:cNvSpPr txBox="1">
            <a:spLocks noGrp="1"/>
          </p:cNvSpPr>
          <p:nvPr>
            <p:ph type="sldNum" idx="12"/>
          </p:nvPr>
        </p:nvSpPr>
        <p:spPr>
          <a:xfrm>
            <a:off x="9263762" y="6184895"/>
            <a:ext cx="2717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096" marR="0" lvl="0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8096" marR="0" lvl="1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8096" marR="0" lvl="2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38096" marR="0" lvl="3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8096" marR="0" lvl="4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8096" marR="0" lvl="5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8096" marR="0" lvl="6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8096" marR="0" lvl="7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096" marR="0" lvl="8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0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 txBox="1">
            <a:spLocks noGrp="1"/>
          </p:cNvSpPr>
          <p:nvPr>
            <p:ph type="ftr" idx="11"/>
          </p:nvPr>
        </p:nvSpPr>
        <p:spPr>
          <a:xfrm>
            <a:off x="3368040" y="6377940"/>
            <a:ext cx="31699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6"/>
          <p:cNvSpPr txBox="1">
            <a:spLocks noGrp="1"/>
          </p:cNvSpPr>
          <p:nvPr>
            <p:ph type="dt" idx="10"/>
          </p:nvPr>
        </p:nvSpPr>
        <p:spPr>
          <a:xfrm>
            <a:off x="495300" y="6377940"/>
            <a:ext cx="227838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sldNum" idx="12"/>
          </p:nvPr>
        </p:nvSpPr>
        <p:spPr>
          <a:xfrm>
            <a:off x="9263762" y="6184895"/>
            <a:ext cx="2717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096" marR="0" lvl="0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8096" marR="0" lvl="1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8096" marR="0" lvl="2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38096" marR="0" lvl="3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8096" marR="0" lvl="4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38096" marR="0" lvl="5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8096" marR="0" lvl="6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8096" marR="0" lvl="7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38096" marR="0" lvl="8" indent="0" algn="l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A8A8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2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77" algn="l"/>
            <a:fld id="{00000000-1234-1234-1234-123412341234}" type="slidenum">
              <a:rPr lang="en-US" smtClean="0"/>
              <a:pPr marL="38077" algn="l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81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77" algn="l"/>
            <a:fld id="{00000000-1234-1234-1234-123412341234}" type="slidenum">
              <a:rPr lang="en-US" smtClean="0"/>
              <a:pPr marL="38077" algn="l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01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6575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48300" y="1600203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77" algn="l"/>
            <a:fld id="{00000000-1234-1234-1234-123412341234}" type="slidenum">
              <a:rPr lang="en-US" smtClean="0"/>
              <a:pPr marL="38077" algn="l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95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77" algn="l"/>
            <a:fld id="{00000000-1234-1234-1234-123412341234}" type="slidenum">
              <a:rPr lang="en-US" smtClean="0"/>
              <a:pPr marL="38077" algn="l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66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77" algn="l"/>
            <a:fld id="{00000000-1234-1234-1234-123412341234}" type="slidenum">
              <a:rPr lang="en-US" smtClean="0"/>
              <a:pPr marL="38077" algn="l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9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77" algn="l"/>
            <a:fld id="{00000000-1234-1234-1234-123412341234}" type="slidenum">
              <a:rPr lang="en-US" smtClean="0"/>
              <a:pPr marL="38077" algn="l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24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72972" y="27305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77" algn="l"/>
            <a:fld id="{00000000-1234-1234-1234-123412341234}" type="slidenum">
              <a:rPr lang="en-US" smtClean="0"/>
              <a:pPr marL="38077" algn="l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6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077" algn="l"/>
            <a:fld id="{00000000-1234-1234-1234-123412341234}" type="slidenum">
              <a:rPr lang="en-US" smtClean="0"/>
              <a:pPr marL="38077" algn="l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7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077" algn="l"/>
            <a:fld id="{00000000-1234-1234-1234-123412341234}" type="slidenum">
              <a:rPr lang="en-US" smtClean="0"/>
              <a:pPr marL="38077" algn="l"/>
              <a:t>‹#›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97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2" r:id="rId12"/>
    <p:sldLayoutId id="2147484043" r:id="rId13"/>
    <p:sldLayoutId id="2147484044" r:id="rId14"/>
    <p:sldLayoutId id="2147484045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compose/install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reference/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lseyhightower/kubernetes-the-hard-way" TargetMode="External"/><Relationship Id="rId7" Type="http://schemas.openxmlformats.org/officeDocument/2006/relationships/hyperlink" Target="https://minikube.sigs.k8s.io/docs/start/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ocs.openshift.com/" TargetMode="External"/><Relationship Id="rId5" Type="http://schemas.openxmlformats.org/officeDocument/2006/relationships/hyperlink" Target="https://github.com/kubernetes-sigs/kubespray" TargetMode="External"/><Relationship Id="rId4" Type="http://schemas.openxmlformats.org/officeDocument/2006/relationships/hyperlink" Target="https://kubernetes.io/docs/home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/>
        </p:nvSpPr>
        <p:spPr>
          <a:xfrm>
            <a:off x="1687285" y="2698753"/>
            <a:ext cx="6226630" cy="5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93" rIns="0" bIns="0" anchor="t" anchorCtr="0">
            <a:spAutoFit/>
          </a:bodyPr>
          <a:lstStyle/>
          <a:p>
            <a:pPr marL="12693" algn="ctr"/>
            <a:r>
              <a:rPr lang="ru-RU" sz="3600" b="1" dirty="0" smtClean="0">
                <a:latin typeface="Verdana"/>
                <a:ea typeface="Verdana"/>
                <a:cs typeface="Verdana"/>
                <a:sym typeface="Verdana"/>
              </a:rPr>
              <a:t>Введение в </a:t>
            </a:r>
            <a:r>
              <a:rPr lang="en-US" sz="3600" b="1" dirty="0" err="1" smtClean="0">
                <a:latin typeface="Verdana"/>
                <a:ea typeface="Verdana"/>
                <a:cs typeface="Verdana"/>
                <a:sym typeface="Verdana"/>
              </a:rPr>
              <a:t>DevOps</a:t>
            </a:r>
            <a:endParaRPr sz="36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0" name="Google Shape;50;p2"/>
          <p:cNvSpPr txBox="1"/>
          <p:nvPr/>
        </p:nvSpPr>
        <p:spPr>
          <a:xfrm>
            <a:off x="4165160" y="3479803"/>
            <a:ext cx="1574165" cy="36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93" rIns="0" bIns="0" anchor="t" anchorCtr="0">
            <a:spAutoFit/>
          </a:bodyPr>
          <a:lstStyle/>
          <a:p>
            <a:pPr marL="12693"/>
            <a:r>
              <a:rPr lang="ru-RU" sz="2300" dirty="0">
                <a:solidFill>
                  <a:srgbClr val="0A75B9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US" sz="2300" dirty="0" smtClean="0">
                <a:solidFill>
                  <a:srgbClr val="0A75B9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300" dirty="0" err="1">
                <a:solidFill>
                  <a:srgbClr val="0A75B9"/>
                </a:solidFill>
                <a:latin typeface="Verdana"/>
                <a:ea typeface="Verdana"/>
                <a:cs typeface="Verdana"/>
                <a:sym typeface="Verdana"/>
              </a:rPr>
              <a:t>занятие</a:t>
            </a:r>
            <a:endParaRPr sz="23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3"/>
          <p:cNvSpPr txBox="1">
            <a:spLocks/>
          </p:cNvSpPr>
          <p:nvPr/>
        </p:nvSpPr>
        <p:spPr bwMode="auto">
          <a:xfrm>
            <a:off x="588226" y="632760"/>
            <a:ext cx="8326323" cy="596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0" tIns="74266" rIns="0" bIns="0" numCol="1" anchor="t" anchorCtr="0" compatLnSpc="1">
            <a:prstTxWarp prst="textNoShape">
              <a:avLst/>
            </a:prstTxWarp>
            <a:spAutoFit/>
          </a:bodyPr>
          <a:lstStyle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kern="1200" baseline="0">
                <a:solidFill>
                  <a:srgbClr val="0A75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tx2"/>
                </a:solidFill>
                <a:latin typeface="Calibri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tx2"/>
                </a:solidFill>
                <a:latin typeface="Calibri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tx2"/>
                </a:solidFill>
                <a:latin typeface="Calibri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tx2"/>
                </a:solidFill>
                <a:latin typeface="Calibri" pitchFamily="34" charset="0"/>
              </a:defRPr>
            </a:lvl5pPr>
            <a:lvl6pPr marL="536433" lvl="5" algn="l" rtl="0" eaLnBrk="1" fontAlgn="base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tx2"/>
                </a:solidFill>
                <a:latin typeface="Calibri" pitchFamily="34" charset="0"/>
              </a:defRPr>
            </a:lvl6pPr>
            <a:lvl7pPr marL="1072866" lvl="6" algn="l" rtl="0" eaLnBrk="1" fontAlgn="base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tx2"/>
                </a:solidFill>
                <a:latin typeface="Calibri" pitchFamily="34" charset="0"/>
              </a:defRPr>
            </a:lvl7pPr>
            <a:lvl8pPr marL="1609298" lvl="7" algn="l" rtl="0" eaLnBrk="1" fontAlgn="base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tx2"/>
                </a:solidFill>
                <a:latin typeface="Calibri" pitchFamily="34" charset="0"/>
              </a:defRPr>
            </a:lvl8pPr>
            <a:lvl9pPr marL="2145731" lvl="8" algn="l" rtl="0" eaLnBrk="1" fontAlgn="base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12699" marR="5079">
              <a:lnSpc>
                <a:spcPct val="106250"/>
              </a:lnSpc>
              <a:buClrTx/>
              <a:buFontTx/>
            </a:pPr>
            <a:r>
              <a:rPr lang="en-US" dirty="0" smtClean="0"/>
              <a:t>Docker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199" y="1719263"/>
            <a:ext cx="6048375" cy="384810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>
            <a:spLocks noGrp="1"/>
          </p:cNvSpPr>
          <p:nvPr>
            <p:ph type="title"/>
          </p:nvPr>
        </p:nvSpPr>
        <p:spPr>
          <a:xfrm>
            <a:off x="525577" y="473406"/>
            <a:ext cx="7022379" cy="35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9" rIns="0" bIns="0" anchor="t" anchorCtr="0">
            <a:spAutoFit/>
          </a:bodyPr>
          <a:lstStyle/>
          <a:p>
            <a:pPr marL="12699"/>
            <a:r>
              <a:rPr lang="en-US" sz="2200" dirty="0" smtClean="0">
                <a:solidFill>
                  <a:srgbClr val="2887F0"/>
                </a:solidFill>
              </a:rPr>
              <a:t>Docker. Для </a:t>
            </a:r>
            <a:r>
              <a:rPr lang="en-US" sz="2200" dirty="0">
                <a:solidFill>
                  <a:srgbClr val="2887F0"/>
                </a:solidFill>
              </a:rPr>
              <a:t>чего нуже</a:t>
            </a:r>
            <a:r>
              <a:rPr lang="ru-RU" sz="2200" dirty="0" smtClean="0">
                <a:solidFill>
                  <a:srgbClr val="2887F0"/>
                </a:solidFill>
              </a:rPr>
              <a:t>н</a:t>
            </a:r>
            <a:r>
              <a:rPr lang="en-US" sz="2200" dirty="0" smtClean="0">
                <a:solidFill>
                  <a:srgbClr val="2887F0"/>
                </a:solidFill>
              </a:rPr>
              <a:t>?</a:t>
            </a:r>
            <a:endParaRPr sz="2200" dirty="0"/>
          </a:p>
        </p:txBody>
      </p:sp>
      <p:sp>
        <p:nvSpPr>
          <p:cNvPr id="108" name="Google Shape;108;p9"/>
          <p:cNvSpPr txBox="1"/>
          <p:nvPr/>
        </p:nvSpPr>
        <p:spPr>
          <a:xfrm>
            <a:off x="533806" y="1409766"/>
            <a:ext cx="8691880" cy="874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99" rIns="0" bIns="0" anchor="t" anchorCtr="0">
            <a:spAutoFit/>
          </a:bodyPr>
          <a:lstStyle/>
          <a:p>
            <a:pPr marL="469898" indent="-457200">
              <a:buClr>
                <a:srgbClr val="0A75B9"/>
              </a:buClr>
              <a:buSzPts val="1800"/>
              <a:buFont typeface="Wingdings" panose="05000000000000000000" pitchFamily="2" charset="2"/>
              <a:buChar char="§"/>
            </a:pPr>
            <a:r>
              <a:rPr lang="ru-RU" sz="28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Решает </a:t>
            </a:r>
            <a:r>
              <a:rPr lang="ru-RU" sz="2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проблемы зависимостей и рабочего </a:t>
            </a:r>
            <a:r>
              <a:rPr lang="ru-RU" sz="28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окружения</a:t>
            </a:r>
          </a:p>
        </p:txBody>
      </p:sp>
      <p:sp>
        <p:nvSpPr>
          <p:cNvPr id="4" name="Google Shape;108;p9"/>
          <p:cNvSpPr txBox="1"/>
          <p:nvPr/>
        </p:nvSpPr>
        <p:spPr>
          <a:xfrm>
            <a:off x="525577" y="2627114"/>
            <a:ext cx="8691880" cy="874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99" rIns="0" bIns="0" anchor="t" anchorCtr="0">
            <a:spAutoFit/>
          </a:bodyPr>
          <a:lstStyle/>
          <a:p>
            <a:pPr marL="469898" indent="-457200">
              <a:buClr>
                <a:srgbClr val="0A75B9"/>
              </a:buClr>
              <a:buSzPts val="1800"/>
              <a:buFont typeface="Wingdings" panose="05000000000000000000" pitchFamily="2" charset="2"/>
              <a:buChar char="§"/>
            </a:pPr>
            <a:r>
              <a:rPr lang="ru-RU" sz="28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Ускорение и автоматизация развертывания приложений и масштабируемость</a:t>
            </a:r>
            <a:endParaRPr sz="28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>
            <a:spLocks noGrp="1"/>
          </p:cNvSpPr>
          <p:nvPr>
            <p:ph type="title"/>
          </p:nvPr>
        </p:nvSpPr>
        <p:spPr>
          <a:xfrm>
            <a:off x="525576" y="473406"/>
            <a:ext cx="6590119" cy="35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9" rIns="0" bIns="0" anchor="t" anchorCtr="0">
            <a:spAutoFit/>
          </a:bodyPr>
          <a:lstStyle/>
          <a:p>
            <a:pPr marL="12699"/>
            <a:r>
              <a:rPr lang="en-US" sz="2200" dirty="0" smtClean="0">
                <a:solidFill>
                  <a:srgbClr val="2887F0"/>
                </a:solidFill>
              </a:rPr>
              <a:t>Docker. </a:t>
            </a:r>
            <a:r>
              <a:rPr lang="ru-RU" sz="2200" dirty="0" smtClean="0">
                <a:solidFill>
                  <a:srgbClr val="2887F0"/>
                </a:solidFill>
              </a:rPr>
              <a:t>Архитектура</a:t>
            </a:r>
            <a:endParaRPr sz="2200" dirty="0"/>
          </a:p>
        </p:txBody>
      </p:sp>
      <p:sp>
        <p:nvSpPr>
          <p:cNvPr id="2" name="AutoShape 2" descr="Docker Architecture Diagram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Docker Architecture Diagram"/>
          <p:cNvSpPr>
            <a:spLocks noChangeAspect="1" noChangeArrowheads="1"/>
          </p:cNvSpPr>
          <p:nvPr/>
        </p:nvSpPr>
        <p:spPr bwMode="auto">
          <a:xfrm>
            <a:off x="307975" y="15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200566"/>
            <a:ext cx="8735885" cy="4562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9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>
            <a:spLocks noGrp="1"/>
          </p:cNvSpPr>
          <p:nvPr>
            <p:ph type="title"/>
          </p:nvPr>
        </p:nvSpPr>
        <p:spPr>
          <a:xfrm>
            <a:off x="525577" y="473406"/>
            <a:ext cx="3332048" cy="35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9" rIns="0" bIns="0" anchor="t" anchorCtr="0">
            <a:spAutoFit/>
          </a:bodyPr>
          <a:lstStyle/>
          <a:p>
            <a:pPr marL="12699"/>
            <a:r>
              <a:rPr lang="en-US" sz="2200" dirty="0" smtClean="0">
                <a:solidFill>
                  <a:srgbClr val="2887F0"/>
                </a:solidFill>
              </a:rPr>
              <a:t>Docker. Образ</a:t>
            </a:r>
            <a:endParaRPr sz="2200" dirty="0"/>
          </a:p>
        </p:txBody>
      </p:sp>
      <p:sp>
        <p:nvSpPr>
          <p:cNvPr id="124" name="Google Shape;124;p11"/>
          <p:cNvSpPr txBox="1"/>
          <p:nvPr/>
        </p:nvSpPr>
        <p:spPr>
          <a:xfrm>
            <a:off x="533807" y="1094994"/>
            <a:ext cx="8646795" cy="2129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3795" rIns="0" bIns="0" anchor="t" anchorCtr="0">
            <a:spAutoFit/>
          </a:bodyPr>
          <a:lstStyle/>
          <a:p>
            <a:pPr marL="299051" marR="5079" indent="-286987">
              <a:lnSpc>
                <a:spcPct val="107722"/>
              </a:lnSpc>
              <a:buClr>
                <a:srgbClr val="2887F0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Образ —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это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набор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файлов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необходимых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для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работы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приложения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на</a:t>
            </a:r>
            <a:r>
              <a:rPr lang="en-US" sz="18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голой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машине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с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установленным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Docker.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299051" indent="-286987">
              <a:lnSpc>
                <a:spcPct val="113888"/>
              </a:lnSpc>
              <a:spcBef>
                <a:spcPts val="865"/>
              </a:spcBef>
              <a:buClr>
                <a:srgbClr val="2887F0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Образ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состоит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из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неизменяемых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слоев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каждый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из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которых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299051">
              <a:lnSpc>
                <a:spcPct val="113888"/>
              </a:lnSpc>
            </a:pP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добавляет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удаляет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изменяет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файлы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из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предыдущего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слоя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299051" marR="803818" indent="-286987">
              <a:lnSpc>
                <a:spcPct val="107722"/>
              </a:lnSpc>
              <a:spcBef>
                <a:spcPts val="1125"/>
              </a:spcBef>
              <a:buClr>
                <a:srgbClr val="2887F0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Неизменяемость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слоев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позволяет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их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использовать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совместно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в 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разных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образах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5" name="Google Shape;12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0788" y="3494885"/>
            <a:ext cx="6451638" cy="244871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>
            <a:spLocks noGrp="1"/>
          </p:cNvSpPr>
          <p:nvPr>
            <p:ph type="title"/>
          </p:nvPr>
        </p:nvSpPr>
        <p:spPr>
          <a:xfrm>
            <a:off x="525577" y="473406"/>
            <a:ext cx="6246698" cy="35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9" rIns="0" bIns="0" anchor="t" anchorCtr="0">
            <a:spAutoFit/>
          </a:bodyPr>
          <a:lstStyle/>
          <a:p>
            <a:pPr marL="12699"/>
            <a:r>
              <a:rPr lang="en-US" sz="2200" dirty="0">
                <a:solidFill>
                  <a:srgbClr val="2887F0"/>
                </a:solidFill>
              </a:rPr>
              <a:t>Docker. </a:t>
            </a:r>
            <a:r>
              <a:rPr lang="ru-RU" sz="2200" dirty="0" smtClean="0">
                <a:solidFill>
                  <a:srgbClr val="2887F0"/>
                </a:solidFill>
              </a:rPr>
              <a:t>Установка</a:t>
            </a:r>
            <a:endParaRPr sz="2200" dirty="0"/>
          </a:p>
        </p:txBody>
      </p:sp>
      <p:sp>
        <p:nvSpPr>
          <p:cNvPr id="134" name="Google Shape;134;p12"/>
          <p:cNvSpPr txBox="1"/>
          <p:nvPr/>
        </p:nvSpPr>
        <p:spPr>
          <a:xfrm>
            <a:off x="533807" y="982218"/>
            <a:ext cx="7291705" cy="269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5061" rIns="0" bIns="0" anchor="t" anchorCtr="0">
            <a:spAutoFit/>
          </a:bodyPr>
          <a:lstStyle/>
          <a:p>
            <a:pPr marL="12699"/>
            <a:r>
              <a:rPr lang="en-US" sz="1800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</a:t>
            </a:r>
            <a:r>
              <a:rPr lang="en-US" sz="1800" dirty="0" err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Скачиваем</a:t>
            </a:r>
            <a:r>
              <a:rPr lang="en-US" sz="1800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скрипт</a:t>
            </a:r>
            <a:r>
              <a:rPr lang="en-US" sz="1800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установки</a:t>
            </a:r>
            <a:r>
              <a:rPr lang="en-US" sz="1800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docker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12699" marR="1506049">
              <a:lnSpc>
                <a:spcPct val="140600"/>
              </a:lnSpc>
              <a:spcBef>
                <a:spcPts val="15"/>
              </a:spcBef>
            </a:pP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curl </a:t>
            </a:r>
            <a:r>
              <a:rPr lang="en-US" sz="1800" dirty="0">
                <a:solidFill>
                  <a:srgbClr val="8A008A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en-US" sz="1800" dirty="0" err="1">
                <a:solidFill>
                  <a:srgbClr val="8A008A"/>
                </a:solidFill>
                <a:latin typeface="Verdana"/>
                <a:ea typeface="Verdana"/>
                <a:cs typeface="Verdana"/>
                <a:sym typeface="Verdana"/>
              </a:rPr>
              <a:t>fsSL</a:t>
            </a:r>
            <a:r>
              <a:rPr lang="en-US" sz="1800" dirty="0">
                <a:solidFill>
                  <a:srgbClr val="8A008A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https://get.docker.com </a:t>
            </a:r>
            <a:r>
              <a:rPr lang="en-US" sz="1800" dirty="0">
                <a:solidFill>
                  <a:srgbClr val="8A008A"/>
                </a:solidFill>
                <a:latin typeface="Verdana"/>
                <a:ea typeface="Verdana"/>
                <a:cs typeface="Verdana"/>
                <a:sym typeface="Verdana"/>
              </a:rPr>
              <a:t>-o 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get-docker.sh  </a:t>
            </a:r>
            <a:r>
              <a:rPr lang="en-US" sz="1800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</a:t>
            </a:r>
            <a:r>
              <a:rPr lang="en-US" sz="1800" dirty="0" err="1" smtClean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зап</a:t>
            </a:r>
            <a:r>
              <a:rPr lang="ru-RU" sz="1800" dirty="0" smtClean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ус</a:t>
            </a:r>
            <a:r>
              <a:rPr lang="en-US" sz="1800" dirty="0" err="1" smtClean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каем</a:t>
            </a:r>
            <a:r>
              <a:rPr lang="en-US" sz="1800" dirty="0" smtClean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скрипт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12699">
              <a:spcBef>
                <a:spcPts val="889"/>
              </a:spcBef>
            </a:pPr>
            <a:r>
              <a:rPr lang="en-US" sz="1800" dirty="0" err="1">
                <a:solidFill>
                  <a:srgbClr val="648A00"/>
                </a:solidFill>
                <a:latin typeface="Verdana"/>
                <a:ea typeface="Verdana"/>
                <a:cs typeface="Verdana"/>
                <a:sym typeface="Verdana"/>
              </a:rPr>
              <a:t>sudo</a:t>
            </a:r>
            <a:r>
              <a:rPr lang="en-US" sz="1800" dirty="0">
                <a:solidFill>
                  <a:srgbClr val="648A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sh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get-docker.sh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12699" marR="5079">
              <a:lnSpc>
                <a:spcPct val="107722"/>
              </a:lnSpc>
              <a:spcBef>
                <a:spcPts val="1135"/>
              </a:spcBef>
            </a:pPr>
            <a:r>
              <a:rPr lang="en-US" sz="1800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</a:t>
            </a:r>
            <a:r>
              <a:rPr lang="en-US" sz="1800" dirty="0" err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добавляем</a:t>
            </a:r>
            <a:r>
              <a:rPr lang="en-US" sz="1800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текущего</a:t>
            </a:r>
            <a:r>
              <a:rPr lang="en-US" sz="1800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пользователя</a:t>
            </a:r>
            <a:r>
              <a:rPr lang="en-US" sz="1800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в </a:t>
            </a:r>
            <a:r>
              <a:rPr lang="en-US" sz="1800" dirty="0" err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группу</a:t>
            </a:r>
            <a:r>
              <a:rPr lang="en-US" sz="1800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docker</a:t>
            </a:r>
            <a:r>
              <a:rPr lang="en-US" sz="1800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-US" sz="1800" dirty="0" err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чтобы</a:t>
            </a:r>
            <a:r>
              <a:rPr lang="en-US" sz="1800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1800" dirty="0" err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использовать</a:t>
            </a:r>
            <a:r>
              <a:rPr lang="en-US" sz="1800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команды </a:t>
            </a:r>
            <a:r>
              <a:rPr lang="en-US" sz="1800" dirty="0" err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без</a:t>
            </a:r>
            <a:r>
              <a:rPr lang="en-US" sz="1800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sudo</a:t>
            </a:r>
            <a:r>
              <a:rPr lang="en-US" sz="1800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12699">
              <a:spcBef>
                <a:spcPts val="849"/>
              </a:spcBef>
            </a:pPr>
            <a:r>
              <a:rPr lang="en-US" sz="1800" dirty="0" err="1">
                <a:solidFill>
                  <a:srgbClr val="648A00"/>
                </a:solidFill>
                <a:latin typeface="Verdana"/>
                <a:ea typeface="Verdana"/>
                <a:cs typeface="Verdana"/>
                <a:sym typeface="Verdana"/>
              </a:rPr>
              <a:t>sudo</a:t>
            </a:r>
            <a:r>
              <a:rPr lang="en-US" sz="1800" dirty="0">
                <a:solidFill>
                  <a:srgbClr val="648A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usermod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>
                <a:solidFill>
                  <a:srgbClr val="8A008A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en-US" sz="1800" dirty="0" err="1">
                <a:solidFill>
                  <a:srgbClr val="8A008A"/>
                </a:solidFill>
                <a:latin typeface="Verdana"/>
                <a:ea typeface="Verdana"/>
                <a:cs typeface="Verdana"/>
                <a:sym typeface="Verdana"/>
              </a:rPr>
              <a:t>aG</a:t>
            </a:r>
            <a:r>
              <a:rPr lang="en-US" sz="1800" dirty="0">
                <a:solidFill>
                  <a:srgbClr val="8A008A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docker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$USER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3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"/>
          <p:cNvSpPr txBox="1">
            <a:spLocks noGrp="1"/>
          </p:cNvSpPr>
          <p:nvPr>
            <p:ph type="title"/>
          </p:nvPr>
        </p:nvSpPr>
        <p:spPr>
          <a:xfrm>
            <a:off x="291301" y="2786506"/>
            <a:ext cx="7095337" cy="899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6340" rIns="0" bIns="0" anchor="t" anchorCtr="0">
            <a:spAutoFit/>
          </a:bodyPr>
          <a:lstStyle/>
          <a:p>
            <a:pPr marL="12699" marR="5079">
              <a:lnSpc>
                <a:spcPct val="109791"/>
              </a:lnSpc>
            </a:pPr>
            <a:r>
              <a:rPr lang="en-US" sz="4800" dirty="0">
                <a:solidFill>
                  <a:srgbClr val="EB5F39"/>
                </a:solidFill>
              </a:rPr>
              <a:t>Основные </a:t>
            </a:r>
            <a:r>
              <a:rPr lang="en-US" sz="4800" dirty="0" smtClean="0">
                <a:solidFill>
                  <a:srgbClr val="EB5F39"/>
                </a:solidFill>
              </a:rPr>
              <a:t>команды</a:t>
            </a:r>
            <a:endParaRPr sz="4800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8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 txBox="1">
            <a:spLocks noGrp="1"/>
          </p:cNvSpPr>
          <p:nvPr>
            <p:ph type="title"/>
          </p:nvPr>
        </p:nvSpPr>
        <p:spPr>
          <a:xfrm>
            <a:off x="525577" y="473406"/>
            <a:ext cx="1720850" cy="35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9" rIns="0" bIns="0" anchor="t" anchorCtr="0">
            <a:spAutoFit/>
          </a:bodyPr>
          <a:lstStyle/>
          <a:p>
            <a:pPr marL="12699"/>
            <a:r>
              <a:rPr lang="en-US" sz="2200">
                <a:solidFill>
                  <a:srgbClr val="EB5F39"/>
                </a:solidFill>
              </a:rPr>
              <a:t>docker run</a:t>
            </a:r>
            <a:endParaRPr sz="2200"/>
          </a:p>
        </p:txBody>
      </p:sp>
      <p:sp>
        <p:nvSpPr>
          <p:cNvPr id="150" name="Google Shape;150;p14"/>
          <p:cNvSpPr txBox="1"/>
          <p:nvPr/>
        </p:nvSpPr>
        <p:spPr>
          <a:xfrm>
            <a:off x="533807" y="1090422"/>
            <a:ext cx="5788025" cy="158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4" rIns="0" bIns="0" anchor="t" anchorCtr="0">
            <a:spAutoFit/>
          </a:bodyPr>
          <a:lstStyle/>
          <a:p>
            <a:pPr marL="12699"/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Запускает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команду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в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контейнере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из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образа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55"/>
              </a:spcBef>
            </a:pPr>
            <a:endParaRPr sz="3400" dirty="0">
              <a:latin typeface="Verdana"/>
              <a:ea typeface="Verdana"/>
              <a:cs typeface="Verdana"/>
              <a:sym typeface="Verdana"/>
            </a:endParaRPr>
          </a:p>
          <a:p>
            <a:pPr marL="12699"/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$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docker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run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nginx:latest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[command]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R="411433" algn="ctr">
              <a:spcBef>
                <a:spcPts val="855"/>
              </a:spcBef>
            </a:pP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nginx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–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запускаемый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образ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7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>
            <a:spLocks noGrp="1"/>
          </p:cNvSpPr>
          <p:nvPr>
            <p:ph type="title"/>
          </p:nvPr>
        </p:nvSpPr>
        <p:spPr>
          <a:xfrm>
            <a:off x="525577" y="473406"/>
            <a:ext cx="4256405" cy="35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9" rIns="0" bIns="0" anchor="t" anchorCtr="0">
            <a:spAutoFit/>
          </a:bodyPr>
          <a:lstStyle/>
          <a:p>
            <a:pPr marL="12699"/>
            <a:r>
              <a:rPr lang="en-US" sz="2200">
                <a:solidFill>
                  <a:srgbClr val="EB5F39"/>
                </a:solidFill>
              </a:rPr>
              <a:t>docker run: параметр --rm</a:t>
            </a:r>
            <a:endParaRPr sz="2200"/>
          </a:p>
        </p:txBody>
      </p:sp>
      <p:sp>
        <p:nvSpPr>
          <p:cNvPr id="158" name="Google Shape;158;p15"/>
          <p:cNvSpPr txBox="1"/>
          <p:nvPr/>
        </p:nvSpPr>
        <p:spPr>
          <a:xfrm>
            <a:off x="525577" y="1183006"/>
            <a:ext cx="4823460" cy="119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9" rIns="0" bIns="0" anchor="t" anchorCtr="0">
            <a:spAutoFit/>
          </a:bodyPr>
          <a:lstStyle/>
          <a:p>
            <a:pPr marL="12699"/>
            <a:r>
              <a:rPr lang="en-US" sz="22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$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docker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run </a:t>
            </a:r>
            <a:r>
              <a:rPr lang="en-US" sz="2000" dirty="0">
                <a:solidFill>
                  <a:srgbClr val="0A75B9"/>
                </a:solidFill>
                <a:latin typeface="Verdana"/>
                <a:ea typeface="Verdana"/>
                <a:cs typeface="Verdana"/>
                <a:sym typeface="Verdana"/>
              </a:rPr>
              <a:t>--</a:t>
            </a:r>
            <a:r>
              <a:rPr lang="en-US" sz="2000" dirty="0" err="1">
                <a:solidFill>
                  <a:srgbClr val="0A75B9"/>
                </a:solidFill>
                <a:latin typeface="Verdana"/>
                <a:ea typeface="Verdana"/>
                <a:cs typeface="Verdana"/>
                <a:sym typeface="Verdana"/>
              </a:rPr>
              <a:t>rm</a:t>
            </a:r>
            <a:r>
              <a:rPr lang="en-US" sz="2000" dirty="0">
                <a:solidFill>
                  <a:srgbClr val="0A75B9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nginx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55"/>
              </a:spcBef>
            </a:pPr>
            <a:endParaRPr sz="3400" dirty="0">
              <a:latin typeface="Verdana"/>
              <a:ea typeface="Verdana"/>
              <a:cs typeface="Verdana"/>
              <a:sym typeface="Verdana"/>
            </a:endParaRPr>
          </a:p>
          <a:p>
            <a:pPr marL="12699"/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Удаляет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контейнер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после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остановки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3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"/>
          <p:cNvSpPr txBox="1">
            <a:spLocks noGrp="1"/>
          </p:cNvSpPr>
          <p:nvPr>
            <p:ph type="title"/>
          </p:nvPr>
        </p:nvSpPr>
        <p:spPr>
          <a:xfrm>
            <a:off x="525577" y="473406"/>
            <a:ext cx="3883660" cy="35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9" rIns="0" bIns="0" anchor="t" anchorCtr="0">
            <a:spAutoFit/>
          </a:bodyPr>
          <a:lstStyle/>
          <a:p>
            <a:pPr marL="12699"/>
            <a:r>
              <a:rPr lang="en-US" sz="2200">
                <a:solidFill>
                  <a:srgbClr val="EB5F39"/>
                </a:solidFill>
              </a:rPr>
              <a:t>docker run: параметр -d</a:t>
            </a:r>
            <a:endParaRPr sz="2200"/>
          </a:p>
        </p:txBody>
      </p:sp>
      <p:sp>
        <p:nvSpPr>
          <p:cNvPr id="166" name="Google Shape;166;p16"/>
          <p:cNvSpPr txBox="1"/>
          <p:nvPr/>
        </p:nvSpPr>
        <p:spPr>
          <a:xfrm>
            <a:off x="525577" y="1188912"/>
            <a:ext cx="8439785" cy="161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9" rIns="0" bIns="0" anchor="t" anchorCtr="0">
            <a:spAutoFit/>
          </a:bodyPr>
          <a:lstStyle/>
          <a:p>
            <a:pPr marL="12699"/>
            <a:r>
              <a:rPr lang="en-US" sz="22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$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docker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run 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--</a:t>
            </a:r>
            <a:r>
              <a:rPr lang="en-US" sz="2000" dirty="0" err="1">
                <a:latin typeface="Verdana"/>
                <a:ea typeface="Verdana"/>
                <a:cs typeface="Verdana"/>
                <a:sym typeface="Verdana"/>
              </a:rPr>
              <a:t>rm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>
                <a:solidFill>
                  <a:srgbClr val="0A75B9"/>
                </a:solidFill>
                <a:latin typeface="Verdana"/>
                <a:ea typeface="Verdana"/>
                <a:cs typeface="Verdana"/>
                <a:sym typeface="Verdana"/>
              </a:rPr>
              <a:t>-d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nginx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endParaRPr sz="2600" dirty="0">
              <a:latin typeface="Verdana"/>
              <a:ea typeface="Verdana"/>
              <a:cs typeface="Verdana"/>
              <a:sym typeface="Verdana"/>
            </a:endParaRPr>
          </a:p>
          <a:p>
            <a:pPr marL="12699">
              <a:spcBef>
                <a:spcPts val="1910"/>
              </a:spcBef>
            </a:pP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Запускает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контейнер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в </a:t>
            </a:r>
            <a:r>
              <a:rPr lang="en-US" sz="2000" dirty="0" err="1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фонов</a:t>
            </a:r>
            <a:r>
              <a:rPr lang="ru-RU" sz="20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ом</a:t>
            </a:r>
            <a:r>
              <a:rPr lang="en-US" sz="20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режиме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, STDOUT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приложения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не</a:t>
            </a:r>
            <a:r>
              <a:rPr lang="ru-RU" sz="20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выводится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5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>
            <a:spLocks noGrp="1"/>
          </p:cNvSpPr>
          <p:nvPr>
            <p:ph type="title"/>
          </p:nvPr>
        </p:nvSpPr>
        <p:spPr>
          <a:xfrm>
            <a:off x="525577" y="473406"/>
            <a:ext cx="3883660" cy="35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9" rIns="0" bIns="0" anchor="t" anchorCtr="0">
            <a:spAutoFit/>
          </a:bodyPr>
          <a:lstStyle/>
          <a:p>
            <a:pPr marL="12699"/>
            <a:r>
              <a:rPr lang="en-US" sz="2200">
                <a:solidFill>
                  <a:srgbClr val="EB5F39"/>
                </a:solidFill>
              </a:rPr>
              <a:t>docker run: параметр -p</a:t>
            </a:r>
            <a:endParaRPr sz="2200"/>
          </a:p>
        </p:txBody>
      </p:sp>
      <p:sp>
        <p:nvSpPr>
          <p:cNvPr id="174" name="Google Shape;174;p17"/>
          <p:cNvSpPr txBox="1"/>
          <p:nvPr/>
        </p:nvSpPr>
        <p:spPr>
          <a:xfrm>
            <a:off x="533806" y="1090422"/>
            <a:ext cx="8467090" cy="1726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4" rIns="0" bIns="0" anchor="t" anchorCtr="0">
            <a:spAutoFit/>
          </a:bodyPr>
          <a:lstStyle/>
          <a:p>
            <a:pPr marL="12699"/>
            <a:r>
              <a:rPr lang="en-US" sz="200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$ docker run --rm -d </a:t>
            </a:r>
            <a:r>
              <a:rPr lang="en-US" sz="2000">
                <a:solidFill>
                  <a:srgbClr val="0A75B9"/>
                </a:solidFill>
                <a:latin typeface="Verdana"/>
                <a:ea typeface="Verdana"/>
                <a:cs typeface="Verdana"/>
                <a:sym typeface="Verdana"/>
              </a:rPr>
              <a:t>-p 8888:80 </a:t>
            </a:r>
            <a:r>
              <a:rPr lang="en-US" sz="200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nginx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endParaRPr sz="2300">
              <a:latin typeface="Verdana"/>
              <a:ea typeface="Verdana"/>
              <a:cs typeface="Verdana"/>
              <a:sym typeface="Verdana"/>
            </a:endParaRPr>
          </a:p>
          <a:p>
            <a:pPr marL="12699">
              <a:spcBef>
                <a:spcPts val="2154"/>
              </a:spcBef>
            </a:pPr>
            <a:r>
              <a:rPr lang="en-US" sz="200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Cвязывает локальный порт 8888 хостовой машины с портом 80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12699">
              <a:spcBef>
                <a:spcPts val="1205"/>
              </a:spcBef>
            </a:pPr>
            <a:r>
              <a:rPr lang="en-US" sz="200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приложения в контейнере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789840" y="2450415"/>
            <a:ext cx="8326323" cy="596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4266" rIns="0" bIns="0" anchor="t" anchorCtr="0">
            <a:spAutoFit/>
          </a:bodyPr>
          <a:lstStyle/>
          <a:p>
            <a:pPr marL="12699" marR="5079">
              <a:lnSpc>
                <a:spcPct val="106250"/>
              </a:lnSpc>
            </a:pPr>
            <a:r>
              <a:rPr lang="ru-RU" dirty="0" smtClean="0"/>
              <a:t>Контейнеры</a:t>
            </a:r>
            <a:endParaRPr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9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>
            <a:spLocks noGrp="1"/>
          </p:cNvSpPr>
          <p:nvPr>
            <p:ph type="title"/>
          </p:nvPr>
        </p:nvSpPr>
        <p:spPr>
          <a:xfrm>
            <a:off x="525576" y="473406"/>
            <a:ext cx="3869691" cy="35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9" rIns="0" bIns="0" anchor="t" anchorCtr="0">
            <a:spAutoFit/>
          </a:bodyPr>
          <a:lstStyle/>
          <a:p>
            <a:pPr marL="12699"/>
            <a:r>
              <a:rPr lang="en-US" sz="2200">
                <a:solidFill>
                  <a:srgbClr val="EB5F39"/>
                </a:solidFill>
              </a:rPr>
              <a:t>docker run: параметр -v</a:t>
            </a:r>
            <a:endParaRPr sz="2200"/>
          </a:p>
        </p:txBody>
      </p:sp>
      <p:sp>
        <p:nvSpPr>
          <p:cNvPr id="182" name="Google Shape;182;p18"/>
          <p:cNvSpPr txBox="1"/>
          <p:nvPr/>
        </p:nvSpPr>
        <p:spPr>
          <a:xfrm>
            <a:off x="533807" y="1090422"/>
            <a:ext cx="8066405" cy="1726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4" rIns="0" bIns="0" anchor="t" anchorCtr="0">
            <a:spAutoFit/>
          </a:bodyPr>
          <a:lstStyle/>
          <a:p>
            <a:pPr marL="12699"/>
            <a:r>
              <a:rPr lang="en-US" sz="200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$ docker run --rm -d </a:t>
            </a: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-p 8888:80 </a:t>
            </a:r>
            <a:r>
              <a:rPr lang="en-US" sz="2000">
                <a:solidFill>
                  <a:srgbClr val="0A75B9"/>
                </a:solidFill>
                <a:latin typeface="Verdana"/>
                <a:ea typeface="Verdana"/>
                <a:cs typeface="Verdana"/>
                <a:sym typeface="Verdana"/>
              </a:rPr>
              <a:t>-v `pwd`:/app </a:t>
            </a:r>
            <a:r>
              <a:rPr lang="en-US" sz="200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nginx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endParaRPr sz="2300">
              <a:latin typeface="Verdana"/>
              <a:ea typeface="Verdana"/>
              <a:cs typeface="Verdana"/>
              <a:sym typeface="Verdana"/>
            </a:endParaRPr>
          </a:p>
          <a:p>
            <a:pPr marL="12699">
              <a:spcBef>
                <a:spcPts val="2154"/>
              </a:spcBef>
            </a:pPr>
            <a:r>
              <a:rPr lang="en-US" sz="200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Монтирует локальную папку (pwd - выводит путь к текущей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12699">
              <a:spcBef>
                <a:spcPts val="1205"/>
              </a:spcBef>
            </a:pPr>
            <a:r>
              <a:rPr lang="en-US" sz="200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директории) в папку /app внутри контейнера.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>
            <a:spLocks noGrp="1"/>
          </p:cNvSpPr>
          <p:nvPr>
            <p:ph type="title"/>
          </p:nvPr>
        </p:nvSpPr>
        <p:spPr>
          <a:xfrm>
            <a:off x="525576" y="473406"/>
            <a:ext cx="4174490" cy="35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9" rIns="0" bIns="0" anchor="t" anchorCtr="0">
            <a:spAutoFit/>
          </a:bodyPr>
          <a:lstStyle/>
          <a:p>
            <a:pPr marL="12699"/>
            <a:r>
              <a:rPr lang="en-US" sz="2200">
                <a:solidFill>
                  <a:srgbClr val="EB5F39"/>
                </a:solidFill>
              </a:rPr>
              <a:t>docker run: параметры -it</a:t>
            </a:r>
            <a:endParaRPr sz="2200"/>
          </a:p>
        </p:txBody>
      </p:sp>
      <p:sp>
        <p:nvSpPr>
          <p:cNvPr id="190" name="Google Shape;190;p19"/>
          <p:cNvSpPr txBox="1"/>
          <p:nvPr/>
        </p:nvSpPr>
        <p:spPr>
          <a:xfrm>
            <a:off x="533806" y="1090422"/>
            <a:ext cx="8378190" cy="2198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4" rIns="0" bIns="0" anchor="t" anchorCtr="0">
            <a:spAutoFit/>
          </a:bodyPr>
          <a:lstStyle/>
          <a:p>
            <a:pPr marL="12699"/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$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docker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run --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rm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-p 8888:80 </a:t>
            </a:r>
            <a:r>
              <a:rPr lang="en-US" sz="2000" dirty="0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rPr>
              <a:t>-v `</a:t>
            </a:r>
            <a:r>
              <a:rPr lang="en-US" sz="2000" dirty="0" err="1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rPr>
              <a:t>pwd</a:t>
            </a:r>
            <a:r>
              <a:rPr lang="en-US" sz="2000" dirty="0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rPr>
              <a:t>`:/app </a:t>
            </a:r>
            <a:r>
              <a:rPr lang="en-US" sz="2000" dirty="0">
                <a:solidFill>
                  <a:srgbClr val="0A75B9"/>
                </a:solidFill>
                <a:latin typeface="Verdana"/>
                <a:ea typeface="Verdana"/>
                <a:cs typeface="Verdana"/>
                <a:sym typeface="Verdana"/>
              </a:rPr>
              <a:t>-it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nginx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sh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45"/>
              </a:spcBef>
            </a:pPr>
            <a:endParaRPr sz="3200" dirty="0">
              <a:latin typeface="Verdana"/>
              <a:ea typeface="Verdana"/>
              <a:cs typeface="Verdana"/>
              <a:sym typeface="Verdana"/>
            </a:endParaRPr>
          </a:p>
          <a:p>
            <a:pPr marL="12699" marR="5079">
              <a:lnSpc>
                <a:spcPct val="150000"/>
              </a:lnSpc>
            </a:pP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Комбинация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параметров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и t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позволяет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запустить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контейнер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в 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интерактивном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режиме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таким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образом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станет</a:t>
            </a:r>
            <a:r>
              <a:rPr lang="en-US" sz="20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доступн</a:t>
            </a:r>
            <a:r>
              <a:rPr lang="ru-RU" sz="20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ой</a:t>
            </a:r>
            <a:r>
              <a:rPr lang="en-US" sz="20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консоль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внутри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контейнера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>
            <a:spLocks noGrp="1"/>
          </p:cNvSpPr>
          <p:nvPr>
            <p:ph type="title"/>
          </p:nvPr>
        </p:nvSpPr>
        <p:spPr>
          <a:xfrm>
            <a:off x="525576" y="473406"/>
            <a:ext cx="3114040" cy="35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9" rIns="0" bIns="0" anchor="t" anchorCtr="0">
            <a:spAutoFit/>
          </a:bodyPr>
          <a:lstStyle/>
          <a:p>
            <a:pPr marL="12699"/>
            <a:r>
              <a:rPr lang="en-US" sz="2200" dirty="0">
                <a:solidFill>
                  <a:srgbClr val="EB5F39"/>
                </a:solidFill>
              </a:rPr>
              <a:t>Что </a:t>
            </a:r>
            <a:r>
              <a:rPr lang="en-US" sz="2200" dirty="0" err="1">
                <a:solidFill>
                  <a:srgbClr val="EB5F39"/>
                </a:solidFill>
              </a:rPr>
              <a:t>делает</a:t>
            </a:r>
            <a:r>
              <a:rPr lang="en-US" sz="2200" dirty="0">
                <a:solidFill>
                  <a:srgbClr val="EB5F39"/>
                </a:solidFill>
              </a:rPr>
              <a:t> </a:t>
            </a:r>
            <a:r>
              <a:rPr lang="en-US" sz="2200" dirty="0" err="1">
                <a:solidFill>
                  <a:srgbClr val="EB5F39"/>
                </a:solidFill>
              </a:rPr>
              <a:t>docker</a:t>
            </a:r>
            <a:r>
              <a:rPr lang="en-US" sz="2200" dirty="0">
                <a:solidFill>
                  <a:srgbClr val="EB5F39"/>
                </a:solidFill>
              </a:rPr>
              <a:t>?</a:t>
            </a:r>
            <a:endParaRPr sz="2200" dirty="0"/>
          </a:p>
        </p:txBody>
      </p:sp>
      <p:sp>
        <p:nvSpPr>
          <p:cNvPr id="198" name="Google Shape;198;p20"/>
          <p:cNvSpPr txBox="1"/>
          <p:nvPr/>
        </p:nvSpPr>
        <p:spPr>
          <a:xfrm>
            <a:off x="533806" y="997508"/>
            <a:ext cx="8789671" cy="533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2362" rIns="0" bIns="0" anchor="t" anchorCtr="0">
            <a:spAutoFit/>
          </a:bodyPr>
          <a:lstStyle/>
          <a:p>
            <a:pPr marL="12699"/>
            <a:r>
              <a:rPr lang="en-US" sz="1600" dirty="0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rPr>
              <a:t>$ </a:t>
            </a:r>
            <a:r>
              <a:rPr lang="en-US" sz="1600" dirty="0" err="1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rPr>
              <a:t>docker</a:t>
            </a:r>
            <a:r>
              <a:rPr lang="en-US" sz="1600" dirty="0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rPr>
              <a:t> run --</a:t>
            </a:r>
            <a:r>
              <a:rPr lang="en-US" sz="1600" dirty="0" err="1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rPr>
              <a:t>rm</a:t>
            </a:r>
            <a:r>
              <a:rPr lang="en-US" sz="1600" dirty="0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rPr>
              <a:t> -p 8888:80 </a:t>
            </a:r>
            <a:r>
              <a:rPr lang="en-US" sz="1600" dirty="0" err="1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rPr>
              <a:t>nginx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299051" marR="5079" indent="-286987" algn="just">
              <a:lnSpc>
                <a:spcPct val="107722"/>
              </a:lnSpc>
              <a:spcBef>
                <a:spcPts val="1140"/>
              </a:spcBef>
              <a:buClr>
                <a:srgbClr val="EB5F39"/>
              </a:buClr>
              <a:buSzPts val="1800"/>
              <a:buFont typeface="Arial"/>
              <a:buChar char="•"/>
            </a:pPr>
            <a:r>
              <a:rPr lang="en-US" sz="1800" b="1" dirty="0" err="1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скачивает</a:t>
            </a:r>
            <a:r>
              <a:rPr lang="en-US" sz="1800" b="1" dirty="0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1" dirty="0" err="1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образ</a:t>
            </a:r>
            <a:r>
              <a:rPr lang="en-US" sz="1800" b="1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docker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проверяет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наличие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образа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nginx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на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локальной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машине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, и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если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его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нет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—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то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скачивает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его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с</a:t>
            </a:r>
            <a:r>
              <a:rPr lang="en-US" sz="18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u="sng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Docker Hub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. 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Если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образ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есть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то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использует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его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299051" marR="6985" indent="-286987" algn="just">
              <a:lnSpc>
                <a:spcPct val="107722"/>
              </a:lnSpc>
              <a:spcBef>
                <a:spcPts val="1105"/>
              </a:spcBef>
              <a:buClr>
                <a:srgbClr val="EB5F39"/>
              </a:buClr>
              <a:buSzPts val="1800"/>
              <a:buFont typeface="Arial"/>
              <a:buChar char="•"/>
            </a:pPr>
            <a:r>
              <a:rPr lang="en-US" sz="1800" b="1" dirty="0" err="1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создает</a:t>
            </a:r>
            <a:r>
              <a:rPr lang="en-US" sz="1800" b="1" dirty="0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1" dirty="0" err="1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контейнер</a:t>
            </a:r>
            <a:r>
              <a:rPr lang="en-US" sz="1800" b="1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когда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образ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получен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docker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использует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его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для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создания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контейнера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299051" marR="8254" indent="-286987" algn="just">
              <a:lnSpc>
                <a:spcPct val="107722"/>
              </a:lnSpc>
              <a:spcBef>
                <a:spcPts val="1115"/>
              </a:spcBef>
              <a:buClr>
                <a:srgbClr val="EB5F39"/>
              </a:buClr>
              <a:buSzPts val="1800"/>
              <a:buFont typeface="Arial"/>
              <a:buChar char="•"/>
            </a:pPr>
            <a:r>
              <a:rPr lang="en-US" sz="1800" b="1" dirty="0" err="1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инициализирует</a:t>
            </a:r>
            <a:r>
              <a:rPr lang="en-US" sz="1800" b="1" dirty="0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1" dirty="0" err="1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файловую</a:t>
            </a:r>
            <a:r>
              <a:rPr lang="en-US" sz="1800" b="1" dirty="0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1" dirty="0" err="1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систему</a:t>
            </a:r>
            <a:r>
              <a:rPr lang="en-US" sz="1800" b="1" dirty="0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 и </a:t>
            </a:r>
            <a:r>
              <a:rPr lang="en-US" sz="1800" b="1" dirty="0" err="1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монтирует</a:t>
            </a:r>
            <a:r>
              <a:rPr lang="en-US" sz="1800" b="1" dirty="0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 read-only  </a:t>
            </a:r>
            <a:r>
              <a:rPr lang="en-US" sz="1800" b="1" dirty="0" err="1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образ</a:t>
            </a:r>
            <a:r>
              <a:rPr lang="en-US" sz="1800" b="1" dirty="0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299051" marR="5714" indent="-286987" algn="just">
              <a:lnSpc>
                <a:spcPct val="107722"/>
              </a:lnSpc>
              <a:spcBef>
                <a:spcPts val="1115"/>
              </a:spcBef>
              <a:buClr>
                <a:srgbClr val="EB5F39"/>
              </a:buClr>
              <a:buSzPts val="1800"/>
              <a:buFont typeface="Arial"/>
              <a:buChar char="•"/>
            </a:pPr>
            <a:r>
              <a:rPr lang="en-US" sz="1800" b="1" dirty="0" err="1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инициализирует</a:t>
            </a:r>
            <a:r>
              <a:rPr lang="en-US" sz="1800" b="1" dirty="0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1" dirty="0" err="1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сеть</a:t>
            </a:r>
            <a:r>
              <a:rPr lang="en-US" sz="1800" b="1" dirty="0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lang="en-US" sz="1800" b="1" dirty="0" err="1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мост</a:t>
            </a:r>
            <a:r>
              <a:rPr lang="en-US" sz="1800" b="1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создает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сетевой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интерфейс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который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позволяет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docker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-у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общаться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c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хост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машиной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устанавливает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IP 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адрес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299051" indent="-286987" algn="just">
              <a:spcBef>
                <a:spcPts val="855"/>
              </a:spcBef>
              <a:buClr>
                <a:srgbClr val="EB5F39"/>
              </a:buClr>
              <a:buSzPts val="1800"/>
              <a:buFont typeface="Arial"/>
              <a:buChar char="•"/>
            </a:pPr>
            <a:r>
              <a:rPr lang="en-US" sz="1800" b="1" dirty="0" err="1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запускает</a:t>
            </a:r>
            <a:r>
              <a:rPr lang="en-US" sz="1800" b="1" dirty="0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1" dirty="0" err="1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указанный</a:t>
            </a:r>
            <a:r>
              <a:rPr lang="en-US" sz="1800" b="1" dirty="0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1" dirty="0" err="1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процесс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  <a:p>
            <a:pPr marL="299051" marR="5714" indent="-286987" algn="just">
              <a:lnSpc>
                <a:spcPct val="107722"/>
              </a:lnSpc>
              <a:spcBef>
                <a:spcPts val="1140"/>
              </a:spcBef>
              <a:buClr>
                <a:srgbClr val="EB5F39"/>
              </a:buClr>
              <a:buSzPts val="1800"/>
              <a:buFont typeface="Arial"/>
              <a:buChar char="•"/>
            </a:pPr>
            <a:r>
              <a:rPr lang="en-US" sz="1800" b="1" dirty="0" err="1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обрабатывает</a:t>
            </a:r>
            <a:r>
              <a:rPr lang="en-US" sz="1800" b="1" dirty="0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 и </a:t>
            </a:r>
            <a:r>
              <a:rPr lang="en-US" sz="1800" b="1" dirty="0" err="1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выдает</a:t>
            </a:r>
            <a:r>
              <a:rPr lang="en-US" sz="1800" b="1" dirty="0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1" dirty="0" err="1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вывод</a:t>
            </a:r>
            <a:r>
              <a:rPr lang="en-US" sz="1800" b="1" dirty="0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1" dirty="0" err="1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приложения</a:t>
            </a:r>
            <a:r>
              <a:rPr lang="en-US" sz="1800" b="1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подключается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и 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логирует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стандартный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вход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вывод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и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поток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ошибок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вашего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приложения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что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бы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вы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могли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отслеживать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как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работает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приложение</a:t>
            </a:r>
            <a:r>
              <a:rPr lang="en-US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7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>
            <a:spLocks noGrp="1"/>
          </p:cNvSpPr>
          <p:nvPr>
            <p:ph type="title"/>
          </p:nvPr>
        </p:nvSpPr>
        <p:spPr>
          <a:xfrm>
            <a:off x="793191" y="797179"/>
            <a:ext cx="1438275" cy="35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9" rIns="0" bIns="0" anchor="t" anchorCtr="0">
            <a:spAutoFit/>
          </a:bodyPr>
          <a:lstStyle/>
          <a:p>
            <a:pPr marL="12699"/>
            <a:r>
              <a:rPr lang="ru-RU" sz="2200" dirty="0" smtClean="0">
                <a:solidFill>
                  <a:srgbClr val="EB5F39"/>
                </a:solidFill>
              </a:rPr>
              <a:t>Пример</a:t>
            </a:r>
            <a:endParaRPr sz="2200" dirty="0"/>
          </a:p>
        </p:txBody>
      </p:sp>
      <p:sp>
        <p:nvSpPr>
          <p:cNvPr id="206" name="Google Shape;206;p21"/>
          <p:cNvSpPr txBox="1"/>
          <p:nvPr/>
        </p:nvSpPr>
        <p:spPr>
          <a:xfrm>
            <a:off x="801117" y="1420750"/>
            <a:ext cx="4380230" cy="307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9519" rIns="0" bIns="0" anchor="t" anchorCtr="0">
            <a:spAutoFit/>
          </a:bodyPr>
          <a:lstStyle/>
          <a:p>
            <a:pPr marL="12699" marR="147303">
              <a:lnSpc>
                <a:spcPct val="108181"/>
              </a:lnSpc>
            </a:pPr>
            <a:r>
              <a:rPr lang="en-US" sz="22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$ </a:t>
            </a:r>
            <a:r>
              <a:rPr lang="en-US" sz="22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docker</a:t>
            </a:r>
            <a:r>
              <a:rPr lang="en-US" sz="22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run --</a:t>
            </a:r>
            <a:r>
              <a:rPr lang="en-US" sz="22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rm</a:t>
            </a:r>
            <a:r>
              <a:rPr lang="en-US" sz="22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-p 8888:80  </a:t>
            </a:r>
            <a:r>
              <a:rPr lang="en-US" sz="22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nginx</a:t>
            </a:r>
            <a:endParaRPr sz="22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15"/>
              </a:spcBef>
            </a:pPr>
            <a:endParaRPr lang="ru-RU" sz="3500" dirty="0" smtClean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15"/>
              </a:spcBef>
            </a:pPr>
            <a:endParaRPr lang="ru-RU" sz="35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15"/>
              </a:spcBef>
            </a:pPr>
            <a:endParaRPr sz="3500" dirty="0">
              <a:latin typeface="Verdana"/>
              <a:ea typeface="Verdana"/>
              <a:cs typeface="Verdana"/>
              <a:sym typeface="Verdana"/>
            </a:endParaRPr>
          </a:p>
          <a:p>
            <a:pPr marL="12699">
              <a:spcBef>
                <a:spcPts val="5"/>
              </a:spcBef>
            </a:pPr>
            <a:r>
              <a:rPr lang="en-US" sz="22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Откроем</a:t>
            </a:r>
            <a:r>
              <a:rPr lang="en-US" sz="22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http://</a:t>
            </a:r>
            <a:r>
              <a:rPr lang="en-US" sz="22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localhost:8888</a:t>
            </a:r>
            <a:r>
              <a:rPr lang="ru-RU" sz="22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в браузере:</a:t>
            </a:r>
            <a:endParaRPr sz="22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7" name="Google Shape;207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1117" y="4998162"/>
            <a:ext cx="2769828" cy="1017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1117" y="2478532"/>
            <a:ext cx="4005073" cy="9357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6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 txBox="1">
            <a:spLocks noGrp="1"/>
          </p:cNvSpPr>
          <p:nvPr>
            <p:ph type="title"/>
          </p:nvPr>
        </p:nvSpPr>
        <p:spPr>
          <a:xfrm>
            <a:off x="525577" y="473406"/>
            <a:ext cx="1543685" cy="35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9" rIns="0" bIns="0" anchor="t" anchorCtr="0">
            <a:spAutoFit/>
          </a:bodyPr>
          <a:lstStyle/>
          <a:p>
            <a:pPr marL="12699"/>
            <a:r>
              <a:rPr lang="en-US" sz="2200">
                <a:solidFill>
                  <a:srgbClr val="EB5F39"/>
                </a:solidFill>
              </a:rPr>
              <a:t>docker ps</a:t>
            </a:r>
            <a:endParaRPr sz="2200"/>
          </a:p>
        </p:txBody>
      </p:sp>
      <p:sp>
        <p:nvSpPr>
          <p:cNvPr id="217" name="Google Shape;217;p22"/>
          <p:cNvSpPr txBox="1"/>
          <p:nvPr/>
        </p:nvSpPr>
        <p:spPr>
          <a:xfrm>
            <a:off x="524053" y="1079121"/>
            <a:ext cx="6097905" cy="321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4" rIns="0" bIns="0" anchor="t" anchorCtr="0">
            <a:spAutoFit/>
          </a:bodyPr>
          <a:lstStyle/>
          <a:p>
            <a:pPr marL="12699"/>
            <a:r>
              <a:rPr lang="en-US" sz="2000" dirty="0" err="1">
                <a:latin typeface="Verdana"/>
                <a:ea typeface="Verdana"/>
                <a:cs typeface="Verdana"/>
                <a:sym typeface="Verdana"/>
              </a:rPr>
              <a:t>Отображает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latin typeface="Verdana"/>
                <a:ea typeface="Verdana"/>
                <a:cs typeface="Verdana"/>
                <a:sym typeface="Verdana"/>
              </a:rPr>
              <a:t>список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latin typeface="Verdana"/>
                <a:ea typeface="Verdana"/>
                <a:cs typeface="Verdana"/>
                <a:sym typeface="Verdana"/>
              </a:rPr>
              <a:t>запущенных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latin typeface="Verdana"/>
                <a:ea typeface="Verdana"/>
                <a:cs typeface="Verdana"/>
                <a:sym typeface="Verdana"/>
              </a:rPr>
              <a:t>контейнеров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524053" y="1688974"/>
            <a:ext cx="1933575" cy="124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4" rIns="0" bIns="0" anchor="t" anchorCtr="0">
            <a:spAutoFit/>
          </a:bodyPr>
          <a:lstStyle/>
          <a:p>
            <a:pPr marL="12699" marR="5079"/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~ docker ps  CONTAINER ID  </a:t>
            </a:r>
            <a:r>
              <a:rPr lang="en-US" sz="2000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05ba9499f696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3318735" y="1993774"/>
            <a:ext cx="878840" cy="629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4" rIns="0" bIns="0" anchor="t" anchorCtr="0">
            <a:spAutoFit/>
          </a:bodyPr>
          <a:lstStyle/>
          <a:p>
            <a:pPr marL="12699"/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IMAGE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51429"/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nginx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4789978" y="1993774"/>
            <a:ext cx="3308985" cy="936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4" rIns="0" bIns="0" anchor="t" anchorCtr="0">
            <a:spAutoFit/>
          </a:bodyPr>
          <a:lstStyle/>
          <a:p>
            <a:pPr marL="12699"/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COMMAND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319369"/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"nginx -g 'daemon of…”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22"/>
          <p:cNvSpPr txBox="1"/>
          <p:nvPr/>
        </p:nvSpPr>
        <p:spPr>
          <a:xfrm>
            <a:off x="524053" y="2908554"/>
            <a:ext cx="2539365" cy="629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4" rIns="0" bIns="0" anchor="t" anchorCtr="0">
            <a:spAutoFit/>
          </a:bodyPr>
          <a:lstStyle/>
          <a:p>
            <a:pPr marL="12699"/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CREATED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12699">
              <a:spcBef>
                <a:spcPts val="20"/>
              </a:spcBef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About a minute ago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p22"/>
          <p:cNvSpPr txBox="1"/>
          <p:nvPr/>
        </p:nvSpPr>
        <p:spPr>
          <a:xfrm>
            <a:off x="3301566" y="2908554"/>
            <a:ext cx="2425700" cy="629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4" rIns="0" bIns="0" anchor="t" anchorCtr="0">
            <a:spAutoFit/>
          </a:bodyPr>
          <a:lstStyle/>
          <a:p>
            <a:pPr marL="17778"/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STATUS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12699">
              <a:spcBef>
                <a:spcPts val="20"/>
              </a:spcBef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Up About a minute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p22"/>
          <p:cNvSpPr txBox="1"/>
          <p:nvPr/>
        </p:nvSpPr>
        <p:spPr>
          <a:xfrm>
            <a:off x="6143247" y="2908554"/>
            <a:ext cx="2873375" cy="629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4" rIns="0" bIns="0" anchor="t" anchorCtr="0">
            <a:spAutoFit/>
          </a:bodyPr>
          <a:lstStyle/>
          <a:p>
            <a:pPr marL="29841"/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PORTS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12699">
              <a:spcBef>
                <a:spcPts val="20"/>
              </a:spcBef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0.0.0.0:8888-&gt;80/tcp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4" name="Google Shape;224;p22"/>
          <p:cNvSpPr txBox="1"/>
          <p:nvPr/>
        </p:nvSpPr>
        <p:spPr>
          <a:xfrm>
            <a:off x="524052" y="3823210"/>
            <a:ext cx="2725420" cy="628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99" rIns="0" bIns="0" anchor="t" anchorCtr="0">
            <a:spAutoFit/>
          </a:bodyPr>
          <a:lstStyle/>
          <a:p>
            <a:pPr marL="12699"/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NAMES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12699"/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affectionate_bouman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9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>
            <a:spLocks noGrp="1"/>
          </p:cNvSpPr>
          <p:nvPr>
            <p:ph type="title"/>
          </p:nvPr>
        </p:nvSpPr>
        <p:spPr>
          <a:xfrm>
            <a:off x="525577" y="473406"/>
            <a:ext cx="3745229" cy="35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9" rIns="0" bIns="0" anchor="t" anchorCtr="0">
            <a:spAutoFit/>
          </a:bodyPr>
          <a:lstStyle/>
          <a:p>
            <a:pPr marL="12699"/>
            <a:r>
              <a:rPr lang="en-US" sz="2200">
                <a:solidFill>
                  <a:srgbClr val="EB5F39"/>
                </a:solidFill>
              </a:rPr>
              <a:t>docker stop [container]</a:t>
            </a:r>
            <a:endParaRPr sz="2200"/>
          </a:p>
        </p:txBody>
      </p:sp>
      <p:sp>
        <p:nvSpPr>
          <p:cNvPr id="232" name="Google Shape;232;p23"/>
          <p:cNvSpPr txBox="1"/>
          <p:nvPr/>
        </p:nvSpPr>
        <p:spPr>
          <a:xfrm>
            <a:off x="533806" y="1090421"/>
            <a:ext cx="7668895" cy="2434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4" rIns="0" bIns="0" anchor="t" anchorCtr="0">
            <a:spAutoFit/>
          </a:bodyPr>
          <a:lstStyle/>
          <a:p>
            <a:pPr marL="12699"/>
            <a:r>
              <a:rPr lang="en-US" sz="200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Останавливает работу контейнера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55"/>
              </a:spcBef>
            </a:pPr>
            <a:endParaRPr sz="3400">
              <a:latin typeface="Verdana"/>
              <a:ea typeface="Verdana"/>
              <a:cs typeface="Verdana"/>
              <a:sym typeface="Verdana"/>
            </a:endParaRPr>
          </a:p>
          <a:p>
            <a:pPr marL="12699"/>
            <a:r>
              <a:rPr lang="en-US" sz="200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$ docker stop </a:t>
            </a:r>
            <a:r>
              <a:rPr lang="en-US" sz="2000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05ba9499f696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12699">
              <a:spcBef>
                <a:spcPts val="855"/>
              </a:spcBef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$ docker ps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12699">
              <a:spcBef>
                <a:spcPts val="860"/>
              </a:spcBef>
            </a:pPr>
            <a:r>
              <a:rPr lang="en-US" sz="2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Отсутствует запущенный контейнер с ID 05ba9499f696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12699">
              <a:spcBef>
                <a:spcPts val="865"/>
              </a:spcBef>
            </a:pPr>
            <a:r>
              <a:rPr lang="en-US" sz="200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http://localhost:8888 стал недоступен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4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/>
        </p:nvSpPr>
        <p:spPr>
          <a:xfrm>
            <a:off x="525578" y="473406"/>
            <a:ext cx="2306955" cy="35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9" rIns="0" bIns="0" anchor="t" anchorCtr="0">
            <a:spAutoFit/>
          </a:bodyPr>
          <a:lstStyle/>
          <a:p>
            <a:pPr marL="12699"/>
            <a:r>
              <a:rPr lang="en-US" sz="2200" b="1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docker images</a:t>
            </a:r>
            <a:endParaRPr sz="2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9" name="Google Shape;239;p24"/>
          <p:cNvSpPr txBox="1"/>
          <p:nvPr/>
        </p:nvSpPr>
        <p:spPr>
          <a:xfrm>
            <a:off x="533806" y="1090422"/>
            <a:ext cx="6544945" cy="321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4" rIns="0" bIns="0" anchor="t" anchorCtr="0">
            <a:spAutoFit/>
          </a:bodyPr>
          <a:lstStyle/>
          <a:p>
            <a:pPr marL="12699"/>
            <a:r>
              <a:rPr lang="en-US" sz="200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Отображает список доступных локально образов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40" name="Google Shape;24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677" y="2421635"/>
            <a:ext cx="8817864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7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>
            <a:spLocks noGrp="1"/>
          </p:cNvSpPr>
          <p:nvPr>
            <p:ph type="title"/>
          </p:nvPr>
        </p:nvSpPr>
        <p:spPr>
          <a:xfrm>
            <a:off x="525576" y="473406"/>
            <a:ext cx="7950834" cy="35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9" rIns="0" bIns="0" anchor="t" anchorCtr="0">
            <a:spAutoFit/>
          </a:bodyPr>
          <a:lstStyle/>
          <a:p>
            <a:pPr marL="12699"/>
            <a:r>
              <a:rPr lang="en-US" sz="2200">
                <a:solidFill>
                  <a:srgbClr val="EB5F39"/>
                </a:solidFill>
              </a:rPr>
              <a:t>Как запустить ruby-код из файла внутри docker?</a:t>
            </a:r>
            <a:endParaRPr sz="2200"/>
          </a:p>
        </p:txBody>
      </p:sp>
      <p:sp>
        <p:nvSpPr>
          <p:cNvPr id="248" name="Google Shape;248;p25"/>
          <p:cNvSpPr txBox="1"/>
          <p:nvPr/>
        </p:nvSpPr>
        <p:spPr>
          <a:xfrm>
            <a:off x="533806" y="1090422"/>
            <a:ext cx="7362825" cy="116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4" rIns="0" bIns="0" anchor="t" anchorCtr="0">
            <a:spAutoFit/>
          </a:bodyPr>
          <a:lstStyle/>
          <a:p>
            <a:pPr marL="12699"/>
            <a:r>
              <a:rPr lang="en-US" sz="200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$ docker run --rm -it -v $(pwd):/app ruby:2.7-alpine ash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55"/>
              </a:spcBef>
            </a:pPr>
            <a:endParaRPr sz="3400">
              <a:latin typeface="Verdana"/>
              <a:ea typeface="Verdana"/>
              <a:cs typeface="Verdana"/>
              <a:sym typeface="Verdana"/>
            </a:endParaRPr>
          </a:p>
          <a:p>
            <a:pPr marL="12699"/>
            <a:r>
              <a:rPr lang="en-US" sz="200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Ваш код станет доступным в папке app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49" name="Google Shape;24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831" y="2781300"/>
            <a:ext cx="8601457" cy="128320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5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/>
          <p:nvPr/>
        </p:nvSpPr>
        <p:spPr>
          <a:xfrm>
            <a:off x="791362" y="2961007"/>
            <a:ext cx="5660390" cy="130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8559" rIns="0" bIns="0" anchor="t" anchorCtr="0">
            <a:spAutoFit/>
          </a:bodyPr>
          <a:lstStyle/>
          <a:p>
            <a:pPr marL="12699"/>
            <a:r>
              <a:rPr lang="en-US" sz="4800" b="1" dirty="0" err="1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Dockerfile</a:t>
            </a:r>
            <a:endParaRPr sz="4800" dirty="0">
              <a:latin typeface="Verdana"/>
              <a:ea typeface="Verdana"/>
              <a:cs typeface="Verdana"/>
              <a:sym typeface="Verdana"/>
            </a:endParaRPr>
          </a:p>
          <a:p>
            <a:pPr marL="12699">
              <a:spcBef>
                <a:spcPts val="535"/>
              </a:spcBef>
            </a:pPr>
            <a:r>
              <a:rPr lang="en-US" sz="2300" dirty="0" err="1">
                <a:latin typeface="Verdana"/>
                <a:ea typeface="Verdana"/>
                <a:cs typeface="Verdana"/>
                <a:sym typeface="Verdana"/>
              </a:rPr>
              <a:t>Инструкции</a:t>
            </a:r>
            <a:r>
              <a:rPr lang="en-US" sz="23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300" dirty="0" err="1">
                <a:latin typeface="Verdana"/>
                <a:ea typeface="Verdana"/>
                <a:cs typeface="Verdana"/>
                <a:sym typeface="Verdana"/>
              </a:rPr>
              <a:t>для</a:t>
            </a:r>
            <a:r>
              <a:rPr lang="en-US" sz="23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300" dirty="0" err="1">
                <a:latin typeface="Verdana"/>
                <a:ea typeface="Verdana"/>
                <a:cs typeface="Verdana"/>
                <a:sym typeface="Verdana"/>
              </a:rPr>
              <a:t>подготовки</a:t>
            </a:r>
            <a:r>
              <a:rPr lang="en-US" sz="23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300" dirty="0" err="1">
                <a:latin typeface="Verdana"/>
                <a:ea typeface="Verdana"/>
                <a:cs typeface="Verdana"/>
                <a:sym typeface="Verdana"/>
              </a:rPr>
              <a:t>образа</a:t>
            </a:r>
            <a:endParaRPr sz="23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58" name="Google Shape;25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1790" y="789431"/>
            <a:ext cx="2182367" cy="21808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>
            <a:spLocks noGrp="1"/>
          </p:cNvSpPr>
          <p:nvPr>
            <p:ph type="title"/>
          </p:nvPr>
        </p:nvSpPr>
        <p:spPr>
          <a:xfrm>
            <a:off x="525577" y="473406"/>
            <a:ext cx="2957830" cy="35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9" rIns="0" bIns="0" anchor="t" anchorCtr="0">
            <a:spAutoFit/>
          </a:bodyPr>
          <a:lstStyle/>
          <a:p>
            <a:pPr marL="12699"/>
            <a:r>
              <a:rPr lang="en-US" sz="2200" dirty="0">
                <a:solidFill>
                  <a:srgbClr val="EB5F39"/>
                </a:solidFill>
              </a:rPr>
              <a:t>Пример </a:t>
            </a:r>
            <a:r>
              <a:rPr lang="en-US" sz="2200" dirty="0" err="1">
                <a:solidFill>
                  <a:srgbClr val="EB5F39"/>
                </a:solidFill>
              </a:rPr>
              <a:t>Dockerfile</a:t>
            </a:r>
            <a:endParaRPr sz="2200" dirty="0"/>
          </a:p>
        </p:txBody>
      </p:sp>
      <p:pic>
        <p:nvPicPr>
          <p:cNvPr id="266" name="Google Shape;26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7706" y="1166622"/>
            <a:ext cx="4930331" cy="48198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3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791666" y="702946"/>
            <a:ext cx="6572885" cy="505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4" rIns="0" bIns="0" anchor="t" anchorCtr="0">
            <a:spAutoFit/>
          </a:bodyPr>
          <a:lstStyle/>
          <a:p>
            <a:pPr marL="12699"/>
            <a:r>
              <a:rPr lang="en-US" dirty="0"/>
              <a:t>Что такое </a:t>
            </a:r>
            <a:r>
              <a:rPr lang="ru-RU" dirty="0" smtClean="0"/>
              <a:t>контейнеры?</a:t>
            </a:r>
            <a:endParaRPr dirty="0"/>
          </a:p>
        </p:txBody>
      </p:sp>
      <p:sp>
        <p:nvSpPr>
          <p:cNvPr id="75" name="Google Shape;75;p5"/>
          <p:cNvSpPr txBox="1"/>
          <p:nvPr/>
        </p:nvSpPr>
        <p:spPr>
          <a:xfrm>
            <a:off x="760272" y="1276454"/>
            <a:ext cx="8551113" cy="95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335" rIns="0" bIns="0" anchor="t" anchorCtr="0">
            <a:spAutoFit/>
          </a:bodyPr>
          <a:lstStyle/>
          <a:p>
            <a:pPr marL="12699"/>
            <a:r>
              <a:rPr lang="ru-RU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Контейнеры — это приложение со всеми его зависимостями в едином образе. Этот образ запускается в изолированной среде, не влияющей на </a:t>
            </a:r>
            <a:r>
              <a:rPr lang="ru-RU" sz="18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основную ОС. 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8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 txBox="1">
            <a:spLocks noGrp="1"/>
          </p:cNvSpPr>
          <p:nvPr>
            <p:ph type="title"/>
          </p:nvPr>
        </p:nvSpPr>
        <p:spPr>
          <a:xfrm>
            <a:off x="791364" y="2445511"/>
            <a:ext cx="7046595" cy="56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99" rIns="0" bIns="0" anchor="t" anchorCtr="0">
            <a:spAutoFit/>
          </a:bodyPr>
          <a:lstStyle/>
          <a:p>
            <a:pPr marL="12699"/>
            <a:r>
              <a:rPr lang="en-US" sz="3600">
                <a:solidFill>
                  <a:srgbClr val="EB5F39"/>
                </a:solidFill>
              </a:rPr>
              <a:t>docker build </a:t>
            </a:r>
            <a:r>
              <a:rPr lang="en-US" sz="3600">
                <a:solidFill>
                  <a:srgbClr val="808080"/>
                </a:solidFill>
              </a:rPr>
              <a:t>. –t app_name</a:t>
            </a:r>
            <a:endParaRPr sz="3600"/>
          </a:p>
        </p:txBody>
      </p:sp>
      <p:sp>
        <p:nvSpPr>
          <p:cNvPr id="276" name="Google Shape;276;p28"/>
          <p:cNvSpPr txBox="1"/>
          <p:nvPr/>
        </p:nvSpPr>
        <p:spPr>
          <a:xfrm>
            <a:off x="791362" y="3129233"/>
            <a:ext cx="5713730" cy="1085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6178" rIns="0" bIns="0" anchor="t" anchorCtr="0">
            <a:spAutoFit/>
          </a:bodyPr>
          <a:lstStyle/>
          <a:p>
            <a:pPr marL="12699"/>
            <a:r>
              <a:rPr lang="en-US" sz="2300" dirty="0" err="1">
                <a:latin typeface="Verdana"/>
                <a:ea typeface="Verdana"/>
                <a:cs typeface="Verdana"/>
                <a:sym typeface="Verdana"/>
              </a:rPr>
              <a:t>Используется</a:t>
            </a:r>
            <a:r>
              <a:rPr lang="en-US" sz="23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300" dirty="0" err="1">
                <a:latin typeface="Verdana"/>
                <a:ea typeface="Verdana"/>
                <a:cs typeface="Verdana"/>
                <a:sym typeface="Verdana"/>
              </a:rPr>
              <a:t>для</a:t>
            </a:r>
            <a:r>
              <a:rPr lang="en-US" sz="23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300" dirty="0" err="1">
                <a:latin typeface="Verdana"/>
                <a:ea typeface="Verdana"/>
                <a:cs typeface="Verdana"/>
                <a:sym typeface="Verdana"/>
              </a:rPr>
              <a:t>сборки</a:t>
            </a:r>
            <a:r>
              <a:rPr lang="en-US" sz="23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300" dirty="0" err="1">
                <a:latin typeface="Verdana"/>
                <a:ea typeface="Verdana"/>
                <a:cs typeface="Verdana"/>
                <a:sym typeface="Verdana"/>
              </a:rPr>
              <a:t>образа</a:t>
            </a:r>
            <a:r>
              <a:rPr lang="en-US" sz="23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300" dirty="0" err="1">
                <a:latin typeface="Verdana"/>
                <a:ea typeface="Verdana"/>
                <a:cs typeface="Verdana"/>
                <a:sym typeface="Verdana"/>
              </a:rPr>
              <a:t>из</a:t>
            </a:r>
            <a:endParaRPr sz="2300" dirty="0">
              <a:latin typeface="Verdana"/>
              <a:ea typeface="Verdana"/>
              <a:cs typeface="Verdana"/>
              <a:sym typeface="Verdana"/>
            </a:endParaRPr>
          </a:p>
          <a:p>
            <a:pPr marL="12699">
              <a:spcBef>
                <a:spcPts val="1444"/>
              </a:spcBef>
            </a:pPr>
            <a:r>
              <a:rPr lang="en-US" sz="2300" dirty="0" err="1">
                <a:latin typeface="Verdana"/>
                <a:ea typeface="Verdana"/>
                <a:cs typeface="Verdana"/>
                <a:sym typeface="Verdana"/>
              </a:rPr>
              <a:t>Dockerfile</a:t>
            </a:r>
            <a:endParaRPr sz="23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4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>
            <a:spLocks noGrp="1"/>
          </p:cNvSpPr>
          <p:nvPr>
            <p:ph type="title"/>
          </p:nvPr>
        </p:nvSpPr>
        <p:spPr>
          <a:xfrm>
            <a:off x="823976" y="2900629"/>
            <a:ext cx="4261485" cy="566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99" rIns="0" bIns="0" anchor="t" anchorCtr="0">
            <a:spAutoFit/>
          </a:bodyPr>
          <a:lstStyle/>
          <a:p>
            <a:pPr marL="12699"/>
            <a:r>
              <a:rPr lang="en-US" sz="3600" dirty="0" err="1">
                <a:solidFill>
                  <a:srgbClr val="00C597"/>
                </a:solidFill>
              </a:rPr>
              <a:t>docker</a:t>
            </a:r>
            <a:r>
              <a:rPr lang="en-US" sz="3600" dirty="0">
                <a:solidFill>
                  <a:srgbClr val="00C597"/>
                </a:solidFill>
              </a:rPr>
              <a:t>-compose</a:t>
            </a:r>
            <a:endParaRPr sz="3600" dirty="0"/>
          </a:p>
        </p:txBody>
      </p:sp>
      <p:sp>
        <p:nvSpPr>
          <p:cNvPr id="284" name="Google Shape;284;p29"/>
          <p:cNvSpPr txBox="1"/>
          <p:nvPr/>
        </p:nvSpPr>
        <p:spPr>
          <a:xfrm>
            <a:off x="865428" y="3513862"/>
            <a:ext cx="6885940" cy="1536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99" rIns="0" bIns="0" anchor="t" anchorCtr="0">
            <a:spAutoFit/>
          </a:bodyPr>
          <a:lstStyle/>
          <a:p>
            <a:pPr marL="12699" marR="5079">
              <a:lnSpc>
                <a:spcPct val="150000"/>
              </a:lnSpc>
            </a:pPr>
            <a:r>
              <a:rPr lang="en-US" sz="2200" dirty="0">
                <a:latin typeface="Verdana"/>
                <a:ea typeface="Verdana"/>
                <a:cs typeface="Verdana"/>
                <a:sym typeface="Verdana"/>
              </a:rPr>
              <a:t>- </a:t>
            </a:r>
            <a:r>
              <a:rPr lang="en-US" sz="2200" dirty="0" err="1">
                <a:latin typeface="Verdana"/>
                <a:ea typeface="Verdana"/>
                <a:cs typeface="Verdana"/>
                <a:sym typeface="Verdana"/>
              </a:rPr>
              <a:t>инструментальное</a:t>
            </a:r>
            <a:r>
              <a:rPr lang="en-US" sz="22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dirty="0" err="1">
                <a:latin typeface="Verdana"/>
                <a:ea typeface="Verdana"/>
                <a:cs typeface="Verdana"/>
                <a:sym typeface="Verdana"/>
              </a:rPr>
              <a:t>средство</a:t>
            </a:r>
            <a:r>
              <a:rPr lang="en-US" sz="2200" dirty="0"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2200" dirty="0" err="1">
                <a:latin typeface="Verdana"/>
                <a:ea typeface="Verdana"/>
                <a:cs typeface="Verdana"/>
                <a:sym typeface="Verdana"/>
              </a:rPr>
              <a:t>предназначеное</a:t>
            </a:r>
            <a:r>
              <a:rPr lang="en-US" sz="2200" dirty="0"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2200" dirty="0" err="1">
                <a:latin typeface="Verdana"/>
                <a:ea typeface="Verdana"/>
                <a:cs typeface="Verdana"/>
                <a:sym typeface="Verdana"/>
              </a:rPr>
              <a:t>для</a:t>
            </a:r>
            <a:r>
              <a:rPr lang="en-US" sz="22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dirty="0" err="1">
                <a:latin typeface="Verdana"/>
                <a:ea typeface="Verdana"/>
                <a:cs typeface="Verdana"/>
                <a:sym typeface="Verdana"/>
              </a:rPr>
              <a:t>решения</a:t>
            </a:r>
            <a:r>
              <a:rPr lang="en-US" sz="22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dirty="0" err="1">
                <a:latin typeface="Verdana"/>
                <a:ea typeface="Verdana"/>
                <a:cs typeface="Verdana"/>
                <a:sym typeface="Verdana"/>
              </a:rPr>
              <a:t>задач</a:t>
            </a:r>
            <a:r>
              <a:rPr lang="en-US" sz="2200" dirty="0"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2200" dirty="0" err="1">
                <a:latin typeface="Verdana"/>
                <a:ea typeface="Verdana"/>
                <a:cs typeface="Verdana"/>
                <a:sym typeface="Verdana"/>
              </a:rPr>
              <a:t>связанных</a:t>
            </a:r>
            <a:r>
              <a:rPr lang="en-US" sz="2200" dirty="0">
                <a:latin typeface="Verdana"/>
                <a:ea typeface="Verdana"/>
                <a:cs typeface="Verdana"/>
                <a:sym typeface="Verdana"/>
              </a:rPr>
              <a:t> с  </a:t>
            </a:r>
            <a:r>
              <a:rPr lang="en-US" sz="2200" dirty="0" err="1">
                <a:latin typeface="Verdana"/>
                <a:ea typeface="Verdana"/>
                <a:cs typeface="Verdana"/>
                <a:sym typeface="Verdana"/>
              </a:rPr>
              <a:t>развёртыванием</a:t>
            </a:r>
            <a:r>
              <a:rPr lang="en-US" sz="22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dirty="0" err="1">
                <a:latin typeface="Verdana"/>
                <a:ea typeface="Verdana"/>
                <a:cs typeface="Verdana"/>
                <a:sym typeface="Verdana"/>
              </a:rPr>
              <a:t>проектов</a:t>
            </a:r>
            <a:r>
              <a:rPr lang="en-US" sz="2200" dirty="0">
                <a:latin typeface="Verdana"/>
                <a:ea typeface="Verdana"/>
                <a:cs typeface="Verdana"/>
                <a:sym typeface="Verdana"/>
              </a:rPr>
              <a:t>.</a:t>
            </a:r>
            <a:endParaRPr sz="22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85" name="Google Shape;28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206" y="217106"/>
            <a:ext cx="5387437" cy="21823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3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"/>
          <p:cNvSpPr txBox="1">
            <a:spLocks noGrp="1"/>
          </p:cNvSpPr>
          <p:nvPr>
            <p:ph type="title"/>
          </p:nvPr>
        </p:nvSpPr>
        <p:spPr>
          <a:xfrm>
            <a:off x="525576" y="473406"/>
            <a:ext cx="5626100" cy="35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9" rIns="0" bIns="0" anchor="t" anchorCtr="0">
            <a:spAutoFit/>
          </a:bodyPr>
          <a:lstStyle/>
          <a:p>
            <a:pPr marL="12699"/>
            <a:r>
              <a:rPr lang="ru-RU" sz="2200" dirty="0" smtClean="0">
                <a:solidFill>
                  <a:srgbClr val="00C597"/>
                </a:solidFill>
              </a:rPr>
              <a:t>Установка</a:t>
            </a:r>
            <a:r>
              <a:rPr lang="en-US" sz="2200" dirty="0" smtClean="0">
                <a:solidFill>
                  <a:srgbClr val="00C597"/>
                </a:solidFill>
              </a:rPr>
              <a:t> </a:t>
            </a:r>
            <a:r>
              <a:rPr lang="en-US" sz="2200" dirty="0" err="1" smtClean="0">
                <a:solidFill>
                  <a:srgbClr val="00C597"/>
                </a:solidFill>
              </a:rPr>
              <a:t>docker</a:t>
            </a:r>
            <a:r>
              <a:rPr lang="en-US" sz="2200" dirty="0" smtClean="0">
                <a:solidFill>
                  <a:srgbClr val="00C597"/>
                </a:solidFill>
              </a:rPr>
              <a:t>-compose</a:t>
            </a:r>
            <a:endParaRPr sz="2200" dirty="0"/>
          </a:p>
        </p:txBody>
      </p:sp>
      <p:sp>
        <p:nvSpPr>
          <p:cNvPr id="302" name="Google Shape;302;p31"/>
          <p:cNvSpPr txBox="1"/>
          <p:nvPr/>
        </p:nvSpPr>
        <p:spPr>
          <a:xfrm>
            <a:off x="533806" y="1090421"/>
            <a:ext cx="8782050" cy="5144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4" rIns="0" bIns="0" anchor="t" anchorCtr="0">
            <a:spAutoFit/>
          </a:bodyPr>
          <a:lstStyle/>
          <a:p>
            <a:pPr marL="12699"/>
            <a:r>
              <a:rPr lang="en-US" sz="2000" u="sng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https://docs.docker.com/compose/install/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55"/>
              </a:spcBef>
            </a:pPr>
            <a:endParaRPr sz="3400" dirty="0">
              <a:latin typeface="Verdana"/>
              <a:ea typeface="Verdana"/>
              <a:cs typeface="Verdana"/>
              <a:sym typeface="Verdana"/>
            </a:endParaRPr>
          </a:p>
          <a:p>
            <a:pPr marL="12699"/>
            <a:r>
              <a:rPr lang="en-US" sz="2000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</a:t>
            </a:r>
            <a:r>
              <a:rPr lang="en-US" sz="2000" dirty="0" err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Скачиваем</a:t>
            </a:r>
            <a:r>
              <a:rPr lang="en-US" sz="2000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docker</a:t>
            </a:r>
            <a:r>
              <a:rPr lang="en-US" sz="2000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-compose </a:t>
            </a:r>
            <a:r>
              <a:rPr lang="en-US" sz="2000" dirty="0" err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сразу</a:t>
            </a:r>
            <a:r>
              <a:rPr lang="en-US" sz="2000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в </a:t>
            </a:r>
            <a:r>
              <a:rPr lang="en-US" sz="2000" dirty="0" err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папку</a:t>
            </a:r>
            <a:r>
              <a:rPr lang="en-US" sz="2000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/</a:t>
            </a:r>
            <a:r>
              <a:rPr lang="en-US" sz="2000" dirty="0" err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usr</a:t>
            </a:r>
            <a:r>
              <a:rPr lang="en-US" sz="2000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/local/bin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12699" marR="5079">
              <a:lnSpc>
                <a:spcPct val="108000"/>
              </a:lnSpc>
              <a:spcBef>
                <a:spcPts val="1125"/>
              </a:spcBef>
            </a:pP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$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sudo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curl -L  "https://github.com/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docker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/compose/releases/download/1.25.3/doc 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ker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-compose-$(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uname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-s)-$(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uname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-m)" -o /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usr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/local/bin/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docker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-  compose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5"/>
              </a:spcBef>
            </a:pPr>
            <a:endParaRPr sz="3400" dirty="0">
              <a:latin typeface="Verdana"/>
              <a:ea typeface="Verdana"/>
              <a:cs typeface="Verdana"/>
              <a:sym typeface="Verdana"/>
            </a:endParaRPr>
          </a:p>
          <a:p>
            <a:pPr marL="12699"/>
            <a:r>
              <a:rPr lang="en-US" sz="2000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</a:t>
            </a:r>
            <a:r>
              <a:rPr lang="en-US" sz="2000" dirty="0" err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Устанавливаем</a:t>
            </a:r>
            <a:r>
              <a:rPr lang="en-US" sz="2000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разрешение</a:t>
            </a:r>
            <a:r>
              <a:rPr lang="en-US" sz="2000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на</a:t>
            </a:r>
            <a:r>
              <a:rPr lang="en-US" sz="2000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запуск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12699">
              <a:spcBef>
                <a:spcPts val="855"/>
              </a:spcBef>
            </a:pP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$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sudo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chmod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+x /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usr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/local/bin/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docker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-compose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55"/>
              </a:spcBef>
            </a:pPr>
            <a:endParaRPr sz="3400" dirty="0">
              <a:latin typeface="Verdana"/>
              <a:ea typeface="Verdana"/>
              <a:cs typeface="Verdana"/>
              <a:sym typeface="Verdana"/>
            </a:endParaRPr>
          </a:p>
          <a:p>
            <a:pPr marL="12699">
              <a:spcBef>
                <a:spcPts val="5"/>
              </a:spcBef>
            </a:pPr>
            <a:r>
              <a:rPr lang="en-US" sz="2000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# </a:t>
            </a:r>
            <a:r>
              <a:rPr lang="en-US" sz="2000" dirty="0" err="1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Проверяем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12699">
              <a:spcBef>
                <a:spcPts val="849"/>
              </a:spcBef>
            </a:pP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$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docker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-compose --version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2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"/>
          <p:cNvSpPr txBox="1">
            <a:spLocks noGrp="1"/>
          </p:cNvSpPr>
          <p:nvPr>
            <p:ph type="title"/>
          </p:nvPr>
        </p:nvSpPr>
        <p:spPr>
          <a:xfrm>
            <a:off x="525577" y="473406"/>
            <a:ext cx="7060894" cy="35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9" rIns="0" bIns="0" anchor="t" anchorCtr="0">
            <a:spAutoFit/>
          </a:bodyPr>
          <a:lstStyle/>
          <a:p>
            <a:pPr marL="12699"/>
            <a:r>
              <a:rPr lang="ru-RU" sz="2200" dirty="0" smtClean="0">
                <a:solidFill>
                  <a:srgbClr val="00C597"/>
                </a:solidFill>
              </a:rPr>
              <a:t>Пример файла </a:t>
            </a:r>
            <a:r>
              <a:rPr lang="en-US" sz="2200" dirty="0" err="1" smtClean="0">
                <a:solidFill>
                  <a:srgbClr val="00C597"/>
                </a:solidFill>
              </a:rPr>
              <a:t>docker-compose.yml</a:t>
            </a:r>
            <a:endParaRPr sz="2200" dirty="0"/>
          </a:p>
        </p:txBody>
      </p:sp>
      <p:pic>
        <p:nvPicPr>
          <p:cNvPr id="309" name="Google Shape;30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8604" y="1557527"/>
            <a:ext cx="4070796" cy="382886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>
            <a:spLocks noGrp="1"/>
          </p:cNvSpPr>
          <p:nvPr>
            <p:ph type="title"/>
          </p:nvPr>
        </p:nvSpPr>
        <p:spPr>
          <a:xfrm>
            <a:off x="525577" y="473406"/>
            <a:ext cx="3287395" cy="35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9" rIns="0" bIns="0" anchor="t" anchorCtr="0">
            <a:spAutoFit/>
          </a:bodyPr>
          <a:lstStyle/>
          <a:p>
            <a:pPr marL="12699"/>
            <a:r>
              <a:rPr lang="en-US" sz="2200">
                <a:solidFill>
                  <a:srgbClr val="00C597"/>
                </a:solidFill>
              </a:rPr>
              <a:t>docker-compose.yml</a:t>
            </a:r>
            <a:endParaRPr sz="2200"/>
          </a:p>
        </p:txBody>
      </p:sp>
      <p:pic>
        <p:nvPicPr>
          <p:cNvPr id="317" name="Google Shape;31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7133" y="1412747"/>
            <a:ext cx="6972300" cy="38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4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"/>
          <p:cNvSpPr txBox="1">
            <a:spLocks noGrp="1"/>
          </p:cNvSpPr>
          <p:nvPr>
            <p:ph type="title"/>
          </p:nvPr>
        </p:nvSpPr>
        <p:spPr>
          <a:xfrm>
            <a:off x="525576" y="473406"/>
            <a:ext cx="3813810" cy="35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9" rIns="0" bIns="0" anchor="t" anchorCtr="0">
            <a:spAutoFit/>
          </a:bodyPr>
          <a:lstStyle/>
          <a:p>
            <a:pPr marL="12699"/>
            <a:r>
              <a:rPr lang="en-US" sz="2200" dirty="0">
                <a:solidFill>
                  <a:srgbClr val="00C597"/>
                </a:solidFill>
              </a:rPr>
              <a:t>Основные команды: up</a:t>
            </a:r>
            <a:endParaRPr sz="2200" dirty="0"/>
          </a:p>
        </p:txBody>
      </p:sp>
      <p:sp>
        <p:nvSpPr>
          <p:cNvPr id="333" name="Google Shape;333;p35"/>
          <p:cNvSpPr txBox="1"/>
          <p:nvPr/>
        </p:nvSpPr>
        <p:spPr>
          <a:xfrm>
            <a:off x="533806" y="1090421"/>
            <a:ext cx="3805580" cy="358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4" rIns="0" bIns="0" anchor="t" anchorCtr="0">
            <a:spAutoFit/>
          </a:bodyPr>
          <a:lstStyle/>
          <a:p>
            <a:pPr marL="12699"/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$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docker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-compose </a:t>
            </a:r>
            <a:r>
              <a:rPr lang="en-US" sz="2000" dirty="0">
                <a:solidFill>
                  <a:srgbClr val="0A75B9"/>
                </a:solidFill>
                <a:latin typeface="Verdana"/>
                <a:ea typeface="Verdana"/>
                <a:cs typeface="Verdana"/>
                <a:sym typeface="Verdana"/>
              </a:rPr>
              <a:t>up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45"/>
              </a:spcBef>
            </a:pPr>
            <a:endParaRPr sz="3200" dirty="0">
              <a:latin typeface="Verdana"/>
              <a:ea typeface="Verdana"/>
              <a:cs typeface="Verdana"/>
              <a:sym typeface="Verdana"/>
            </a:endParaRPr>
          </a:p>
          <a:p>
            <a:pPr marL="12699" marR="5079">
              <a:lnSpc>
                <a:spcPct val="150000"/>
              </a:lnSpc>
            </a:pP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Создает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все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зависимости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 (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сеть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, volumes)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для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запуска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сервисов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скачивает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или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собирает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образы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и 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запускает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все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сервисы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docker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-compose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334" name="Google Shape;334;p35"/>
          <p:cNvGrpSpPr/>
          <p:nvPr/>
        </p:nvGrpSpPr>
        <p:grpSpPr>
          <a:xfrm>
            <a:off x="4472940" y="1124711"/>
            <a:ext cx="4951475" cy="4541520"/>
            <a:chOff x="4472940" y="1124711"/>
            <a:chExt cx="4951475" cy="4541520"/>
          </a:xfrm>
        </p:grpSpPr>
        <p:pic>
          <p:nvPicPr>
            <p:cNvPr id="335" name="Google Shape;335;p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472940" y="1124711"/>
              <a:ext cx="4951475" cy="21976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3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72940" y="3262883"/>
              <a:ext cx="4951475" cy="24033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8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"/>
          <p:cNvSpPr txBox="1">
            <a:spLocks noGrp="1"/>
          </p:cNvSpPr>
          <p:nvPr>
            <p:ph type="title"/>
          </p:nvPr>
        </p:nvSpPr>
        <p:spPr>
          <a:xfrm>
            <a:off x="525577" y="473406"/>
            <a:ext cx="4278630" cy="35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9" rIns="0" bIns="0" anchor="t" anchorCtr="0">
            <a:spAutoFit/>
          </a:bodyPr>
          <a:lstStyle/>
          <a:p>
            <a:pPr marL="12699"/>
            <a:r>
              <a:rPr lang="en-US" sz="2200" dirty="0">
                <a:solidFill>
                  <a:srgbClr val="00C597"/>
                </a:solidFill>
              </a:rPr>
              <a:t>Основные команды: down</a:t>
            </a:r>
            <a:endParaRPr sz="2200" dirty="0"/>
          </a:p>
        </p:txBody>
      </p:sp>
      <p:sp>
        <p:nvSpPr>
          <p:cNvPr id="344" name="Google Shape;344;p36"/>
          <p:cNvSpPr txBox="1"/>
          <p:nvPr/>
        </p:nvSpPr>
        <p:spPr>
          <a:xfrm>
            <a:off x="533807" y="1212342"/>
            <a:ext cx="8431530" cy="138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4" rIns="0" bIns="0" anchor="t" anchorCtr="0">
            <a:spAutoFit/>
          </a:bodyPr>
          <a:lstStyle/>
          <a:p>
            <a:pPr marL="12699"/>
            <a:r>
              <a:rPr lang="en-US" sz="200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$ docker-compose </a:t>
            </a:r>
            <a:r>
              <a:rPr lang="en-US" sz="2000">
                <a:solidFill>
                  <a:srgbClr val="0A75B9"/>
                </a:solidFill>
                <a:latin typeface="Verdana"/>
                <a:ea typeface="Verdana"/>
                <a:cs typeface="Verdana"/>
                <a:sym typeface="Verdana"/>
              </a:rPr>
              <a:t>down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12699" marR="5079">
              <a:lnSpc>
                <a:spcPct val="150100"/>
              </a:lnSpc>
              <a:spcBef>
                <a:spcPts val="1099"/>
              </a:spcBef>
            </a:pPr>
            <a:r>
              <a:rPr lang="en-US" sz="200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Останавливает все запущенные сервисы, удаляет контейнеры,  сети, вольюмы и образы, созданные командой up.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45" name="Google Shape;345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676" y="3396996"/>
            <a:ext cx="5289804" cy="165506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5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"/>
          <p:cNvSpPr txBox="1">
            <a:spLocks noGrp="1"/>
          </p:cNvSpPr>
          <p:nvPr>
            <p:ph type="title"/>
          </p:nvPr>
        </p:nvSpPr>
        <p:spPr>
          <a:xfrm>
            <a:off x="525576" y="473406"/>
            <a:ext cx="4199891" cy="35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9" rIns="0" bIns="0" anchor="t" anchorCtr="0">
            <a:spAutoFit/>
          </a:bodyPr>
          <a:lstStyle/>
          <a:p>
            <a:pPr marL="12699"/>
            <a:r>
              <a:rPr lang="en-US" sz="2200" dirty="0">
                <a:solidFill>
                  <a:srgbClr val="00C597"/>
                </a:solidFill>
              </a:rPr>
              <a:t>Основные команды: build</a:t>
            </a:r>
            <a:endParaRPr sz="2200" dirty="0"/>
          </a:p>
        </p:txBody>
      </p:sp>
      <p:sp>
        <p:nvSpPr>
          <p:cNvPr id="353" name="Google Shape;353;p37"/>
          <p:cNvSpPr txBox="1"/>
          <p:nvPr/>
        </p:nvSpPr>
        <p:spPr>
          <a:xfrm>
            <a:off x="533807" y="1090422"/>
            <a:ext cx="5408295" cy="116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4" rIns="0" bIns="0" anchor="t" anchorCtr="0">
            <a:spAutoFit/>
          </a:bodyPr>
          <a:lstStyle/>
          <a:p>
            <a:pPr marL="12699"/>
            <a:r>
              <a:rPr lang="en-US" sz="200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$ docker-compose </a:t>
            </a:r>
            <a:r>
              <a:rPr lang="en-US" sz="2000">
                <a:solidFill>
                  <a:srgbClr val="0A75B9"/>
                </a:solidFill>
                <a:latin typeface="Verdana"/>
                <a:ea typeface="Verdana"/>
                <a:cs typeface="Verdana"/>
                <a:sym typeface="Verdana"/>
              </a:rPr>
              <a:t>build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55"/>
              </a:spcBef>
            </a:pPr>
            <a:endParaRPr sz="3400">
              <a:latin typeface="Verdana"/>
              <a:ea typeface="Verdana"/>
              <a:cs typeface="Verdana"/>
              <a:sym typeface="Verdana"/>
            </a:endParaRPr>
          </a:p>
          <a:p>
            <a:pPr marL="12699"/>
            <a:r>
              <a:rPr lang="en-US" sz="200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Собирает образы всех сервисов проекта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54" name="Google Shape;35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676" y="2852927"/>
            <a:ext cx="5544312" cy="101898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8"/>
          <p:cNvSpPr txBox="1">
            <a:spLocks noGrp="1"/>
          </p:cNvSpPr>
          <p:nvPr>
            <p:ph type="title"/>
          </p:nvPr>
        </p:nvSpPr>
        <p:spPr>
          <a:xfrm>
            <a:off x="525576" y="473406"/>
            <a:ext cx="3956050" cy="35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9" rIns="0" bIns="0" anchor="t" anchorCtr="0">
            <a:spAutoFit/>
          </a:bodyPr>
          <a:lstStyle/>
          <a:p>
            <a:pPr marL="12699"/>
            <a:r>
              <a:rPr lang="en-US" sz="2200" dirty="0">
                <a:solidFill>
                  <a:srgbClr val="00C597"/>
                </a:solidFill>
              </a:rPr>
              <a:t>Основные команды: run</a:t>
            </a:r>
            <a:endParaRPr sz="2200" dirty="0"/>
          </a:p>
        </p:txBody>
      </p:sp>
      <p:sp>
        <p:nvSpPr>
          <p:cNvPr id="362" name="Google Shape;362;p38"/>
          <p:cNvSpPr txBox="1"/>
          <p:nvPr/>
        </p:nvSpPr>
        <p:spPr>
          <a:xfrm>
            <a:off x="533806" y="1090422"/>
            <a:ext cx="8749665" cy="1726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4" rIns="0" bIns="0" anchor="t" anchorCtr="0">
            <a:spAutoFit/>
          </a:bodyPr>
          <a:lstStyle/>
          <a:p>
            <a:pPr marL="12699"/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$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docker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-compose </a:t>
            </a:r>
            <a:r>
              <a:rPr lang="en-US" sz="2000" dirty="0">
                <a:solidFill>
                  <a:srgbClr val="0A75B9"/>
                </a:solidFill>
                <a:latin typeface="Verdana"/>
                <a:ea typeface="Verdana"/>
                <a:cs typeface="Verdana"/>
                <a:sym typeface="Verdana"/>
              </a:rPr>
              <a:t>run --</a:t>
            </a:r>
            <a:r>
              <a:rPr lang="en-US" sz="2000" dirty="0" err="1">
                <a:solidFill>
                  <a:srgbClr val="0A75B9"/>
                </a:solidFill>
                <a:latin typeface="Verdana"/>
                <a:ea typeface="Verdana"/>
                <a:cs typeface="Verdana"/>
                <a:sym typeface="Verdana"/>
              </a:rPr>
              <a:t>rm</a:t>
            </a:r>
            <a:r>
              <a:rPr lang="en-US" sz="2000" dirty="0">
                <a:solidFill>
                  <a:srgbClr val="0A75B9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[service] [command]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endParaRPr sz="2300" dirty="0">
              <a:latin typeface="Verdana"/>
              <a:ea typeface="Verdana"/>
              <a:cs typeface="Verdana"/>
              <a:sym typeface="Verdana"/>
            </a:endParaRPr>
          </a:p>
          <a:p>
            <a:pPr marL="12699">
              <a:spcBef>
                <a:spcPts val="2154"/>
              </a:spcBef>
            </a:pP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Запуск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команды в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контейнере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Аргумент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rm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по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аналогии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с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docker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12699">
              <a:spcBef>
                <a:spcPts val="1205"/>
              </a:spcBef>
            </a:pP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удаляет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контейнер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после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остановки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63" name="Google Shape;363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677" y="3285746"/>
            <a:ext cx="6361176" cy="201472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9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 txBox="1">
            <a:spLocks noGrp="1"/>
          </p:cNvSpPr>
          <p:nvPr>
            <p:ph type="title"/>
          </p:nvPr>
        </p:nvSpPr>
        <p:spPr>
          <a:xfrm>
            <a:off x="525576" y="473406"/>
            <a:ext cx="4067811" cy="35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9" rIns="0" bIns="0" anchor="t" anchorCtr="0">
            <a:spAutoFit/>
          </a:bodyPr>
          <a:lstStyle/>
          <a:p>
            <a:pPr marL="12699"/>
            <a:r>
              <a:rPr lang="en-US" sz="2200" dirty="0">
                <a:solidFill>
                  <a:srgbClr val="00C597"/>
                </a:solidFill>
              </a:rPr>
              <a:t>Основные команды: logs</a:t>
            </a:r>
            <a:endParaRPr sz="2200" dirty="0"/>
          </a:p>
        </p:txBody>
      </p:sp>
      <p:sp>
        <p:nvSpPr>
          <p:cNvPr id="371" name="Google Shape;371;p39"/>
          <p:cNvSpPr txBox="1"/>
          <p:nvPr/>
        </p:nvSpPr>
        <p:spPr>
          <a:xfrm>
            <a:off x="533806" y="1090422"/>
            <a:ext cx="7950200" cy="190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4" rIns="0" bIns="0" anchor="t" anchorCtr="0">
            <a:spAutoFit/>
          </a:bodyPr>
          <a:lstStyle/>
          <a:p>
            <a:pPr marL="12699"/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$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docker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-compose </a:t>
            </a:r>
            <a:r>
              <a:rPr lang="en-US" sz="2000" dirty="0">
                <a:solidFill>
                  <a:srgbClr val="0A75B9"/>
                </a:solidFill>
                <a:latin typeface="Verdana"/>
                <a:ea typeface="Verdana"/>
                <a:cs typeface="Verdana"/>
                <a:sym typeface="Verdana"/>
              </a:rPr>
              <a:t>logs -f </a:t>
            </a:r>
            <a:r>
              <a:rPr lang="en-US" sz="2000" dirty="0">
                <a:solidFill>
                  <a:srgbClr val="808080"/>
                </a:solidFill>
                <a:latin typeface="Verdana"/>
                <a:ea typeface="Verdana"/>
                <a:cs typeface="Verdana"/>
                <a:sym typeface="Verdana"/>
              </a:rPr>
              <a:t>[service]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endParaRPr sz="23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31"/>
              </a:spcBef>
            </a:pP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12699" marR="5079">
              <a:lnSpc>
                <a:spcPct val="150000"/>
              </a:lnSpc>
            </a:pP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Просмотр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логов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контейнера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. -f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выводит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логи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после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запуска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 команды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до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остановки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работы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logs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или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контейнера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72" name="Google Shape;37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676" y="3645408"/>
            <a:ext cx="5545074" cy="8551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1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>
            <a:spLocks noGrp="1"/>
          </p:cNvSpPr>
          <p:nvPr>
            <p:ph type="title"/>
          </p:nvPr>
        </p:nvSpPr>
        <p:spPr>
          <a:xfrm>
            <a:off x="525576" y="462738"/>
            <a:ext cx="5038316" cy="35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9" rIns="0" bIns="0" anchor="t" anchorCtr="0">
            <a:spAutoFit/>
          </a:bodyPr>
          <a:lstStyle/>
          <a:p>
            <a:pPr marL="12699"/>
            <a:r>
              <a:rPr lang="ru-RU" sz="2200" dirty="0"/>
              <a:t>К</a:t>
            </a:r>
            <a:r>
              <a:rPr lang="en-US" sz="2200" dirty="0" err="1" smtClean="0"/>
              <a:t>онтейнеры</a:t>
            </a:r>
            <a:r>
              <a:rPr lang="en-US" sz="2200" dirty="0" smtClean="0"/>
              <a:t>. </a:t>
            </a:r>
            <a:r>
              <a:rPr lang="ru-RU" sz="2200" dirty="0" smtClean="0"/>
              <a:t>Краткая </a:t>
            </a:r>
            <a:r>
              <a:rPr lang="ru-RU" sz="2200" dirty="0"/>
              <a:t>и</a:t>
            </a:r>
            <a:r>
              <a:rPr lang="ru-RU" sz="2200" dirty="0" smtClean="0"/>
              <a:t>стория</a:t>
            </a:r>
            <a:endParaRPr sz="2200" dirty="0"/>
          </a:p>
        </p:txBody>
      </p:sp>
      <p:sp>
        <p:nvSpPr>
          <p:cNvPr id="8" name="Google Shape;65;p5"/>
          <p:cNvSpPr txBox="1"/>
          <p:nvPr/>
        </p:nvSpPr>
        <p:spPr>
          <a:xfrm>
            <a:off x="525576" y="1313944"/>
            <a:ext cx="7270712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lstStyle/>
          <a:p>
            <a:pPr marL="277495" lvl="0" indent="-265430">
              <a:buClr>
                <a:srgbClr val="0A75B9"/>
              </a:buClr>
              <a:buSzPts val="1450"/>
              <a:buFont typeface="Noto Sans Symbols"/>
              <a:buChar char="▪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1979: </a:t>
            </a:r>
            <a:r>
              <a:rPr lang="en-US" sz="18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chroot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в 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Unix V7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sym typeface="Verdana"/>
            </a:endParaRPr>
          </a:p>
        </p:txBody>
      </p:sp>
      <p:sp>
        <p:nvSpPr>
          <p:cNvPr id="10" name="Google Shape;65;p5"/>
          <p:cNvSpPr txBox="1"/>
          <p:nvPr/>
        </p:nvSpPr>
        <p:spPr>
          <a:xfrm>
            <a:off x="525576" y="1839268"/>
            <a:ext cx="7270712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lstStyle/>
          <a:p>
            <a:pPr marL="277495" lvl="0" indent="-265430">
              <a:buClr>
                <a:srgbClr val="0A75B9"/>
              </a:buClr>
              <a:buSzPts val="1450"/>
              <a:buFont typeface="Noto Sans Symbols"/>
              <a:buChar char="▪"/>
            </a:pPr>
            <a: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  <a:sym typeface="Verdana"/>
              </a:rPr>
              <a:t>1982: </a:t>
            </a:r>
            <a:r>
              <a:rPr lang="en-US" sz="1800" dirty="0" err="1" smtClean="0">
                <a:latin typeface="Verdana" panose="020B0604030504040204" pitchFamily="34" charset="0"/>
                <a:ea typeface="Verdana" panose="020B0604030504040204" pitchFamily="34" charset="0"/>
                <a:sym typeface="Verdana"/>
              </a:rPr>
              <a:t>chroot</a:t>
            </a:r>
            <a: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  <a:sym typeface="Verdana"/>
              </a:rPr>
              <a:t> в 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sym typeface="Verdana"/>
              </a:rPr>
              <a:t>BSD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sym typeface="Verdana"/>
            </a:endParaRPr>
          </a:p>
        </p:txBody>
      </p:sp>
      <p:sp>
        <p:nvSpPr>
          <p:cNvPr id="11" name="Google Shape;65;p5"/>
          <p:cNvSpPr txBox="1"/>
          <p:nvPr/>
        </p:nvSpPr>
        <p:spPr>
          <a:xfrm>
            <a:off x="525576" y="2364592"/>
            <a:ext cx="7270712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lstStyle/>
          <a:p>
            <a:pPr marL="277495" lvl="0" indent="-265430">
              <a:buClr>
                <a:srgbClr val="0A75B9"/>
              </a:buClr>
              <a:buSzPts val="1450"/>
              <a:buFont typeface="Noto Sans Symbols"/>
              <a:buChar char="▪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sym typeface="Verdana"/>
              </a:rPr>
              <a:t>2000: FreeBSD Jails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sym typeface="Verdana"/>
            </a:endParaRPr>
          </a:p>
        </p:txBody>
      </p:sp>
      <p:sp>
        <p:nvSpPr>
          <p:cNvPr id="12" name="Google Shape;65;p5"/>
          <p:cNvSpPr txBox="1"/>
          <p:nvPr/>
        </p:nvSpPr>
        <p:spPr>
          <a:xfrm>
            <a:off x="525576" y="4457168"/>
            <a:ext cx="7270712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lstStyle/>
          <a:p>
            <a:pPr marL="277495" lvl="0" indent="-265430">
              <a:buClr>
                <a:srgbClr val="0A75B9"/>
              </a:buClr>
              <a:buSzPts val="1450"/>
              <a:buFont typeface="Noto Sans Symbols"/>
              <a:buChar char="▪"/>
            </a:pP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sym typeface="Verdana"/>
              </a:rPr>
              <a:t>2006: </a:t>
            </a:r>
            <a:r>
              <a:rPr lang="en-US" sz="1800" dirty="0" err="1" smtClean="0">
                <a:latin typeface="Verdana" panose="020B0604030504040204" pitchFamily="34" charset="0"/>
                <a:ea typeface="Verdana" panose="020B0604030504040204" pitchFamily="34" charset="0"/>
                <a:sym typeface="Verdana"/>
              </a:rPr>
              <a:t>CGroups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sym typeface="Verdana"/>
              </a:rPr>
              <a:t> (</a:t>
            </a:r>
            <a: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  <a:sym typeface="Verdana"/>
              </a:rPr>
              <a:t>изначально </a:t>
            </a:r>
            <a:r>
              <a:rPr lang="en-US" sz="1800" dirty="0" err="1" smtClean="0">
                <a:ea typeface="Verdana" panose="020B0604030504040204" pitchFamily="34" charset="0"/>
              </a:rPr>
              <a:t>P</a:t>
            </a:r>
            <a:r>
              <a:rPr lang="ru-RU" sz="1800" dirty="0" err="1" smtClean="0"/>
              <a:t>rocess</a:t>
            </a:r>
            <a:r>
              <a:rPr lang="ru-RU" sz="1800" dirty="0" smtClean="0"/>
              <a:t> </a:t>
            </a:r>
            <a:r>
              <a:rPr lang="en-US" sz="1800" dirty="0" err="1"/>
              <a:t>C</a:t>
            </a:r>
            <a:r>
              <a:rPr lang="ru-RU" sz="1800" dirty="0" err="1" smtClean="0"/>
              <a:t>ontainers</a:t>
            </a:r>
            <a:r>
              <a:rPr lang="ru-RU" sz="1800" dirty="0" smtClean="0"/>
              <a:t>)</a:t>
            </a:r>
            <a:r>
              <a:rPr lang="ru-RU" sz="1800" dirty="0" smtClean="0">
                <a:latin typeface="Verdana" panose="020B0604030504040204" pitchFamily="34" charset="0"/>
                <a:ea typeface="Verdana" panose="020B0604030504040204" pitchFamily="34" charset="0"/>
                <a:sym typeface="Verdana"/>
              </a:rPr>
              <a:t> 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sym typeface="Verdana"/>
              </a:rPr>
              <a:t> 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sym typeface="Verdana"/>
            </a:endParaRPr>
          </a:p>
        </p:txBody>
      </p:sp>
      <p:sp>
        <p:nvSpPr>
          <p:cNvPr id="13" name="Google Shape;65;p5"/>
          <p:cNvSpPr txBox="1"/>
          <p:nvPr/>
        </p:nvSpPr>
        <p:spPr>
          <a:xfrm>
            <a:off x="525576" y="3934024"/>
            <a:ext cx="7270712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lstStyle/>
          <a:p>
            <a:pPr marL="277495" lvl="0" indent="-265430">
              <a:buClr>
                <a:srgbClr val="0A75B9"/>
              </a:buClr>
              <a:buSzPts val="1450"/>
              <a:buFont typeface="Noto Sans Symbols"/>
              <a:buChar char="▪"/>
            </a:pP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sym typeface="Verdana"/>
              </a:rPr>
              <a:t>2005: </a:t>
            </a:r>
            <a:r>
              <a:rPr lang="ru-RU" sz="1800" dirty="0" err="1"/>
              <a:t>OpenVZ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sym typeface="Verdana"/>
              </a:rPr>
              <a:t> 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sym typeface="Verdana"/>
            </a:endParaRPr>
          </a:p>
        </p:txBody>
      </p:sp>
      <p:sp>
        <p:nvSpPr>
          <p:cNvPr id="14" name="Google Shape;65;p5"/>
          <p:cNvSpPr txBox="1"/>
          <p:nvPr/>
        </p:nvSpPr>
        <p:spPr>
          <a:xfrm>
            <a:off x="525576" y="4980312"/>
            <a:ext cx="7270712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lstStyle/>
          <a:p>
            <a:pPr marL="277495" lvl="0" indent="-265430">
              <a:buClr>
                <a:srgbClr val="0A75B9"/>
              </a:buClr>
              <a:buSzPts val="1450"/>
              <a:buFont typeface="Noto Sans Symbols"/>
              <a:buChar char="▪"/>
            </a:pP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sym typeface="Verdana"/>
              </a:rPr>
              <a:t>2008: LXC  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sym typeface="Verdana"/>
            </a:endParaRPr>
          </a:p>
        </p:txBody>
      </p:sp>
      <p:sp>
        <p:nvSpPr>
          <p:cNvPr id="15" name="Google Shape;65;p5"/>
          <p:cNvSpPr txBox="1"/>
          <p:nvPr/>
        </p:nvSpPr>
        <p:spPr>
          <a:xfrm>
            <a:off x="525576" y="2887736"/>
            <a:ext cx="7270712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lstStyle/>
          <a:p>
            <a:pPr marL="277495" lvl="0" indent="-265430">
              <a:buClr>
                <a:srgbClr val="0A75B9"/>
              </a:buClr>
              <a:buSzPts val="1450"/>
              <a:buFont typeface="Noto Sans Symbols"/>
              <a:buChar char="▪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sym typeface="Verdana"/>
              </a:rPr>
              <a:t>2001: Linux </a:t>
            </a:r>
            <a:r>
              <a:rPr lang="en-US" sz="1800" dirty="0" err="1" smtClean="0">
                <a:latin typeface="Verdana" panose="020B0604030504040204" pitchFamily="34" charset="0"/>
                <a:ea typeface="Verdana" panose="020B0604030504040204" pitchFamily="34" charset="0"/>
                <a:sym typeface="Verdana"/>
              </a:rPr>
              <a:t>VServer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sym typeface="Verdana"/>
            </a:endParaRPr>
          </a:p>
        </p:txBody>
      </p:sp>
      <p:sp>
        <p:nvSpPr>
          <p:cNvPr id="17" name="Google Shape;65;p5"/>
          <p:cNvSpPr txBox="1"/>
          <p:nvPr/>
        </p:nvSpPr>
        <p:spPr>
          <a:xfrm>
            <a:off x="525576" y="3410880"/>
            <a:ext cx="7270712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lstStyle/>
          <a:p>
            <a:pPr marL="277495" lvl="0" indent="-265430">
              <a:buClr>
                <a:srgbClr val="0A75B9"/>
              </a:buClr>
              <a:buSzPts val="1450"/>
              <a:buFont typeface="Noto Sans Symbols"/>
              <a:buChar char="▪"/>
            </a:pP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sym typeface="Verdana"/>
              </a:rPr>
              <a:t>2002: Linux Namespaces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sym typeface="Verdana"/>
            </a:endParaRPr>
          </a:p>
        </p:txBody>
      </p:sp>
      <p:sp>
        <p:nvSpPr>
          <p:cNvPr id="18" name="Google Shape;65;p5"/>
          <p:cNvSpPr txBox="1"/>
          <p:nvPr/>
        </p:nvSpPr>
        <p:spPr>
          <a:xfrm>
            <a:off x="525576" y="5503456"/>
            <a:ext cx="7270712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lstStyle/>
          <a:p>
            <a:pPr marL="277495" lvl="0" indent="-265430">
              <a:buClr>
                <a:srgbClr val="0A75B9"/>
              </a:buClr>
              <a:buSzPts val="1450"/>
              <a:buFont typeface="Noto Sans Symbols"/>
              <a:buChar char="▪"/>
            </a:pP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sym typeface="Verdana"/>
              </a:rPr>
              <a:t>2013: Docker  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sym typeface="Verdana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4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0"/>
          <p:cNvSpPr txBox="1">
            <a:spLocks noGrp="1"/>
          </p:cNvSpPr>
          <p:nvPr>
            <p:ph type="title"/>
          </p:nvPr>
        </p:nvSpPr>
        <p:spPr>
          <a:xfrm>
            <a:off x="525576" y="473406"/>
            <a:ext cx="3780790" cy="35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9" rIns="0" bIns="0" anchor="t" anchorCtr="0">
            <a:spAutoFit/>
          </a:bodyPr>
          <a:lstStyle/>
          <a:p>
            <a:pPr marL="12699"/>
            <a:r>
              <a:rPr lang="en-US" sz="2200" dirty="0">
                <a:solidFill>
                  <a:srgbClr val="00C597"/>
                </a:solidFill>
              </a:rPr>
              <a:t>Основные команды: </a:t>
            </a:r>
            <a:r>
              <a:rPr lang="en-US" sz="2200" dirty="0" err="1">
                <a:solidFill>
                  <a:srgbClr val="00C597"/>
                </a:solidFill>
              </a:rPr>
              <a:t>ps</a:t>
            </a:r>
            <a:endParaRPr sz="2200" dirty="0"/>
          </a:p>
        </p:txBody>
      </p:sp>
      <p:sp>
        <p:nvSpPr>
          <p:cNvPr id="380" name="Google Shape;380;p40"/>
          <p:cNvSpPr txBox="1"/>
          <p:nvPr/>
        </p:nvSpPr>
        <p:spPr>
          <a:xfrm>
            <a:off x="533807" y="1090422"/>
            <a:ext cx="8134350" cy="116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4" rIns="0" bIns="0" anchor="t" anchorCtr="0">
            <a:spAutoFit/>
          </a:bodyPr>
          <a:lstStyle/>
          <a:p>
            <a:pPr marL="12699"/>
            <a:r>
              <a:rPr lang="en-US" sz="200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$ docker-compose </a:t>
            </a:r>
            <a:r>
              <a:rPr lang="en-US" sz="2000">
                <a:solidFill>
                  <a:srgbClr val="0A75B9"/>
                </a:solidFill>
                <a:latin typeface="Verdana"/>
                <a:ea typeface="Verdana"/>
                <a:cs typeface="Verdana"/>
                <a:sym typeface="Verdana"/>
              </a:rPr>
              <a:t>ps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55"/>
              </a:spcBef>
            </a:pPr>
            <a:endParaRPr sz="3400">
              <a:latin typeface="Verdana"/>
              <a:ea typeface="Verdana"/>
              <a:cs typeface="Verdana"/>
              <a:sym typeface="Verdana"/>
            </a:endParaRPr>
          </a:p>
          <a:p>
            <a:pPr marL="12699"/>
            <a:r>
              <a:rPr lang="en-US" sz="200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Выведет список запущенных контейнеров в рамках проекта.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81" name="Google Shape;38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831" y="2561846"/>
            <a:ext cx="8601457" cy="102431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1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0"/>
          <p:cNvSpPr txBox="1">
            <a:spLocks noGrp="1"/>
          </p:cNvSpPr>
          <p:nvPr>
            <p:ph type="title"/>
          </p:nvPr>
        </p:nvSpPr>
        <p:spPr>
          <a:xfrm>
            <a:off x="525576" y="473406"/>
            <a:ext cx="3780790" cy="35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9" rIns="0" bIns="0" anchor="t" anchorCtr="0">
            <a:spAutoFit/>
          </a:bodyPr>
          <a:lstStyle/>
          <a:p>
            <a:pPr marL="12699"/>
            <a:r>
              <a:rPr lang="en-US" sz="2200" dirty="0">
                <a:solidFill>
                  <a:srgbClr val="00C597"/>
                </a:solidFill>
              </a:rPr>
              <a:t>Основные команды: </a:t>
            </a:r>
            <a:r>
              <a:rPr lang="en-US" sz="2200" dirty="0" err="1">
                <a:solidFill>
                  <a:srgbClr val="00C597"/>
                </a:solidFill>
              </a:rPr>
              <a:t>ps</a:t>
            </a:r>
            <a:endParaRPr sz="2200" dirty="0"/>
          </a:p>
        </p:txBody>
      </p:sp>
      <p:sp>
        <p:nvSpPr>
          <p:cNvPr id="380" name="Google Shape;380;p40"/>
          <p:cNvSpPr txBox="1"/>
          <p:nvPr/>
        </p:nvSpPr>
        <p:spPr>
          <a:xfrm>
            <a:off x="533807" y="1090422"/>
            <a:ext cx="8134350" cy="116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4" rIns="0" bIns="0" anchor="t" anchorCtr="0">
            <a:spAutoFit/>
          </a:bodyPr>
          <a:lstStyle/>
          <a:p>
            <a:pPr marL="12699"/>
            <a:r>
              <a:rPr lang="en-US" sz="200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$ docker-compose </a:t>
            </a:r>
            <a:r>
              <a:rPr lang="en-US" sz="2000">
                <a:solidFill>
                  <a:srgbClr val="0A75B9"/>
                </a:solidFill>
                <a:latin typeface="Verdana"/>
                <a:ea typeface="Verdana"/>
                <a:cs typeface="Verdana"/>
                <a:sym typeface="Verdana"/>
              </a:rPr>
              <a:t>ps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55"/>
              </a:spcBef>
            </a:pPr>
            <a:endParaRPr sz="3400">
              <a:latin typeface="Verdana"/>
              <a:ea typeface="Verdana"/>
              <a:cs typeface="Verdana"/>
              <a:sym typeface="Verdana"/>
            </a:endParaRPr>
          </a:p>
          <a:p>
            <a:pPr marL="12699"/>
            <a:r>
              <a:rPr lang="en-US" sz="200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Выведет список запущенных контейнеров в рамках проекта.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81" name="Google Shape;38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831" y="2561845"/>
            <a:ext cx="8601457" cy="101002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0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2"/>
          <p:cNvSpPr txBox="1">
            <a:spLocks noGrp="1"/>
          </p:cNvSpPr>
          <p:nvPr>
            <p:ph type="title"/>
          </p:nvPr>
        </p:nvSpPr>
        <p:spPr>
          <a:xfrm>
            <a:off x="791668" y="1133983"/>
            <a:ext cx="2688590" cy="1132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918" rIns="0" bIns="0" anchor="t" anchorCtr="0">
            <a:spAutoFit/>
          </a:bodyPr>
          <a:lstStyle/>
          <a:p>
            <a:pPr marL="12699" marR="5079">
              <a:lnSpc>
                <a:spcPct val="108124"/>
              </a:lnSpc>
            </a:pPr>
            <a:r>
              <a:rPr lang="en-US" sz="3200" dirty="0" err="1">
                <a:solidFill>
                  <a:srgbClr val="00935F"/>
                </a:solidFill>
              </a:rPr>
              <a:t>Полезная</a:t>
            </a:r>
            <a:r>
              <a:rPr lang="en-US" sz="3200" dirty="0">
                <a:solidFill>
                  <a:srgbClr val="00935F"/>
                </a:solidFill>
              </a:rPr>
              <a:t>  </a:t>
            </a:r>
            <a:r>
              <a:rPr lang="en-US" sz="3200" dirty="0" err="1">
                <a:solidFill>
                  <a:srgbClr val="00935F"/>
                </a:solidFill>
              </a:rPr>
              <a:t>литература</a:t>
            </a:r>
            <a:endParaRPr sz="3200" dirty="0"/>
          </a:p>
        </p:txBody>
      </p:sp>
      <p:sp>
        <p:nvSpPr>
          <p:cNvPr id="398" name="Google Shape;398;p42"/>
          <p:cNvSpPr txBox="1"/>
          <p:nvPr/>
        </p:nvSpPr>
        <p:spPr>
          <a:xfrm>
            <a:off x="642619" y="2364797"/>
            <a:ext cx="4565650" cy="1860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4" rIns="0" bIns="0" anchor="t" anchorCtr="0">
            <a:spAutoFit/>
          </a:bodyPr>
          <a:lstStyle/>
          <a:p>
            <a:pPr marL="12699" marR="5079">
              <a:lnSpc>
                <a:spcPct val="150000"/>
              </a:lnSpc>
            </a:pPr>
            <a:r>
              <a:rPr lang="en-US" sz="2000" u="sng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https://docs.docker.com/reference/ </a:t>
            </a:r>
            <a:r>
              <a:rPr lang="en-US" sz="2000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Описание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Dockerfile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docker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- 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compose.yml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синтаксиса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команд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docker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и </a:t>
            </a:r>
            <a:r>
              <a:rPr lang="en-US" sz="2000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docker</a:t>
            </a:r>
            <a:r>
              <a:rPr lang="en-US" sz="20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-compose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1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789840" y="2450415"/>
            <a:ext cx="8326323" cy="596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4266" rIns="0" bIns="0" anchor="t" anchorCtr="0">
            <a:spAutoFit/>
          </a:bodyPr>
          <a:lstStyle/>
          <a:p>
            <a:pPr marL="12699" marR="5079">
              <a:lnSpc>
                <a:spcPct val="106250"/>
              </a:lnSpc>
            </a:pPr>
            <a:r>
              <a:rPr lang="ru-RU" dirty="0" smtClean="0"/>
              <a:t>Оркестрация</a:t>
            </a:r>
            <a:endParaRPr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5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791666" y="702946"/>
            <a:ext cx="6572885" cy="505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4" rIns="0" bIns="0" anchor="t" anchorCtr="0">
            <a:spAutoFit/>
          </a:bodyPr>
          <a:lstStyle/>
          <a:p>
            <a:pPr marL="12699"/>
            <a:r>
              <a:rPr lang="en-US" dirty="0"/>
              <a:t>Что такое </a:t>
            </a:r>
            <a:r>
              <a:rPr lang="ru-RU" dirty="0" smtClean="0"/>
              <a:t>оркестрация?</a:t>
            </a:r>
            <a:endParaRPr dirty="0"/>
          </a:p>
        </p:txBody>
      </p:sp>
      <p:sp>
        <p:nvSpPr>
          <p:cNvPr id="75" name="Google Shape;75;p5"/>
          <p:cNvSpPr txBox="1"/>
          <p:nvPr/>
        </p:nvSpPr>
        <p:spPr>
          <a:xfrm>
            <a:off x="791666" y="1357039"/>
            <a:ext cx="8551113" cy="404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335" rIns="0" bIns="0" anchor="t" anchorCtr="0">
            <a:spAutoFit/>
          </a:bodyPr>
          <a:lstStyle/>
          <a:p>
            <a:pPr marL="12699"/>
            <a:r>
              <a:rPr lang="ru-RU" sz="18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Оркестрация </a:t>
            </a:r>
            <a:r>
              <a:rPr lang="ru-RU" sz="18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— это </a:t>
            </a:r>
            <a:r>
              <a:rPr lang="ru-RU" sz="18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управление жизненным циклом контейнеров.</a:t>
            </a:r>
            <a:endParaRPr sz="18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074" name="Picture 2" descr="Оркестрация контейнеров | Xel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015" y="2220914"/>
            <a:ext cx="4316413" cy="371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0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>
            <a:spLocks noGrp="1"/>
          </p:cNvSpPr>
          <p:nvPr>
            <p:ph type="title"/>
          </p:nvPr>
        </p:nvSpPr>
        <p:spPr>
          <a:xfrm>
            <a:off x="525576" y="473406"/>
            <a:ext cx="6590119" cy="35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9" rIns="0" bIns="0" anchor="t" anchorCtr="0">
            <a:spAutoFit/>
          </a:bodyPr>
          <a:lstStyle/>
          <a:p>
            <a:pPr marL="12699"/>
            <a:r>
              <a:rPr lang="ru-RU" sz="2200" dirty="0" smtClean="0">
                <a:solidFill>
                  <a:srgbClr val="2887F0"/>
                </a:solidFill>
              </a:rPr>
              <a:t>Оркестрация</a:t>
            </a:r>
            <a:r>
              <a:rPr lang="en-US" sz="2200" dirty="0" smtClean="0">
                <a:solidFill>
                  <a:srgbClr val="2887F0"/>
                </a:solidFill>
              </a:rPr>
              <a:t>. </a:t>
            </a:r>
            <a:r>
              <a:rPr lang="ru-RU" sz="2200" dirty="0" smtClean="0">
                <a:solidFill>
                  <a:srgbClr val="2887F0"/>
                </a:solidFill>
              </a:rPr>
              <a:t>Задачи</a:t>
            </a:r>
            <a:endParaRPr sz="2200" dirty="0"/>
          </a:p>
        </p:txBody>
      </p:sp>
      <p:sp>
        <p:nvSpPr>
          <p:cNvPr id="2" name="AutoShape 2" descr="Docker Architecture Diagram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Docker Architecture Diagram"/>
          <p:cNvSpPr>
            <a:spLocks noChangeAspect="1" noChangeArrowheads="1"/>
          </p:cNvSpPr>
          <p:nvPr/>
        </p:nvSpPr>
        <p:spPr bwMode="auto">
          <a:xfrm>
            <a:off x="307975" y="15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Google Shape;65;p5"/>
          <p:cNvSpPr txBox="1"/>
          <p:nvPr/>
        </p:nvSpPr>
        <p:spPr>
          <a:xfrm>
            <a:off x="1591895" y="1866887"/>
            <a:ext cx="6292747" cy="47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lstStyle/>
          <a:p>
            <a:pPr marL="277495" lvl="0" indent="-265430">
              <a:buClr>
                <a:srgbClr val="0A75B9"/>
              </a:buClr>
              <a:buSzPts val="1450"/>
              <a:buFont typeface="Noto Sans Symbols"/>
              <a:buChar char="▪"/>
            </a:pP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Распределение ресурсов</a:t>
            </a:r>
            <a:endParaRPr lang="ru-RU" sz="3200" dirty="0">
              <a:latin typeface="Verdana" panose="020B0604030504040204" pitchFamily="34" charset="0"/>
              <a:ea typeface="Verdana" panose="020B0604030504040204" pitchFamily="34" charset="0"/>
              <a:sym typeface="Verdana"/>
            </a:endParaRPr>
          </a:p>
        </p:txBody>
      </p:sp>
      <p:sp>
        <p:nvSpPr>
          <p:cNvPr id="7" name="Google Shape;65;p5"/>
          <p:cNvSpPr txBox="1"/>
          <p:nvPr/>
        </p:nvSpPr>
        <p:spPr>
          <a:xfrm>
            <a:off x="1591892" y="2918953"/>
            <a:ext cx="6292747" cy="47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lstStyle/>
          <a:p>
            <a:pPr marL="277495" lvl="0" indent="-265430">
              <a:buClr>
                <a:srgbClr val="0A75B9"/>
              </a:buClr>
              <a:buSzPts val="1450"/>
              <a:buFont typeface="Noto Sans Symbols"/>
              <a:buChar char="▪"/>
            </a:pP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sym typeface="Verdana"/>
              </a:rPr>
              <a:t>Балансировка нагрузки</a:t>
            </a:r>
            <a:endParaRPr lang="ru-RU" sz="3200" dirty="0">
              <a:latin typeface="Verdana" panose="020B0604030504040204" pitchFamily="34" charset="0"/>
              <a:ea typeface="Verdana" panose="020B0604030504040204" pitchFamily="34" charset="0"/>
              <a:sym typeface="Verdana"/>
            </a:endParaRPr>
          </a:p>
        </p:txBody>
      </p:sp>
      <p:sp>
        <p:nvSpPr>
          <p:cNvPr id="9" name="Google Shape;65;p5"/>
          <p:cNvSpPr txBox="1"/>
          <p:nvPr/>
        </p:nvSpPr>
        <p:spPr>
          <a:xfrm>
            <a:off x="1591894" y="2392920"/>
            <a:ext cx="6292747" cy="47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lstStyle/>
          <a:p>
            <a:pPr marL="277495" lvl="0" indent="-265430">
              <a:buClr>
                <a:srgbClr val="0A75B9"/>
              </a:buClr>
              <a:buSzPts val="1450"/>
              <a:buFont typeface="Noto Sans Symbols"/>
              <a:buChar char="▪"/>
            </a:pP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sym typeface="Verdana"/>
              </a:rPr>
              <a:t>Мониторинг нагрузки и масштабирование</a:t>
            </a:r>
            <a:endParaRPr lang="ru-RU" sz="3200" dirty="0">
              <a:latin typeface="Verdana" panose="020B0604030504040204" pitchFamily="34" charset="0"/>
              <a:ea typeface="Verdana" panose="020B0604030504040204" pitchFamily="34" charset="0"/>
              <a:sym typeface="Verdan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5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warm - Official Image | Docker 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987" y="1629804"/>
            <a:ext cx="48768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7;p3"/>
          <p:cNvSpPr txBox="1">
            <a:spLocks/>
          </p:cNvSpPr>
          <p:nvPr/>
        </p:nvSpPr>
        <p:spPr bwMode="auto">
          <a:xfrm>
            <a:off x="588226" y="632760"/>
            <a:ext cx="8326323" cy="596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0" tIns="74266" rIns="0" bIns="0" numCol="1" anchor="t" anchorCtr="0" compatLnSpc="1">
            <a:prstTxWarp prst="textNoShape">
              <a:avLst/>
            </a:prstTxWarp>
            <a:spAutoFit/>
          </a:bodyPr>
          <a:lstStyle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kern="1200" baseline="0">
                <a:solidFill>
                  <a:srgbClr val="0A75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tx2"/>
                </a:solidFill>
                <a:latin typeface="Calibri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tx2"/>
                </a:solidFill>
                <a:latin typeface="Calibri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tx2"/>
                </a:solidFill>
                <a:latin typeface="Calibri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tx2"/>
                </a:solidFill>
                <a:latin typeface="Calibri" pitchFamily="34" charset="0"/>
              </a:defRPr>
            </a:lvl5pPr>
            <a:lvl6pPr marL="536433" lvl="5" algn="l" rtl="0" eaLnBrk="1" fontAlgn="base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tx2"/>
                </a:solidFill>
                <a:latin typeface="Calibri" pitchFamily="34" charset="0"/>
              </a:defRPr>
            </a:lvl6pPr>
            <a:lvl7pPr marL="1072866" lvl="6" algn="l" rtl="0" eaLnBrk="1" fontAlgn="base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tx2"/>
                </a:solidFill>
                <a:latin typeface="Calibri" pitchFamily="34" charset="0"/>
              </a:defRPr>
            </a:lvl7pPr>
            <a:lvl8pPr marL="1609298" lvl="7" algn="l" rtl="0" eaLnBrk="1" fontAlgn="base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tx2"/>
                </a:solidFill>
                <a:latin typeface="Calibri" pitchFamily="34" charset="0"/>
              </a:defRPr>
            </a:lvl8pPr>
            <a:lvl9pPr marL="2145731" lvl="8" algn="l" rtl="0" eaLnBrk="1" fontAlgn="base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12699" marR="5079">
              <a:lnSpc>
                <a:spcPct val="106250"/>
              </a:lnSpc>
              <a:buClrTx/>
              <a:buFontTx/>
            </a:pPr>
            <a:r>
              <a:rPr lang="en-US" dirty="0" smtClean="0"/>
              <a:t>Docker Swarm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7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>
            <a:spLocks noGrp="1"/>
          </p:cNvSpPr>
          <p:nvPr>
            <p:ph type="title"/>
          </p:nvPr>
        </p:nvSpPr>
        <p:spPr>
          <a:xfrm>
            <a:off x="525576" y="473406"/>
            <a:ext cx="7003937" cy="35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9" rIns="0" bIns="0" anchor="t" anchorCtr="0">
            <a:spAutoFit/>
          </a:bodyPr>
          <a:lstStyle/>
          <a:p>
            <a:pPr marL="12699"/>
            <a:r>
              <a:rPr lang="ru-RU" sz="2200" dirty="0" smtClean="0">
                <a:solidFill>
                  <a:srgbClr val="2887F0"/>
                </a:solidFill>
              </a:rPr>
              <a:t>Оркестрация</a:t>
            </a:r>
            <a:r>
              <a:rPr lang="en-US" sz="2200" dirty="0" smtClean="0">
                <a:solidFill>
                  <a:srgbClr val="2887F0"/>
                </a:solidFill>
              </a:rPr>
              <a:t>. </a:t>
            </a:r>
            <a:r>
              <a:rPr lang="ru-RU" sz="2200" dirty="0" smtClean="0">
                <a:solidFill>
                  <a:srgbClr val="2887F0"/>
                </a:solidFill>
              </a:rPr>
              <a:t>Архитектура </a:t>
            </a:r>
            <a:r>
              <a:rPr lang="en-US" sz="2200" dirty="0" smtClean="0">
                <a:solidFill>
                  <a:srgbClr val="2887F0"/>
                </a:solidFill>
              </a:rPr>
              <a:t>Docker Swarm</a:t>
            </a:r>
            <a:endParaRPr sz="2200" dirty="0"/>
          </a:p>
        </p:txBody>
      </p:sp>
      <p:sp>
        <p:nvSpPr>
          <p:cNvPr id="2" name="AutoShape 2" descr="Docker Architecture Diagram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Docker Architecture Diagram"/>
          <p:cNvSpPr>
            <a:spLocks noChangeAspect="1" noChangeArrowheads="1"/>
          </p:cNvSpPr>
          <p:nvPr/>
        </p:nvSpPr>
        <p:spPr bwMode="auto">
          <a:xfrm>
            <a:off x="307975" y="15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06" y="1227683"/>
            <a:ext cx="9391650" cy="502920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7;p3"/>
          <p:cNvSpPr txBox="1">
            <a:spLocks/>
          </p:cNvSpPr>
          <p:nvPr/>
        </p:nvSpPr>
        <p:spPr bwMode="auto">
          <a:xfrm>
            <a:off x="588226" y="632760"/>
            <a:ext cx="8326323" cy="596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0" tIns="74266" rIns="0" bIns="0" numCol="1" anchor="t" anchorCtr="0" compatLnSpc="1">
            <a:prstTxWarp prst="textNoShape">
              <a:avLst/>
            </a:prstTxWarp>
            <a:spAutoFit/>
          </a:bodyPr>
          <a:lstStyle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kern="1200" baseline="0">
                <a:solidFill>
                  <a:srgbClr val="0A75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tx2"/>
                </a:solidFill>
                <a:latin typeface="Calibri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tx2"/>
                </a:solidFill>
                <a:latin typeface="Calibri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tx2"/>
                </a:solidFill>
                <a:latin typeface="Calibri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tx2"/>
                </a:solidFill>
                <a:latin typeface="Calibri" pitchFamily="34" charset="0"/>
              </a:defRPr>
            </a:lvl5pPr>
            <a:lvl6pPr marL="536433" lvl="5" algn="l" rtl="0" eaLnBrk="1" fontAlgn="base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tx2"/>
                </a:solidFill>
                <a:latin typeface="Calibri" pitchFamily="34" charset="0"/>
              </a:defRPr>
            </a:lvl6pPr>
            <a:lvl7pPr marL="1072866" lvl="6" algn="l" rtl="0" eaLnBrk="1" fontAlgn="base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tx2"/>
                </a:solidFill>
                <a:latin typeface="Calibri" pitchFamily="34" charset="0"/>
              </a:defRPr>
            </a:lvl7pPr>
            <a:lvl8pPr marL="1609298" lvl="7" algn="l" rtl="0" eaLnBrk="1" fontAlgn="base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tx2"/>
                </a:solidFill>
                <a:latin typeface="Calibri" pitchFamily="34" charset="0"/>
              </a:defRPr>
            </a:lvl8pPr>
            <a:lvl9pPr marL="2145731" lvl="8" algn="l" rtl="0" eaLnBrk="1" fontAlgn="base" hangingPunct="1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marL="12699" marR="5079">
              <a:lnSpc>
                <a:spcPct val="106250"/>
              </a:lnSpc>
              <a:buClrTx/>
              <a:buFontTx/>
            </a:pPr>
            <a:r>
              <a:rPr lang="en-US" dirty="0" smtClean="0"/>
              <a:t>Kubernetes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790" y="2119799"/>
            <a:ext cx="3283194" cy="3187831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0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>
            <a:spLocks noGrp="1"/>
          </p:cNvSpPr>
          <p:nvPr>
            <p:ph type="title"/>
          </p:nvPr>
        </p:nvSpPr>
        <p:spPr>
          <a:xfrm>
            <a:off x="525576" y="473406"/>
            <a:ext cx="7003937" cy="35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9" rIns="0" bIns="0" anchor="t" anchorCtr="0">
            <a:spAutoFit/>
          </a:bodyPr>
          <a:lstStyle/>
          <a:p>
            <a:pPr marL="12699"/>
            <a:r>
              <a:rPr lang="ru-RU" sz="2200" dirty="0" smtClean="0">
                <a:solidFill>
                  <a:srgbClr val="2887F0"/>
                </a:solidFill>
              </a:rPr>
              <a:t>Оркестрация</a:t>
            </a:r>
            <a:r>
              <a:rPr lang="en-US" sz="2200" dirty="0" smtClean="0">
                <a:solidFill>
                  <a:srgbClr val="2887F0"/>
                </a:solidFill>
              </a:rPr>
              <a:t>. </a:t>
            </a:r>
            <a:r>
              <a:rPr lang="ru-RU" sz="2200" dirty="0" smtClean="0">
                <a:solidFill>
                  <a:srgbClr val="2887F0"/>
                </a:solidFill>
              </a:rPr>
              <a:t>Архитектура </a:t>
            </a:r>
            <a:r>
              <a:rPr lang="en-US" sz="2200" dirty="0" smtClean="0">
                <a:solidFill>
                  <a:srgbClr val="2887F0"/>
                </a:solidFill>
              </a:rPr>
              <a:t>Kubernetes</a:t>
            </a:r>
            <a:endParaRPr sz="2200" dirty="0"/>
          </a:p>
        </p:txBody>
      </p:sp>
      <p:sp>
        <p:nvSpPr>
          <p:cNvPr id="2" name="AutoShape 2" descr="Docker Architecture Diagram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Docker Architecture Diagram"/>
          <p:cNvSpPr>
            <a:spLocks noChangeAspect="1" noChangeArrowheads="1"/>
          </p:cNvSpPr>
          <p:nvPr/>
        </p:nvSpPr>
        <p:spPr bwMode="auto">
          <a:xfrm>
            <a:off x="307975" y="15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449" y="2173049"/>
            <a:ext cx="2247900" cy="29146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38" y="2173049"/>
            <a:ext cx="2247900" cy="29146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063" y="2417200"/>
            <a:ext cx="1695450" cy="93345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3674" y="2417200"/>
            <a:ext cx="1695450" cy="933450"/>
          </a:xfrm>
          <a:prstGeom prst="rect">
            <a:avLst/>
          </a:prstGeom>
        </p:spPr>
      </p:pic>
      <p:cxnSp>
        <p:nvCxnSpPr>
          <p:cNvPr id="14" name="Прямая со стрелкой 13"/>
          <p:cNvCxnSpPr/>
          <p:nvPr/>
        </p:nvCxnSpPr>
        <p:spPr>
          <a:xfrm flipV="1">
            <a:off x="2576513" y="2661313"/>
            <a:ext cx="4497161" cy="13648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109" y="4155242"/>
            <a:ext cx="1544404" cy="85029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063" y="3573773"/>
            <a:ext cx="1695450" cy="933107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1063" y="3001747"/>
            <a:ext cx="1695450" cy="933107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2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>
            <a:spLocks noGrp="1"/>
          </p:cNvSpPr>
          <p:nvPr>
            <p:ph type="title"/>
          </p:nvPr>
        </p:nvSpPr>
        <p:spPr>
          <a:xfrm>
            <a:off x="525576" y="462738"/>
            <a:ext cx="5942452" cy="35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9" rIns="0" bIns="0" anchor="t" anchorCtr="0">
            <a:spAutoFit/>
          </a:bodyPr>
          <a:lstStyle/>
          <a:p>
            <a:pPr marL="12699"/>
            <a:r>
              <a:rPr lang="ru-RU" sz="2200" dirty="0"/>
              <a:t>К</a:t>
            </a:r>
            <a:r>
              <a:rPr lang="en-US" sz="2200" dirty="0" smtClean="0"/>
              <a:t>онтейнеры. Namespaces &amp; </a:t>
            </a:r>
            <a:r>
              <a:rPr lang="en-US" sz="2200" dirty="0" err="1" smtClean="0"/>
              <a:t>CGroups</a:t>
            </a:r>
            <a:endParaRPr sz="2200" dirty="0"/>
          </a:p>
        </p:txBody>
      </p:sp>
      <p:pic>
        <p:nvPicPr>
          <p:cNvPr id="1026" name="Picture 2" descr="Namespaces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76" y="1583194"/>
            <a:ext cx="8739043" cy="401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5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>
            <a:spLocks noGrp="1"/>
          </p:cNvSpPr>
          <p:nvPr>
            <p:ph type="title"/>
          </p:nvPr>
        </p:nvSpPr>
        <p:spPr>
          <a:xfrm>
            <a:off x="525576" y="473406"/>
            <a:ext cx="8720024" cy="35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9" rIns="0" bIns="0" anchor="t" anchorCtr="0">
            <a:spAutoFit/>
          </a:bodyPr>
          <a:lstStyle/>
          <a:p>
            <a:pPr marL="12699"/>
            <a:r>
              <a:rPr lang="ru-RU" sz="2200" dirty="0" smtClean="0">
                <a:solidFill>
                  <a:srgbClr val="2887F0"/>
                </a:solidFill>
              </a:rPr>
              <a:t>Оркестрация</a:t>
            </a:r>
            <a:r>
              <a:rPr lang="en-US" sz="2200" dirty="0" smtClean="0">
                <a:solidFill>
                  <a:srgbClr val="2887F0"/>
                </a:solidFill>
              </a:rPr>
              <a:t>. </a:t>
            </a:r>
            <a:r>
              <a:rPr lang="en-US" sz="2200" dirty="0" err="1">
                <a:solidFill>
                  <a:srgbClr val="2887F0"/>
                </a:solidFill>
              </a:rPr>
              <a:t>Минимальная</a:t>
            </a:r>
            <a:r>
              <a:rPr lang="en-US" sz="2200" dirty="0">
                <a:solidFill>
                  <a:srgbClr val="2887F0"/>
                </a:solidFill>
              </a:rPr>
              <a:t> </a:t>
            </a:r>
            <a:r>
              <a:rPr lang="en-US" sz="2200" dirty="0" err="1">
                <a:solidFill>
                  <a:srgbClr val="2887F0"/>
                </a:solidFill>
              </a:rPr>
              <a:t>схема</a:t>
            </a:r>
            <a:r>
              <a:rPr lang="en-US" sz="2200" dirty="0">
                <a:solidFill>
                  <a:srgbClr val="2887F0"/>
                </a:solidFill>
              </a:rPr>
              <a:t> </a:t>
            </a:r>
            <a:r>
              <a:rPr lang="en-US" sz="2200" dirty="0" err="1">
                <a:solidFill>
                  <a:srgbClr val="2887F0"/>
                </a:solidFill>
              </a:rPr>
              <a:t>кластера</a:t>
            </a:r>
            <a:r>
              <a:rPr lang="en-US" sz="2200" dirty="0">
                <a:solidFill>
                  <a:srgbClr val="2887F0"/>
                </a:solidFill>
              </a:rPr>
              <a:t> Kubernetes</a:t>
            </a:r>
            <a:endParaRPr sz="2200" dirty="0">
              <a:solidFill>
                <a:srgbClr val="2887F0"/>
              </a:solidFill>
            </a:endParaRPr>
          </a:p>
        </p:txBody>
      </p:sp>
      <p:sp>
        <p:nvSpPr>
          <p:cNvPr id="2" name="AutoShape 2" descr="Docker Architecture Diagram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Docker Architecture Diagram"/>
          <p:cNvSpPr>
            <a:spLocks noChangeAspect="1" noChangeArrowheads="1"/>
          </p:cNvSpPr>
          <p:nvPr/>
        </p:nvSpPr>
        <p:spPr bwMode="auto">
          <a:xfrm>
            <a:off x="307975" y="15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Google Shape;8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2092" y="1600197"/>
            <a:ext cx="7247605" cy="40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3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>
            <a:spLocks noGrp="1"/>
          </p:cNvSpPr>
          <p:nvPr>
            <p:ph type="title"/>
          </p:nvPr>
        </p:nvSpPr>
        <p:spPr>
          <a:xfrm>
            <a:off x="525576" y="473406"/>
            <a:ext cx="7003937" cy="35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9" rIns="0" bIns="0" anchor="t" anchorCtr="0">
            <a:spAutoFit/>
          </a:bodyPr>
          <a:lstStyle/>
          <a:p>
            <a:pPr marL="12699"/>
            <a:r>
              <a:rPr lang="ru-RU" sz="2200" dirty="0" smtClean="0">
                <a:solidFill>
                  <a:srgbClr val="2887F0"/>
                </a:solidFill>
              </a:rPr>
              <a:t>Оркестрация</a:t>
            </a:r>
            <a:r>
              <a:rPr lang="en-US" sz="2200" dirty="0" smtClean="0">
                <a:solidFill>
                  <a:srgbClr val="2887F0"/>
                </a:solidFill>
              </a:rPr>
              <a:t>. </a:t>
            </a:r>
            <a:r>
              <a:rPr lang="ru-RU" sz="2200" dirty="0" smtClean="0">
                <a:solidFill>
                  <a:srgbClr val="2887F0"/>
                </a:solidFill>
              </a:rPr>
              <a:t>Компоненты </a:t>
            </a:r>
            <a:r>
              <a:rPr lang="en-US" sz="2200" dirty="0" smtClean="0">
                <a:solidFill>
                  <a:srgbClr val="2887F0"/>
                </a:solidFill>
              </a:rPr>
              <a:t>Kubernetes</a:t>
            </a:r>
            <a:endParaRPr sz="2200" dirty="0"/>
          </a:p>
        </p:txBody>
      </p:sp>
      <p:sp>
        <p:nvSpPr>
          <p:cNvPr id="2" name="AutoShape 2" descr="Docker Architecture Diagram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Docker Architecture Diagram"/>
          <p:cNvSpPr>
            <a:spLocks noChangeAspect="1" noChangeArrowheads="1"/>
          </p:cNvSpPr>
          <p:nvPr/>
        </p:nvSpPr>
        <p:spPr bwMode="auto">
          <a:xfrm>
            <a:off x="307975" y="15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073854" y="1326820"/>
            <a:ext cx="1460311" cy="955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Pod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927383" y="2579423"/>
            <a:ext cx="1753251" cy="955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992827" y="2579424"/>
            <a:ext cx="1753251" cy="955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Ingress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114737" y="3832026"/>
            <a:ext cx="2121741" cy="955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Deployment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912874" y="2600734"/>
            <a:ext cx="1702316" cy="955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Secrets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2363832" y="3832026"/>
            <a:ext cx="2502715" cy="955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ConfigMap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4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1" grpId="0" animBg="1"/>
      <p:bldP spid="12" grpId="0" animBg="1"/>
      <p:bldP spid="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8" y="1195465"/>
            <a:ext cx="3175591" cy="4117503"/>
          </a:xfrm>
          <a:prstGeom prst="rect">
            <a:avLst/>
          </a:prstGeom>
        </p:spPr>
      </p:pic>
      <p:sp>
        <p:nvSpPr>
          <p:cNvPr id="114" name="Google Shape;114;p10"/>
          <p:cNvSpPr txBox="1">
            <a:spLocks noGrp="1"/>
          </p:cNvSpPr>
          <p:nvPr>
            <p:ph type="title"/>
          </p:nvPr>
        </p:nvSpPr>
        <p:spPr>
          <a:xfrm>
            <a:off x="525576" y="473406"/>
            <a:ext cx="7003937" cy="35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9" rIns="0" bIns="0" anchor="t" anchorCtr="0">
            <a:spAutoFit/>
          </a:bodyPr>
          <a:lstStyle/>
          <a:p>
            <a:pPr marL="12699"/>
            <a:r>
              <a:rPr lang="ru-RU" sz="2200" dirty="0" smtClean="0">
                <a:solidFill>
                  <a:srgbClr val="2887F0"/>
                </a:solidFill>
              </a:rPr>
              <a:t>Оркестрация</a:t>
            </a:r>
            <a:r>
              <a:rPr lang="en-US" sz="2200" dirty="0" smtClean="0">
                <a:solidFill>
                  <a:srgbClr val="2887F0"/>
                </a:solidFill>
              </a:rPr>
              <a:t>. </a:t>
            </a:r>
            <a:r>
              <a:rPr lang="ru-RU" sz="2200" dirty="0" smtClean="0">
                <a:solidFill>
                  <a:srgbClr val="2887F0"/>
                </a:solidFill>
              </a:rPr>
              <a:t>Компоненты </a:t>
            </a:r>
            <a:r>
              <a:rPr lang="en-US" sz="2200" dirty="0" smtClean="0">
                <a:solidFill>
                  <a:srgbClr val="2887F0"/>
                </a:solidFill>
              </a:rPr>
              <a:t>Kubernetes</a:t>
            </a:r>
            <a:endParaRPr sz="2200" dirty="0"/>
          </a:p>
        </p:txBody>
      </p:sp>
      <p:sp>
        <p:nvSpPr>
          <p:cNvPr id="2" name="AutoShape 2" descr="Docker Architecture Diagram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Docker Architecture Diagram"/>
          <p:cNvSpPr>
            <a:spLocks noChangeAspect="1" noChangeArrowheads="1"/>
          </p:cNvSpPr>
          <p:nvPr/>
        </p:nvSpPr>
        <p:spPr bwMode="auto">
          <a:xfrm>
            <a:off x="307975" y="15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Google Shape;65;p5"/>
          <p:cNvSpPr txBox="1"/>
          <p:nvPr/>
        </p:nvSpPr>
        <p:spPr>
          <a:xfrm>
            <a:off x="4253210" y="2320119"/>
            <a:ext cx="5150098" cy="47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lstStyle/>
          <a:p>
            <a:pPr marL="277495" lvl="0" indent="-265430">
              <a:buClr>
                <a:srgbClr val="0A75B9"/>
              </a:buClr>
              <a:buSzPts val="1450"/>
              <a:buFont typeface="Noto Sans Symbols"/>
              <a:buChar char="▪"/>
            </a:pP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Абстракция над контейнером</a:t>
            </a:r>
            <a:endParaRPr lang="ru-RU" sz="3200" dirty="0">
              <a:latin typeface="Verdana" panose="020B0604030504040204" pitchFamily="34" charset="0"/>
              <a:ea typeface="Verdana" panose="020B0604030504040204" pitchFamily="34" charset="0"/>
              <a:sym typeface="Verdana"/>
            </a:endParaRPr>
          </a:p>
        </p:txBody>
      </p:sp>
      <p:sp>
        <p:nvSpPr>
          <p:cNvPr id="17" name="Google Shape;65;p5"/>
          <p:cNvSpPr txBox="1"/>
          <p:nvPr/>
        </p:nvSpPr>
        <p:spPr>
          <a:xfrm>
            <a:off x="4253209" y="3269097"/>
            <a:ext cx="5150098" cy="47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lstStyle/>
          <a:p>
            <a:pPr marL="277495" lvl="0" indent="-265430">
              <a:buClr>
                <a:srgbClr val="0A75B9"/>
              </a:buClr>
              <a:buSzPts val="1450"/>
              <a:buFont typeface="Noto Sans Symbols"/>
              <a:buChar char="▪"/>
            </a:pP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sym typeface="Verdana"/>
              </a:rPr>
              <a:t>Обычно 1 контейнер в одном поде</a:t>
            </a:r>
            <a:endParaRPr lang="ru-RU" sz="3200" dirty="0">
              <a:latin typeface="Verdana" panose="020B0604030504040204" pitchFamily="34" charset="0"/>
              <a:ea typeface="Verdana" panose="020B0604030504040204" pitchFamily="34" charset="0"/>
              <a:sym typeface="Verdana"/>
            </a:endParaRPr>
          </a:p>
        </p:txBody>
      </p:sp>
      <p:sp>
        <p:nvSpPr>
          <p:cNvPr id="9" name="Google Shape;65;p5"/>
          <p:cNvSpPr txBox="1"/>
          <p:nvPr/>
        </p:nvSpPr>
        <p:spPr>
          <a:xfrm>
            <a:off x="4253208" y="2794608"/>
            <a:ext cx="5150098" cy="47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lstStyle/>
          <a:p>
            <a:pPr marL="277495" lvl="0" indent="-265430">
              <a:buClr>
                <a:srgbClr val="0A75B9"/>
              </a:buClr>
              <a:buSzPts val="1450"/>
              <a:buFont typeface="Noto Sans Symbols"/>
              <a:buChar char="▪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sym typeface="Verdana"/>
              </a:rPr>
              <a:t>IP-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sym typeface="Verdana"/>
              </a:rPr>
              <a:t>адрес на каждый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sym typeface="Verdana"/>
              </a:rPr>
              <a:t>Pod</a:t>
            </a:r>
            <a:endParaRPr lang="ru-RU" sz="3200" dirty="0">
              <a:latin typeface="Verdana" panose="020B0604030504040204" pitchFamily="34" charset="0"/>
              <a:ea typeface="Verdana" panose="020B0604030504040204" pitchFamily="34" charset="0"/>
              <a:sym typeface="Verdana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160060" y="4276684"/>
            <a:ext cx="2238233" cy="793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Pod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886802" y="4487149"/>
            <a:ext cx="1392071" cy="375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9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9" grpId="0"/>
      <p:bldP spid="13" grpId="0" animBg="1"/>
      <p:bldP spid="1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8" y="1195465"/>
            <a:ext cx="3175591" cy="4117503"/>
          </a:xfrm>
          <a:prstGeom prst="rect">
            <a:avLst/>
          </a:prstGeom>
        </p:spPr>
      </p:pic>
      <p:sp>
        <p:nvSpPr>
          <p:cNvPr id="114" name="Google Shape;114;p10"/>
          <p:cNvSpPr txBox="1">
            <a:spLocks noGrp="1"/>
          </p:cNvSpPr>
          <p:nvPr>
            <p:ph type="title"/>
          </p:nvPr>
        </p:nvSpPr>
        <p:spPr>
          <a:xfrm>
            <a:off x="525576" y="473406"/>
            <a:ext cx="7003937" cy="35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9" rIns="0" bIns="0" anchor="t" anchorCtr="0">
            <a:spAutoFit/>
          </a:bodyPr>
          <a:lstStyle/>
          <a:p>
            <a:pPr marL="12699"/>
            <a:r>
              <a:rPr lang="ru-RU" sz="2200" dirty="0" smtClean="0">
                <a:solidFill>
                  <a:srgbClr val="2887F0"/>
                </a:solidFill>
              </a:rPr>
              <a:t>Оркестрация</a:t>
            </a:r>
            <a:r>
              <a:rPr lang="en-US" sz="2200" dirty="0" smtClean="0">
                <a:solidFill>
                  <a:srgbClr val="2887F0"/>
                </a:solidFill>
              </a:rPr>
              <a:t>. </a:t>
            </a:r>
            <a:r>
              <a:rPr lang="ru-RU" sz="2200" dirty="0" smtClean="0">
                <a:solidFill>
                  <a:srgbClr val="2887F0"/>
                </a:solidFill>
              </a:rPr>
              <a:t>Компоненты </a:t>
            </a:r>
            <a:r>
              <a:rPr lang="en-US" sz="2200" dirty="0" smtClean="0">
                <a:solidFill>
                  <a:srgbClr val="2887F0"/>
                </a:solidFill>
              </a:rPr>
              <a:t>Kubernetes</a:t>
            </a:r>
            <a:endParaRPr sz="2200" dirty="0"/>
          </a:p>
        </p:txBody>
      </p:sp>
      <p:sp>
        <p:nvSpPr>
          <p:cNvPr id="2" name="AutoShape 2" descr="Docker Architecture Diagram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Docker Architecture Diagram"/>
          <p:cNvSpPr>
            <a:spLocks noChangeAspect="1" noChangeArrowheads="1"/>
          </p:cNvSpPr>
          <p:nvPr/>
        </p:nvSpPr>
        <p:spPr bwMode="auto">
          <a:xfrm>
            <a:off x="307975" y="15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160060" y="3428710"/>
            <a:ext cx="2238233" cy="630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160060" y="2555806"/>
            <a:ext cx="2233748" cy="630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Ingress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Google Shape;65;p5"/>
          <p:cNvSpPr txBox="1"/>
          <p:nvPr/>
        </p:nvSpPr>
        <p:spPr>
          <a:xfrm>
            <a:off x="4737229" y="1756573"/>
            <a:ext cx="4202055" cy="782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lstStyle/>
          <a:p>
            <a:pPr marL="277495" lvl="0" indent="-265430">
              <a:buClr>
                <a:srgbClr val="0A75B9"/>
              </a:buClr>
              <a:buSzPts val="1450"/>
              <a:buFont typeface="Noto Sans Symbols"/>
              <a:buChar char="▪"/>
            </a:pP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Остается неизменным при пересоздании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Pod</a:t>
            </a:r>
            <a:endParaRPr lang="ru-RU" sz="3200" dirty="0">
              <a:latin typeface="Verdana" panose="020B0604030504040204" pitchFamily="34" charset="0"/>
              <a:ea typeface="Verdana" panose="020B0604030504040204" pitchFamily="34" charset="0"/>
              <a:sym typeface="Verdana"/>
            </a:endParaRPr>
          </a:p>
        </p:txBody>
      </p:sp>
      <p:sp>
        <p:nvSpPr>
          <p:cNvPr id="18" name="Google Shape;65;p5"/>
          <p:cNvSpPr txBox="1"/>
          <p:nvPr/>
        </p:nvSpPr>
        <p:spPr>
          <a:xfrm>
            <a:off x="4737230" y="1195465"/>
            <a:ext cx="4202055" cy="47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lstStyle/>
          <a:p>
            <a:pPr marL="277495" lvl="0" indent="-265430">
              <a:buClr>
                <a:srgbClr val="0A75B9"/>
              </a:buClr>
              <a:buSzPts val="1450"/>
              <a:buFont typeface="Noto Sans Symbols"/>
              <a:buChar char="▪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sym typeface="Verdana"/>
              </a:rPr>
              <a:t>IP-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sym typeface="Verdana"/>
              </a:rPr>
              <a:t>адрес на каждый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sym typeface="Verdana"/>
              </a:rPr>
              <a:t>Service</a:t>
            </a:r>
            <a:endParaRPr lang="ru-RU" sz="3200" dirty="0">
              <a:latin typeface="Verdana" panose="020B0604030504040204" pitchFamily="34" charset="0"/>
              <a:ea typeface="Verdana" panose="020B0604030504040204" pitchFamily="34" charset="0"/>
              <a:sym typeface="Verdana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160060" y="4276684"/>
            <a:ext cx="2238233" cy="793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Pod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886802" y="4487149"/>
            <a:ext cx="1392071" cy="375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ru-RU" dirty="0"/>
          </a:p>
        </p:txBody>
      </p:sp>
      <p:sp>
        <p:nvSpPr>
          <p:cNvPr id="22" name="Google Shape;65;p5"/>
          <p:cNvSpPr txBox="1"/>
          <p:nvPr/>
        </p:nvSpPr>
        <p:spPr>
          <a:xfrm>
            <a:off x="4737229" y="2602400"/>
            <a:ext cx="4202055" cy="782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lstStyle/>
          <a:p>
            <a:pPr marL="277495" lvl="0" indent="-265430">
              <a:buClr>
                <a:srgbClr val="0A75B9"/>
              </a:buClr>
              <a:buSzPts val="1450"/>
              <a:buFont typeface="Noto Sans Symbols"/>
              <a:buChar char="▪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Ingress 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для внешнего доступа</a:t>
            </a:r>
            <a:endParaRPr lang="ru-RU" sz="3200" dirty="0">
              <a:latin typeface="Verdana" panose="020B0604030504040204" pitchFamily="34" charset="0"/>
              <a:ea typeface="Verdana" panose="020B0604030504040204" pitchFamily="34" charset="0"/>
              <a:sym typeface="Verdana"/>
            </a:endParaRPr>
          </a:p>
        </p:txBody>
      </p:sp>
      <p:cxnSp>
        <p:nvCxnSpPr>
          <p:cNvPr id="7" name="Прямая со стрелкой 6"/>
          <p:cNvCxnSpPr>
            <a:stCxn id="10" idx="2"/>
            <a:endCxn id="20" idx="0"/>
          </p:cNvCxnSpPr>
          <p:nvPr/>
        </p:nvCxnSpPr>
        <p:spPr>
          <a:xfrm>
            <a:off x="2279177" y="4059326"/>
            <a:ext cx="0" cy="217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1" idx="2"/>
            <a:endCxn id="10" idx="0"/>
          </p:cNvCxnSpPr>
          <p:nvPr/>
        </p:nvCxnSpPr>
        <p:spPr>
          <a:xfrm>
            <a:off x="2276934" y="3186424"/>
            <a:ext cx="2243" cy="24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5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/>
      <p:bldP spid="18" grpId="0"/>
      <p:bldP spid="2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8" y="1195465"/>
            <a:ext cx="3175591" cy="4117503"/>
          </a:xfrm>
          <a:prstGeom prst="rect">
            <a:avLst/>
          </a:prstGeom>
        </p:spPr>
      </p:pic>
      <p:sp>
        <p:nvSpPr>
          <p:cNvPr id="114" name="Google Shape;114;p10"/>
          <p:cNvSpPr txBox="1">
            <a:spLocks noGrp="1"/>
          </p:cNvSpPr>
          <p:nvPr>
            <p:ph type="title"/>
          </p:nvPr>
        </p:nvSpPr>
        <p:spPr>
          <a:xfrm>
            <a:off x="525576" y="473406"/>
            <a:ext cx="7003937" cy="35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9" rIns="0" bIns="0" anchor="t" anchorCtr="0">
            <a:spAutoFit/>
          </a:bodyPr>
          <a:lstStyle/>
          <a:p>
            <a:pPr marL="12699"/>
            <a:r>
              <a:rPr lang="ru-RU" sz="2200" dirty="0" smtClean="0">
                <a:solidFill>
                  <a:srgbClr val="2887F0"/>
                </a:solidFill>
              </a:rPr>
              <a:t>Оркестрация</a:t>
            </a:r>
            <a:r>
              <a:rPr lang="en-US" sz="2200" dirty="0" smtClean="0">
                <a:solidFill>
                  <a:srgbClr val="2887F0"/>
                </a:solidFill>
              </a:rPr>
              <a:t>. </a:t>
            </a:r>
            <a:r>
              <a:rPr lang="ru-RU" sz="2200" dirty="0" smtClean="0">
                <a:solidFill>
                  <a:srgbClr val="2887F0"/>
                </a:solidFill>
              </a:rPr>
              <a:t>Компоненты </a:t>
            </a:r>
            <a:r>
              <a:rPr lang="en-US" sz="2200" dirty="0" smtClean="0">
                <a:solidFill>
                  <a:srgbClr val="2887F0"/>
                </a:solidFill>
              </a:rPr>
              <a:t>Kubernetes</a:t>
            </a:r>
            <a:endParaRPr sz="2200" dirty="0"/>
          </a:p>
        </p:txBody>
      </p:sp>
      <p:sp>
        <p:nvSpPr>
          <p:cNvPr id="2" name="AutoShape 2" descr="Docker Architecture Diagram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Docker Architecture Diagram"/>
          <p:cNvSpPr>
            <a:spLocks noChangeAspect="1" noChangeArrowheads="1"/>
          </p:cNvSpPr>
          <p:nvPr/>
        </p:nvSpPr>
        <p:spPr bwMode="auto">
          <a:xfrm>
            <a:off x="307975" y="15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160058" y="2548844"/>
            <a:ext cx="2238233" cy="630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Deployment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Google Shape;65;p5"/>
          <p:cNvSpPr txBox="1"/>
          <p:nvPr/>
        </p:nvSpPr>
        <p:spPr>
          <a:xfrm>
            <a:off x="4737227" y="1290191"/>
            <a:ext cx="4202055" cy="1705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lstStyle/>
          <a:p>
            <a:pPr marL="12065" lvl="0">
              <a:buClr>
                <a:srgbClr val="0A75B9"/>
              </a:buClr>
              <a:buSzPts val="1450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Deployment:</a:t>
            </a:r>
          </a:p>
          <a:p>
            <a:pPr marL="277495" lvl="0" indent="-265430">
              <a:buClr>
                <a:srgbClr val="0A75B9"/>
              </a:buClr>
              <a:buSzPts val="1450"/>
              <a:buFont typeface="Noto Sans Symbols"/>
              <a:buChar char="▪"/>
            </a:pP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Абстракция 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над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Pod </a:t>
            </a: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и </a:t>
            </a:r>
            <a:r>
              <a:rPr lang="en-US" sz="20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ReplicaSet</a:t>
            </a:r>
            <a:endParaRPr lang="en-US" sz="2000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77495" indent="-265430">
              <a:buClr>
                <a:srgbClr val="0A75B9"/>
              </a:buClr>
              <a:buSzPts val="1450"/>
              <a:buFont typeface="Noto Sans Symbols"/>
              <a:buChar char="▪"/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Создает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Pod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  <a:sym typeface="Verdana"/>
            </a:endParaRPr>
          </a:p>
          <a:p>
            <a:pPr marL="277495" lvl="0" indent="-265430">
              <a:buClr>
                <a:srgbClr val="0A75B9"/>
              </a:buClr>
              <a:buSzPts val="1450"/>
              <a:buFont typeface="Noto Sans Symbols"/>
              <a:buChar char="▪"/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Создает </a:t>
            </a:r>
            <a:r>
              <a:rPr lang="en-US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ReplicaSet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  <a:sym typeface="Verdana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160060" y="4276684"/>
            <a:ext cx="2238233" cy="793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Pod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886802" y="4487149"/>
            <a:ext cx="1392071" cy="375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15" idx="2"/>
            <a:endCxn id="20" idx="0"/>
          </p:cNvCxnSpPr>
          <p:nvPr/>
        </p:nvCxnSpPr>
        <p:spPr>
          <a:xfrm>
            <a:off x="2279175" y="4057474"/>
            <a:ext cx="2" cy="21921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Скругленный прямоугольник 14"/>
          <p:cNvSpPr/>
          <p:nvPr/>
        </p:nvSpPr>
        <p:spPr>
          <a:xfrm>
            <a:off x="1160058" y="3426858"/>
            <a:ext cx="2238233" cy="6306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ReplicaSet</a:t>
            </a:r>
            <a:endParaRPr lang="ru-RU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Прямая со стрелкой 16"/>
          <p:cNvCxnSpPr>
            <a:stCxn id="10" idx="2"/>
            <a:endCxn id="15" idx="0"/>
          </p:cNvCxnSpPr>
          <p:nvPr/>
        </p:nvCxnSpPr>
        <p:spPr>
          <a:xfrm>
            <a:off x="2279175" y="3179460"/>
            <a:ext cx="0" cy="24739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/>
      <p:bldP spid="1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8" y="1195465"/>
            <a:ext cx="3175591" cy="4117503"/>
          </a:xfrm>
          <a:prstGeom prst="rect">
            <a:avLst/>
          </a:prstGeom>
        </p:spPr>
      </p:pic>
      <p:sp>
        <p:nvSpPr>
          <p:cNvPr id="114" name="Google Shape;114;p10"/>
          <p:cNvSpPr txBox="1">
            <a:spLocks noGrp="1"/>
          </p:cNvSpPr>
          <p:nvPr>
            <p:ph type="title"/>
          </p:nvPr>
        </p:nvSpPr>
        <p:spPr>
          <a:xfrm>
            <a:off x="525576" y="473406"/>
            <a:ext cx="7003937" cy="35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9" rIns="0" bIns="0" anchor="t" anchorCtr="0">
            <a:spAutoFit/>
          </a:bodyPr>
          <a:lstStyle/>
          <a:p>
            <a:pPr marL="12699"/>
            <a:r>
              <a:rPr lang="ru-RU" sz="2200" dirty="0" smtClean="0">
                <a:solidFill>
                  <a:srgbClr val="2887F0"/>
                </a:solidFill>
              </a:rPr>
              <a:t>Оркестрация</a:t>
            </a:r>
            <a:r>
              <a:rPr lang="en-US" sz="2200" dirty="0" smtClean="0">
                <a:solidFill>
                  <a:srgbClr val="2887F0"/>
                </a:solidFill>
              </a:rPr>
              <a:t>. </a:t>
            </a:r>
            <a:r>
              <a:rPr lang="ru-RU" sz="2200" dirty="0" smtClean="0">
                <a:solidFill>
                  <a:srgbClr val="2887F0"/>
                </a:solidFill>
              </a:rPr>
              <a:t>Компоненты </a:t>
            </a:r>
            <a:r>
              <a:rPr lang="en-US" sz="2200" dirty="0" smtClean="0">
                <a:solidFill>
                  <a:srgbClr val="2887F0"/>
                </a:solidFill>
              </a:rPr>
              <a:t>Kubernetes</a:t>
            </a:r>
            <a:endParaRPr sz="2200" dirty="0"/>
          </a:p>
        </p:txBody>
      </p:sp>
      <p:sp>
        <p:nvSpPr>
          <p:cNvPr id="2" name="AutoShape 2" descr="Docker Architecture Diagram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Docker Architecture Diagram"/>
          <p:cNvSpPr>
            <a:spLocks noChangeAspect="1" noChangeArrowheads="1"/>
          </p:cNvSpPr>
          <p:nvPr/>
        </p:nvSpPr>
        <p:spPr bwMode="auto">
          <a:xfrm>
            <a:off x="307975" y="15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164545" y="3426460"/>
            <a:ext cx="2233748" cy="630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ConfigMap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Google Shape;65;p5"/>
          <p:cNvSpPr txBox="1"/>
          <p:nvPr/>
        </p:nvSpPr>
        <p:spPr>
          <a:xfrm>
            <a:off x="4737230" y="1977730"/>
            <a:ext cx="4202055" cy="782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lstStyle/>
          <a:p>
            <a:pPr marL="277495" lvl="0" indent="-265430">
              <a:buClr>
                <a:srgbClr val="0A75B9"/>
              </a:buClr>
              <a:buSzPts val="1450"/>
              <a:buFont typeface="Noto Sans Symbols"/>
              <a:buChar char="▪"/>
            </a:pP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Добавляется как том в режиме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read-only</a:t>
            </a:r>
            <a:endParaRPr lang="ru-RU" sz="3200" dirty="0">
              <a:latin typeface="Verdana" panose="020B0604030504040204" pitchFamily="34" charset="0"/>
              <a:ea typeface="Verdana" panose="020B0604030504040204" pitchFamily="34" charset="0"/>
              <a:sym typeface="Verdana"/>
            </a:endParaRPr>
          </a:p>
        </p:txBody>
      </p:sp>
      <p:sp>
        <p:nvSpPr>
          <p:cNvPr id="18" name="Google Shape;65;p5"/>
          <p:cNvSpPr txBox="1"/>
          <p:nvPr/>
        </p:nvSpPr>
        <p:spPr>
          <a:xfrm>
            <a:off x="4737230" y="1195465"/>
            <a:ext cx="4202055" cy="782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lstStyle/>
          <a:p>
            <a:pPr marL="277495" lvl="0" indent="-265430">
              <a:buClr>
                <a:srgbClr val="0A75B9"/>
              </a:buClr>
              <a:buSzPts val="1450"/>
              <a:buFont typeface="Noto Sans Symbols"/>
              <a:buChar char="▪"/>
            </a:pP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sym typeface="Verdana"/>
              </a:rPr>
              <a:t>Хранение переменных окружения для контейнера</a:t>
            </a:r>
            <a:endParaRPr lang="ru-RU" sz="3200" dirty="0">
              <a:latin typeface="Verdana" panose="020B0604030504040204" pitchFamily="34" charset="0"/>
              <a:ea typeface="Verdana" panose="020B0604030504040204" pitchFamily="34" charset="0"/>
              <a:sym typeface="Verdana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160060" y="4276684"/>
            <a:ext cx="2238233" cy="793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Pod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886802" y="4487149"/>
            <a:ext cx="1392071" cy="375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ru-RU" dirty="0"/>
          </a:p>
        </p:txBody>
      </p:sp>
      <p:cxnSp>
        <p:nvCxnSpPr>
          <p:cNvPr id="13" name="Прямая соединительная линия 12"/>
          <p:cNvCxnSpPr>
            <a:stCxn id="11" idx="2"/>
            <a:endCxn id="20" idx="0"/>
          </p:cNvCxnSpPr>
          <p:nvPr/>
        </p:nvCxnSpPr>
        <p:spPr>
          <a:xfrm flipH="1">
            <a:off x="2279177" y="4057078"/>
            <a:ext cx="2242" cy="219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5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8" y="1195465"/>
            <a:ext cx="3175591" cy="4117503"/>
          </a:xfrm>
          <a:prstGeom prst="rect">
            <a:avLst/>
          </a:prstGeom>
        </p:spPr>
      </p:pic>
      <p:sp>
        <p:nvSpPr>
          <p:cNvPr id="114" name="Google Shape;114;p10"/>
          <p:cNvSpPr txBox="1">
            <a:spLocks noGrp="1"/>
          </p:cNvSpPr>
          <p:nvPr>
            <p:ph type="title"/>
          </p:nvPr>
        </p:nvSpPr>
        <p:spPr>
          <a:xfrm>
            <a:off x="525576" y="473406"/>
            <a:ext cx="7003937" cy="35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9" rIns="0" bIns="0" anchor="t" anchorCtr="0">
            <a:spAutoFit/>
          </a:bodyPr>
          <a:lstStyle/>
          <a:p>
            <a:pPr marL="12699"/>
            <a:r>
              <a:rPr lang="ru-RU" sz="2200" dirty="0" smtClean="0">
                <a:solidFill>
                  <a:srgbClr val="2887F0"/>
                </a:solidFill>
              </a:rPr>
              <a:t>Оркестрация</a:t>
            </a:r>
            <a:r>
              <a:rPr lang="en-US" sz="2200" dirty="0" smtClean="0">
                <a:solidFill>
                  <a:srgbClr val="2887F0"/>
                </a:solidFill>
              </a:rPr>
              <a:t>. </a:t>
            </a:r>
            <a:r>
              <a:rPr lang="ru-RU" sz="2200" dirty="0" smtClean="0">
                <a:solidFill>
                  <a:srgbClr val="2887F0"/>
                </a:solidFill>
              </a:rPr>
              <a:t>Компоненты </a:t>
            </a:r>
            <a:r>
              <a:rPr lang="en-US" sz="2200" dirty="0" smtClean="0">
                <a:solidFill>
                  <a:srgbClr val="2887F0"/>
                </a:solidFill>
              </a:rPr>
              <a:t>Kubernetes</a:t>
            </a:r>
            <a:endParaRPr sz="2200" dirty="0"/>
          </a:p>
        </p:txBody>
      </p:sp>
      <p:sp>
        <p:nvSpPr>
          <p:cNvPr id="2" name="AutoShape 2" descr="Docker Architecture Diagram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Docker Architecture Diagram"/>
          <p:cNvSpPr>
            <a:spLocks noChangeAspect="1" noChangeArrowheads="1"/>
          </p:cNvSpPr>
          <p:nvPr/>
        </p:nvSpPr>
        <p:spPr bwMode="auto">
          <a:xfrm>
            <a:off x="307975" y="15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164545" y="3427942"/>
            <a:ext cx="2233748" cy="630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Secrets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Google Shape;65;p5"/>
          <p:cNvSpPr txBox="1"/>
          <p:nvPr/>
        </p:nvSpPr>
        <p:spPr>
          <a:xfrm>
            <a:off x="4737230" y="1977730"/>
            <a:ext cx="4202055" cy="47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lstStyle/>
          <a:p>
            <a:pPr marL="277495" lvl="0" indent="-265430">
              <a:buClr>
                <a:srgbClr val="0A75B9"/>
              </a:buClr>
              <a:buSzPts val="1450"/>
              <a:buFont typeface="Noto Sans Symbols"/>
              <a:buChar char="▪"/>
            </a:pP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Хранятся в формате </a:t>
            </a: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base64</a:t>
            </a:r>
            <a:endParaRPr lang="ru-RU" sz="3200" dirty="0">
              <a:latin typeface="Verdana" panose="020B0604030504040204" pitchFamily="34" charset="0"/>
              <a:ea typeface="Verdana" panose="020B0604030504040204" pitchFamily="34" charset="0"/>
              <a:sym typeface="Verdana"/>
            </a:endParaRPr>
          </a:p>
        </p:txBody>
      </p:sp>
      <p:sp>
        <p:nvSpPr>
          <p:cNvPr id="18" name="Google Shape;65;p5"/>
          <p:cNvSpPr txBox="1"/>
          <p:nvPr/>
        </p:nvSpPr>
        <p:spPr>
          <a:xfrm>
            <a:off x="4737230" y="1195465"/>
            <a:ext cx="4202055" cy="782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lstStyle/>
          <a:p>
            <a:pPr marL="277495" lvl="0" indent="-265430">
              <a:buClr>
                <a:srgbClr val="0A75B9"/>
              </a:buClr>
              <a:buSzPts val="1450"/>
              <a:buFont typeface="Noto Sans Symbols"/>
              <a:buChar char="▪"/>
            </a:pP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sym typeface="Verdana"/>
              </a:rPr>
              <a:t>Используется для хранения секретов</a:t>
            </a:r>
            <a:endParaRPr lang="ru-RU" sz="3200" dirty="0">
              <a:latin typeface="Verdana" panose="020B0604030504040204" pitchFamily="34" charset="0"/>
              <a:ea typeface="Verdana" panose="020B0604030504040204" pitchFamily="34" charset="0"/>
              <a:sym typeface="Verdana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160060" y="4276684"/>
            <a:ext cx="2238233" cy="7939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Pod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886802" y="4487149"/>
            <a:ext cx="1392071" cy="375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Container</a:t>
            </a:r>
            <a:endParaRPr lang="ru-RU" dirty="0"/>
          </a:p>
        </p:txBody>
      </p:sp>
      <p:cxnSp>
        <p:nvCxnSpPr>
          <p:cNvPr id="13" name="Прямая соединительная линия 12"/>
          <p:cNvCxnSpPr>
            <a:stCxn id="11" idx="2"/>
            <a:endCxn id="20" idx="0"/>
          </p:cNvCxnSpPr>
          <p:nvPr/>
        </p:nvCxnSpPr>
        <p:spPr>
          <a:xfrm flipH="1">
            <a:off x="2279177" y="4058560"/>
            <a:ext cx="2242" cy="218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8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>
            <a:spLocks noGrp="1"/>
          </p:cNvSpPr>
          <p:nvPr>
            <p:ph type="title"/>
          </p:nvPr>
        </p:nvSpPr>
        <p:spPr>
          <a:xfrm>
            <a:off x="525576" y="473406"/>
            <a:ext cx="7003937" cy="35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9" rIns="0" bIns="0" anchor="t" anchorCtr="0">
            <a:spAutoFit/>
          </a:bodyPr>
          <a:lstStyle/>
          <a:p>
            <a:pPr marL="12699"/>
            <a:r>
              <a:rPr lang="ru-RU" sz="2200" dirty="0" smtClean="0">
                <a:solidFill>
                  <a:srgbClr val="2887F0"/>
                </a:solidFill>
              </a:rPr>
              <a:t>Оркестрация</a:t>
            </a:r>
            <a:r>
              <a:rPr lang="en-US" sz="2200" dirty="0" smtClean="0">
                <a:solidFill>
                  <a:srgbClr val="2887F0"/>
                </a:solidFill>
              </a:rPr>
              <a:t>. </a:t>
            </a:r>
            <a:r>
              <a:rPr lang="ru-RU" sz="2200" dirty="0" smtClean="0">
                <a:solidFill>
                  <a:srgbClr val="2887F0"/>
                </a:solidFill>
              </a:rPr>
              <a:t>Манифесты </a:t>
            </a:r>
            <a:r>
              <a:rPr lang="en-US" sz="2200" dirty="0" smtClean="0">
                <a:solidFill>
                  <a:srgbClr val="2887F0"/>
                </a:solidFill>
              </a:rPr>
              <a:t>Kubernetes</a:t>
            </a:r>
            <a:endParaRPr sz="2200" dirty="0"/>
          </a:p>
        </p:txBody>
      </p:sp>
      <p:sp>
        <p:nvSpPr>
          <p:cNvPr id="2" name="AutoShape 2" descr="Docker Architecture Diagram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4" descr="Docker Architecture Diagram"/>
          <p:cNvSpPr>
            <a:spLocks noChangeAspect="1" noChangeArrowheads="1"/>
          </p:cNvSpPr>
          <p:nvPr/>
        </p:nvSpPr>
        <p:spPr bwMode="auto">
          <a:xfrm>
            <a:off x="307975" y="158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" name="Google Shape;65;p5"/>
          <p:cNvSpPr txBox="1"/>
          <p:nvPr/>
        </p:nvSpPr>
        <p:spPr>
          <a:xfrm>
            <a:off x="5666209" y="2228366"/>
            <a:ext cx="3302573" cy="47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lstStyle/>
          <a:p>
            <a:pPr marL="277495" lvl="0" indent="-265430">
              <a:buClr>
                <a:srgbClr val="0A75B9"/>
              </a:buClr>
              <a:buSzPts val="1450"/>
              <a:buFont typeface="Noto Sans Symbols"/>
              <a:buChar char="▪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sym typeface="Verdana"/>
              </a:rPr>
              <a:t>metadata</a:t>
            </a:r>
            <a:endParaRPr lang="ru-RU" sz="3200" dirty="0">
              <a:latin typeface="Verdana" panose="020B0604030504040204" pitchFamily="34" charset="0"/>
              <a:ea typeface="Verdana" panose="020B0604030504040204" pitchFamily="34" charset="0"/>
              <a:sym typeface="Verdana"/>
            </a:endParaRPr>
          </a:p>
        </p:txBody>
      </p:sp>
      <p:sp>
        <p:nvSpPr>
          <p:cNvPr id="15" name="Вертикальный свиток 14"/>
          <p:cNvSpPr/>
          <p:nvPr/>
        </p:nvSpPr>
        <p:spPr>
          <a:xfrm>
            <a:off x="155575" y="1224961"/>
            <a:ext cx="4879888" cy="4866122"/>
          </a:xfrm>
          <a:prstGeom prst="verticalScroll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metadata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nginx-example-service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ru-R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ports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 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protocol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TCP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8080</a:t>
            </a:r>
          </a:p>
          <a:p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ru-R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targetPort</a:t>
            </a:r>
            <a:r>
              <a:rPr lang="ru-R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8080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37570" y="2981513"/>
            <a:ext cx="2226044" cy="204140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737570" y="3658491"/>
            <a:ext cx="2226044" cy="242926"/>
          </a:xfrm>
          <a:prstGeom prst="rect">
            <a:avLst/>
          </a:prstGeom>
          <a:noFill/>
          <a:ln w="571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Google Shape;65;p5"/>
          <p:cNvSpPr txBox="1"/>
          <p:nvPr/>
        </p:nvSpPr>
        <p:spPr>
          <a:xfrm>
            <a:off x="5666209" y="2836948"/>
            <a:ext cx="3302573" cy="47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lstStyle/>
          <a:p>
            <a:pPr marL="277495" lvl="0" indent="-265430">
              <a:buClr>
                <a:srgbClr val="0A75B9"/>
              </a:buClr>
              <a:buSzPts val="1450"/>
              <a:buFont typeface="Noto Sans Symbols"/>
              <a:buChar char="▪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sym typeface="Verdana"/>
              </a:rPr>
              <a:t>specification</a:t>
            </a:r>
            <a:endParaRPr lang="ru-RU" sz="3200" dirty="0">
              <a:latin typeface="Verdana" panose="020B0604030504040204" pitchFamily="34" charset="0"/>
              <a:ea typeface="Verdana" panose="020B0604030504040204" pitchFamily="34" charset="0"/>
              <a:sym typeface="Verdana"/>
            </a:endParaRPr>
          </a:p>
        </p:txBody>
      </p:sp>
      <p:sp>
        <p:nvSpPr>
          <p:cNvPr id="23" name="Google Shape;65;p5"/>
          <p:cNvSpPr txBox="1"/>
          <p:nvPr/>
        </p:nvSpPr>
        <p:spPr>
          <a:xfrm>
            <a:off x="5666209" y="3498511"/>
            <a:ext cx="3302573" cy="47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lstStyle/>
          <a:p>
            <a:pPr marL="277495" lvl="0" indent="-265430">
              <a:buClr>
                <a:srgbClr val="0A75B9"/>
              </a:buClr>
              <a:buSzPts val="1450"/>
              <a:buFont typeface="Noto Sans Symbols"/>
              <a:buChar char="▪"/>
            </a:pPr>
            <a:r>
              <a:rPr lang="en-US" sz="2000" dirty="0" smtClean="0">
                <a:latin typeface="Verdana" panose="020B0604030504040204" pitchFamily="34" charset="0"/>
                <a:ea typeface="Verdana" panose="020B0604030504040204" pitchFamily="34" charset="0"/>
                <a:sym typeface="Verdana"/>
              </a:rPr>
              <a:t>status</a:t>
            </a:r>
            <a:endParaRPr lang="ru-RU" sz="3200" dirty="0">
              <a:latin typeface="Verdana" panose="020B0604030504040204" pitchFamily="34" charset="0"/>
              <a:ea typeface="Verdana" panose="020B0604030504040204" pitchFamily="34" charset="0"/>
              <a:sym typeface="Verdana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737570" y="2375819"/>
            <a:ext cx="2226044" cy="561449"/>
          </a:xfrm>
          <a:prstGeom prst="rect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3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5" grpId="0" animBg="1"/>
      <p:bldP spid="5" grpId="0" animBg="1"/>
      <p:bldP spid="16" grpId="0" animBg="1"/>
      <p:bldP spid="22" grpId="0"/>
      <p:bldP spid="23" grpId="0"/>
      <p:bldP spid="2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524052" y="468884"/>
            <a:ext cx="4072254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Пример </a:t>
            </a:r>
            <a:r>
              <a:rPr lang="en-US" sz="2200" b="1" dirty="0" err="1" smtClean="0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deployment.yml</a:t>
            </a:r>
            <a:endParaRPr sz="22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" name="Вертикальный свиток 5"/>
          <p:cNvSpPr/>
          <p:nvPr/>
        </p:nvSpPr>
        <p:spPr>
          <a:xfrm>
            <a:off x="1027197" y="973395"/>
            <a:ext cx="7138218" cy="5777502"/>
          </a:xfrm>
          <a:prstGeom prst="verticalScroll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apps/v1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kind: Deployment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-example-deployment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labels: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app: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replicas: 2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selector: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matchLabels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app: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template: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metadata: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labels: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app: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spec: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containers: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- name: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image: artifactory.vsk.ru/registry-1.docker.io/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nginxinc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/nginx-unprivileged:1.20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ports: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containerPort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8080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2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524052" y="468884"/>
            <a:ext cx="3338829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Пример </a:t>
            </a:r>
            <a:r>
              <a:rPr lang="en-US" sz="2200" b="1" dirty="0" err="1" smtClean="0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service.yml</a:t>
            </a:r>
            <a:endParaRPr sz="22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Вертикальный свиток 3"/>
          <p:cNvSpPr/>
          <p:nvPr/>
        </p:nvSpPr>
        <p:spPr>
          <a:xfrm>
            <a:off x="2015339" y="1504336"/>
            <a:ext cx="5299861" cy="4199424"/>
          </a:xfrm>
          <a:prstGeom prst="verticalScroll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kind: Service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-example-service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spec: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selector: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app: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ports: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 protocol: TCP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port: 8080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targetPort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8080</a:t>
            </a:r>
          </a:p>
          <a:p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6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>
            <a:spLocks noGrp="1"/>
          </p:cNvSpPr>
          <p:nvPr>
            <p:ph type="title"/>
          </p:nvPr>
        </p:nvSpPr>
        <p:spPr>
          <a:xfrm>
            <a:off x="525576" y="462738"/>
            <a:ext cx="5942452" cy="35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9" rIns="0" bIns="0" anchor="t" anchorCtr="0">
            <a:spAutoFit/>
          </a:bodyPr>
          <a:lstStyle/>
          <a:p>
            <a:pPr marL="12699"/>
            <a:r>
              <a:rPr lang="ru-RU" sz="2200" dirty="0"/>
              <a:t>К</a:t>
            </a:r>
            <a:r>
              <a:rPr lang="en-US" sz="2200" dirty="0" smtClean="0"/>
              <a:t>онтейнеры. Namespaces &amp; </a:t>
            </a:r>
            <a:r>
              <a:rPr lang="en-US" sz="2200" dirty="0" err="1" smtClean="0"/>
              <a:t>CGroups</a:t>
            </a:r>
            <a:endParaRPr sz="2200" dirty="0"/>
          </a:p>
        </p:txBody>
      </p:sp>
      <p:pic>
        <p:nvPicPr>
          <p:cNvPr id="2050" name="Picture 2" descr="Ограничение ресурсов — Cgroups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21" y="1745524"/>
            <a:ext cx="7783080" cy="422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2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524052" y="468884"/>
            <a:ext cx="336613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Пример </a:t>
            </a:r>
            <a:r>
              <a:rPr lang="en-US" sz="2200" b="1" dirty="0" err="1" smtClean="0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ingress.yml</a:t>
            </a:r>
            <a:endParaRPr sz="22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Вертикальный свиток 3"/>
          <p:cNvSpPr/>
          <p:nvPr/>
        </p:nvSpPr>
        <p:spPr>
          <a:xfrm>
            <a:off x="1587636" y="1297859"/>
            <a:ext cx="6641964" cy="5353664"/>
          </a:xfrm>
          <a:prstGeom prst="verticalScroll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networking.k8s.io/v1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kind: Ingress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name: example-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-ingress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spec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tls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secretName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example-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crt</a:t>
            </a:r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hosts: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- example-nginx.apps.dev-okd.vsk.ru</a:t>
            </a:r>
          </a:p>
          <a:p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rules: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 host: example-nginx.apps.dev-okd.vsk.ru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http: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paths: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- backend: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service: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name: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-example-service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port: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number: 8080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pathType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Prefix</a:t>
            </a:r>
          </a:p>
          <a:p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path: </a:t>
            </a:r>
            <a:r>
              <a:rPr lang="en-US" sz="13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8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524052" y="468884"/>
            <a:ext cx="336613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Пример</a:t>
            </a:r>
            <a:r>
              <a:rPr lang="en-US" sz="2200" b="1" dirty="0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200" b="1" dirty="0" err="1" smtClean="0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secret.yml</a:t>
            </a:r>
            <a:endParaRPr sz="22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" name="Вертикальный свиток 3"/>
          <p:cNvSpPr/>
          <p:nvPr/>
        </p:nvSpPr>
        <p:spPr>
          <a:xfrm>
            <a:off x="1587636" y="1297859"/>
            <a:ext cx="6641964" cy="5353664"/>
          </a:xfrm>
          <a:prstGeom prst="verticalScroll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v1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kind: Secret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metadata: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example-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crt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type: Opaque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tls.crt: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base64_text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tls.key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base64_text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2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524052" y="468884"/>
            <a:ext cx="5876748" cy="350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Kubernetes </a:t>
            </a:r>
            <a:r>
              <a:rPr lang="ru-RU" sz="2200" b="1" dirty="0" smtClean="0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команды отладки</a:t>
            </a:r>
            <a:endParaRPr sz="22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" name="Google Shape;94;p8"/>
          <p:cNvSpPr txBox="1"/>
          <p:nvPr/>
        </p:nvSpPr>
        <p:spPr>
          <a:xfrm>
            <a:off x="532587" y="1163194"/>
            <a:ext cx="8731555" cy="75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/>
            <a:r>
              <a:rPr lang="ru-RU" sz="24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Просмотр логов</a:t>
            </a:r>
            <a:r>
              <a:rPr lang="en-US" sz="24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-US" sz="2400" dirty="0" smtClean="0">
                <a:latin typeface="Verdana"/>
                <a:ea typeface="Verdana"/>
                <a:cs typeface="Verdana"/>
                <a:sym typeface="Verdana"/>
              </a:rPr>
              <a:t>	</a:t>
            </a:r>
          </a:p>
          <a:p>
            <a:pPr marL="12700"/>
            <a:r>
              <a:rPr lang="en-US" sz="2400" b="1" i="0" u="none" strike="noStrike" cap="none" dirty="0" err="1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kubectl</a:t>
            </a:r>
            <a:r>
              <a:rPr lang="en-US" sz="2400" b="1" i="0" u="none" strike="noStrike" cap="none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logs –f [pod_</a:t>
            </a:r>
            <a:r>
              <a:rPr lang="ru-RU" sz="2400" b="1" i="0" u="none" strike="noStrike" cap="none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имя</a:t>
            </a:r>
            <a:r>
              <a:rPr lang="en-US" sz="2400" b="1" i="0" u="none" strike="noStrike" cap="none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endParaRPr sz="24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" name="Google Shape;94;p8"/>
          <p:cNvSpPr txBox="1"/>
          <p:nvPr/>
        </p:nvSpPr>
        <p:spPr>
          <a:xfrm>
            <a:off x="524052" y="2201097"/>
            <a:ext cx="8740090" cy="75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/>
            <a:r>
              <a:rPr lang="ru-RU" sz="24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Интерактивный терминал</a:t>
            </a:r>
            <a:r>
              <a:rPr lang="en-US" sz="24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sz="24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в контейнере</a:t>
            </a:r>
            <a:r>
              <a:rPr lang="en-US" sz="24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-US" sz="2400" dirty="0" smtClean="0">
                <a:latin typeface="Verdana"/>
                <a:ea typeface="Verdana"/>
                <a:cs typeface="Verdana"/>
                <a:sym typeface="Verdana"/>
              </a:rPr>
              <a:t>	</a:t>
            </a:r>
          </a:p>
          <a:p>
            <a:pPr marL="12700"/>
            <a:r>
              <a:rPr lang="en-US" sz="2400" b="1" i="0" u="none" strike="noStrike" cap="none" dirty="0" err="1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kubectl</a:t>
            </a:r>
            <a:r>
              <a:rPr lang="en-US" sz="2400" b="1" i="0" u="none" strike="noStrike" cap="none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1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exec</a:t>
            </a:r>
            <a:r>
              <a:rPr lang="en-US" sz="2400" b="1" i="0" u="none" strike="noStrike" cap="none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–it [pod_</a:t>
            </a:r>
            <a:r>
              <a:rPr lang="ru-RU" sz="2400" b="1" i="0" u="none" strike="noStrike" cap="none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имя</a:t>
            </a:r>
            <a:r>
              <a:rPr lang="en-US" sz="2400" b="1" i="0" u="none" strike="noStrike" cap="none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] -- bash</a:t>
            </a:r>
            <a:endParaRPr sz="24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94;p8"/>
          <p:cNvSpPr txBox="1"/>
          <p:nvPr/>
        </p:nvSpPr>
        <p:spPr>
          <a:xfrm>
            <a:off x="524052" y="3239000"/>
            <a:ext cx="8740090" cy="75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/>
            <a:r>
              <a:rPr lang="ru-RU" sz="24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Информация</a:t>
            </a:r>
            <a:r>
              <a:rPr lang="en-US" sz="24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sz="24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по </a:t>
            </a:r>
            <a:r>
              <a:rPr lang="en-US" sz="24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Pod:</a:t>
            </a:r>
            <a:r>
              <a:rPr lang="en-US" sz="2400" dirty="0" smtClean="0">
                <a:latin typeface="Verdana"/>
                <a:ea typeface="Verdana"/>
                <a:cs typeface="Verdana"/>
                <a:sym typeface="Verdana"/>
              </a:rPr>
              <a:t>	</a:t>
            </a:r>
          </a:p>
          <a:p>
            <a:pPr marL="12700"/>
            <a:r>
              <a:rPr lang="en-US" sz="2400" b="1" i="0" u="none" strike="noStrike" cap="none" dirty="0" err="1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kubectl</a:t>
            </a:r>
            <a:r>
              <a:rPr lang="en-US" sz="2400" b="1" i="0" u="none" strike="noStrike" cap="none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1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describe</a:t>
            </a:r>
            <a:r>
              <a:rPr lang="en-US" sz="2400" b="1" i="0" u="none" strike="noStrike" cap="none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[pod_</a:t>
            </a:r>
            <a:r>
              <a:rPr lang="ru-RU" sz="2400" b="1" i="0" u="none" strike="noStrike" cap="none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имя</a:t>
            </a:r>
            <a:r>
              <a:rPr lang="en-US" sz="2400" b="1" i="0" u="none" strike="noStrike" cap="none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endParaRPr sz="24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" name="Google Shape;94;p8"/>
          <p:cNvSpPr txBox="1"/>
          <p:nvPr/>
        </p:nvSpPr>
        <p:spPr>
          <a:xfrm>
            <a:off x="524052" y="4281723"/>
            <a:ext cx="8740090" cy="75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/>
            <a:r>
              <a:rPr lang="ru-RU" sz="24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Информация</a:t>
            </a:r>
            <a:r>
              <a:rPr lang="en-US" sz="24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sz="24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о созданных </a:t>
            </a:r>
            <a:r>
              <a:rPr lang="ru-RU" sz="2400" dirty="0" err="1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неймспейсах</a:t>
            </a:r>
            <a:r>
              <a:rPr lang="en-US" sz="24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-US" sz="2400" dirty="0" smtClean="0">
                <a:latin typeface="Verdana"/>
                <a:ea typeface="Verdana"/>
                <a:cs typeface="Verdana"/>
                <a:sym typeface="Verdana"/>
              </a:rPr>
              <a:t>	</a:t>
            </a:r>
          </a:p>
          <a:p>
            <a:pPr marL="12700" lvl="0"/>
            <a:r>
              <a:rPr lang="en-US" sz="2400" b="1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kubectl</a:t>
            </a:r>
            <a:r>
              <a:rPr lang="en-US" sz="2400" b="1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get namespaces</a:t>
            </a:r>
            <a:endParaRPr lang="en-US" sz="24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" name="Google Shape;94;p8"/>
          <p:cNvSpPr txBox="1"/>
          <p:nvPr/>
        </p:nvSpPr>
        <p:spPr>
          <a:xfrm>
            <a:off x="563373" y="5324446"/>
            <a:ext cx="8740090" cy="75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/>
            <a:r>
              <a:rPr lang="ru-RU" sz="24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Информация</a:t>
            </a:r>
            <a:r>
              <a:rPr lang="en-US" sz="24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-RU" sz="24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о кластере</a:t>
            </a:r>
            <a:r>
              <a:rPr lang="en-US" sz="24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-US" sz="2400" dirty="0" smtClean="0">
                <a:latin typeface="Verdana"/>
                <a:ea typeface="Verdana"/>
                <a:cs typeface="Verdana"/>
                <a:sym typeface="Verdana"/>
              </a:rPr>
              <a:t>	</a:t>
            </a:r>
          </a:p>
          <a:p>
            <a:pPr marL="12700"/>
            <a:r>
              <a:rPr lang="en-US" sz="2400" b="1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kubectl</a:t>
            </a:r>
            <a:r>
              <a:rPr lang="en-US" sz="2400" b="1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1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cluster-info</a:t>
            </a:r>
            <a:endParaRPr sz="24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6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524052" y="468884"/>
            <a:ext cx="5876748" cy="350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Kubernetes </a:t>
            </a:r>
            <a:r>
              <a:rPr lang="en-US" sz="2200" dirty="0" smtClean="0">
                <a:solidFill>
                  <a:srgbClr val="EB5F39"/>
                </a:solidFill>
              </a:rPr>
              <a:t>CRUD-</a:t>
            </a:r>
            <a:r>
              <a:rPr lang="ru-RU" sz="2200" b="1" dirty="0" smtClean="0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команды</a:t>
            </a:r>
            <a:endParaRPr sz="22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" name="Google Shape;94;p8"/>
          <p:cNvSpPr txBox="1"/>
          <p:nvPr/>
        </p:nvSpPr>
        <p:spPr>
          <a:xfrm>
            <a:off x="567641" y="1456255"/>
            <a:ext cx="8731555" cy="1121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/>
            <a:r>
              <a:rPr lang="ru-RU" sz="24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Обновить/создать ресурсы из </a:t>
            </a:r>
            <a:r>
              <a:rPr lang="en-US" sz="24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YAML-</a:t>
            </a:r>
            <a:r>
              <a:rPr lang="ru-RU" sz="24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файла</a:t>
            </a:r>
            <a:r>
              <a:rPr lang="ru-RU" sz="24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манифеста</a:t>
            </a:r>
            <a:r>
              <a:rPr lang="en-US" sz="24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-US" sz="2400" dirty="0" smtClean="0">
                <a:latin typeface="Verdana"/>
                <a:ea typeface="Verdana"/>
                <a:cs typeface="Verdana"/>
                <a:sym typeface="Verdana"/>
              </a:rPr>
              <a:t>	</a:t>
            </a:r>
          </a:p>
          <a:p>
            <a:pPr marL="12700" lvl="0"/>
            <a:r>
              <a:rPr lang="en-US" sz="2400" b="1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kubectl</a:t>
            </a:r>
            <a:r>
              <a:rPr lang="en-US" sz="2400" b="1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create -f </a:t>
            </a:r>
            <a:r>
              <a:rPr lang="en-US" sz="2400" b="1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ru-RU" sz="2400" b="1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файл</a:t>
            </a:r>
            <a:r>
              <a:rPr lang="en-US" sz="2400" b="1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US" sz="2400" b="1" dirty="0" err="1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yml</a:t>
            </a:r>
            <a:r>
              <a:rPr lang="en-US" sz="2400" b="1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endParaRPr lang="en-US" sz="24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94;p8"/>
          <p:cNvSpPr txBox="1"/>
          <p:nvPr/>
        </p:nvSpPr>
        <p:spPr>
          <a:xfrm>
            <a:off x="611231" y="2917457"/>
            <a:ext cx="8731555" cy="75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/>
            <a:r>
              <a:rPr lang="ru-RU" sz="24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Удаление ресурсы из </a:t>
            </a:r>
            <a:r>
              <a:rPr lang="en-US" sz="24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YAML-</a:t>
            </a:r>
            <a:r>
              <a:rPr lang="ru-RU" sz="2400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файла </a:t>
            </a:r>
            <a:r>
              <a:rPr lang="ru-RU" sz="24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манифеста</a:t>
            </a:r>
            <a:r>
              <a:rPr lang="en-US" sz="24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-US" sz="2400" dirty="0" smtClean="0">
                <a:latin typeface="Verdana"/>
                <a:ea typeface="Verdana"/>
                <a:cs typeface="Verdana"/>
                <a:sym typeface="Verdana"/>
              </a:rPr>
              <a:t>	</a:t>
            </a:r>
          </a:p>
          <a:p>
            <a:pPr marL="12700" lvl="0"/>
            <a:r>
              <a:rPr lang="en-US" sz="2400" b="1" dirty="0" err="1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Kubectl</a:t>
            </a:r>
            <a:r>
              <a:rPr lang="en-US" sz="2400" b="1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delete </a:t>
            </a:r>
            <a:r>
              <a:rPr lang="en-US" sz="2400" b="1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-f </a:t>
            </a:r>
            <a:r>
              <a:rPr lang="en-US" sz="2400" b="1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ru-RU" sz="2400" b="1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файл</a:t>
            </a:r>
            <a:r>
              <a:rPr lang="en-US" sz="2400" b="1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US" sz="2400" b="1" dirty="0" err="1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yml</a:t>
            </a:r>
            <a:r>
              <a:rPr lang="en-US" sz="2400" b="1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endParaRPr lang="en-US" sz="24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" name="Google Shape;94;p8"/>
          <p:cNvSpPr txBox="1"/>
          <p:nvPr/>
        </p:nvSpPr>
        <p:spPr>
          <a:xfrm>
            <a:off x="611231" y="4086756"/>
            <a:ext cx="8731555" cy="1121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/>
            <a:r>
              <a:rPr lang="ru-RU" sz="24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Сравнить текущее состояние ресурсов с манифестом в </a:t>
            </a:r>
            <a:r>
              <a:rPr lang="en-US" sz="24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YAML-</a:t>
            </a:r>
            <a:r>
              <a:rPr lang="ru-RU" sz="24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файле</a:t>
            </a:r>
            <a:r>
              <a:rPr lang="en-US" sz="2400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-US" sz="2400" dirty="0" smtClean="0">
                <a:latin typeface="Verdana"/>
                <a:ea typeface="Verdana"/>
                <a:cs typeface="Verdana"/>
                <a:sym typeface="Verdana"/>
              </a:rPr>
              <a:t>	</a:t>
            </a:r>
          </a:p>
          <a:p>
            <a:pPr marL="12700" lvl="0"/>
            <a:r>
              <a:rPr lang="en-US" sz="2400" b="1" dirty="0" err="1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kubectl</a:t>
            </a:r>
            <a:r>
              <a:rPr lang="en-US" sz="2400" b="1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1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diff </a:t>
            </a:r>
            <a:r>
              <a:rPr lang="en-US" sz="2400" b="1" dirty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-f </a:t>
            </a:r>
            <a:r>
              <a:rPr lang="en-US" sz="2400" b="1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ru-RU" sz="2400" b="1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файл</a:t>
            </a:r>
            <a:r>
              <a:rPr lang="en-US" sz="2400" b="1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US" sz="2400" b="1" dirty="0" err="1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yml</a:t>
            </a:r>
            <a:r>
              <a:rPr lang="en-US" sz="2400" b="1" dirty="0" smtClean="0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endParaRPr lang="en-US" sz="24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0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524052" y="468884"/>
            <a:ext cx="3608070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/>
            <a:r>
              <a:rPr lang="en-US" sz="2200" b="1" dirty="0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Kubernetes </a:t>
            </a:r>
            <a:r>
              <a:rPr lang="ru-RU" sz="2200" b="1" dirty="0">
                <a:solidFill>
                  <a:srgbClr val="EB5F39"/>
                </a:solidFill>
              </a:rPr>
              <a:t>команды</a:t>
            </a:r>
            <a:endParaRPr sz="22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" name="Google Shape;94;p8"/>
          <p:cNvSpPr txBox="1"/>
          <p:nvPr/>
        </p:nvSpPr>
        <p:spPr>
          <a:xfrm>
            <a:off x="532587" y="1005077"/>
            <a:ext cx="3729990" cy="82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$ </a:t>
            </a:r>
            <a:r>
              <a:rPr lang="en-US" sz="1800" b="1" i="0" u="none" strike="noStrike" cap="none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kubectl get nodes</a:t>
            </a:r>
            <a:endParaRPr sz="18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745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Выводит статус нод в кластере</a:t>
            </a:r>
            <a:endParaRPr sz="18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5" name="Google Shape;9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640" y="2322576"/>
            <a:ext cx="7772400" cy="2398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225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>
            <a:spLocks noGrp="1"/>
          </p:cNvSpPr>
          <p:nvPr>
            <p:ph type="title"/>
          </p:nvPr>
        </p:nvSpPr>
        <p:spPr>
          <a:xfrm>
            <a:off x="524052" y="468884"/>
            <a:ext cx="3608070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/>
            <a:r>
              <a:rPr lang="en-US" sz="2200" b="1" dirty="0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Kubernetes </a:t>
            </a:r>
            <a:r>
              <a:rPr lang="ru-RU" sz="2200" b="1" dirty="0">
                <a:solidFill>
                  <a:srgbClr val="EB5F39"/>
                </a:solidFill>
              </a:rPr>
              <a:t>команды</a:t>
            </a:r>
            <a:endParaRPr sz="22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" name="Google Shape;102;p9"/>
          <p:cNvSpPr txBox="1"/>
          <p:nvPr/>
        </p:nvSpPr>
        <p:spPr>
          <a:xfrm>
            <a:off x="532587" y="1005078"/>
            <a:ext cx="397446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$ kubectl cluster-info &lt;dump&gt;</a:t>
            </a:r>
            <a:endParaRPr sz="18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775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Информация о кластере</a:t>
            </a:r>
            <a:endParaRPr sz="18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3" name="Google Shape;10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116" y="2377439"/>
            <a:ext cx="8688324" cy="86563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274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>
            <a:spLocks noGrp="1"/>
          </p:cNvSpPr>
          <p:nvPr>
            <p:ph type="title"/>
          </p:nvPr>
        </p:nvSpPr>
        <p:spPr>
          <a:xfrm>
            <a:off x="524052" y="468884"/>
            <a:ext cx="3608070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/>
            <a:r>
              <a:rPr lang="en-US" sz="2200" b="1" dirty="0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Kubernetes </a:t>
            </a:r>
            <a:r>
              <a:rPr lang="ru-RU" sz="2200" b="1" dirty="0">
                <a:solidFill>
                  <a:srgbClr val="EB5F39"/>
                </a:solidFill>
              </a:rPr>
              <a:t>команды</a:t>
            </a:r>
            <a:endParaRPr sz="22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0" name="Google Shape;110;p10"/>
          <p:cNvSpPr txBox="1"/>
          <p:nvPr/>
        </p:nvSpPr>
        <p:spPr>
          <a:xfrm>
            <a:off x="532587" y="1005078"/>
            <a:ext cx="613029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$ kubectl get namespaces</a:t>
            </a:r>
            <a:endParaRPr sz="18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775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Выводит список созданных namespaces в кластере</a:t>
            </a:r>
            <a:endParaRPr sz="18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" name="Google Shape;11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3504" y="2368295"/>
            <a:ext cx="7589520" cy="27523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436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>
            <a:spLocks noGrp="1"/>
          </p:cNvSpPr>
          <p:nvPr>
            <p:ph type="title"/>
          </p:nvPr>
        </p:nvSpPr>
        <p:spPr>
          <a:xfrm>
            <a:off x="524052" y="468884"/>
            <a:ext cx="3608070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/>
            <a:r>
              <a:rPr lang="en-US" sz="2200" b="1" dirty="0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Kubernetes </a:t>
            </a:r>
            <a:r>
              <a:rPr lang="ru-RU" sz="2200" b="1" dirty="0">
                <a:solidFill>
                  <a:srgbClr val="EB5F39"/>
                </a:solidFill>
              </a:rPr>
              <a:t>команды</a:t>
            </a:r>
            <a:endParaRPr sz="22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11"/>
          <p:cNvSpPr txBox="1"/>
          <p:nvPr/>
        </p:nvSpPr>
        <p:spPr>
          <a:xfrm>
            <a:off x="532587" y="1005078"/>
            <a:ext cx="650684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$ kubectl get all -n &lt;namespace&gt;</a:t>
            </a:r>
            <a:endParaRPr sz="18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775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Выводит список созданных cущностей в пространстве</a:t>
            </a:r>
            <a:endParaRPr sz="18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9" name="Google Shape;11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219" y="2100072"/>
            <a:ext cx="8412480" cy="38801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576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>
            <a:spLocks noGrp="1"/>
          </p:cNvSpPr>
          <p:nvPr>
            <p:ph type="title"/>
          </p:nvPr>
        </p:nvSpPr>
        <p:spPr>
          <a:xfrm>
            <a:off x="524052" y="468884"/>
            <a:ext cx="3608070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/>
            <a:r>
              <a:rPr lang="en-US" sz="2200" b="1" dirty="0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Kubernetes </a:t>
            </a:r>
            <a:r>
              <a:rPr lang="ru-RU" sz="2200" b="1" dirty="0">
                <a:solidFill>
                  <a:srgbClr val="EB5F39"/>
                </a:solidFill>
              </a:rPr>
              <a:t>команды</a:t>
            </a:r>
            <a:endParaRPr sz="22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6" name="Google Shape;126;p12"/>
          <p:cNvSpPr txBox="1"/>
          <p:nvPr/>
        </p:nvSpPr>
        <p:spPr>
          <a:xfrm>
            <a:off x="532587" y="1005078"/>
            <a:ext cx="608203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$ kubectl create -f &lt;file.yml&gt; -n &lt;namespace&gt;</a:t>
            </a:r>
            <a:endParaRPr sz="18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775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Создание cущностей из file.yml в пространстве</a:t>
            </a:r>
            <a:endParaRPr sz="18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7" name="Google Shape;12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676" y="2180844"/>
            <a:ext cx="8735568" cy="17358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135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524052" y="468884"/>
            <a:ext cx="3608070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/>
            <a:r>
              <a:rPr lang="en-US" sz="2200" b="1" dirty="0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Kubernetes </a:t>
            </a:r>
            <a:r>
              <a:rPr lang="ru-RU" sz="2200" b="1" dirty="0">
                <a:solidFill>
                  <a:srgbClr val="EB5F39"/>
                </a:solidFill>
              </a:rPr>
              <a:t>команды</a:t>
            </a:r>
            <a:endParaRPr sz="22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532587" y="1005078"/>
            <a:ext cx="639000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$ kubectl scale deployment frontend --replicas=3</a:t>
            </a:r>
            <a:endParaRPr sz="18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775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Увеличение количества реплик контейнера</a:t>
            </a:r>
            <a:endParaRPr sz="18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640" y="2281427"/>
            <a:ext cx="7304532" cy="19248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75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>
            <a:spLocks noGrp="1"/>
          </p:cNvSpPr>
          <p:nvPr>
            <p:ph type="title"/>
          </p:nvPr>
        </p:nvSpPr>
        <p:spPr>
          <a:xfrm>
            <a:off x="525576" y="462738"/>
            <a:ext cx="7132524" cy="35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9" rIns="0" bIns="0" anchor="t" anchorCtr="0">
            <a:spAutoFit/>
          </a:bodyPr>
          <a:lstStyle/>
          <a:p>
            <a:pPr marL="12699"/>
            <a:r>
              <a:rPr lang="ru-RU" sz="2200" dirty="0"/>
              <a:t>К</a:t>
            </a:r>
            <a:r>
              <a:rPr lang="en-US" sz="2200" dirty="0" smtClean="0"/>
              <a:t>онтейнеры</a:t>
            </a:r>
            <a:r>
              <a:rPr lang="ru-RU" sz="2200" dirty="0" smtClean="0"/>
              <a:t>. Сравнение с виртуализацией</a:t>
            </a:r>
            <a:endParaRPr sz="2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750" y="1623061"/>
            <a:ext cx="3650456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231" y="1623060"/>
            <a:ext cx="3679031" cy="4057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Google Shape;71;p5"/>
          <p:cNvSpPr txBox="1">
            <a:spLocks/>
          </p:cNvSpPr>
          <p:nvPr/>
        </p:nvSpPr>
        <p:spPr>
          <a:xfrm>
            <a:off x="1565506" y="5680710"/>
            <a:ext cx="2520945" cy="350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2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A75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692"/>
            <a:r>
              <a:rPr lang="ru-RU" sz="2200" dirty="0"/>
              <a:t>Виртуализация</a:t>
            </a:r>
            <a:endParaRPr lang="en-US" sz="2200" dirty="0"/>
          </a:p>
        </p:txBody>
      </p:sp>
      <p:sp>
        <p:nvSpPr>
          <p:cNvPr id="9" name="Google Shape;71;p5"/>
          <p:cNvSpPr txBox="1">
            <a:spLocks/>
          </p:cNvSpPr>
          <p:nvPr/>
        </p:nvSpPr>
        <p:spPr>
          <a:xfrm>
            <a:off x="6133337" y="5680711"/>
            <a:ext cx="2085418" cy="350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2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A75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692"/>
            <a:r>
              <a:rPr lang="ru-RU" sz="2200" dirty="0"/>
              <a:t>Контейнеры</a:t>
            </a:r>
            <a:endParaRPr lang="en-US" sz="2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2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524052" y="468884"/>
            <a:ext cx="3608070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/>
            <a:r>
              <a:rPr lang="en-US" sz="2200" b="1" dirty="0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Kubernetes </a:t>
            </a:r>
            <a:r>
              <a:rPr lang="ru-RU" sz="2200" b="1" dirty="0">
                <a:solidFill>
                  <a:srgbClr val="EB5F39"/>
                </a:solidFill>
              </a:rPr>
              <a:t>команды</a:t>
            </a:r>
            <a:endParaRPr sz="22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532587" y="1005078"/>
            <a:ext cx="4973955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$ kubectl exec &lt;pod_name&gt; &lt;cmd&gt;</a:t>
            </a:r>
            <a:endParaRPr sz="18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775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Выполнение команды внутри контейнера</a:t>
            </a:r>
            <a:endParaRPr sz="18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308" y="2194560"/>
            <a:ext cx="7304532" cy="3139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069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>
            <a:spLocks noGrp="1"/>
          </p:cNvSpPr>
          <p:nvPr>
            <p:ph type="title"/>
          </p:nvPr>
        </p:nvSpPr>
        <p:spPr>
          <a:xfrm>
            <a:off x="524052" y="468884"/>
            <a:ext cx="3608070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/>
            <a:r>
              <a:rPr lang="en-US" sz="2200" b="1" dirty="0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Kubernetes </a:t>
            </a:r>
            <a:r>
              <a:rPr lang="ru-RU" sz="2200" b="1" dirty="0">
                <a:solidFill>
                  <a:srgbClr val="EB5F39"/>
                </a:solidFill>
              </a:rPr>
              <a:t>команды</a:t>
            </a:r>
            <a:endParaRPr sz="22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532587" y="1005078"/>
            <a:ext cx="507873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$ kubectl exec -it &lt;pod_name&gt; sh</a:t>
            </a:r>
            <a:endParaRPr sz="18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775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Интерактивный режим внутри контейнера</a:t>
            </a:r>
            <a:endParaRPr sz="18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2" name="Google Shape;17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640" y="2194560"/>
            <a:ext cx="6237732" cy="4663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423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>
            <a:spLocks noGrp="1"/>
          </p:cNvSpPr>
          <p:nvPr>
            <p:ph type="title"/>
          </p:nvPr>
        </p:nvSpPr>
        <p:spPr>
          <a:xfrm>
            <a:off x="524052" y="468884"/>
            <a:ext cx="3608070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/>
            <a:r>
              <a:rPr lang="en-US" sz="2200" b="1" dirty="0">
                <a:solidFill>
                  <a:srgbClr val="EB5F39"/>
                </a:solidFill>
                <a:latin typeface="Verdana"/>
                <a:ea typeface="Verdana"/>
                <a:cs typeface="Verdana"/>
                <a:sym typeface="Verdana"/>
              </a:rPr>
              <a:t>Kubernetes </a:t>
            </a:r>
            <a:r>
              <a:rPr lang="ru-RU" sz="2200" b="1" dirty="0">
                <a:solidFill>
                  <a:srgbClr val="EB5F39"/>
                </a:solidFill>
              </a:rPr>
              <a:t>команды</a:t>
            </a:r>
            <a:endParaRPr sz="22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532587" y="1005078"/>
            <a:ext cx="478282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$ kubectl delete &lt;type&gt; -l app=redis</a:t>
            </a:r>
            <a:endParaRPr sz="1800" b="0" i="0" u="none" strike="noStrike" cap="none">
              <a:latin typeface="Verdana"/>
              <a:ea typeface="Verdana"/>
              <a:cs typeface="Verdana"/>
              <a:sym typeface="Verdan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775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92835"/>
                </a:solidFill>
                <a:latin typeface="Verdana"/>
                <a:ea typeface="Verdana"/>
                <a:cs typeface="Verdana"/>
                <a:sym typeface="Verdana"/>
              </a:rPr>
              <a:t>Удаление сущности</a:t>
            </a:r>
            <a:endParaRPr sz="1800" b="0" i="0" u="none" strike="noStrike" cap="none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0" name="Google Shape;18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640" y="2282951"/>
            <a:ext cx="3840479" cy="111709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989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>
            <a:spLocks noGrp="1"/>
          </p:cNvSpPr>
          <p:nvPr>
            <p:ph type="title"/>
          </p:nvPr>
        </p:nvSpPr>
        <p:spPr>
          <a:xfrm>
            <a:off x="458824" y="186385"/>
            <a:ext cx="6053735" cy="600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925" rIns="0" bIns="0" anchor="t" anchorCtr="0">
            <a:spAutoFit/>
          </a:bodyPr>
          <a:lstStyle/>
          <a:p>
            <a:pPr marL="12700" marR="5080" lvl="0" indent="0" algn="l" rtl="0">
              <a:lnSpc>
                <a:spcPct val="1081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rgbClr val="00935F"/>
                </a:solidFill>
                <a:latin typeface="Verdana"/>
                <a:ea typeface="Verdana"/>
                <a:cs typeface="Verdana"/>
                <a:sym typeface="Verdana"/>
              </a:rPr>
              <a:t>Полезная</a:t>
            </a:r>
            <a:r>
              <a:rPr lang="en-US" sz="3200" b="1" dirty="0">
                <a:solidFill>
                  <a:srgbClr val="00935F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3200" b="1" dirty="0" err="1">
                <a:solidFill>
                  <a:srgbClr val="00935F"/>
                </a:solidFill>
                <a:latin typeface="Verdana"/>
                <a:ea typeface="Verdana"/>
                <a:cs typeface="Verdana"/>
                <a:sym typeface="Verdana"/>
              </a:rPr>
              <a:t>литература</a:t>
            </a:r>
            <a:endParaRPr sz="32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642618" y="1083310"/>
            <a:ext cx="8074662" cy="567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latin typeface="Verdana"/>
                <a:ea typeface="Verdana"/>
                <a:cs typeface="Verdana"/>
                <a:sym typeface="Verdana"/>
              </a:rPr>
              <a:t>Собрать</a:t>
            </a:r>
            <a:r>
              <a:rPr lang="en-US" sz="1800" b="0" i="0" u="none" strike="noStrike" cap="none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latin typeface="Verdana"/>
                <a:ea typeface="Verdana"/>
                <a:cs typeface="Verdana"/>
                <a:sym typeface="Verdana"/>
              </a:rPr>
              <a:t>кластер</a:t>
            </a:r>
            <a:r>
              <a:rPr lang="en-US" sz="1800" b="0" i="0" u="none" strike="noStrike" cap="none" dirty="0">
                <a:latin typeface="Verdana"/>
                <a:ea typeface="Verdana"/>
                <a:cs typeface="Verdana"/>
                <a:sym typeface="Verdana"/>
              </a:rPr>
              <a:t> «</a:t>
            </a:r>
            <a:r>
              <a:rPr lang="en-US" sz="1800" b="0" i="0" u="none" strike="noStrike" cap="none" dirty="0" err="1">
                <a:latin typeface="Verdana"/>
                <a:ea typeface="Verdana"/>
                <a:cs typeface="Verdana"/>
                <a:sym typeface="Verdana"/>
              </a:rPr>
              <a:t>по</a:t>
            </a:r>
            <a:r>
              <a:rPr lang="en-US" sz="1800" b="0" i="0" u="none" strike="noStrike" cap="none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latin typeface="Verdana"/>
                <a:ea typeface="Verdana"/>
                <a:cs typeface="Verdana"/>
                <a:sym typeface="Verdana"/>
              </a:rPr>
              <a:t>кирпичикам</a:t>
            </a:r>
            <a:r>
              <a:rPr lang="en-US" sz="1800" b="0" i="0" u="none" strike="noStrike" cap="none" dirty="0" smtClean="0">
                <a:latin typeface="Verdana"/>
                <a:ea typeface="Verdana"/>
                <a:cs typeface="Verdana"/>
                <a:sym typeface="Verdana"/>
              </a:rPr>
              <a:t>»:</a:t>
            </a:r>
            <a:endParaRPr sz="36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 dirty="0">
                <a:solidFill>
                  <a:srgbClr val="0000FF"/>
                </a:solidFill>
                <a:latin typeface="Verdana" panose="020B0604030504040204" pitchFamily="34" charset="0"/>
                <a:ea typeface="Verdana" panose="020B0604030504040204" pitchFamily="34" charset="0"/>
                <a:sym typeface="Arial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https://github.com/kelseyhightower/kubernetes-the-hard-way</a:t>
            </a:r>
            <a:endParaRPr sz="1800" b="0" i="0" u="none" strike="noStrike" cap="none" dirty="0">
              <a:latin typeface="Verdana" panose="020B0604030504040204" pitchFamily="34" charset="0"/>
              <a:ea typeface="Verdana" panose="020B0604030504040204" pitchFamily="34" charset="0"/>
              <a:sym typeface="Arial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642618" y="2018930"/>
            <a:ext cx="8074662" cy="78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latin typeface="Verdana"/>
                <a:ea typeface="Verdana"/>
                <a:cs typeface="Verdana"/>
                <a:sym typeface="Verdana"/>
              </a:rPr>
              <a:t>Документация</a:t>
            </a:r>
            <a:r>
              <a:rPr lang="en-US" sz="1800" b="0" i="0" u="none" strike="noStrike" cap="none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>
                <a:latin typeface="Verdana"/>
                <a:ea typeface="Verdana"/>
                <a:cs typeface="Verdana"/>
                <a:sym typeface="Verdana"/>
              </a:rPr>
              <a:t>по</a:t>
            </a:r>
            <a:r>
              <a:rPr lang="en-US" sz="1800" b="0" i="0" u="none" strike="noStrike" cap="none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 smtClean="0">
                <a:latin typeface="Verdana"/>
                <a:ea typeface="Verdana"/>
                <a:cs typeface="Verdana"/>
                <a:sym typeface="Verdana"/>
              </a:rPr>
              <a:t>kubernetes</a:t>
            </a:r>
            <a:endParaRPr lang="en-US" sz="1800" b="0" i="0" u="none" strike="noStrike" cap="none" dirty="0" smtClean="0">
              <a:latin typeface="Verdana"/>
              <a:ea typeface="Verdana"/>
              <a:cs typeface="Verdana"/>
              <a:sym typeface="Verdana"/>
            </a:endParaRPr>
          </a:p>
          <a:p>
            <a:pPr marL="12700" marR="508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 dirty="0" smtClean="0">
                <a:latin typeface="Verdana"/>
                <a:ea typeface="Verdana"/>
                <a:cs typeface="Verdana"/>
                <a:sym typeface="Verdana"/>
                <a:hlinkClick r:id="rId4"/>
              </a:rPr>
              <a:t>https</a:t>
            </a:r>
            <a:r>
              <a:rPr lang="en-US" sz="1800" b="0" i="0" u="sng" strike="noStrike" cap="none" dirty="0">
                <a:latin typeface="Verdana"/>
                <a:ea typeface="Verdana"/>
                <a:cs typeface="Verdana"/>
                <a:sym typeface="Verdana"/>
                <a:hlinkClick r:id="rId4"/>
              </a:rPr>
              <a:t>://kubernetes.io/docs/home</a:t>
            </a:r>
            <a:r>
              <a:rPr lang="en-US" sz="1800" b="0" i="0" u="sng" strike="noStrike" cap="none" dirty="0" smtClean="0">
                <a:latin typeface="Verdana"/>
                <a:ea typeface="Verdana"/>
                <a:cs typeface="Verdana"/>
                <a:sym typeface="Verdana"/>
                <a:hlinkClick r:id="rId4"/>
              </a:rPr>
              <a:t>/</a:t>
            </a:r>
            <a:endParaRPr sz="18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642619" y="3156618"/>
            <a:ext cx="7861301" cy="567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latin typeface="Verdana"/>
                <a:ea typeface="Verdana"/>
                <a:cs typeface="Verdana"/>
                <a:sym typeface="Verdana"/>
              </a:rPr>
              <a:t>Репозиторий</a:t>
            </a:r>
            <a:r>
              <a:rPr lang="en-US" sz="1800" b="0" i="0" u="none" strike="noStrike" cap="none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 smtClean="0">
                <a:latin typeface="Verdana"/>
                <a:ea typeface="Verdana"/>
                <a:cs typeface="Verdana"/>
                <a:sym typeface="Verdana"/>
              </a:rPr>
              <a:t>Kubespray</a:t>
            </a:r>
            <a:endParaRPr sz="16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 dirty="0">
                <a:latin typeface="Verdana"/>
                <a:ea typeface="Verdana"/>
                <a:cs typeface="Verdana"/>
                <a:sym typeface="Verdana"/>
                <a:hlinkClick r:id="rId5"/>
              </a:rPr>
              <a:t>https://</a:t>
            </a:r>
            <a:r>
              <a:rPr lang="en-US" sz="1800" b="0" i="0" u="sng" strike="noStrike" cap="none" dirty="0" smtClean="0">
                <a:latin typeface="Verdana"/>
                <a:ea typeface="Verdana"/>
                <a:cs typeface="Verdana"/>
                <a:sym typeface="Verdana"/>
                <a:hlinkClick r:id="rId5"/>
              </a:rPr>
              <a:t>github.com/kubernetes-sigs/kubespray</a:t>
            </a:r>
            <a:endParaRPr sz="18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642618" y="4134993"/>
            <a:ext cx="6591301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latin typeface="Verdana"/>
                <a:ea typeface="Verdana"/>
                <a:cs typeface="Verdana"/>
                <a:sym typeface="Verdana"/>
              </a:rPr>
              <a:t>Документация</a:t>
            </a:r>
            <a:r>
              <a:rPr lang="en-US" sz="1800" b="0" i="0" u="none" strike="noStrike" cap="none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 strike="noStrike" cap="none" dirty="0" err="1" smtClean="0">
                <a:latin typeface="Verdana"/>
                <a:ea typeface="Verdana"/>
                <a:cs typeface="Verdana"/>
                <a:sym typeface="Verdana"/>
              </a:rPr>
              <a:t>Openshift</a:t>
            </a:r>
            <a:endParaRPr sz="18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b="0" i="0" u="sng" strike="noStrike" cap="none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  <a:hlinkClick r:id="rId6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https://docs.openshift.com/</a:t>
            </a:r>
            <a:endParaRPr sz="18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" name="Google Shape;65;p5"/>
          <p:cNvSpPr txBox="1"/>
          <p:nvPr/>
        </p:nvSpPr>
        <p:spPr>
          <a:xfrm>
            <a:off x="642619" y="5053492"/>
            <a:ext cx="8074662" cy="720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lstStyle/>
          <a:p>
            <a:pPr marL="12065" lvl="0">
              <a:buClr>
                <a:srgbClr val="0A75B9"/>
              </a:buClr>
              <a:buSzPts val="1450"/>
            </a:pPr>
            <a:r>
              <a:rPr lang="ru-RU" sz="1800" dirty="0">
                <a:latin typeface="Verdana"/>
                <a:ea typeface="Verdana"/>
                <a:cs typeface="Verdana"/>
              </a:rPr>
              <a:t>Самостоятельное изучение </a:t>
            </a:r>
            <a:r>
              <a:rPr lang="ru-RU" sz="1800" dirty="0" err="1">
                <a:latin typeface="Verdana"/>
                <a:ea typeface="Verdana"/>
                <a:cs typeface="Verdana"/>
              </a:rPr>
              <a:t>Kubernetes</a:t>
            </a:r>
            <a:r>
              <a:rPr lang="ru-RU" sz="1800" dirty="0">
                <a:latin typeface="Verdana"/>
                <a:ea typeface="Verdana"/>
                <a:cs typeface="Verdana"/>
              </a:rPr>
              <a:t> на примере </a:t>
            </a:r>
            <a:r>
              <a:rPr lang="ru-RU" sz="1800" dirty="0" err="1">
                <a:latin typeface="Verdana"/>
                <a:ea typeface="Verdana"/>
                <a:cs typeface="Verdana"/>
              </a:rPr>
              <a:t>minicube</a:t>
            </a:r>
            <a:endParaRPr lang="en-US" sz="1800" dirty="0">
              <a:latin typeface="Verdana"/>
              <a:ea typeface="Verdana"/>
              <a:cs typeface="Verdana"/>
              <a:hlinkClick r:id="rId7"/>
            </a:endParaRPr>
          </a:p>
          <a:p>
            <a:pPr marL="12065" lvl="0">
              <a:buClr>
                <a:srgbClr val="0A75B9"/>
              </a:buClr>
              <a:buSzPts val="1450"/>
            </a:pP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hlinkClick r:id="rId7"/>
              </a:rPr>
              <a:t>https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hlinkClick r:id="rId7"/>
              </a:rPr>
              <a:t>://minikube.sigs.k8s.io/docs/start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  <a:hlinkClick r:id="rId7"/>
              </a:rPr>
              <a:t>/</a:t>
            </a:r>
            <a:r>
              <a:rPr lang="en-US" sz="18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sym typeface="Verdana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7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>
            <a:spLocks noGrp="1"/>
          </p:cNvSpPr>
          <p:nvPr>
            <p:ph type="title"/>
          </p:nvPr>
        </p:nvSpPr>
        <p:spPr>
          <a:xfrm>
            <a:off x="525576" y="462738"/>
            <a:ext cx="4859020" cy="35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9" rIns="0" bIns="0" anchor="t" anchorCtr="0">
            <a:spAutoFit/>
          </a:bodyPr>
          <a:lstStyle/>
          <a:p>
            <a:pPr marL="12699"/>
            <a:r>
              <a:rPr lang="ru-RU" sz="2200" dirty="0"/>
              <a:t>К</a:t>
            </a:r>
            <a:r>
              <a:rPr lang="en-US" sz="2200" dirty="0"/>
              <a:t>онтейнеры</a:t>
            </a:r>
            <a:r>
              <a:rPr lang="ru-RU" sz="2200" dirty="0"/>
              <a:t>. Преимущества</a:t>
            </a:r>
            <a:endParaRPr sz="2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856" y="3563705"/>
            <a:ext cx="1892177" cy="2088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337" y="3577467"/>
            <a:ext cx="1906989" cy="2103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Google Shape;71;p5"/>
          <p:cNvSpPr txBox="1">
            <a:spLocks/>
          </p:cNvSpPr>
          <p:nvPr/>
        </p:nvSpPr>
        <p:spPr>
          <a:xfrm>
            <a:off x="1565506" y="5680710"/>
            <a:ext cx="2520945" cy="350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2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A75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692"/>
            <a:r>
              <a:rPr lang="ru-RU" sz="2200" dirty="0"/>
              <a:t>Виртуализация</a:t>
            </a:r>
            <a:endParaRPr lang="en-US" sz="2200" dirty="0"/>
          </a:p>
        </p:txBody>
      </p:sp>
      <p:sp>
        <p:nvSpPr>
          <p:cNvPr id="9" name="Google Shape;71;p5"/>
          <p:cNvSpPr txBox="1">
            <a:spLocks/>
          </p:cNvSpPr>
          <p:nvPr/>
        </p:nvSpPr>
        <p:spPr>
          <a:xfrm>
            <a:off x="6133337" y="5680711"/>
            <a:ext cx="2085418" cy="350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2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A75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692"/>
            <a:r>
              <a:rPr lang="ru-RU" sz="2200" dirty="0"/>
              <a:t>Контейнеры</a:t>
            </a:r>
            <a:endParaRPr lang="en-US" sz="2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6725" y="1770381"/>
            <a:ext cx="1569321" cy="9129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0732" y="1770382"/>
            <a:ext cx="1569321" cy="912922"/>
          </a:xfrm>
          <a:prstGeom prst="rect">
            <a:avLst/>
          </a:prstGeom>
          <a:ln>
            <a:noFill/>
          </a:ln>
        </p:spPr>
      </p:pic>
      <p:sp>
        <p:nvSpPr>
          <p:cNvPr id="10" name="Google Shape;71;p5"/>
          <p:cNvSpPr txBox="1">
            <a:spLocks/>
          </p:cNvSpPr>
          <p:nvPr/>
        </p:nvSpPr>
        <p:spPr>
          <a:xfrm>
            <a:off x="1440965" y="2747501"/>
            <a:ext cx="1368853" cy="22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2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A75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692"/>
            <a:r>
              <a:rPr lang="ru-RU" sz="1400" dirty="0" smtClean="0"/>
              <a:t>Утилизация</a:t>
            </a:r>
            <a:endParaRPr lang="en-US" sz="1400" dirty="0"/>
          </a:p>
        </p:txBody>
      </p:sp>
      <p:sp>
        <p:nvSpPr>
          <p:cNvPr id="12" name="Google Shape;71;p5"/>
          <p:cNvSpPr txBox="1">
            <a:spLocks/>
          </p:cNvSpPr>
          <p:nvPr/>
        </p:nvSpPr>
        <p:spPr>
          <a:xfrm>
            <a:off x="5763913" y="2747502"/>
            <a:ext cx="1254944" cy="227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2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A75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692"/>
            <a:r>
              <a:rPr lang="ru-RU" sz="1400" dirty="0" smtClean="0"/>
              <a:t>Утилизация</a:t>
            </a:r>
            <a:endParaRPr lang="en-US" sz="14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0053" y="1720798"/>
            <a:ext cx="1483797" cy="102670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6228" y="1725855"/>
            <a:ext cx="1488847" cy="1001973"/>
          </a:xfrm>
          <a:prstGeom prst="rect">
            <a:avLst/>
          </a:prstGeom>
        </p:spPr>
      </p:pic>
      <p:sp>
        <p:nvSpPr>
          <p:cNvPr id="17" name="Google Shape;71;p5"/>
          <p:cNvSpPr txBox="1">
            <a:spLocks/>
          </p:cNvSpPr>
          <p:nvPr/>
        </p:nvSpPr>
        <p:spPr>
          <a:xfrm>
            <a:off x="3048107" y="2727828"/>
            <a:ext cx="1522567" cy="44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2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A75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692"/>
            <a:r>
              <a:rPr lang="ru-RU" sz="1400" dirty="0" smtClean="0"/>
              <a:t>Дисковое пространство</a:t>
            </a:r>
            <a:endParaRPr lang="en-US" sz="1400" dirty="0"/>
          </a:p>
        </p:txBody>
      </p:sp>
      <p:sp>
        <p:nvSpPr>
          <p:cNvPr id="18" name="Google Shape;71;p5"/>
          <p:cNvSpPr txBox="1">
            <a:spLocks/>
          </p:cNvSpPr>
          <p:nvPr/>
        </p:nvSpPr>
        <p:spPr>
          <a:xfrm>
            <a:off x="7382015" y="2727827"/>
            <a:ext cx="1522567" cy="44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2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0A75B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692"/>
            <a:r>
              <a:rPr lang="ru-RU" sz="1400" dirty="0" smtClean="0"/>
              <a:t>Дисковое пространство</a:t>
            </a:r>
            <a:endParaRPr lang="en-US" sz="1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1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2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>
            <a:spLocks noGrp="1"/>
          </p:cNvSpPr>
          <p:nvPr>
            <p:ph type="title"/>
          </p:nvPr>
        </p:nvSpPr>
        <p:spPr>
          <a:xfrm>
            <a:off x="525576" y="462738"/>
            <a:ext cx="4859020" cy="35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49" rIns="0" bIns="0" anchor="t" anchorCtr="0">
            <a:spAutoFit/>
          </a:bodyPr>
          <a:lstStyle/>
          <a:p>
            <a:pPr marL="12699"/>
            <a:r>
              <a:rPr lang="ru-RU" sz="2200" dirty="0"/>
              <a:t>К</a:t>
            </a:r>
            <a:r>
              <a:rPr lang="en-US" sz="2200" dirty="0" err="1" smtClean="0"/>
              <a:t>онтейнеры</a:t>
            </a:r>
            <a:r>
              <a:rPr lang="ru-RU" sz="2200" dirty="0" smtClean="0"/>
              <a:t>. Преимущества</a:t>
            </a:r>
            <a:endParaRPr sz="2200" dirty="0"/>
          </a:p>
        </p:txBody>
      </p:sp>
      <p:sp>
        <p:nvSpPr>
          <p:cNvPr id="8" name="Google Shape;65;p5"/>
          <p:cNvSpPr txBox="1"/>
          <p:nvPr/>
        </p:nvSpPr>
        <p:spPr>
          <a:xfrm>
            <a:off x="1563320" y="2399965"/>
            <a:ext cx="6292747" cy="47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lstStyle/>
          <a:p>
            <a:pPr marL="277495" lvl="0" indent="-265430">
              <a:buClr>
                <a:srgbClr val="0A75B9"/>
              </a:buClr>
              <a:buSzPts val="1450"/>
              <a:buFont typeface="Noto Sans Symbols"/>
              <a:buChar char="▪"/>
            </a:pP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</a:rPr>
              <a:t>Меньше утилизация ресурсов</a:t>
            </a:r>
            <a:endParaRPr lang="ru-RU" sz="3200" dirty="0">
              <a:latin typeface="Verdana" panose="020B0604030504040204" pitchFamily="34" charset="0"/>
              <a:ea typeface="Verdana" panose="020B0604030504040204" pitchFamily="34" charset="0"/>
              <a:sym typeface="Verdana"/>
            </a:endParaRPr>
          </a:p>
        </p:txBody>
      </p:sp>
      <p:sp>
        <p:nvSpPr>
          <p:cNvPr id="10" name="Google Shape;65;p5"/>
          <p:cNvSpPr txBox="1"/>
          <p:nvPr/>
        </p:nvSpPr>
        <p:spPr>
          <a:xfrm>
            <a:off x="1563320" y="3018665"/>
            <a:ext cx="6292747" cy="47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lstStyle/>
          <a:p>
            <a:pPr marL="277495" lvl="0" indent="-265430">
              <a:buClr>
                <a:srgbClr val="0A75B9"/>
              </a:buClr>
              <a:buSzPts val="1450"/>
              <a:buFont typeface="Noto Sans Symbols"/>
              <a:buChar char="▪"/>
            </a:pP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sym typeface="Verdana"/>
              </a:rPr>
              <a:t>Меньше объем дискового пространства </a:t>
            </a:r>
            <a:endParaRPr lang="ru-RU" sz="3200" dirty="0">
              <a:latin typeface="Verdana" panose="020B0604030504040204" pitchFamily="34" charset="0"/>
              <a:ea typeface="Verdana" panose="020B0604030504040204" pitchFamily="34" charset="0"/>
              <a:sym typeface="Verdana"/>
            </a:endParaRPr>
          </a:p>
        </p:txBody>
      </p:sp>
      <p:sp>
        <p:nvSpPr>
          <p:cNvPr id="11" name="Google Shape;65;p5"/>
          <p:cNvSpPr txBox="1"/>
          <p:nvPr/>
        </p:nvSpPr>
        <p:spPr>
          <a:xfrm>
            <a:off x="1563320" y="3637365"/>
            <a:ext cx="6292747" cy="47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100" rIns="0" bIns="0" anchor="t" anchorCtr="0">
            <a:spAutoFit/>
          </a:bodyPr>
          <a:lstStyle/>
          <a:p>
            <a:pPr marL="277495" lvl="0" indent="-265430">
              <a:buClr>
                <a:srgbClr val="0A75B9"/>
              </a:buClr>
              <a:buSzPts val="1450"/>
              <a:buFont typeface="Noto Sans Symbols"/>
              <a:buChar char="▪"/>
            </a:pPr>
            <a:r>
              <a:rPr lang="ru-RU" sz="2000" dirty="0" smtClean="0">
                <a:latin typeface="Verdana" panose="020B0604030504040204" pitchFamily="34" charset="0"/>
                <a:ea typeface="Verdana" panose="020B0604030504040204" pitchFamily="34" charset="0"/>
                <a:sym typeface="Verdana"/>
              </a:rPr>
              <a:t>Выше скорость загрузки приложения</a:t>
            </a:r>
            <a:endParaRPr lang="ru-RU" sz="3200" dirty="0">
              <a:latin typeface="Verdana" panose="020B0604030504040204" pitchFamily="34" charset="0"/>
              <a:ea typeface="Verdana" panose="020B0604030504040204" pitchFamily="34" charset="0"/>
              <a:sym typeface="Verdana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8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29490</TotalTime>
  <Words>3559</Words>
  <Application>Microsoft Office PowerPoint</Application>
  <PresentationFormat>Лист A4 (210x297 мм)</PresentationFormat>
  <Paragraphs>552</Paragraphs>
  <Slides>73</Slides>
  <Notes>73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73</vt:i4>
      </vt:variant>
    </vt:vector>
  </HeadingPairs>
  <TitlesOfParts>
    <vt:vector size="74" baseType="lpstr">
      <vt:lpstr>Тема Office</vt:lpstr>
      <vt:lpstr>Презентация PowerPoint</vt:lpstr>
      <vt:lpstr>Контейнеры</vt:lpstr>
      <vt:lpstr>Что такое контейнеры?</vt:lpstr>
      <vt:lpstr>Контейнеры. Краткая история</vt:lpstr>
      <vt:lpstr>Контейнеры. Namespaces &amp; CGroups</vt:lpstr>
      <vt:lpstr>Контейнеры. Namespaces &amp; CGroups</vt:lpstr>
      <vt:lpstr>Контейнеры. Сравнение с виртуализацией</vt:lpstr>
      <vt:lpstr>Контейнеры. Преимущества</vt:lpstr>
      <vt:lpstr>Контейнеры. Преимущества</vt:lpstr>
      <vt:lpstr>Презентация PowerPoint</vt:lpstr>
      <vt:lpstr>Docker. Для чего нужен?</vt:lpstr>
      <vt:lpstr>Docker. Архитектура</vt:lpstr>
      <vt:lpstr>Docker. Образ</vt:lpstr>
      <vt:lpstr>Docker. Установка</vt:lpstr>
      <vt:lpstr>Основные команды</vt:lpstr>
      <vt:lpstr>docker run</vt:lpstr>
      <vt:lpstr>docker run: параметр --rm</vt:lpstr>
      <vt:lpstr>docker run: параметр -d</vt:lpstr>
      <vt:lpstr>docker run: параметр -p</vt:lpstr>
      <vt:lpstr>docker run: параметр -v</vt:lpstr>
      <vt:lpstr>docker run: параметры -it</vt:lpstr>
      <vt:lpstr>Что делает docker?</vt:lpstr>
      <vt:lpstr>Пример</vt:lpstr>
      <vt:lpstr>docker ps</vt:lpstr>
      <vt:lpstr>docker stop [container]</vt:lpstr>
      <vt:lpstr>Презентация PowerPoint</vt:lpstr>
      <vt:lpstr>Как запустить ruby-код из файла внутри docker?</vt:lpstr>
      <vt:lpstr>Презентация PowerPoint</vt:lpstr>
      <vt:lpstr>Пример Dockerfile</vt:lpstr>
      <vt:lpstr>docker build . –t app_name</vt:lpstr>
      <vt:lpstr>docker-compose</vt:lpstr>
      <vt:lpstr>Установка docker-compose</vt:lpstr>
      <vt:lpstr>Пример файла docker-compose.yml</vt:lpstr>
      <vt:lpstr>docker-compose.yml</vt:lpstr>
      <vt:lpstr>Основные команды: up</vt:lpstr>
      <vt:lpstr>Основные команды: down</vt:lpstr>
      <vt:lpstr>Основные команды: build</vt:lpstr>
      <vt:lpstr>Основные команды: run</vt:lpstr>
      <vt:lpstr>Основные команды: logs</vt:lpstr>
      <vt:lpstr>Основные команды: ps</vt:lpstr>
      <vt:lpstr>Основные команды: ps</vt:lpstr>
      <vt:lpstr>Полезная  литература</vt:lpstr>
      <vt:lpstr>Оркестрация</vt:lpstr>
      <vt:lpstr>Что такое оркестрация?</vt:lpstr>
      <vt:lpstr>Оркестрация. Задачи</vt:lpstr>
      <vt:lpstr>Презентация PowerPoint</vt:lpstr>
      <vt:lpstr>Оркестрация. Архитектура Docker Swarm</vt:lpstr>
      <vt:lpstr>Презентация PowerPoint</vt:lpstr>
      <vt:lpstr>Оркестрация. Архитектура Kubernetes</vt:lpstr>
      <vt:lpstr>Оркестрация. Минимальная схема кластера Kubernetes</vt:lpstr>
      <vt:lpstr>Оркестрация. Компоненты Kubernetes</vt:lpstr>
      <vt:lpstr>Оркестрация. Компоненты Kubernetes</vt:lpstr>
      <vt:lpstr>Оркестрация. Компоненты Kubernetes</vt:lpstr>
      <vt:lpstr>Оркестрация. Компоненты Kubernetes</vt:lpstr>
      <vt:lpstr>Оркестрация. Компоненты Kubernetes</vt:lpstr>
      <vt:lpstr>Оркестрация. Компоненты Kubernetes</vt:lpstr>
      <vt:lpstr>Оркестрация. Манифесты Kubernetes</vt:lpstr>
      <vt:lpstr>Пример deployment.yml</vt:lpstr>
      <vt:lpstr>Пример service.yml</vt:lpstr>
      <vt:lpstr>Пример ingress.yml</vt:lpstr>
      <vt:lpstr>Пример secret.yml</vt:lpstr>
      <vt:lpstr>Kubernetes команды отладки</vt:lpstr>
      <vt:lpstr>Kubernetes CRUD-команды</vt:lpstr>
      <vt:lpstr>Kubernetes команды</vt:lpstr>
      <vt:lpstr>Kubernetes команды</vt:lpstr>
      <vt:lpstr>Kubernetes команды</vt:lpstr>
      <vt:lpstr>Kubernetes команды</vt:lpstr>
      <vt:lpstr>Kubernetes команды</vt:lpstr>
      <vt:lpstr>Kubernetes команды</vt:lpstr>
      <vt:lpstr>Kubernetes команды</vt:lpstr>
      <vt:lpstr>Kubernetes команды</vt:lpstr>
      <vt:lpstr>Kubernetes команды</vt:lpstr>
      <vt:lpstr>Полезная  литература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Kerimov@VSK.RU</dc:creator>
  <cp:lastModifiedBy>Stepan G. Nebaba</cp:lastModifiedBy>
  <cp:revision>154</cp:revision>
  <dcterms:created xsi:type="dcterms:W3CDTF">2021-08-26T09:42:54Z</dcterms:created>
  <dcterms:modified xsi:type="dcterms:W3CDTF">2024-05-30T03:20:17Z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2020-06-18T00:00:00Z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2021-08-26T00:00:00Z</vt:filetime>
  </property>
</Properties>
</file>