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0" r:id="rId1"/>
  </p:sldMasterIdLst>
  <p:notesMasterIdLst>
    <p:notesMasterId r:id="rId34"/>
  </p:notesMasterIdLst>
  <p:sldIdLst>
    <p:sldId id="257" r:id="rId2"/>
    <p:sldId id="448" r:id="rId3"/>
    <p:sldId id="449" r:id="rId4"/>
    <p:sldId id="450" r:id="rId5"/>
    <p:sldId id="451" r:id="rId6"/>
    <p:sldId id="452" r:id="rId7"/>
    <p:sldId id="465" r:id="rId8"/>
    <p:sldId id="466" r:id="rId9"/>
    <p:sldId id="464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343" r:id="rId31"/>
    <p:sldId id="428" r:id="rId32"/>
    <p:sldId id="467" r:id="rId33"/>
  </p:sldIdLst>
  <p:sldSz cx="9906000" cy="6858000" type="A4"/>
  <p:notesSz cx="9906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  <p15:guide id="3" orient="horz" pos="2153">
          <p15:clr>
            <a:srgbClr val="A4A3A4"/>
          </p15:clr>
        </p15:guide>
        <p15:guide id="4" orient="horz" pos="1707">
          <p15:clr>
            <a:srgbClr val="A4A3A4"/>
          </p15:clr>
        </p15:guide>
        <p15:guide id="5" orient="horz" pos="515">
          <p15:clr>
            <a:srgbClr val="A4A3A4"/>
          </p15:clr>
        </p15:guide>
        <p15:guide id="6" orient="horz" pos="341">
          <p15:clr>
            <a:srgbClr val="A4A3A4"/>
          </p15:clr>
        </p15:guide>
        <p15:guide id="7" pos="420">
          <p15:clr>
            <a:srgbClr val="A4A3A4"/>
          </p15:clr>
        </p15:guide>
        <p15:guide id="8" pos="584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1" roundtripDataSignature="AMtx7miUVEOEzDzL6T2thUeu50aWZQLS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0664" autoAdjust="0"/>
  </p:normalViewPr>
  <p:slideViewPr>
    <p:cSldViewPr snapToGrid="0">
      <p:cViewPr varScale="1">
        <p:scale>
          <a:sx n="94" d="100"/>
          <a:sy n="94" d="100"/>
        </p:scale>
        <p:origin x="-1872" y="-90"/>
      </p:cViewPr>
      <p:guideLst>
        <p:guide orient="horz" pos="2880"/>
        <p:guide orient="horz" pos="2153"/>
        <p:guide orient="horz" pos="1707"/>
        <p:guide orient="horz" pos="515"/>
        <p:guide orient="horz" pos="341"/>
        <p:guide pos="2160"/>
        <p:guide pos="420"/>
        <p:guide pos="5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4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121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38988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занятие посвящено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инструментам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CI/CD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Дженкинс позволяет автоматизировать часть процесса разработки программного обеспечения, без участия человека. Данная система предназначена для обеспечения процесса непрерывной интеграции и развертывания программного обеспечения.</a:t>
            </a:r>
            <a:endParaRPr dirty="0"/>
          </a:p>
        </p:txBody>
      </p:sp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общем виде структура </a:t>
            </a:r>
            <a:r>
              <a:rPr lang="en-US" dirty="0" smtClean="0"/>
              <a:t>Jenkins </a:t>
            </a:r>
            <a:r>
              <a:rPr lang="ru-RU" dirty="0" smtClean="0"/>
              <a:t>подразумевает наличие </a:t>
            </a:r>
            <a:r>
              <a:rPr lang="en-US" dirty="0" smtClean="0"/>
              <a:t>Jenkins master node,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которая обеспечивает планирование задач (</a:t>
            </a:r>
            <a:r>
              <a:rPr lang="en-US" baseline="0" dirty="0" smtClean="0"/>
              <a:t>jobs)</a:t>
            </a:r>
            <a:r>
              <a:rPr lang="ru-RU" baseline="0" dirty="0" smtClean="0"/>
              <a:t>, назначение агентов (</a:t>
            </a:r>
            <a:r>
              <a:rPr lang="en-US" baseline="0" dirty="0" smtClean="0"/>
              <a:t>Jenkins Agents)</a:t>
            </a:r>
            <a:r>
              <a:rPr lang="ru-RU" baseline="0" dirty="0" smtClean="0"/>
              <a:t> и отправку </a:t>
            </a:r>
            <a:r>
              <a:rPr lang="ru-RU" baseline="0" dirty="0" err="1" smtClean="0"/>
              <a:t>билдов</a:t>
            </a:r>
            <a:r>
              <a:rPr lang="ru-RU" baseline="0" dirty="0" smtClean="0"/>
              <a:t> к агентам для выполнения задач. Также мастер-</a:t>
            </a:r>
            <a:r>
              <a:rPr lang="ru-RU" baseline="0" dirty="0" err="1" smtClean="0"/>
              <a:t>нода</a:t>
            </a:r>
            <a:r>
              <a:rPr lang="ru-RU" baseline="0" dirty="0" smtClean="0"/>
              <a:t> обеспечивает мониторинг статуса агентов, получение от агентов результата выполнения работы и его отображения.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Агенты могут подразделяться по архитектуре (</a:t>
            </a:r>
            <a:r>
              <a:rPr lang="en-US" baseline="0" dirty="0" smtClean="0"/>
              <a:t>Linux, Windows, Docker) </a:t>
            </a:r>
            <a:r>
              <a:rPr lang="ru-RU" baseline="0" dirty="0" smtClean="0"/>
              <a:t>и по другим признакам.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Основа</a:t>
            </a:r>
            <a:r>
              <a:rPr lang="ru-RU" baseline="0" dirty="0" smtClean="0"/>
              <a:t> управления проектами в </a:t>
            </a:r>
            <a:r>
              <a:rPr lang="en-US" baseline="0" dirty="0" err="1" smtClean="0"/>
              <a:t>jenkins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</a:t>
            </a:r>
            <a:r>
              <a:rPr lang="ru-RU" baseline="0" dirty="0" err="1" smtClean="0"/>
              <a:t>джобы</a:t>
            </a:r>
            <a:r>
              <a:rPr lang="ru-RU" baseline="0" dirty="0" smtClean="0"/>
              <a:t> (</a:t>
            </a:r>
            <a:r>
              <a:rPr lang="en-US" baseline="0" dirty="0" smtClean="0"/>
              <a:t>jobs)</a:t>
            </a:r>
            <a:r>
              <a:rPr lang="ru-RU" baseline="0" dirty="0" smtClean="0"/>
              <a:t>, или задачи, которые могут быть различных типов.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Если</a:t>
            </a:r>
            <a:r>
              <a:rPr lang="ru-RU" baseline="0" dirty="0" smtClean="0"/>
              <a:t> коротко, то </a:t>
            </a:r>
            <a:r>
              <a:rPr lang="en-US" baseline="0" dirty="0" smtClean="0"/>
              <a:t>job – </a:t>
            </a:r>
            <a:r>
              <a:rPr lang="ru-RU" baseline="0" dirty="0" smtClean="0"/>
              <a:t>э</a:t>
            </a:r>
            <a:r>
              <a:rPr lang="ru-RU" dirty="0" smtClean="0"/>
              <a:t>то </a:t>
            </a:r>
            <a:r>
              <a:rPr lang="ru-RU" b="1" dirty="0" smtClean="0"/>
              <a:t>задача в YAML- или JSON форматах, которая через HTTP API загружается на сервер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Jenkins</a:t>
            </a:r>
            <a:r>
              <a:rPr lang="en-US" baseline="0" dirty="0" smtClean="0"/>
              <a:t> </a:t>
            </a:r>
            <a:r>
              <a:rPr lang="ru-RU" baseline="0" dirty="0" smtClean="0"/>
              <a:t>поддерживает несколько типов проектов, один из которых – </a:t>
            </a:r>
            <a:r>
              <a:rPr lang="en-US" dirty="0" err="1" smtClean="0"/>
              <a:t>jenkins</a:t>
            </a:r>
            <a:r>
              <a:rPr lang="en-US" dirty="0" smtClean="0"/>
              <a:t> pipeline</a:t>
            </a:r>
            <a:r>
              <a:rPr lang="ru-RU" dirty="0" smtClean="0"/>
              <a:t>, с помощью которого можно описать необходимый процесс </a:t>
            </a:r>
            <a:r>
              <a:rPr lang="ru-RU" dirty="0" err="1" smtClean="0"/>
              <a:t>деплоя</a:t>
            </a:r>
            <a:r>
              <a:rPr lang="ru-RU" dirty="0" smtClean="0"/>
              <a:t> или сборки приложения по стадиям. Описывать </a:t>
            </a:r>
            <a:r>
              <a:rPr lang="ru-RU" dirty="0" err="1" smtClean="0"/>
              <a:t>pipeline</a:t>
            </a:r>
            <a:r>
              <a:rPr lang="ru-RU" dirty="0" smtClean="0"/>
              <a:t> нужно в специальном </a:t>
            </a:r>
            <a:r>
              <a:rPr lang="ru-RU" dirty="0" err="1" smtClean="0"/>
              <a:t>Jenkinsfile</a:t>
            </a:r>
            <a:r>
              <a:rPr lang="ru-RU" dirty="0" smtClean="0"/>
              <a:t>, который будет храниться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проекта.</a:t>
            </a:r>
            <a:endParaRPr dirty="0"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слайде приведен пример настройки нового </a:t>
            </a:r>
            <a:r>
              <a:rPr lang="ru-RU" dirty="0" err="1" smtClean="0"/>
              <a:t>пайплайна</a:t>
            </a:r>
            <a:r>
              <a:rPr lang="ru-RU" dirty="0" smtClean="0"/>
              <a:t> в </a:t>
            </a:r>
            <a:r>
              <a:rPr lang="en-US" dirty="0" smtClean="0"/>
              <a:t>Jenkins</a:t>
            </a:r>
            <a:endParaRPr dirty="0"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вкладке «</a:t>
            </a:r>
            <a:r>
              <a:rPr lang="en-US" dirty="0" smtClean="0"/>
              <a:t>Build triggers</a:t>
            </a:r>
            <a:r>
              <a:rPr lang="ru-RU" dirty="0" smtClean="0"/>
              <a:t>» можно задать код </a:t>
            </a:r>
            <a:r>
              <a:rPr lang="ru-RU" dirty="0" err="1" smtClean="0"/>
              <a:t>пайплайна</a:t>
            </a:r>
            <a:r>
              <a:rPr lang="ru-RU" dirty="0" smtClean="0"/>
              <a:t> непосредственно в окне браузера. </a:t>
            </a:r>
            <a:endParaRPr dirty="0"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 выполнении таких задач исполняемый код загружается из </a:t>
            </a:r>
            <a:r>
              <a:rPr lang="ru-RU" dirty="0" err="1" smtClean="0"/>
              <a:t>xml</a:t>
            </a:r>
            <a:r>
              <a:rPr lang="ru-RU" dirty="0" smtClean="0"/>
              <a:t>-файла, хранящего настройки задачи.</a:t>
            </a:r>
            <a:endParaRPr dirty="0"/>
          </a:p>
        </p:txBody>
      </p:sp>
      <p:sp>
        <p:nvSpPr>
          <p:cNvPr id="159" name="Google Shape;1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dirty="0" smtClean="0"/>
              <a:t>Такой способ удобен только для очень небольших задач. Для задач большего объема применяется другой подход, который заключается в следующем:</a:t>
            </a:r>
          </a:p>
          <a:p>
            <a:r>
              <a:rPr lang="ru-RU" dirty="0" smtClean="0"/>
              <a:t>Код хранится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под </a:t>
            </a:r>
            <a:r>
              <a:rPr lang="ru-RU" dirty="0" err="1" smtClean="0"/>
              <a:t>версионным</a:t>
            </a:r>
            <a:r>
              <a:rPr lang="ru-RU" dirty="0" smtClean="0"/>
              <a:t> контролем </a:t>
            </a:r>
            <a:r>
              <a:rPr lang="ru-RU" dirty="0" err="1" smtClean="0"/>
              <a:t>git</a:t>
            </a:r>
            <a:r>
              <a:rPr lang="ru-RU" dirty="0" smtClean="0"/>
              <a:t> или другой VCS (системы контроля версий)</a:t>
            </a:r>
          </a:p>
          <a:p>
            <a:r>
              <a:rPr lang="ru-RU" dirty="0" smtClean="0"/>
              <a:t>Путь к этому </a:t>
            </a:r>
            <a:r>
              <a:rPr lang="ru-RU" dirty="0" err="1" smtClean="0"/>
              <a:t>репозиторию</a:t>
            </a:r>
            <a:r>
              <a:rPr lang="ru-RU" dirty="0" smtClean="0"/>
              <a:t> указывается в настройках задачи, а вместе с ним указывается </a:t>
            </a:r>
            <a:r>
              <a:rPr lang="ru-RU" b="1" dirty="0" smtClean="0"/>
              <a:t>из какого файла внутри </a:t>
            </a:r>
            <a:r>
              <a:rPr lang="ru-RU" b="1" dirty="0" err="1" smtClean="0"/>
              <a:t>репозитория</a:t>
            </a:r>
            <a:r>
              <a:rPr lang="ru-RU" dirty="0" smtClean="0"/>
              <a:t>  нужно извлекать исполняемый код</a:t>
            </a:r>
          </a:p>
          <a:p>
            <a:r>
              <a:rPr lang="ru-RU" dirty="0" smtClean="0"/>
              <a:t>Перед выполнением задачи </a:t>
            </a:r>
            <a:r>
              <a:rPr lang="ru-RU" dirty="0" err="1" smtClean="0"/>
              <a:t>Jenkins</a:t>
            </a:r>
            <a:r>
              <a:rPr lang="ru-RU" dirty="0" smtClean="0"/>
              <a:t> производит извлечение указанного файла из </a:t>
            </a:r>
            <a:r>
              <a:rPr lang="ru-RU" dirty="0" err="1" smtClean="0"/>
              <a:t>репозитория</a:t>
            </a:r>
            <a:r>
              <a:rPr lang="ru-RU" dirty="0" smtClean="0"/>
              <a:t> и читает исполняемый код </a:t>
            </a:r>
            <a:r>
              <a:rPr lang="ru-RU" dirty="0" err="1" smtClean="0"/>
              <a:t>пайплайна</a:t>
            </a:r>
            <a:r>
              <a:rPr lang="ru-RU" dirty="0" smtClean="0"/>
              <a:t> из этого файла, вместо того, чтобы брать его из </a:t>
            </a:r>
            <a:r>
              <a:rPr lang="ru-RU" dirty="0" err="1" smtClean="0"/>
              <a:t>xml</a:t>
            </a:r>
            <a:r>
              <a:rPr lang="ru-RU" dirty="0" smtClean="0"/>
              <a:t>-файла с настройками самой задачи.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слайде можно увидеть пример </a:t>
            </a:r>
            <a:r>
              <a:rPr lang="en-US" dirty="0" err="1" smtClean="0"/>
              <a:t>Jenkinsfile</a:t>
            </a:r>
            <a:r>
              <a:rPr lang="en-US" dirty="0" smtClean="0"/>
              <a:t>, </a:t>
            </a:r>
            <a:r>
              <a:rPr lang="ru-RU" dirty="0" smtClean="0"/>
              <a:t>в котором демонстрируется как один из этапов назначить на узлы с операционной системой </a:t>
            </a:r>
            <a:r>
              <a:rPr lang="ru-RU" dirty="0" err="1" smtClean="0"/>
              <a:t>Linux</a:t>
            </a:r>
            <a:r>
              <a:rPr lang="ru-RU" dirty="0" smtClean="0"/>
              <a:t> а другой на узлы с операционной системой </a:t>
            </a:r>
            <a:r>
              <a:rPr lang="ru-RU" dirty="0" err="1" smtClean="0"/>
              <a:t>Windows</a:t>
            </a:r>
            <a:r>
              <a:rPr lang="ru-RU" dirty="0" smtClean="0"/>
              <a:t>.</a:t>
            </a:r>
          </a:p>
        </p:txBody>
      </p:sp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Код в </a:t>
            </a:r>
            <a:r>
              <a:rPr lang="ru-RU" dirty="0" err="1" smtClean="0"/>
              <a:t>Jenkinsfile</a:t>
            </a:r>
            <a:r>
              <a:rPr lang="ru-RU" dirty="0" smtClean="0"/>
              <a:t> пишется на языке </a:t>
            </a:r>
            <a:r>
              <a:rPr lang="ru-RU" dirty="0" err="1" smtClean="0"/>
              <a:t>Groovy</a:t>
            </a:r>
            <a:r>
              <a:rPr lang="ru-RU" dirty="0" smtClean="0"/>
              <a:t>.  Этот язык является своего рода упрощением языка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Поддержка динамической типизации, нетребовательность к квалификации разработчика и в то же время возможность использовать существующие библиотеки </a:t>
            </a:r>
            <a:r>
              <a:rPr lang="ru-RU" dirty="0" err="1" smtClean="0"/>
              <a:t>Java</a:t>
            </a:r>
            <a:r>
              <a:rPr lang="ru-RU" dirty="0" smtClean="0"/>
              <a:t> делают этот язык подходящим для использования в инструментах по автоматизации тестирования.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Вряд ли этот язык следует изучать серьезно, так как он не используется в "большом программировании", но для написания </a:t>
            </a:r>
            <a:r>
              <a:rPr lang="ru-RU" dirty="0" err="1" smtClean="0"/>
              <a:t>пайплайнов</a:t>
            </a:r>
            <a:r>
              <a:rPr lang="ru-RU" dirty="0" smtClean="0"/>
              <a:t> этого и не требуется - достаточно понимать основные конструкции и принципы работы.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</a:t>
            </a:r>
            <a:r>
              <a:rPr lang="ru-RU" dirty="0" err="1" smtClean="0"/>
              <a:t>Jenkins</a:t>
            </a:r>
            <a:r>
              <a:rPr lang="ru-RU" dirty="0" smtClean="0"/>
              <a:t> применяется не чистый </a:t>
            </a:r>
            <a:r>
              <a:rPr lang="ru-RU" dirty="0" err="1" smtClean="0"/>
              <a:t>Groovy</a:t>
            </a:r>
            <a:r>
              <a:rPr lang="ru-RU" dirty="0" smtClean="0"/>
              <a:t>, а его подмножество с различными ограничениями и надстройками. Например, можно создавать объекты, доступные в той JRE (</a:t>
            </a:r>
            <a:r>
              <a:rPr lang="ru-RU" dirty="0" err="1" smtClean="0"/>
              <a:t>Java</a:t>
            </a:r>
            <a:r>
              <a:rPr lang="ru-RU" dirty="0" smtClean="0"/>
              <a:t>-машине) которая у установлена на сборочных узлах. Сам </a:t>
            </a:r>
            <a:r>
              <a:rPr lang="ru-RU" dirty="0" err="1" smtClean="0"/>
              <a:t>Jenkins</a:t>
            </a:r>
            <a:r>
              <a:rPr lang="ru-RU" dirty="0" smtClean="0"/>
              <a:t> тоже предоставляет дополнительные </a:t>
            </a:r>
            <a:r>
              <a:rPr lang="ru-RU" dirty="0" err="1" smtClean="0"/>
              <a:t>Java</a:t>
            </a:r>
            <a:r>
              <a:rPr lang="ru-RU" dirty="0" smtClean="0"/>
              <a:t>-классы, расширяя возможности своих </a:t>
            </a:r>
            <a:r>
              <a:rPr lang="ru-RU" dirty="0" err="1" smtClean="0"/>
              <a:t>Groovy</a:t>
            </a:r>
            <a:r>
              <a:rPr lang="ru-RU" dirty="0" smtClean="0"/>
              <a:t>-скриптов.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Но как из-за ограничений самого </a:t>
            </a:r>
            <a:r>
              <a:rPr lang="ru-RU" dirty="0" err="1" smtClean="0"/>
              <a:t>Jenkins</a:t>
            </a:r>
            <a:r>
              <a:rPr lang="ru-RU" dirty="0" smtClean="0"/>
              <a:t>, так и из целей безопасности доступ ко многим возможностям </a:t>
            </a:r>
            <a:r>
              <a:rPr lang="ru-RU" dirty="0" err="1" smtClean="0"/>
              <a:t>Java</a:t>
            </a:r>
            <a:r>
              <a:rPr lang="ru-RU" dirty="0" smtClean="0"/>
              <a:t> ограничен.</a:t>
            </a:r>
          </a:p>
        </p:txBody>
      </p:sp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Еще раз вернемся к общей методологии </a:t>
            </a:r>
            <a:r>
              <a:rPr lang="en-US" dirty="0" smtClean="0"/>
              <a:t>DevOps</a:t>
            </a:r>
            <a:r>
              <a:rPr lang="en-US" baseline="0" dirty="0" smtClean="0"/>
              <a:t> </a:t>
            </a:r>
            <a:r>
              <a:rPr lang="ru-RU" baseline="0" dirty="0" smtClean="0"/>
              <a:t>и рассмотрим ее на примере конкретного инструмента</a:t>
            </a:r>
            <a:r>
              <a:rPr lang="en-US" baseline="0" dirty="0" smtClean="0"/>
              <a:t> – </a:t>
            </a:r>
            <a:r>
              <a:rPr lang="ru-RU" baseline="0" dirty="0" smtClean="0"/>
              <a:t>программной системы </a:t>
            </a:r>
            <a:r>
              <a:rPr lang="en-US" baseline="0" dirty="0" smtClean="0"/>
              <a:t>Jenkins</a:t>
            </a:r>
            <a:r>
              <a:rPr lang="ru-RU" baseline="0" dirty="0" smtClean="0"/>
              <a:t>.</a:t>
            </a:r>
            <a:endParaRPr dirty="0"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</a:t>
            </a:r>
            <a:r>
              <a:rPr lang="ru-RU" baseline="0" dirty="0" smtClean="0"/>
              <a:t> результата выполнения задач </a:t>
            </a:r>
            <a:r>
              <a:rPr lang="en-US" baseline="0" dirty="0" err="1" smtClean="0"/>
              <a:t>jenkins</a:t>
            </a:r>
            <a:r>
              <a:rPr lang="en-US" baseline="0" dirty="0" smtClean="0"/>
              <a:t> </a:t>
            </a:r>
            <a:r>
              <a:rPr lang="ru-RU" baseline="0" dirty="0" smtClean="0"/>
              <a:t>с выводом </a:t>
            </a:r>
            <a:r>
              <a:rPr lang="ru-RU" baseline="0" dirty="0" smtClean="0"/>
              <a:t>информации.</a:t>
            </a:r>
            <a:endParaRPr dirty="0"/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работы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 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нужно установить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причем для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нужен именно JDK. Также почти всегда вместе с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Jenkins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устанавливается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Apache</a:t>
            </a:r>
            <a:r>
              <a:rPr lang="ru-RU" dirty="0" smtClean="0"/>
              <a:t> </a:t>
            </a:r>
            <a:r>
              <a:rPr lang="ru-RU" i="1" dirty="0" err="1" smtClean="0"/>
              <a:t>Maven</a:t>
            </a:r>
            <a:r>
              <a:rPr lang="ru-RU" dirty="0" smtClean="0"/>
              <a:t> — </a:t>
            </a:r>
            <a:r>
              <a:rPr lang="ru-RU" dirty="0" err="1" smtClean="0"/>
              <a:t>фреймворк</a:t>
            </a:r>
            <a:r>
              <a:rPr lang="ru-RU" dirty="0" smtClean="0"/>
              <a:t> для автоматизации сборки проектов на основе описания их структуры в файлах POM (англ. </a:t>
            </a:r>
            <a:r>
              <a:rPr lang="ru-RU" dirty="0" err="1" smtClean="0"/>
              <a:t>Project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), на языке XML.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JDK,</a:t>
            </a:r>
            <a:r>
              <a:rPr lang="en-US" baseline="0" dirty="0" smtClean="0"/>
              <a:t> </a:t>
            </a:r>
            <a:r>
              <a:rPr lang="en-US" dirty="0" smtClean="0"/>
              <a:t>Maven </a:t>
            </a:r>
            <a:r>
              <a:rPr lang="ru-RU" dirty="0" smtClean="0"/>
              <a:t>и</a:t>
            </a:r>
            <a:r>
              <a:rPr lang="ru-RU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ru-RU" baseline="0" dirty="0" smtClean="0"/>
              <a:t>можно установить с помощью пакетного менеджера, </a:t>
            </a:r>
            <a:r>
              <a:rPr lang="en-US" baseline="0" dirty="0" smtClean="0"/>
              <a:t>Jenkins – </a:t>
            </a:r>
            <a:r>
              <a:rPr lang="ru-RU" baseline="0" dirty="0" smtClean="0"/>
              <a:t>с помощью </a:t>
            </a:r>
            <a:r>
              <a:rPr lang="en-US" baseline="0" dirty="0" err="1" smtClean="0"/>
              <a:t>culr</a:t>
            </a:r>
            <a:r>
              <a:rPr lang="ru-RU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После установки и запуска </a:t>
            </a:r>
            <a:r>
              <a:rPr lang="en-US" baseline="0" dirty="0" smtClean="0"/>
              <a:t>Jenkins </a:t>
            </a:r>
            <a:r>
              <a:rPr lang="ru-RU" baseline="0" dirty="0" smtClean="0"/>
              <a:t>будет доступен через веб-интерфейс.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продолжения настройки нам потребуется ввести пароль администратора, который хранится в файл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/lib/</a:t>
            </a:r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/secrets/</a:t>
            </a:r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initialAdminPassword</a:t>
            </a:r>
            <a:endParaRPr dirty="0"/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 следующем шаге нам необходимо выбрать режим установки плагинов, которые будут установленные вместе с 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Выбираем 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Install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suggested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plugins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Создаем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пользователя, указываем публичный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работы 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сервера.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Потребуется предварительная настройка некоторых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параметров.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Необходимо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указать путь к </a:t>
            </a:r>
            <a:r>
              <a:rPr lang="ru-RU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фреймворку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появившемся окне в левом меню нажимаем на пункт «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Создать 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».</a:t>
            </a:r>
          </a:p>
          <a:p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Вводим название проекта, выбираем «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Создать задачу со свободной конфигурацией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 и нажимаем «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OК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 внизу страницы.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 вкладке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находим раздел «Управление исходным кодом» и выбираем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Система предлагает ввести нам URL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репозитория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Вводим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его.</a:t>
            </a: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Если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репозиторий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приватный, то система выдаст ошибку о том, что нет доступа к 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репозиторию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Добавляем логин и пароль в подразделе 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Credentials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Выбираем из выпадающего списка 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появившемся окне вводим 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Добавляем и выбираем из выпадающего списка созданные 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Сredentials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ru-RU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Находим раздел «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Сборка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», нажимаем «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Добавить шаг сборки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 и выбираем из выпадающего списка «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Вызвать цели 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верхнего уровня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».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Выбираем нашу настройку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 в поле «Цели» вставляем команду для сборки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-проекта.</a:t>
            </a:r>
          </a:p>
          <a:p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Результат сборки будет сохраняться в директории 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workspace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Lolipop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где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Lolipop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— название нашего проекта.</a:t>
            </a:r>
          </a:p>
          <a:p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 данном примере результатом сборки будет готовый к развертыванию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war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-файл.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запуска сборки в меню выбираем «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Собрать сейчас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». После этого в левом нижнем углу в разделе «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История сборок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 появится индикатор процесса сборки с датой и временем запуска.</a:t>
            </a:r>
          </a:p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Во время сборки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(на примере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Jetty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будут выполняться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последовательно следующие задачи:</a:t>
            </a: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Загрузка из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репозитория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последней версии исходного кода проекта.</a:t>
            </a: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Запуск сборки загруженного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проекта.</a:t>
            </a: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Размещение результатов сборки в папке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workspace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Копирование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war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-файла в папку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webapps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веб-сервера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Jetty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Перезапуск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Jetty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Если сборка завершилась с ошибкой, то маркер будет красного цвета, а если успешно, то 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зеленого.</a:t>
            </a: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Нажав на номер сборки и перейдя в левом меню в раздел 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можно отследить отладочный вывод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сборки.</a:t>
            </a: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Автоматическая сборка и доставка на веб-сервер настроена. Теперь мы можем запускать ее в нужный момент с помощью кнопки «Собрать сейчас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Примерный</a:t>
            </a:r>
            <a:r>
              <a:rPr lang="ru-RU" baseline="0" dirty="0" smtClean="0"/>
              <a:t> классический цикл разработки приложения представлен на слайде</a:t>
            </a:r>
            <a:endParaRPr dirty="0"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 методологии</a:t>
            </a:r>
            <a:r>
              <a:rPr lang="ru-RU" baseline="0" dirty="0" smtClean="0"/>
              <a:t> </a:t>
            </a:r>
            <a:r>
              <a:rPr lang="en-US" baseline="0" dirty="0" smtClean="0"/>
              <a:t>DevOps, </a:t>
            </a:r>
            <a:r>
              <a:rPr lang="ru-RU" baseline="0" dirty="0" smtClean="0"/>
              <a:t>сначала согласовывается техническое решение, учитывающее возможности непрерывной интеграции и непрерывного развертывания приложения, и только затем, после развертывания рабочей среды, можно переходить непосредственно к разработке.</a:t>
            </a:r>
            <a:endParaRPr dirty="0"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Таким образом,</a:t>
            </a:r>
            <a:r>
              <a:rPr lang="ru-RU" baseline="0" dirty="0" smtClean="0"/>
              <a:t> в настроенной и поддерживаемой среде, процесс разработки от фиксации изменений до их реализации в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 может занимать минуты, а не часы и дни. И одним из инструментов для обеспечения такого процесса является </a:t>
            </a:r>
            <a:r>
              <a:rPr lang="en-US" baseline="0" dirty="0" err="1" smtClean="0"/>
              <a:t>jenkins</a:t>
            </a:r>
            <a:r>
              <a:rPr lang="en-US" baseline="0" dirty="0" smtClean="0"/>
              <a:t>.</a:t>
            </a:r>
            <a:endParaRPr dirty="0"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Можно</a:t>
            </a:r>
            <a:r>
              <a:rPr lang="ru-RU" baseline="0" dirty="0" smtClean="0"/>
              <a:t> условно выделить, что сборка приложения и </a:t>
            </a:r>
            <a:r>
              <a:rPr lang="ru-RU" baseline="0" dirty="0" err="1" smtClean="0"/>
              <a:t>автотесты</a:t>
            </a:r>
            <a:r>
              <a:rPr lang="ru-RU" baseline="0" dirty="0" smtClean="0"/>
              <a:t> относятся к сфере непрерывной интеграции, а выкладка в тестовую среду(</a:t>
            </a:r>
            <a:r>
              <a:rPr lang="ru-RU" baseline="0" dirty="0" err="1" smtClean="0"/>
              <a:t>стейджинг</a:t>
            </a:r>
            <a:r>
              <a:rPr lang="ru-RU" baseline="0" dirty="0" smtClean="0"/>
              <a:t>) и на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 – к сфере непрерывного развертывания.</a:t>
            </a:r>
            <a:endParaRPr dirty="0"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dirty="0" smtClean="0"/>
              <a:t>Алгоритм схемы следующий:</a:t>
            </a:r>
          </a:p>
          <a:p>
            <a:r>
              <a:rPr lang="ru-RU" dirty="0" smtClean="0"/>
              <a:t>Разработчик пишет код и заливает его в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ru-RU" dirty="0" smtClean="0"/>
              <a:t>проекта. </a:t>
            </a:r>
          </a:p>
          <a:p>
            <a:r>
              <a:rPr lang="ru-RU" dirty="0" smtClean="0"/>
              <a:t>Среда ищет </a:t>
            </a:r>
            <a:r>
              <a:rPr lang="ru-RU" dirty="0" smtClean="0"/>
              <a:t>в корне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r>
              <a:rPr lang="ru-RU" dirty="0" err="1" smtClean="0"/>
              <a:t>конфиг</a:t>
            </a:r>
            <a:r>
              <a:rPr lang="ru-RU" dirty="0" smtClean="0"/>
              <a:t> </a:t>
            </a:r>
            <a:r>
              <a:rPr lang="ru-RU" dirty="0" smtClean="0"/>
              <a:t>и, когда находит, запускает </a:t>
            </a:r>
            <a:r>
              <a:rPr lang="ru-RU" dirty="0" err="1" smtClean="0"/>
              <a:t>пайплайн</a:t>
            </a:r>
            <a:r>
              <a:rPr lang="ru-RU" dirty="0" smtClean="0"/>
              <a:t> согласно описанной в </a:t>
            </a:r>
            <a:r>
              <a:rPr lang="ru-RU" dirty="0" err="1" smtClean="0"/>
              <a:t>конфиге</a:t>
            </a:r>
            <a:r>
              <a:rPr lang="ru-RU" dirty="0" smtClean="0"/>
              <a:t> логике.</a:t>
            </a:r>
          </a:p>
          <a:p>
            <a:r>
              <a:rPr lang="ru-RU" dirty="0" err="1" smtClean="0"/>
              <a:t>Пайплайн</a:t>
            </a:r>
            <a:r>
              <a:rPr lang="ru-RU" dirty="0" smtClean="0"/>
              <a:t> (</a:t>
            </a:r>
            <a:r>
              <a:rPr lang="ru-RU" dirty="0" err="1" smtClean="0"/>
              <a:t>pipeline</a:t>
            </a:r>
            <a:r>
              <a:rPr lang="ru-RU" dirty="0" smtClean="0"/>
              <a:t>) представляет собой </a:t>
            </a:r>
            <a:r>
              <a:rPr lang="ru-RU" dirty="0" smtClean="0"/>
              <a:t>цельный процесс </a:t>
            </a:r>
            <a:r>
              <a:rPr lang="ru-RU" dirty="0" smtClean="0"/>
              <a:t>из этапов или стадий (</a:t>
            </a:r>
            <a:r>
              <a:rPr lang="ru-RU" dirty="0" err="1" smtClean="0"/>
              <a:t>stage</a:t>
            </a:r>
            <a:r>
              <a:rPr lang="ru-RU" dirty="0" smtClean="0"/>
              <a:t>), которые состоят из задач (</a:t>
            </a:r>
            <a:r>
              <a:rPr lang="ru-RU" dirty="0" err="1" smtClean="0"/>
              <a:t>job</a:t>
            </a:r>
            <a:r>
              <a:rPr lang="ru-RU" dirty="0" smtClean="0"/>
              <a:t>). Каждая задача выполняется в изолированном процессе (используется </a:t>
            </a:r>
            <a:r>
              <a:rPr lang="ru-RU" dirty="0" err="1" smtClean="0"/>
              <a:t>Runner</a:t>
            </a:r>
            <a:r>
              <a:rPr lang="ru-RU" dirty="0" smtClean="0"/>
              <a:t>). </a:t>
            </a:r>
            <a:endParaRPr lang="ru-RU" dirty="0"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100" b="1" dirty="0" err="1" smtClean="0"/>
              <a:t>Раннер</a:t>
            </a:r>
            <a:r>
              <a:rPr lang="ru-RU" sz="1100" dirty="0" smtClean="0"/>
              <a:t> </a:t>
            </a:r>
            <a:r>
              <a:rPr lang="ru-RU" sz="1100" dirty="0" smtClean="0"/>
              <a:t>(</a:t>
            </a:r>
            <a:r>
              <a:rPr lang="en-US" sz="1100" dirty="0" smtClean="0"/>
              <a:t>runner</a:t>
            </a:r>
            <a:r>
              <a:rPr lang="ru-RU" sz="1100" dirty="0" smtClean="0"/>
              <a:t>) — приложение, в рамках которого выполняются задачи и которое можно развернуть на разных типах систем: </a:t>
            </a:r>
            <a:r>
              <a:rPr lang="ru-RU" sz="1100" dirty="0" err="1" smtClean="0"/>
              <a:t>Linux</a:t>
            </a:r>
            <a:r>
              <a:rPr lang="ru-RU" sz="1100" dirty="0" smtClean="0"/>
              <a:t>, </a:t>
            </a:r>
            <a:r>
              <a:rPr lang="ru-RU" sz="1100" dirty="0" err="1" smtClean="0"/>
              <a:t>macOS</a:t>
            </a:r>
            <a:r>
              <a:rPr lang="ru-RU" sz="1100" dirty="0" smtClean="0"/>
              <a:t>, </a:t>
            </a:r>
            <a:r>
              <a:rPr lang="ru-RU" sz="1100" dirty="0" err="1" smtClean="0"/>
              <a:t>Windows</a:t>
            </a:r>
            <a:r>
              <a:rPr lang="ru-RU" sz="1100" dirty="0" smtClean="0"/>
              <a:t>, </a:t>
            </a:r>
            <a:r>
              <a:rPr lang="ru-RU" sz="1100" dirty="0" err="1" smtClean="0"/>
              <a:t>Docker</a:t>
            </a:r>
            <a:r>
              <a:rPr lang="ru-RU" sz="1100" dirty="0" smtClean="0"/>
              <a:t>, </a:t>
            </a:r>
            <a:r>
              <a:rPr lang="ru-RU" sz="1100" dirty="0" err="1" smtClean="0"/>
              <a:t>Kubernetes</a:t>
            </a:r>
            <a:r>
              <a:rPr lang="ru-RU" sz="1100" dirty="0" smtClean="0"/>
              <a:t> и так далее.</a:t>
            </a:r>
          </a:p>
          <a:p>
            <a:r>
              <a:rPr lang="ru-RU" sz="1100" b="1" dirty="0" smtClean="0"/>
              <a:t>Задачи</a:t>
            </a:r>
            <a:r>
              <a:rPr lang="ru-RU" sz="1100" dirty="0" smtClean="0"/>
              <a:t> (</a:t>
            </a:r>
            <a:r>
              <a:rPr lang="en-US" sz="1100" dirty="0" smtClean="0"/>
              <a:t>jobs</a:t>
            </a:r>
            <a:r>
              <a:rPr lang="ru-RU" sz="1100" dirty="0" smtClean="0"/>
              <a:t>) — «кирпичики», из которых строится процесс CI/CD. Это может быть сборка проекта (компиляция, подтягивание зависимостей) или прогон </a:t>
            </a:r>
            <a:r>
              <a:rPr lang="ru-RU" sz="1100" dirty="0" err="1" smtClean="0"/>
              <a:t>автотестов</a:t>
            </a:r>
            <a:r>
              <a:rPr lang="ru-RU" sz="1100" dirty="0" smtClean="0"/>
              <a:t>, или публикация собранного кода в </a:t>
            </a:r>
            <a:r>
              <a:rPr lang="ru-RU" sz="1100" dirty="0" err="1" smtClean="0"/>
              <a:t>Docker-репозиторий</a:t>
            </a:r>
            <a:r>
              <a:rPr lang="ru-RU" sz="1100" dirty="0" smtClean="0"/>
              <a:t>. По умолчанию задачи выполняются изолированно, но их можно связать между собой при помощи </a:t>
            </a:r>
            <a:r>
              <a:rPr lang="ru-RU" sz="1100" b="1" dirty="0" smtClean="0"/>
              <a:t>артефактов</a:t>
            </a:r>
            <a:r>
              <a:rPr lang="ru-RU" sz="1100" dirty="0" smtClean="0"/>
              <a:t>.</a:t>
            </a:r>
            <a:r>
              <a:rPr lang="ru-RU" sz="1100" b="1" dirty="0" smtClean="0"/>
              <a:t> </a:t>
            </a:r>
            <a:endParaRPr lang="ru-RU" sz="1100" dirty="0" smtClean="0"/>
          </a:p>
          <a:p>
            <a:r>
              <a:rPr lang="ru-RU" sz="1100" b="1" dirty="0" smtClean="0"/>
              <a:t>Артефакты</a:t>
            </a:r>
            <a:r>
              <a:rPr lang="ru-RU" sz="1100" dirty="0" smtClean="0"/>
              <a:t> (</a:t>
            </a:r>
            <a:r>
              <a:rPr lang="en-US" sz="1100" dirty="0" smtClean="0"/>
              <a:t>artifacts</a:t>
            </a:r>
            <a:r>
              <a:rPr lang="ru-RU" sz="1100" dirty="0" smtClean="0"/>
              <a:t>) — исполняемые файлы или пакеты для передачи результатов выполнения одной задачи на вход другой. Это позволяет управлять жизненным циклом программного продукта. Пример артефактов — скомпилированные бинарные файлы, архивы, образы контейнеров.</a:t>
            </a:r>
          </a:p>
          <a:p>
            <a:r>
              <a:rPr lang="ru-RU" sz="1100" b="1" dirty="0" smtClean="0"/>
              <a:t>Этапы</a:t>
            </a:r>
            <a:r>
              <a:rPr lang="ru-RU" sz="1100" dirty="0" smtClean="0"/>
              <a:t> (</a:t>
            </a:r>
            <a:r>
              <a:rPr lang="en-US" sz="1100" dirty="0" smtClean="0"/>
              <a:t>stages</a:t>
            </a:r>
            <a:r>
              <a:rPr lang="ru-RU" sz="1100" dirty="0" smtClean="0"/>
              <a:t>) — служат для группировки задач и определения порядка их выполнения. Задачи, принадлежащие одному этапу, выполняются параллельно, если доступно достаточное количество </a:t>
            </a:r>
            <a:r>
              <a:rPr lang="ru-RU" sz="1100" dirty="0" err="1" smtClean="0"/>
              <a:t>раннеров</a:t>
            </a:r>
            <a:r>
              <a:rPr lang="ru-RU" sz="1100" dirty="0" smtClean="0"/>
              <a:t>. Этапы будут выполняться в порядке, указанном в </a:t>
            </a:r>
            <a:r>
              <a:rPr lang="ru-RU" sz="1100" dirty="0" err="1" smtClean="0"/>
              <a:t>конфиге</a:t>
            </a:r>
            <a:r>
              <a:rPr lang="ru-RU" sz="1100" dirty="0" smtClean="0"/>
              <a:t>.</a:t>
            </a:r>
          </a:p>
          <a:p>
            <a:r>
              <a:rPr lang="ru-RU" sz="1100" b="1" dirty="0" err="1" smtClean="0"/>
              <a:t>Пайплайн</a:t>
            </a:r>
            <a:r>
              <a:rPr lang="ru-RU" sz="1100" dirty="0" smtClean="0"/>
              <a:t> (</a:t>
            </a:r>
            <a:r>
              <a:rPr lang="en-US" sz="1100" dirty="0" smtClean="0"/>
              <a:t>pipeline</a:t>
            </a:r>
            <a:r>
              <a:rPr lang="ru-RU" sz="1100" dirty="0" smtClean="0"/>
              <a:t>) — </a:t>
            </a:r>
            <a:r>
              <a:rPr lang="ru-RU" sz="1100" dirty="0" err="1" smtClean="0"/>
              <a:t>верхнеуровневый</a:t>
            </a:r>
            <a:r>
              <a:rPr lang="ru-RU" sz="1100" dirty="0" smtClean="0"/>
              <a:t> элемент процесса CI/CD, включающий в себя этапы и задачи.</a:t>
            </a:r>
            <a:endParaRPr lang="ru-RU" sz="1100" dirty="0"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 err="1" smtClean="0"/>
              <a:t>Gitlab</a:t>
            </a:r>
            <a:r>
              <a:rPr lang="ru-RU" b="1" dirty="0" smtClean="0"/>
              <a:t> CI/CD</a:t>
            </a:r>
            <a:r>
              <a:rPr lang="ru-RU" dirty="0" smtClean="0"/>
              <a:t> — полностью интегрированная в </a:t>
            </a:r>
            <a:r>
              <a:rPr lang="ru-RU" dirty="0" err="1" smtClean="0"/>
              <a:t>GitLab</a:t>
            </a:r>
            <a:r>
              <a:rPr lang="ru-RU" dirty="0" smtClean="0"/>
              <a:t> система для автоматизации сборки, тестирования и развертывания программного кода. </a:t>
            </a:r>
            <a:r>
              <a:rPr lang="ru-RU" dirty="0" err="1" smtClean="0"/>
              <a:t>GitLab</a:t>
            </a:r>
            <a:r>
              <a:rPr lang="ru-RU" dirty="0" smtClean="0"/>
              <a:t> CI/CD использует файл конфигурации YAML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проекта для определения правил работы на каждом этапе в </a:t>
            </a:r>
            <a:r>
              <a:rPr lang="ru-RU" dirty="0" err="1" smtClean="0"/>
              <a:t>пайплайне</a:t>
            </a:r>
            <a:r>
              <a:rPr lang="ru-RU" dirty="0" smtClean="0"/>
              <a:t>. Поддерживает использование </a:t>
            </a:r>
            <a:r>
              <a:rPr lang="ru-RU" dirty="0" err="1" smtClean="0"/>
              <a:t>Docker</a:t>
            </a:r>
            <a:r>
              <a:rPr lang="ru-RU" dirty="0" smtClean="0"/>
              <a:t>-образов для определения окружения сборки — отсюда большая гибкость и повторное использование кода.</a:t>
            </a:r>
          </a:p>
          <a:p>
            <a:r>
              <a:rPr lang="ru-RU" b="1" dirty="0" err="1" smtClean="0"/>
              <a:t>Jenkins</a:t>
            </a:r>
            <a:r>
              <a:rPr lang="ru-RU" dirty="0" smtClean="0"/>
              <a:t> — система с открытым исходным кодом для внедрения CI/CD для автоматизации процесса разработки. </a:t>
            </a:r>
            <a:r>
              <a:rPr lang="ru-RU" dirty="0" err="1" smtClean="0"/>
              <a:t>Jenkins</a:t>
            </a:r>
            <a:r>
              <a:rPr lang="ru-RU" dirty="0" smtClean="0"/>
              <a:t> — самостоятельное приложение, которое требует настройки на сервере, зато предлагает обширный набор плагинов. Это расширяет его функциональность и интеграцию с другими системами и сервисами.</a:t>
            </a:r>
          </a:p>
          <a:p>
            <a:r>
              <a:rPr lang="ru-RU" b="1" dirty="0" err="1" smtClean="0"/>
              <a:t>Azure</a:t>
            </a:r>
            <a:r>
              <a:rPr lang="ru-RU" b="1" dirty="0" smtClean="0"/>
              <a:t> </a:t>
            </a:r>
            <a:r>
              <a:rPr lang="ru-RU" b="1" dirty="0" err="1" smtClean="0"/>
              <a:t>DevOps</a:t>
            </a:r>
            <a:r>
              <a:rPr lang="ru-RU" dirty="0" smtClean="0"/>
              <a:t> — отдельное комплексное решение от </a:t>
            </a:r>
            <a:r>
              <a:rPr lang="ru-RU" dirty="0" err="1" smtClean="0"/>
              <a:t>Microsoft</a:t>
            </a:r>
            <a:r>
              <a:rPr lang="ru-RU" dirty="0" smtClean="0"/>
              <a:t> с набором инструментов разработки. Оно позволяет командам планировать работу, совместно создавать код и доставлять приложения. Для автоматизации сборки, тестирования и развертывания приложений используется инструмент </a:t>
            </a:r>
            <a:r>
              <a:rPr lang="ru-RU" dirty="0" err="1" smtClean="0"/>
              <a:t>Azure</a:t>
            </a:r>
            <a:r>
              <a:rPr lang="ru-RU" dirty="0" smtClean="0"/>
              <a:t> </a:t>
            </a:r>
            <a:r>
              <a:rPr lang="ru-RU" dirty="0" err="1" smtClean="0"/>
              <a:t>Pipelines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TeamCity</a:t>
            </a:r>
            <a:r>
              <a:rPr lang="ru-RU" dirty="0" smtClean="0"/>
              <a:t> — сервер непрерывной интеграции от </a:t>
            </a:r>
            <a:r>
              <a:rPr lang="ru-RU" dirty="0" err="1" smtClean="0"/>
              <a:t>JetBrains</a:t>
            </a:r>
            <a:r>
              <a:rPr lang="ru-RU" dirty="0" smtClean="0"/>
              <a:t>. У </a:t>
            </a:r>
            <a:r>
              <a:rPr lang="ru-RU" dirty="0" err="1" smtClean="0"/>
              <a:t>TeamCity</a:t>
            </a:r>
            <a:r>
              <a:rPr lang="ru-RU" dirty="0" smtClean="0"/>
              <a:t> открытая архитектура, которая позволяет разработчикам создавать плагины для расширения функционала. Некоторые функции бесплатны, но для больших команд и проектов может потребоваться покупка коммерческой лицензии, с чем сейчас возникают сложности.</a:t>
            </a:r>
            <a:endParaRPr lang="ru-RU" dirty="0"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1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6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6576" y="274639"/>
            <a:ext cx="707866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4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>
            <a:spLocks noGrp="1"/>
          </p:cNvSpPr>
          <p:nvPr>
            <p:ph type="ctrTitle"/>
          </p:nvPr>
        </p:nvSpPr>
        <p:spPr>
          <a:xfrm>
            <a:off x="1995932" y="2235791"/>
            <a:ext cx="591413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ubTitle" idx="1"/>
          </p:nvPr>
        </p:nvSpPr>
        <p:spPr>
          <a:xfrm>
            <a:off x="1485900" y="3840483"/>
            <a:ext cx="69342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9265667" y="6186737"/>
            <a:ext cx="268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077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077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077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077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077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077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077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077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077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1540897" y="871480"/>
            <a:ext cx="682421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493241" y="1128522"/>
            <a:ext cx="89195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6941" lvl="0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3880" lvl="1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0820" lvl="2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7761" lvl="3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4700" lvl="4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1640" lvl="5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198580" lvl="6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5521" lvl="7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2460" lvl="8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9265667" y="6186737"/>
            <a:ext cx="268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077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077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077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077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077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077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077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077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077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>
            <a:spLocks noGrp="1"/>
          </p:cNvSpPr>
          <p:nvPr>
            <p:ph type="title"/>
          </p:nvPr>
        </p:nvSpPr>
        <p:spPr>
          <a:xfrm>
            <a:off x="789840" y="2450414"/>
            <a:ext cx="832632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sldNum" idx="12"/>
          </p:nvPr>
        </p:nvSpPr>
        <p:spPr>
          <a:xfrm>
            <a:off x="9263762" y="6184895"/>
            <a:ext cx="271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096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096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096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096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096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096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096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096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096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1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1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5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6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4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c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jsonformatter.curiousconcept.com/" TargetMode="External"/><Relationship Id="rId4" Type="http://schemas.openxmlformats.org/officeDocument/2006/relationships/hyperlink" Target="https://groovyconsole.appspot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ctel.ru/blog/tutorials/how-to-install-jenkin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/>
        </p:nvSpPr>
        <p:spPr>
          <a:xfrm>
            <a:off x="1687285" y="2698753"/>
            <a:ext cx="6226630" cy="5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3" rIns="0" bIns="0" anchor="t" anchorCtr="0">
            <a:spAutoFit/>
          </a:bodyPr>
          <a:lstStyle/>
          <a:p>
            <a:pPr marL="12693" algn="ctr"/>
            <a:r>
              <a:rPr lang="ru-RU" sz="3600" b="1" dirty="0" smtClean="0">
                <a:latin typeface="Verdana"/>
                <a:ea typeface="Verdana"/>
                <a:cs typeface="Verdana"/>
                <a:sym typeface="Verdana"/>
              </a:rPr>
              <a:t>Введение в </a:t>
            </a:r>
            <a:r>
              <a:rPr lang="en-US" sz="3600" b="1" dirty="0" err="1" smtClean="0">
                <a:latin typeface="Verdana"/>
                <a:ea typeface="Verdana"/>
                <a:cs typeface="Verdana"/>
                <a:sym typeface="Verdana"/>
              </a:rPr>
              <a:t>DevOps</a:t>
            </a:r>
            <a:endParaRPr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165160" y="3479803"/>
            <a:ext cx="1574165" cy="3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3" rIns="0" bIns="0" anchor="t" anchorCtr="0">
            <a:spAutoFit/>
          </a:bodyPr>
          <a:lstStyle/>
          <a:p>
            <a:pPr marL="12693"/>
            <a:r>
              <a:rPr lang="ru-RU" sz="2300" dirty="0" smtClean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US" sz="2300" dirty="0" smtClean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300" dirty="0" err="1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занятие</a:t>
            </a:r>
            <a:endParaRPr sz="23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789838" y="2442794"/>
            <a:ext cx="218122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Verdana"/>
                <a:ea typeface="Verdana"/>
                <a:cs typeface="Verdana"/>
                <a:sym typeface="Verdana"/>
              </a:rPr>
              <a:t>Jenkins</a:t>
            </a:r>
            <a:endParaRPr sz="3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>
            <a:off x="791667" y="702056"/>
            <a:ext cx="2239645" cy="5137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325" rIns="0" bIns="0" rtlCol="0" anchor="t" anchorCtr="0">
            <a:spAutoFit/>
          </a:bodyPr>
          <a:lstStyle/>
          <a:p>
            <a:pPr marL="12700"/>
            <a:r>
              <a:rPr lang="en-US" sz="3200" b="1" dirty="0">
                <a:solidFill>
                  <a:srgbClr val="0A75B9"/>
                </a:solidFill>
              </a:rPr>
              <a:t>О Jenkins</a:t>
            </a:r>
            <a:endParaRPr sz="3200" b="1" dirty="0">
              <a:solidFill>
                <a:srgbClr val="0A75B9"/>
              </a:solidFill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760272" y="1597050"/>
            <a:ext cx="8160208" cy="376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5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Система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открытым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исходным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кодом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 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Создан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базе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Java.</a:t>
            </a:r>
            <a:endParaRPr sz="20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12700" marR="175260" lvl="0" indent="0" algn="l" rtl="0">
              <a:lnSpc>
                <a:spcPct val="1501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Позволяет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автоматизировать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часть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процесса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разработки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программного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обеспечения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без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участия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человека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12700" marR="163195" lvl="0" indent="0" algn="l" rtl="0">
              <a:lnSpc>
                <a:spcPct val="150100"/>
              </a:lnSpc>
              <a:spcBef>
                <a:spcPts val="109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Данная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система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предназначена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обеспечения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процесса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непрерывной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интеграции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программного</a:t>
            </a:r>
            <a:r>
              <a:rPr lang="ru-RU" sz="20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обеспечения</a:t>
            </a:r>
            <a:r>
              <a:rPr lang="en-US" sz="20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Проект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 https://jenkins.io/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Документация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 https://jenkins.io/doc/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361378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Verdana"/>
                <a:ea typeface="Verdana"/>
                <a:cs typeface="Verdana"/>
                <a:sym typeface="Verdana"/>
              </a:rPr>
              <a:t>Структура Jenkins нод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7253" y="1370075"/>
            <a:ext cx="4504423" cy="44946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118681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Verdana"/>
                <a:ea typeface="Verdana"/>
                <a:cs typeface="Verdana"/>
                <a:sym typeface="Verdana"/>
              </a:rPr>
              <a:t>Джобы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79" y="1156716"/>
            <a:ext cx="9395460" cy="4329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439483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Пример настройки Pipeline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59" y="960119"/>
            <a:ext cx="8717280" cy="499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8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439483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Пример настройки Pipeline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683" y="1005840"/>
            <a:ext cx="8624316" cy="49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398081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Пример кода пайплайна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897636"/>
            <a:ext cx="8686800" cy="50794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5693868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Пример </a:t>
            </a:r>
            <a:r>
              <a:rPr lang="en-US" sz="2200" b="1" dirty="0" err="1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Jenkinsfile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в проекте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6" name="Picture 2" descr="https://infostart.ru/upload/iblock/b38/b38feed61c9481e8560d608423ca30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" y="1142683"/>
            <a:ext cx="8958763" cy="498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8731708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Пример </a:t>
            </a:r>
            <a:r>
              <a:rPr lang="en-US" sz="2200" b="1" dirty="0" err="1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Jenkinsfile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50" name="Picture 2" descr="https://infostart.ru/upload/iblock/e8c/e8cb37b32608486a3e773a49b1d4f3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95"/>
          <a:stretch/>
        </p:blipFill>
        <p:spPr bwMode="auto">
          <a:xfrm>
            <a:off x="82091" y="955040"/>
            <a:ext cx="5599503" cy="53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 descr="https://infostart.ru/upload/iblock/e8c/e8cb37b32608486a3e773a49b1d4f3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40" r="21272"/>
          <a:stretch/>
        </p:blipFill>
        <p:spPr bwMode="auto">
          <a:xfrm>
            <a:off x="5681595" y="2977116"/>
            <a:ext cx="4224406" cy="34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8731708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Язык 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Groovy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76" name="Picture 4" descr="Groovy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858896"/>
            <a:ext cx="5600616" cy="277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789838" y="2442794"/>
            <a:ext cx="188404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Verdana"/>
                <a:ea typeface="Verdana"/>
                <a:cs typeface="Verdana"/>
                <a:sym typeface="Verdana"/>
              </a:rPr>
              <a:t>CI/CD</a:t>
            </a:r>
            <a:endParaRPr sz="3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1888489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Результаты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714" y="925830"/>
            <a:ext cx="8425649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6557232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Процесс установки и настройки 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Рисунок 4" descr="настройка jenkins через веб-интерфейс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49" y="1299616"/>
            <a:ext cx="5974715" cy="374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07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6557232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Процесс установки и настройки 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Рисунок 5" descr="выбираем режим установки плагинов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1445762"/>
            <a:ext cx="5861050" cy="2903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04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6557232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Процесс установки и настройки 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Рисунок 4" descr="создаем профиль администратор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60" y="826512"/>
            <a:ext cx="5872480" cy="303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подтверждаем публичный адрес сервера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862447"/>
            <a:ext cx="5988050" cy="287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89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6557232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Процесс установки и настройки 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Рисунок 5" descr="jenkins готов к работе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3" y="1105786"/>
            <a:ext cx="3002280" cy="125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настройка maven в jenkin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87" y="1105786"/>
            <a:ext cx="4879583" cy="4741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77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6557232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Процесс установки и настройки 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Рисунок 6" descr="конфигурация глобальных инструментов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1" y="974724"/>
            <a:ext cx="5832475" cy="24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вводим имя и путь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58" y="3428998"/>
            <a:ext cx="4576983" cy="295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414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6557232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Настройка первого </a:t>
            </a:r>
            <a:r>
              <a:rPr lang="ru-RU" sz="2200" b="1" dirty="0" err="1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пайплайна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Рисунок 5" descr="заходим под учетной записью администратор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2" y="1013318"/>
            <a:ext cx="3030279" cy="407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создаем задачу со свободной конфигурацией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26" y="906993"/>
            <a:ext cx="5681034" cy="205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selectel.ru/blog/wp-content/uploads/2021/12/15-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10" y="3050878"/>
            <a:ext cx="5708650" cy="172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выбираем Jenkins из выпадающего списка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48" y="5006552"/>
            <a:ext cx="4844311" cy="1107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545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6557232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Настройка первого </a:t>
            </a:r>
            <a:r>
              <a:rPr lang="ru-RU" sz="2200" b="1" dirty="0" err="1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пайплайна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Рисунок 8" descr="вводим логин и пароль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1" y="1025207"/>
            <a:ext cx="4348000" cy="353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выбираем созданные Сredential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1" y="4942300"/>
            <a:ext cx="5730875" cy="109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вызываем цели верхнего уровня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403" y="1100641"/>
            <a:ext cx="4586597" cy="3385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919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6557232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Настройка первого </a:t>
            </a:r>
            <a:r>
              <a:rPr lang="ru-RU" sz="2200" b="1" dirty="0" err="1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пайплайна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Рисунок 6" descr="результат сборки будет сохраняться в директории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04" y="1635515"/>
            <a:ext cx="5661025" cy="2247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826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6557232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Настройка первого </a:t>
            </a:r>
            <a:r>
              <a:rPr lang="ru-RU" sz="2200" b="1" dirty="0" err="1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пайплайна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Jenkins</a:t>
            </a: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Рисунок 4" descr="запуск сборки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9" y="1001837"/>
            <a:ext cx="3806862" cy="533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сборка с ошибкой и без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665" y="1001837"/>
            <a:ext cx="4137711" cy="185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отладочный вывод сборки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14" y="3838353"/>
            <a:ext cx="4350362" cy="1523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4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515874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Предпосылки появления CI/CD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534111" y="1165986"/>
            <a:ext cx="8058784" cy="412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3695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Разработчики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написали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новый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код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5080" lvl="0" indent="-34163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Администраторы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вручную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выкатывают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обновление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начинаются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проблемы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что-то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работает</a:t>
            </a:r>
            <a:endParaRPr lang="ru-RU" sz="1800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5080" lvl="0" indent="-34163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Разработчики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исправляют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проблемы</a:t>
            </a:r>
            <a:endParaRPr lang="ru-RU" sz="1800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5080" lvl="0" indent="-34163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Администраторы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повторяют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п.2 —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как-то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работает</a:t>
            </a:r>
            <a:endParaRPr lang="ru-RU" sz="1800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5080" lvl="0" indent="-34163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Заказчик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выкатывает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PROD</a:t>
            </a:r>
            <a:endParaRPr lang="ru-RU" sz="1800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5080" lvl="0" indent="-34163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Появляются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проблемы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невоспроизводимые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баги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т.п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lang="ru-RU" sz="1800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5080" lvl="0" indent="-34163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Заказчик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недоволен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0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789840" y="2450415"/>
            <a:ext cx="8326323" cy="111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66" rIns="0" bIns="0" anchor="t" anchorCtr="0">
            <a:spAutoFit/>
          </a:bodyPr>
          <a:lstStyle/>
          <a:p>
            <a:pPr marL="12699" marR="5079">
              <a:lnSpc>
                <a:spcPct val="106250"/>
              </a:lnSpc>
            </a:pPr>
            <a:r>
              <a:rPr lang="ru-RU" dirty="0" smtClean="0"/>
              <a:t>Полезные ресурсы для самостоятельного изучения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642619" y="483742"/>
            <a:ext cx="5456734" cy="60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12700" marR="508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935F"/>
                </a:solidFill>
                <a:latin typeface="Verdana"/>
                <a:ea typeface="Verdana"/>
                <a:cs typeface="Verdana"/>
                <a:sym typeface="Verdana"/>
              </a:rPr>
              <a:t>Полезная</a:t>
            </a:r>
            <a:r>
              <a:rPr lang="en-US" sz="3200" b="1" dirty="0">
                <a:solidFill>
                  <a:srgbClr val="00935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3200" b="1" dirty="0" err="1">
                <a:solidFill>
                  <a:srgbClr val="00935F"/>
                </a:solidFill>
                <a:latin typeface="Verdana"/>
                <a:ea typeface="Verdana"/>
                <a:cs typeface="Verdana"/>
                <a:sym typeface="Verdana"/>
              </a:rPr>
              <a:t>литература</a:t>
            </a:r>
            <a:endParaRPr sz="3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642618" y="1332229"/>
            <a:ext cx="6164582" cy="452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/>
            <a:r>
              <a:rPr lang="ru-RU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Описание 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Jenkins Pipelines, </a:t>
            </a:r>
            <a:r>
              <a:rPr lang="ru-RU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синтаксис 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groovy</a:t>
            </a: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 smtClean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800" b="0" i="0" u="sng" strike="noStrike" cap="none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://jenkins.io/docs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ru-RU" sz="1800" b="0" i="0" u="none" strike="noStrike" cap="none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12700"/>
            <a:r>
              <a:rPr lang="ru-RU" sz="1800" dirty="0">
                <a:latin typeface="Verdana"/>
                <a:ea typeface="Verdana"/>
                <a:cs typeface="Verdana"/>
                <a:sym typeface="Verdana"/>
              </a:rPr>
              <a:t>Онлайн 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Groovy-</a:t>
            </a:r>
            <a:r>
              <a:rPr lang="ru-RU" sz="1800" dirty="0">
                <a:latin typeface="Verdana"/>
                <a:ea typeface="Verdana"/>
                <a:cs typeface="Verdana"/>
                <a:sym typeface="Verdana"/>
              </a:rPr>
              <a:t>консоль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 smtClean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800" b="0" i="0" u="sng" strike="noStrike" cap="none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://groovyconsole.appspot.com/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lang="ru-RU" sz="1800" b="0" i="0" u="none" strike="noStrike" cap="none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1800" b="0" i="0" u="none" strike="noStrike" cap="none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12700" marR="330835">
              <a:lnSpc>
                <a:spcPct val="165800"/>
              </a:lnSpc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JSON </a:t>
            </a:r>
            <a:r>
              <a:rPr lang="ru-RU" sz="1800" dirty="0" err="1">
                <a:latin typeface="Verdana"/>
                <a:ea typeface="Verdana"/>
                <a:cs typeface="Verdana"/>
                <a:sym typeface="Verdana"/>
              </a:rPr>
              <a:t>валидатор</a:t>
            </a:r>
            <a:endParaRPr lang="ru-RU" sz="1800" dirty="0">
              <a:latin typeface="Verdana"/>
              <a:ea typeface="Verdana"/>
              <a:cs typeface="Verdana"/>
              <a:sym typeface="Verdana"/>
            </a:endParaRPr>
          </a:p>
          <a:p>
            <a:pPr marL="12700" marR="330835" lvl="0" indent="0" algn="l" rtl="0">
              <a:lnSpc>
                <a:spcPct val="165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 smtClean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800" b="0" i="0" u="sng" strike="noStrike" cap="none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://jsonformatter.curiousconcept.com/ </a:t>
            </a:r>
            <a:endParaRPr lang="ru-RU" sz="1800" b="0" i="0" u="sng" strike="noStrike" cap="none" dirty="0" smtClean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330835" lvl="0" indent="0" algn="l" rtl="0">
              <a:lnSpc>
                <a:spcPct val="165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u="sng" dirty="0" smtClean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330835" lvl="0" indent="0" algn="l" rtl="0">
              <a:lnSpc>
                <a:spcPct val="165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Документация </a:t>
            </a:r>
            <a:r>
              <a:rPr lang="en-US" sz="1800" dirty="0" err="1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GitLab</a:t>
            </a:r>
            <a:endParaRPr lang="ru-RU" sz="18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330835" lvl="0">
              <a:lnSpc>
                <a:spcPct val="165800"/>
              </a:lnSpc>
            </a:pPr>
            <a:r>
              <a:rPr lang="en-US" sz="18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https://docs.gitlab.com/ee/ci/ </a:t>
            </a:r>
            <a:endParaRPr lang="ru-RU" sz="1800" b="0" i="0" u="none" strike="noStrike" cap="none" dirty="0" smtClean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2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642619" y="483742"/>
            <a:ext cx="5456734" cy="60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12700" marR="508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935F"/>
                </a:solidFill>
                <a:latin typeface="Verdana"/>
                <a:ea typeface="Verdana"/>
                <a:cs typeface="Verdana"/>
                <a:sym typeface="Verdana"/>
              </a:rPr>
              <a:t>Полезная</a:t>
            </a:r>
            <a:r>
              <a:rPr lang="en-US" sz="3200" b="1" dirty="0">
                <a:solidFill>
                  <a:srgbClr val="00935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3200" b="1" dirty="0" err="1">
                <a:solidFill>
                  <a:srgbClr val="00935F"/>
                </a:solidFill>
                <a:latin typeface="Verdana"/>
                <a:ea typeface="Verdana"/>
                <a:cs typeface="Verdana"/>
                <a:sym typeface="Verdana"/>
              </a:rPr>
              <a:t>литература</a:t>
            </a:r>
            <a:endParaRPr sz="3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642617" y="1332229"/>
            <a:ext cx="6917131" cy="17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/>
            <a:r>
              <a:rPr lang="ru-RU" sz="18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Установка </a:t>
            </a:r>
            <a:r>
              <a:rPr lang="en-US" sz="18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Jenkins</a:t>
            </a: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12700" lvl="0"/>
            <a:r>
              <a:rPr lang="en-US" sz="1800" u="sng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https://selectel.ru/blog/tutorials/how-to-install-jenkins</a:t>
            </a:r>
            <a:r>
              <a:rPr lang="en-US" sz="1800" u="sng" dirty="0" smtClean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/</a:t>
            </a:r>
            <a:endParaRPr lang="ru-RU" sz="1800" u="sng" dirty="0" smtClean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lvl="0"/>
            <a:endParaRPr lang="ru-RU" sz="1800" u="sng" dirty="0" smtClean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330835" lvl="0" indent="0" algn="l" rtl="0">
              <a:lnSpc>
                <a:spcPct val="165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Установка </a:t>
            </a:r>
            <a:r>
              <a:rPr lang="en-US" sz="1800" dirty="0" err="1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GitLab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и настройка тестового проекта</a:t>
            </a:r>
            <a:endParaRPr lang="ru-RU" sz="18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330835" lvl="0">
              <a:lnSpc>
                <a:spcPct val="165800"/>
              </a:lnSpc>
            </a:pPr>
            <a:r>
              <a:rPr lang="en-US" sz="18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https://habr.com/ru/articles/764568/</a:t>
            </a:r>
            <a:endParaRPr lang="ru-RU" sz="1800" b="0" i="0" u="none" strike="noStrike" cap="none" dirty="0" smtClean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244538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Как улучшить?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534111" y="1028572"/>
            <a:ext cx="7864475" cy="370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3695" marR="5080" lvl="0" indent="-341630" algn="l" rtl="0">
              <a:lnSpc>
                <a:spcPct val="150100"/>
              </a:lnSpc>
              <a:spcBef>
                <a:spcPts val="0"/>
              </a:spcBef>
              <a:spcAft>
                <a:spcPts val="120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Разработчики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администраторы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согласовывают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друг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другом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техническое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решение</a:t>
            </a:r>
            <a:endParaRPr lang="ru-RU" sz="1800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5080" lvl="0" indent="-341630" algn="l" rtl="0">
              <a:lnSpc>
                <a:spcPct val="150100"/>
              </a:lnSpc>
              <a:spcBef>
                <a:spcPts val="0"/>
              </a:spcBef>
              <a:spcAft>
                <a:spcPts val="120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Пишется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новый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код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приложение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ci/cd)</a:t>
            </a:r>
            <a:endParaRPr lang="ru-RU" sz="1800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5080" lvl="0" indent="-341630" algn="l" rtl="0">
              <a:lnSpc>
                <a:spcPct val="150100"/>
              </a:lnSpc>
              <a:spcBef>
                <a:spcPts val="0"/>
              </a:spcBef>
              <a:spcAft>
                <a:spcPts val="120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Выкатка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STAGE</a:t>
            </a:r>
            <a:endParaRPr lang="ru-RU" sz="1800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5080" lvl="0" indent="-341630" algn="l" rtl="0">
              <a:lnSpc>
                <a:spcPct val="150100"/>
              </a:lnSpc>
              <a:spcBef>
                <a:spcPts val="0"/>
              </a:spcBef>
              <a:spcAft>
                <a:spcPts val="120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Проводится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тестирование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автотесты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ru-RU" sz="1800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5080" lvl="0" indent="-341630" algn="l" rtl="0">
              <a:lnSpc>
                <a:spcPct val="150100"/>
              </a:lnSpc>
              <a:spcBef>
                <a:spcPts val="0"/>
              </a:spcBef>
              <a:spcAft>
                <a:spcPts val="120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Выкатка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PROD (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автодеплой</a:t>
            </a:r>
            <a:r>
              <a:rPr lang="en-US" sz="1800" b="0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5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53695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A75B9"/>
              </a:buClr>
              <a:buSzPts val="1800"/>
              <a:buFont typeface="Verdana"/>
              <a:buAutoNum type="arabicPeriod"/>
            </a:pP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Заказчик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доволен</a:t>
            </a:r>
            <a:r>
              <a:rPr lang="en-US" sz="1800" b="0" i="0" u="none" strike="noStrike" cap="none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096" y="1005839"/>
            <a:ext cx="7063740" cy="517855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244538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Как улучшить?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6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244157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Процесс CI/CD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" name="Google Shape;8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975" y="1469796"/>
            <a:ext cx="8880147" cy="156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0160" y="3346878"/>
            <a:ext cx="7801356" cy="24123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5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244157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Процесс CI/CD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1" name="Picture 3" descr="Z:\Курс DevOps. Начальный уровень\Рисунок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27200"/>
            <a:ext cx="8967787" cy="340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7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3016590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Термины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CI/CD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542261" y="1072561"/>
            <a:ext cx="86230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err="1"/>
              <a:t>Раннер</a:t>
            </a:r>
            <a:r>
              <a:rPr lang="ru-RU" sz="1800" dirty="0"/>
              <a:t> </a:t>
            </a:r>
            <a:r>
              <a:rPr lang="ru-RU" sz="1800" dirty="0" smtClean="0"/>
              <a:t>(</a:t>
            </a:r>
            <a:r>
              <a:rPr lang="en-US" sz="1800" dirty="0" smtClean="0"/>
              <a:t>runner</a:t>
            </a:r>
            <a:r>
              <a:rPr lang="ru-RU" sz="1800" dirty="0" smtClean="0"/>
              <a:t>) </a:t>
            </a:r>
            <a:r>
              <a:rPr lang="ru-RU" sz="1800" dirty="0"/>
              <a:t>— приложение, в рамках которого выполняются задачи и которое можно развернуть на разных типах систем: </a:t>
            </a:r>
            <a:r>
              <a:rPr lang="ru-RU" sz="1800" dirty="0" err="1"/>
              <a:t>Linux</a:t>
            </a:r>
            <a:r>
              <a:rPr lang="ru-RU" sz="1800" dirty="0"/>
              <a:t>, </a:t>
            </a:r>
            <a:r>
              <a:rPr lang="ru-RU" sz="1800" dirty="0" err="1"/>
              <a:t>macOS</a:t>
            </a:r>
            <a:r>
              <a:rPr lang="ru-RU" sz="1800" dirty="0"/>
              <a:t>, </a:t>
            </a:r>
            <a:r>
              <a:rPr lang="ru-RU" sz="1800" dirty="0" err="1"/>
              <a:t>Windows</a:t>
            </a:r>
            <a:r>
              <a:rPr lang="ru-RU" sz="1800" dirty="0"/>
              <a:t>, </a:t>
            </a:r>
            <a:r>
              <a:rPr lang="ru-RU" sz="1800" dirty="0" err="1"/>
              <a:t>Docker</a:t>
            </a:r>
            <a:r>
              <a:rPr lang="ru-RU" sz="1800" dirty="0"/>
              <a:t>, </a:t>
            </a:r>
            <a:r>
              <a:rPr lang="ru-RU" sz="1800" dirty="0" err="1"/>
              <a:t>Kubernetes</a:t>
            </a:r>
            <a:r>
              <a:rPr lang="ru-RU" sz="1800" dirty="0"/>
              <a:t> и так далее.</a:t>
            </a:r>
          </a:p>
          <a:p>
            <a:r>
              <a:rPr lang="ru-RU" sz="1800" b="1" dirty="0"/>
              <a:t>Задачи</a:t>
            </a:r>
            <a:r>
              <a:rPr lang="ru-RU" sz="1800" dirty="0"/>
              <a:t> </a:t>
            </a:r>
            <a:r>
              <a:rPr lang="ru-RU" sz="1800" dirty="0" smtClean="0"/>
              <a:t>(</a:t>
            </a:r>
            <a:r>
              <a:rPr lang="en-US" sz="1800" dirty="0"/>
              <a:t>jobs</a:t>
            </a:r>
            <a:r>
              <a:rPr lang="ru-RU" sz="1800" dirty="0" smtClean="0"/>
              <a:t>) </a:t>
            </a:r>
            <a:r>
              <a:rPr lang="ru-RU" sz="1800" dirty="0"/>
              <a:t>— «кирпичики», из которых строится процесс CI/CD. Это может быть сборка проекта (компиляция, подтягивание зависимостей) или прогон </a:t>
            </a:r>
            <a:r>
              <a:rPr lang="ru-RU" sz="1800" dirty="0" err="1"/>
              <a:t>автотестов</a:t>
            </a:r>
            <a:r>
              <a:rPr lang="ru-RU" sz="1800" dirty="0"/>
              <a:t>, или публикация собранного кода в </a:t>
            </a:r>
            <a:r>
              <a:rPr lang="ru-RU" sz="1800" dirty="0" err="1"/>
              <a:t>Docker-репозиторий</a:t>
            </a:r>
            <a:r>
              <a:rPr lang="ru-RU" sz="1800" dirty="0"/>
              <a:t>. По умолчанию задачи выполняются изолированно, но их можно связать между собой при помощи </a:t>
            </a:r>
            <a:r>
              <a:rPr lang="ru-RU" sz="1800" b="1" dirty="0"/>
              <a:t>артефактов</a:t>
            </a:r>
            <a:r>
              <a:rPr lang="ru-RU" sz="1800" dirty="0"/>
              <a:t>.</a:t>
            </a:r>
            <a:r>
              <a:rPr lang="ru-RU" sz="1800" b="1" dirty="0"/>
              <a:t> </a:t>
            </a:r>
            <a:endParaRPr lang="ru-RU" sz="1800" dirty="0"/>
          </a:p>
          <a:p>
            <a:r>
              <a:rPr lang="ru-RU" sz="1800" b="1" dirty="0"/>
              <a:t>Артефакты</a:t>
            </a:r>
            <a:r>
              <a:rPr lang="ru-RU" sz="1800" dirty="0"/>
              <a:t> </a:t>
            </a:r>
            <a:r>
              <a:rPr lang="ru-RU" sz="1800" dirty="0" smtClean="0"/>
              <a:t>(</a:t>
            </a:r>
            <a:r>
              <a:rPr lang="en-US" sz="1800" dirty="0"/>
              <a:t>artifacts</a:t>
            </a:r>
            <a:r>
              <a:rPr lang="ru-RU" sz="1800" dirty="0" smtClean="0"/>
              <a:t>) </a:t>
            </a:r>
            <a:r>
              <a:rPr lang="ru-RU" sz="1800" dirty="0"/>
              <a:t>— исполняемые файлы или пакеты для передачи результатов выполнения одной задачи на вход другой. Это позволяет управлять жизненным циклом программного продукта. Пример артефактов — скомпилированные бинарные файлы, архивы, образы контейнеров.</a:t>
            </a:r>
          </a:p>
          <a:p>
            <a:r>
              <a:rPr lang="ru-RU" sz="1800" b="1" dirty="0"/>
              <a:t>Этапы</a:t>
            </a:r>
            <a:r>
              <a:rPr lang="ru-RU" sz="1800" dirty="0"/>
              <a:t> </a:t>
            </a:r>
            <a:r>
              <a:rPr lang="ru-RU" sz="1800" dirty="0" smtClean="0"/>
              <a:t>(</a:t>
            </a:r>
            <a:r>
              <a:rPr lang="en-US" sz="1800" dirty="0"/>
              <a:t>stages</a:t>
            </a:r>
            <a:r>
              <a:rPr lang="ru-RU" sz="1800" dirty="0" smtClean="0"/>
              <a:t>) </a:t>
            </a:r>
            <a:r>
              <a:rPr lang="ru-RU" sz="1800" dirty="0"/>
              <a:t>— служат для группировки задач и определения порядка их выполнения. Задачи, принадлежащие одному этапу, выполняются параллельно, если доступно достаточное количество </a:t>
            </a:r>
            <a:r>
              <a:rPr lang="ru-RU" sz="1800" dirty="0" err="1"/>
              <a:t>раннеров</a:t>
            </a:r>
            <a:r>
              <a:rPr lang="ru-RU" sz="1800" dirty="0"/>
              <a:t>. Этапы будут выполняться в порядке, указанном в </a:t>
            </a:r>
            <a:r>
              <a:rPr lang="ru-RU" sz="1800" dirty="0" err="1"/>
              <a:t>конфиге</a:t>
            </a:r>
            <a:r>
              <a:rPr lang="ru-RU" sz="1800" dirty="0"/>
              <a:t>.</a:t>
            </a:r>
          </a:p>
          <a:p>
            <a:r>
              <a:rPr lang="ru-RU" sz="1800" b="1" dirty="0" err="1"/>
              <a:t>Пайплайн</a:t>
            </a:r>
            <a:r>
              <a:rPr lang="ru-RU" sz="1800" dirty="0"/>
              <a:t> </a:t>
            </a:r>
            <a:r>
              <a:rPr lang="ru-RU" sz="1800" dirty="0" smtClean="0"/>
              <a:t>(</a:t>
            </a:r>
            <a:r>
              <a:rPr lang="en-US" sz="1800" dirty="0"/>
              <a:t>pipeline</a:t>
            </a:r>
            <a:r>
              <a:rPr lang="ru-RU" sz="1800" dirty="0" smtClean="0"/>
              <a:t>) </a:t>
            </a:r>
            <a:r>
              <a:rPr lang="ru-RU" sz="1800" dirty="0"/>
              <a:t>— </a:t>
            </a:r>
            <a:r>
              <a:rPr lang="ru-RU" sz="1800" dirty="0" err="1"/>
              <a:t>верхнеуровневый</a:t>
            </a:r>
            <a:r>
              <a:rPr lang="ru-RU" sz="1800" dirty="0"/>
              <a:t> элемент процесса CI/CD, включающий в себя этапы и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97959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524052" y="467944"/>
            <a:ext cx="3590748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Инструменты</a:t>
            </a:r>
            <a:r>
              <a:rPr lang="en-US" sz="2200" b="1" dirty="0" smtClean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>
                <a:solidFill>
                  <a:srgbClr val="2887F0"/>
                </a:solidFill>
                <a:latin typeface="Verdana"/>
                <a:ea typeface="Verdana"/>
                <a:cs typeface="Verdana"/>
                <a:sym typeface="Verdana"/>
              </a:rPr>
              <a:t>CI/CD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https://habrastorage.org/getpro/habr/upload_files/913/22b/612/91322b6128da2911aa9e24db49806b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137"/>
            <a:ext cx="9989100" cy="52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738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30165</TotalTime>
  <Words>1173</Words>
  <Application>Microsoft Office PowerPoint</Application>
  <PresentationFormat>Лист A4 (210x297 мм)</PresentationFormat>
  <Paragraphs>176</Paragraphs>
  <Slides>32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Презентация PowerPoint</vt:lpstr>
      <vt:lpstr>CI/CD</vt:lpstr>
      <vt:lpstr>Предпосылки появления CI/CD</vt:lpstr>
      <vt:lpstr>Как улучшить?</vt:lpstr>
      <vt:lpstr>Как улучшить?</vt:lpstr>
      <vt:lpstr>Процесс CI/CD</vt:lpstr>
      <vt:lpstr>Процесс CI/CD</vt:lpstr>
      <vt:lpstr>Термины CI/CD</vt:lpstr>
      <vt:lpstr>Инструменты CI/CD</vt:lpstr>
      <vt:lpstr>Jenkins</vt:lpstr>
      <vt:lpstr>О Jenkins</vt:lpstr>
      <vt:lpstr>Структура Jenkins нод</vt:lpstr>
      <vt:lpstr>Джобы</vt:lpstr>
      <vt:lpstr>Пример настройки Pipeline</vt:lpstr>
      <vt:lpstr>Пример настройки Pipeline</vt:lpstr>
      <vt:lpstr>Пример кода пайплайна</vt:lpstr>
      <vt:lpstr>Пример Jenkinsfile в проекте</vt:lpstr>
      <vt:lpstr>Пример Jenkinsfile</vt:lpstr>
      <vt:lpstr>Язык Groovy</vt:lpstr>
      <vt:lpstr>Результаты</vt:lpstr>
      <vt:lpstr>Процесс установки и настройки Jenkins </vt:lpstr>
      <vt:lpstr>Процесс установки и настройки Jenkins </vt:lpstr>
      <vt:lpstr>Процесс установки и настройки Jenkins </vt:lpstr>
      <vt:lpstr>Процесс установки и настройки Jenkins </vt:lpstr>
      <vt:lpstr>Процесс установки и настройки Jenkins </vt:lpstr>
      <vt:lpstr>Настройка первого пайплайна Jenkins </vt:lpstr>
      <vt:lpstr>Настройка первого пайплайна Jenkins </vt:lpstr>
      <vt:lpstr>Настройка первого пайплайна Jenkins </vt:lpstr>
      <vt:lpstr>Настройка первого пайплайна Jenkins </vt:lpstr>
      <vt:lpstr>Полезные ресурсы для самостоятельного изучения</vt:lpstr>
      <vt:lpstr>Полезная  литература</vt:lpstr>
      <vt:lpstr>Полезная  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Kerimov@VSK.RU</dc:creator>
  <cp:lastModifiedBy>Stepan G. Nebaba</cp:lastModifiedBy>
  <cp:revision>165</cp:revision>
  <dcterms:created xsi:type="dcterms:W3CDTF">2021-08-26T09:42:54Z</dcterms:created>
  <dcterms:modified xsi:type="dcterms:W3CDTF">2024-05-30T03:26:32Z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2021-08-26T00:00:00Z</vt:filetime>
  </property>
</Properties>
</file>