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11B0ED8-420F-AB4F-DEE0-52BC0087B16E}" name="Manju Jagadish" initials="MJ" userId="0d738fb277abd22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4" d="100"/>
          <a:sy n="84" d="100"/>
        </p:scale>
        <p:origin x="643"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6E22-7B94-CA63-7FF0-10E04246AB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A4A076-DDCD-3C1C-A94F-2DD060FE76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2314D6-1810-0A72-476C-D243740E93DE}"/>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872841D7-DADA-81F4-06CD-711F2454A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69249-A301-0915-3B99-4147ECB3A353}"/>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4670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D23D-1916-5AA6-CFD7-1AE4DAAADB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EE8CBE-5535-C15D-7A43-EB4E2A1989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0A3E6-EFEC-57CA-6CD5-A1CD848157CC}"/>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D0844DC2-76B4-3958-C458-2636D31DB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FC379-54B7-4575-E476-BA45B52CA0A7}"/>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89618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7D20E8-6A54-8168-81C9-3640FD5F43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D4BA82-54B0-BC16-1165-FAB70F2541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71557-39B7-EE9E-1F12-3F2B4E32FB59}"/>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921A343E-1868-AF5B-BA7E-5BE69A7CA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D36AC6-95C1-4312-E607-1C1600209E51}"/>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399593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C64A-1D82-0EC9-01E2-A5C15978E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2ADD56-02AE-694C-A376-731D661121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46431-D1B8-F398-660B-10ED7CBA2AD5}"/>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858EBBCF-9277-0F4D-5863-810D21B6F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37E00-024A-84FB-C30B-1C95EC8A97FF}"/>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399214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BBB1-97A7-C99A-8211-0EC4A66747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D79029-9E55-CBFC-882B-0CC9AD0644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B4BDC5-C284-8A5A-45DE-9461FEF76392}"/>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F4B89AD1-6F7C-02CC-4552-276D7A9C7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CD1A1-29FB-4AD4-1195-7DF21584240E}"/>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583429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2630-BEB1-FB2A-3823-6E358C8F0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ED377-D775-62C0-147C-11A1BF0D3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91093F-BF2E-60E3-681E-44E2B721F1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0E3F03-330A-64B7-5110-C3E2E1E84843}"/>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6" name="Footer Placeholder 5">
            <a:extLst>
              <a:ext uri="{FF2B5EF4-FFF2-40B4-BE49-F238E27FC236}">
                <a16:creationId xmlns:a16="http://schemas.microsoft.com/office/drawing/2014/main" id="{FD5551E8-385B-A49C-F006-2210B4B652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16B22D-DC04-3FFC-A156-73C02546B65B}"/>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38599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A808-304E-CFBF-9103-17CACB2F83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988351-319D-1E08-84D0-305B1DCC84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656603-443B-4F2D-C524-FC51FE6A2B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093589-CB13-D1E7-F1D3-A4ED836D25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93FB5C-244F-9382-7E29-D8C6364350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2F61E-C0FD-2FD4-9F58-64B5D2C06DB1}"/>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8" name="Footer Placeholder 7">
            <a:extLst>
              <a:ext uri="{FF2B5EF4-FFF2-40B4-BE49-F238E27FC236}">
                <a16:creationId xmlns:a16="http://schemas.microsoft.com/office/drawing/2014/main" id="{677C6626-68C7-E4A0-5658-C451628E63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89ABBF-95C0-097A-DF9E-D71F3D195BEA}"/>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159126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4347-93A8-E15E-273D-D401D1FE9A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4C65B8-4BC7-179B-3CBD-33C71C5529AF}"/>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4" name="Footer Placeholder 3">
            <a:extLst>
              <a:ext uri="{FF2B5EF4-FFF2-40B4-BE49-F238E27FC236}">
                <a16:creationId xmlns:a16="http://schemas.microsoft.com/office/drawing/2014/main" id="{F3FB3850-888F-4930-B0BC-D2EED04644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71416D-E797-353D-D67E-5D726F2A70C0}"/>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942711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FAD4CA-97F2-3444-6231-B78C7FB68D02}"/>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3" name="Footer Placeholder 2">
            <a:extLst>
              <a:ext uri="{FF2B5EF4-FFF2-40B4-BE49-F238E27FC236}">
                <a16:creationId xmlns:a16="http://schemas.microsoft.com/office/drawing/2014/main" id="{7F600337-1C5C-CB81-8EE3-BCF8D0C959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69E94A-1855-4727-CB76-771D6045C9B8}"/>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428545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A8F5-7BBD-104D-3E43-07BE8BD25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259CEF-2440-FAE3-BCC9-D4CFCC268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17A040-44F0-11E3-3C76-03F46D7FF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212A4B-7441-3F91-1A15-1A20F508D203}"/>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6" name="Footer Placeholder 5">
            <a:extLst>
              <a:ext uri="{FF2B5EF4-FFF2-40B4-BE49-F238E27FC236}">
                <a16:creationId xmlns:a16="http://schemas.microsoft.com/office/drawing/2014/main" id="{39F065A2-A821-E58F-C6BE-F314CB1F2B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868C4-6EE7-CAE8-32D9-2B5053D3B8B6}"/>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3530595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4749-BCE6-ED2A-F72B-12A741AC4C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ABC1C3-4335-9EFE-3699-F4CD3EFC1E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D0833C-256C-4789-F74D-080E33320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A39DA1-9DF1-79DC-6357-FEE63703EBA7}"/>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6" name="Footer Placeholder 5">
            <a:extLst>
              <a:ext uri="{FF2B5EF4-FFF2-40B4-BE49-F238E27FC236}">
                <a16:creationId xmlns:a16="http://schemas.microsoft.com/office/drawing/2014/main" id="{4A076F5D-EDB1-68C6-5D98-57DAD79AB2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35DC1B-A335-2341-2413-A9B7E6D85761}"/>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155075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8FE436-FEC6-82AC-A7F0-9FF84D2961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DF051B-6A2D-AC0E-4548-C813D3C042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658EB-0C36-1331-35E1-FFE29B4D3A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6CABC894-45B7-1CD6-2578-A773EEAC1D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5C139C-D364-03E2-CA9D-9529E9DDCB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898441-83DB-4EAA-93CA-12443D95A9BB}" type="slidenum">
              <a:rPr lang="en-US" smtClean="0"/>
              <a:t>‹#›</a:t>
            </a:fld>
            <a:endParaRPr lang="en-US"/>
          </a:p>
        </p:txBody>
      </p:sp>
    </p:spTree>
    <p:extLst>
      <p:ext uri="{BB962C8B-B14F-4D97-AF65-F5344CB8AC3E}">
        <p14:creationId xmlns:p14="http://schemas.microsoft.com/office/powerpoint/2010/main" val="1809041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85604D-C8D4-C2B9-9AA4-A21FD53E0902}"/>
              </a:ext>
            </a:extLst>
          </p:cNvPr>
          <p:cNvSpPr>
            <a:spLocks noGrp="1"/>
          </p:cNvSpPr>
          <p:nvPr>
            <p:ph type="title"/>
          </p:nvPr>
        </p:nvSpPr>
        <p:spPr>
          <a:xfrm>
            <a:off x="686834" y="591344"/>
            <a:ext cx="3200400" cy="5585619"/>
          </a:xfrm>
        </p:spPr>
        <p:txBody>
          <a:bodyPr>
            <a:normAutofit/>
          </a:bodyPr>
          <a:lstStyle/>
          <a:p>
            <a:r>
              <a:rPr lang="en-US">
                <a:solidFill>
                  <a:srgbClr val="FFFFFF"/>
                </a:solidFill>
              </a:rPr>
              <a:t>Mongo DB – AMONG US Assignment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DBA1DB0-3BE2-58E8-1C40-EEC0C1EF0DD5}"/>
              </a:ext>
            </a:extLst>
          </p:cNvPr>
          <p:cNvSpPr>
            <a:spLocks noGrp="1"/>
          </p:cNvSpPr>
          <p:nvPr>
            <p:ph idx="1"/>
          </p:nvPr>
        </p:nvSpPr>
        <p:spPr>
          <a:xfrm>
            <a:off x="4447308" y="591344"/>
            <a:ext cx="6906491" cy="5585619"/>
          </a:xfrm>
        </p:spPr>
        <p:txBody>
          <a:bodyPr anchor="ctr">
            <a:normAutofit/>
          </a:bodyPr>
          <a:lstStyle/>
          <a:p>
            <a:r>
              <a:rPr lang="en-US"/>
              <a:t>Student : Jagadish Janakiraman</a:t>
            </a:r>
          </a:p>
          <a:p>
            <a:r>
              <a:rPr lang="en-US"/>
              <a:t>Submission Date : 7/12/2022</a:t>
            </a:r>
            <a:endParaRPr lang="en-US" dirty="0"/>
          </a:p>
        </p:txBody>
      </p:sp>
    </p:spTree>
    <p:extLst>
      <p:ext uri="{BB962C8B-B14F-4D97-AF65-F5344CB8AC3E}">
        <p14:creationId xmlns:p14="http://schemas.microsoft.com/office/powerpoint/2010/main" val="3764725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1200329"/>
          </a:xfrm>
          <a:prstGeom prst="rect">
            <a:avLst/>
          </a:prstGeom>
          <a:noFill/>
        </p:spPr>
        <p:txBody>
          <a:bodyPr wrap="square" rtlCol="0">
            <a:spAutoFit/>
          </a:bodyPr>
          <a:lstStyle/>
          <a:p>
            <a:r>
              <a:rPr lang="en-US" b="1" dirty="0"/>
              <a:t>Question 2.6 –</a:t>
            </a:r>
            <a:r>
              <a:rPr lang="en-US" dirty="0"/>
              <a:t> </a:t>
            </a:r>
            <a:r>
              <a:rPr lang="en-US" b="0" i="0" dirty="0">
                <a:solidFill>
                  <a:srgbClr val="091E42"/>
                </a:solidFill>
                <a:effectLst/>
                <a:latin typeface="freight-text-pro"/>
              </a:rPr>
              <a:t>This task was focused on exploring a single document. As explained earlier the document is made of 4 main fields and three of those are nested and hold a lot of data.</a:t>
            </a:r>
            <a:br>
              <a:rPr lang="en-US" dirty="0"/>
            </a:br>
            <a:r>
              <a:rPr lang="en-US" b="0" i="0" dirty="0">
                <a:solidFill>
                  <a:srgbClr val="091E42"/>
                </a:solidFill>
                <a:effectLst/>
                <a:latin typeface="freight-text-pro"/>
              </a:rPr>
              <a:t>If you were to redesign this database to make it easier to query what changes would you make to the structure? Explain your design decisions. Do not modify the structure, simply explain the changes you want to make and justify them.</a:t>
            </a:r>
            <a:endParaRPr lang="en-US" dirty="0"/>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705236" y="2200911"/>
            <a:ext cx="10089107" cy="744703"/>
          </a:xfrm>
        </p:spPr>
        <p:txBody>
          <a:bodyPr>
            <a:normAutofit/>
          </a:bodyPr>
          <a:lstStyle/>
          <a:p>
            <a:pPr marL="0" indent="0">
              <a:buNone/>
            </a:pPr>
            <a:r>
              <a:rPr lang="en-US" sz="1800" b="1" dirty="0"/>
              <a:t>Answer –</a:t>
            </a:r>
            <a:r>
              <a:rPr lang="en-US" sz="1800" dirty="0"/>
              <a:t> &lt;open ended question&gt;</a:t>
            </a:r>
          </a:p>
        </p:txBody>
      </p:sp>
    </p:spTree>
    <p:extLst>
      <p:ext uri="{BB962C8B-B14F-4D97-AF65-F5344CB8AC3E}">
        <p14:creationId xmlns:p14="http://schemas.microsoft.com/office/powerpoint/2010/main" val="3530186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3.1 - </a:t>
            </a:r>
            <a:r>
              <a:rPr lang="en-US" b="1" i="0" dirty="0">
                <a:solidFill>
                  <a:srgbClr val="091E42"/>
                </a:solidFill>
                <a:effectLst/>
                <a:latin typeface="freight-text-pro"/>
              </a:rPr>
              <a:t>Overall aggregation - </a:t>
            </a:r>
            <a:r>
              <a:rPr lang="en-US" b="0" i="0" dirty="0">
                <a:solidFill>
                  <a:srgbClr val="091E42"/>
                </a:solidFill>
                <a:effectLst/>
                <a:latin typeface="freight-text-pro"/>
              </a:rPr>
              <a:t>How many events in total do you have data for, in this collection (across all games)? An event as explained earlier is a record of development in the game. </a:t>
            </a:r>
            <a:endParaRPr lang="en-US" dirty="0"/>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a:bodyPr>
          <a:lstStyle/>
          <a:p>
            <a:pPr marL="0" indent="0">
              <a:buNone/>
            </a:pPr>
            <a:r>
              <a:rPr lang="en-US" sz="1800" b="1" dirty="0"/>
              <a:t>Command –</a:t>
            </a:r>
            <a:r>
              <a:rPr lang="en-US" sz="1800" dirty="0"/>
              <a:t> AMONGUS&gt; </a:t>
            </a:r>
            <a:r>
              <a:rPr lang="en-US" sz="1800" dirty="0" err="1"/>
              <a:t>db.Game.aggregate</a:t>
            </a:r>
            <a:r>
              <a:rPr lang="en-US" sz="1800" dirty="0"/>
              <a:t>([{ $unwind: '$</a:t>
            </a:r>
            <a:r>
              <a:rPr lang="en-US" sz="1800" dirty="0" err="1"/>
              <a:t>Game_Feed</a:t>
            </a:r>
            <a:r>
              <a:rPr lang="en-US" sz="1800" dirty="0"/>
              <a:t>' },{$project: {'Game_Feed':1}},{$group: {_</a:t>
            </a:r>
            <a:r>
              <a:rPr lang="en-US" sz="1800" dirty="0" err="1"/>
              <a:t>id:null,count</a:t>
            </a:r>
            <a:r>
              <a:rPr lang="en-US" sz="1800" dirty="0"/>
              <a:t>:{$sum:1}}}])</a:t>
            </a:r>
          </a:p>
        </p:txBody>
      </p:sp>
      <p:pic>
        <p:nvPicPr>
          <p:cNvPr id="5" name="Picture 4">
            <a:extLst>
              <a:ext uri="{FF2B5EF4-FFF2-40B4-BE49-F238E27FC236}">
                <a16:creationId xmlns:a16="http://schemas.microsoft.com/office/drawing/2014/main" id="{05FA8351-7A59-1EAF-789F-A079EB5D4325}"/>
              </a:ext>
            </a:extLst>
          </p:cNvPr>
          <p:cNvPicPr>
            <a:picLocks noChangeAspect="1"/>
          </p:cNvPicPr>
          <p:nvPr/>
        </p:nvPicPr>
        <p:blipFill>
          <a:blip r:embed="rId2"/>
          <a:stretch>
            <a:fillRect/>
          </a:stretch>
        </p:blipFill>
        <p:spPr>
          <a:xfrm>
            <a:off x="705236" y="3797518"/>
            <a:ext cx="9125741" cy="1017358"/>
          </a:xfrm>
          <a:prstGeom prst="rect">
            <a:avLst/>
          </a:prstGeom>
        </p:spPr>
      </p:pic>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37387" y="2945614"/>
            <a:ext cx="10089107" cy="7447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a:t>
            </a:r>
            <a:r>
              <a:rPr lang="en-US" sz="1800" dirty="0"/>
              <a:t>  Total of 5889 events exist in all games</a:t>
            </a:r>
          </a:p>
        </p:txBody>
      </p:sp>
    </p:spTree>
    <p:extLst>
      <p:ext uri="{BB962C8B-B14F-4D97-AF65-F5344CB8AC3E}">
        <p14:creationId xmlns:p14="http://schemas.microsoft.com/office/powerpoint/2010/main" val="2884600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3.2 - </a:t>
            </a:r>
            <a:r>
              <a:rPr lang="en-US" b="1" i="0" dirty="0">
                <a:solidFill>
                  <a:srgbClr val="091E42"/>
                </a:solidFill>
                <a:effectLst/>
                <a:latin typeface="freight-text-pro"/>
              </a:rPr>
              <a:t>Overall aggregation - </a:t>
            </a:r>
            <a:r>
              <a:rPr lang="en-US" b="0" i="0" dirty="0">
                <a:solidFill>
                  <a:srgbClr val="091E42"/>
                </a:solidFill>
                <a:effectLst/>
                <a:latin typeface="freight-text-pro"/>
              </a:rPr>
              <a:t>How many matches did the crew win versus how many matches did the impostors win?</a:t>
            </a:r>
            <a:endParaRPr lang="en-US" dirty="0"/>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fontScale="92500" lnSpcReduction="10000"/>
          </a:bodyPr>
          <a:lstStyle/>
          <a:p>
            <a:pPr marL="0" indent="0">
              <a:buNone/>
            </a:pPr>
            <a:r>
              <a:rPr lang="en-US" sz="1800" b="1" dirty="0"/>
              <a:t>Command –</a:t>
            </a:r>
            <a:r>
              <a:rPr lang="en-US" sz="1800" dirty="0"/>
              <a:t> AMONGUS&gt;</a:t>
            </a:r>
            <a:r>
              <a:rPr lang="en-US" sz="1800" dirty="0" err="1"/>
              <a:t>db.Game.aggregate</a:t>
            </a:r>
            <a:r>
              <a:rPr lang="en-US" sz="1800" dirty="0"/>
              <a:t>([{ $unwind: '$</a:t>
            </a:r>
            <a:r>
              <a:rPr lang="en-US" sz="1800" dirty="0" err="1"/>
              <a:t>Game_Feed</a:t>
            </a:r>
            <a:r>
              <a:rPr lang="en-US" sz="1800" dirty="0"/>
              <a:t>' },{$project: {'Game_Feed':1}},{$match:{'</a:t>
            </a:r>
            <a:r>
              <a:rPr lang="en-US" sz="1800" dirty="0" err="1"/>
              <a:t>Game_Feed.Outcome</a:t>
            </a:r>
            <a:r>
              <a:rPr lang="en-US" sz="1800" dirty="0"/>
              <a:t>':{ $regex: "End$"}}},{ $group: { _id: { Action: "$</a:t>
            </a:r>
            <a:r>
              <a:rPr lang="en-US" sz="1800" dirty="0" err="1"/>
              <a:t>Game_Feed.Action</a:t>
            </a:r>
            <a:r>
              <a:rPr lang="en-US" sz="1800" dirty="0"/>
              <a:t>" }, </a:t>
            </a:r>
            <a:r>
              <a:rPr lang="en-US" sz="1800" dirty="0" err="1"/>
              <a:t>totalwins</a:t>
            </a:r>
            <a:r>
              <a:rPr lang="en-US" sz="1800" dirty="0"/>
              <a:t>: { $sum:1} } }])</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0"/>
            <a:ext cx="10089107" cy="13610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a:t>
            </a:r>
          </a:p>
          <a:p>
            <a:pPr marL="342900" indent="-342900">
              <a:buFont typeface="Arial" panose="020B0604020202020204" pitchFamily="34" charset="0"/>
              <a:buAutoNum type="arabicPeriod"/>
            </a:pPr>
            <a:r>
              <a:rPr lang="en-US" sz="1800" dirty="0"/>
              <a:t>Crew Wins –  323 (279+44)</a:t>
            </a:r>
          </a:p>
          <a:p>
            <a:pPr marL="342900" indent="-342900">
              <a:buFont typeface="Arial" panose="020B0604020202020204" pitchFamily="34" charset="0"/>
              <a:buAutoNum type="arabicPeriod"/>
            </a:pPr>
            <a:r>
              <a:rPr lang="en-US" sz="1800" dirty="0"/>
              <a:t>Imposter Wins -   176 (2+174)</a:t>
            </a:r>
          </a:p>
        </p:txBody>
      </p:sp>
      <p:pic>
        <p:nvPicPr>
          <p:cNvPr id="5" name="Picture 4">
            <a:extLst>
              <a:ext uri="{FF2B5EF4-FFF2-40B4-BE49-F238E27FC236}">
                <a16:creationId xmlns:a16="http://schemas.microsoft.com/office/drawing/2014/main" id="{75B3A5FB-4437-0420-1145-8703FAB9744E}"/>
              </a:ext>
            </a:extLst>
          </p:cNvPr>
          <p:cNvPicPr>
            <a:picLocks noChangeAspect="1"/>
          </p:cNvPicPr>
          <p:nvPr/>
        </p:nvPicPr>
        <p:blipFill>
          <a:blip r:embed="rId2"/>
          <a:stretch>
            <a:fillRect/>
          </a:stretch>
        </p:blipFill>
        <p:spPr>
          <a:xfrm>
            <a:off x="399769" y="4594773"/>
            <a:ext cx="11496529" cy="1227494"/>
          </a:xfrm>
          <a:prstGeom prst="rect">
            <a:avLst/>
          </a:prstGeom>
        </p:spPr>
      </p:pic>
    </p:spTree>
    <p:extLst>
      <p:ext uri="{BB962C8B-B14F-4D97-AF65-F5344CB8AC3E}">
        <p14:creationId xmlns:p14="http://schemas.microsoft.com/office/powerpoint/2010/main" val="910825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3.3 - </a:t>
            </a:r>
            <a:r>
              <a:rPr lang="en-US" b="1" i="0" dirty="0">
                <a:solidFill>
                  <a:srgbClr val="091E42"/>
                </a:solidFill>
                <a:effectLst/>
                <a:latin typeface="freight-text-pro"/>
              </a:rPr>
              <a:t>Overall aggregation - </a:t>
            </a:r>
            <a:r>
              <a:rPr lang="en-US" b="0" i="0" dirty="0">
                <a:solidFill>
                  <a:srgbClr val="091E42"/>
                </a:solidFill>
                <a:effectLst/>
                <a:latin typeface="freight-text-pro"/>
              </a:rPr>
              <a:t>Find out how many matches were played on each map. </a:t>
            </a:r>
            <a:r>
              <a:rPr lang="en-US" b="0" i="0">
                <a:solidFill>
                  <a:srgbClr val="091E42"/>
                </a:solidFill>
                <a:effectLst/>
                <a:latin typeface="freight-text-pro"/>
              </a:rPr>
              <a:t>Your output should contain the names of maps and the number of games played on each map. </a:t>
            </a:r>
            <a:endParaRPr lang="en-US" dirty="0"/>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fontScale="92500" lnSpcReduction="10000"/>
          </a:bodyPr>
          <a:lstStyle/>
          <a:p>
            <a:pPr marL="0" indent="0">
              <a:buNone/>
            </a:pPr>
            <a:r>
              <a:rPr lang="en-US" sz="1800" b="1" dirty="0"/>
              <a:t>Command –</a:t>
            </a:r>
            <a:r>
              <a:rPr lang="en-US" sz="1800" dirty="0"/>
              <a:t>  </a:t>
            </a:r>
            <a:r>
              <a:rPr lang="en-US" sz="1800" dirty="0" err="1"/>
              <a:t>db.Game.aggregate</a:t>
            </a:r>
            <a:r>
              <a:rPr lang="en-US" sz="1800" dirty="0"/>
              <a:t>([{ $unwind: '$</a:t>
            </a:r>
            <a:r>
              <a:rPr lang="en-US" sz="1800" dirty="0" err="1"/>
              <a:t>Game_Feed</a:t>
            </a:r>
            <a:r>
              <a:rPr lang="en-US" sz="1800" dirty="0"/>
              <a:t>' },{$project: {'Game_Feed':1}},{$match:{'</a:t>
            </a:r>
            <a:r>
              <a:rPr lang="en-US" sz="1800" dirty="0" err="1"/>
              <a:t>Game_Feed.Outcome</a:t>
            </a:r>
            <a:r>
              <a:rPr lang="en-US" sz="1800" dirty="0"/>
              <a:t>':{$regex: "End$"}}},{ $group: { _id: { Action: "$</a:t>
            </a:r>
            <a:r>
              <a:rPr lang="en-US" sz="1800" dirty="0" err="1"/>
              <a:t>Game_Feed.Map</a:t>
            </a:r>
            <a:r>
              <a:rPr lang="en-US" sz="1800" dirty="0"/>
              <a:t>" }, </a:t>
            </a:r>
            <a:r>
              <a:rPr lang="en-US" sz="1800" dirty="0" err="1"/>
              <a:t>MatchesPlayedOnMaps</a:t>
            </a:r>
            <a:r>
              <a:rPr lang="en-US" sz="1800" dirty="0"/>
              <a:t>: { $sum:1} } }])</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0"/>
            <a:ext cx="10089107" cy="136109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 </a:t>
            </a:r>
            <a:r>
              <a:rPr lang="en-US" sz="1800" dirty="0"/>
              <a:t># of Matches played on each map is </a:t>
            </a:r>
          </a:p>
          <a:p>
            <a:pPr marL="342900" indent="-342900">
              <a:buFont typeface="+mj-lt"/>
              <a:buAutoNum type="arabicPeriod"/>
            </a:pPr>
            <a:r>
              <a:rPr lang="en-US" sz="1800" dirty="0"/>
              <a:t>The </a:t>
            </a:r>
            <a:r>
              <a:rPr lang="en-US" sz="1800" dirty="0" err="1"/>
              <a:t>Skeld</a:t>
            </a:r>
            <a:r>
              <a:rPr lang="en-US" sz="1800" dirty="0"/>
              <a:t> – 88 Matches</a:t>
            </a:r>
          </a:p>
          <a:p>
            <a:pPr marL="342900" indent="-342900">
              <a:buFont typeface="+mj-lt"/>
              <a:buAutoNum type="arabicPeriod"/>
            </a:pPr>
            <a:r>
              <a:rPr lang="en-US" sz="1800" dirty="0"/>
              <a:t>MIRA HQ – 7 Matches</a:t>
            </a:r>
          </a:p>
          <a:p>
            <a:pPr marL="342900" indent="-342900">
              <a:buFont typeface="+mj-lt"/>
              <a:buAutoNum type="arabicPeriod"/>
            </a:pPr>
            <a:r>
              <a:rPr lang="en-US" sz="1800" dirty="0"/>
              <a:t>Polus – 404 Matches</a:t>
            </a:r>
          </a:p>
          <a:p>
            <a:pPr marL="0" indent="0">
              <a:buNone/>
            </a:pPr>
            <a:endParaRPr lang="en-US" sz="1800" b="1" dirty="0"/>
          </a:p>
        </p:txBody>
      </p:sp>
      <p:pic>
        <p:nvPicPr>
          <p:cNvPr id="5" name="Picture 4">
            <a:extLst>
              <a:ext uri="{FF2B5EF4-FFF2-40B4-BE49-F238E27FC236}">
                <a16:creationId xmlns:a16="http://schemas.microsoft.com/office/drawing/2014/main" id="{E28A866E-03A6-9D31-6053-C8772F34F9ED}"/>
              </a:ext>
            </a:extLst>
          </p:cNvPr>
          <p:cNvPicPr>
            <a:picLocks noChangeAspect="1"/>
          </p:cNvPicPr>
          <p:nvPr/>
        </p:nvPicPr>
        <p:blipFill>
          <a:blip r:embed="rId2"/>
          <a:stretch>
            <a:fillRect/>
          </a:stretch>
        </p:blipFill>
        <p:spPr>
          <a:xfrm>
            <a:off x="614149" y="4384967"/>
            <a:ext cx="10963701" cy="1732431"/>
          </a:xfrm>
          <a:prstGeom prst="rect">
            <a:avLst/>
          </a:prstGeom>
        </p:spPr>
      </p:pic>
    </p:spTree>
    <p:extLst>
      <p:ext uri="{BB962C8B-B14F-4D97-AF65-F5344CB8AC3E}">
        <p14:creationId xmlns:p14="http://schemas.microsoft.com/office/powerpoint/2010/main" val="3709743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369332"/>
          </a:xfrm>
          <a:prstGeom prst="rect">
            <a:avLst/>
          </a:prstGeom>
          <a:noFill/>
        </p:spPr>
        <p:txBody>
          <a:bodyPr wrap="square" rtlCol="0">
            <a:spAutoFit/>
          </a:bodyPr>
          <a:lstStyle/>
          <a:p>
            <a:pPr algn="l" rtl="0"/>
            <a:r>
              <a:rPr lang="en-US" b="1" dirty="0"/>
              <a:t>Question 3.4 - </a:t>
            </a:r>
            <a:r>
              <a:rPr lang="en-US" b="1" i="0" dirty="0">
                <a:solidFill>
                  <a:srgbClr val="091E42"/>
                </a:solidFill>
                <a:effectLst/>
                <a:latin typeface="freight-text-pro"/>
              </a:rPr>
              <a:t>Overall aggregation - </a:t>
            </a:r>
            <a:r>
              <a:rPr lang="en-US" b="0" i="0" dirty="0">
                <a:solidFill>
                  <a:srgbClr val="091E42"/>
                </a:solidFill>
                <a:effectLst/>
                <a:latin typeface="freight-text-pro"/>
              </a:rPr>
              <a:t>How many times in total across all games did the crew skip a vote? </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fontScale="92500"/>
          </a:bodyPr>
          <a:lstStyle/>
          <a:p>
            <a:pPr marL="0" indent="0">
              <a:buNone/>
            </a:pPr>
            <a:r>
              <a:rPr lang="en-US" sz="1800" b="1" dirty="0"/>
              <a:t>Command –</a:t>
            </a:r>
            <a:r>
              <a:rPr lang="en-US" sz="1800" dirty="0"/>
              <a:t>  </a:t>
            </a:r>
            <a:r>
              <a:rPr lang="en-US" sz="1800" dirty="0" err="1"/>
              <a:t>db.Game.aggregate</a:t>
            </a:r>
            <a:r>
              <a:rPr lang="en-US" sz="1800" dirty="0"/>
              <a:t>([{ $unwind: '$</a:t>
            </a:r>
            <a:r>
              <a:rPr lang="en-US" sz="1800" dirty="0" err="1"/>
              <a:t>Game_Feed</a:t>
            </a:r>
            <a:r>
              <a:rPr lang="en-US" sz="1800" dirty="0"/>
              <a:t>' },{$project: {'Game_Feed':1}},{$match:{'</a:t>
            </a:r>
            <a:r>
              <a:rPr lang="en-US" sz="1800" dirty="0" err="1"/>
              <a:t>Game_Feed.Game</a:t>
            </a:r>
            <a:r>
              <a:rPr lang="en-US" sz="1800" dirty="0"/>
              <a:t> </a:t>
            </a:r>
            <a:r>
              <a:rPr lang="en-US" sz="1800" dirty="0" err="1"/>
              <a:t>Feed':'Crew</a:t>
            </a:r>
            <a:r>
              <a:rPr lang="en-US" sz="1800" dirty="0"/>
              <a:t> skips voting.'}},{$group: {_</a:t>
            </a:r>
            <a:r>
              <a:rPr lang="en-US" sz="1800" dirty="0" err="1"/>
              <a:t>id:null,count</a:t>
            </a:r>
            <a:r>
              <a:rPr lang="en-US" sz="1800" dirty="0"/>
              <a:t>:{$sum:1}}}])</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0"/>
            <a:ext cx="10089107" cy="13610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 </a:t>
            </a:r>
            <a:r>
              <a:rPr lang="en-US" sz="1800" dirty="0"/>
              <a:t>The crew skipped voting 692 times</a:t>
            </a:r>
          </a:p>
        </p:txBody>
      </p:sp>
      <p:pic>
        <p:nvPicPr>
          <p:cNvPr id="7" name="Picture 6">
            <a:extLst>
              <a:ext uri="{FF2B5EF4-FFF2-40B4-BE49-F238E27FC236}">
                <a16:creationId xmlns:a16="http://schemas.microsoft.com/office/drawing/2014/main" id="{8460EB58-19AB-F67C-31F4-BCF0F30C2E89}"/>
              </a:ext>
            </a:extLst>
          </p:cNvPr>
          <p:cNvPicPr>
            <a:picLocks noChangeAspect="1"/>
          </p:cNvPicPr>
          <p:nvPr/>
        </p:nvPicPr>
        <p:blipFill>
          <a:blip r:embed="rId2"/>
          <a:stretch>
            <a:fillRect/>
          </a:stretch>
        </p:blipFill>
        <p:spPr>
          <a:xfrm>
            <a:off x="409432" y="4678660"/>
            <a:ext cx="11532358" cy="655679"/>
          </a:xfrm>
          <a:prstGeom prst="rect">
            <a:avLst/>
          </a:prstGeom>
        </p:spPr>
      </p:pic>
    </p:spTree>
    <p:extLst>
      <p:ext uri="{BB962C8B-B14F-4D97-AF65-F5344CB8AC3E}">
        <p14:creationId xmlns:p14="http://schemas.microsoft.com/office/powerpoint/2010/main" val="2095008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369332"/>
          </a:xfrm>
          <a:prstGeom prst="rect">
            <a:avLst/>
          </a:prstGeom>
          <a:noFill/>
        </p:spPr>
        <p:txBody>
          <a:bodyPr wrap="square" rtlCol="0">
            <a:spAutoFit/>
          </a:bodyPr>
          <a:lstStyle/>
          <a:p>
            <a:pPr algn="l" rtl="0"/>
            <a:r>
              <a:rPr lang="en-US" b="1" dirty="0"/>
              <a:t>Question 3.5 - </a:t>
            </a:r>
            <a:r>
              <a:rPr lang="en-US" b="1" i="0" dirty="0">
                <a:solidFill>
                  <a:srgbClr val="091E42"/>
                </a:solidFill>
                <a:effectLst/>
                <a:latin typeface="freight-text-pro"/>
              </a:rPr>
              <a:t>Overall aggregation - </a:t>
            </a:r>
            <a:r>
              <a:rPr lang="en-US" b="0" i="0" dirty="0">
                <a:solidFill>
                  <a:srgbClr val="091E42"/>
                </a:solidFill>
                <a:effectLst/>
                <a:latin typeface="freight-text-pro"/>
              </a:rPr>
              <a:t>How many times in total across all matches does the crew vote against imposters?</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fontScale="92500" lnSpcReduction="10000"/>
          </a:bodyPr>
          <a:lstStyle/>
          <a:p>
            <a:pPr marL="0" indent="0">
              <a:buNone/>
            </a:pPr>
            <a:r>
              <a:rPr lang="en-US" sz="1800" b="1" dirty="0"/>
              <a:t>Command –</a:t>
            </a:r>
            <a:r>
              <a:rPr lang="en-US" sz="1800" dirty="0"/>
              <a:t> AMONGUS&gt;</a:t>
            </a:r>
            <a:r>
              <a:rPr lang="en-US" sz="1800" dirty="0" err="1"/>
              <a:t>db.Game.aggregate</a:t>
            </a:r>
            <a:r>
              <a:rPr lang="en-US" sz="1800" dirty="0"/>
              <a:t>([{ $unwind: '$</a:t>
            </a:r>
            <a:r>
              <a:rPr lang="en-US" sz="1800" dirty="0" err="1"/>
              <a:t>Game_Feed</a:t>
            </a:r>
            <a:r>
              <a:rPr lang="en-US" sz="1800" dirty="0"/>
              <a:t>' },{$project: {'Game_Feed':1}},{$match:{'</a:t>
            </a:r>
            <a:r>
              <a:rPr lang="en-US" sz="1800" dirty="0" err="1"/>
              <a:t>Game_Feed.Outcome</a:t>
            </a:r>
            <a:r>
              <a:rPr lang="en-US" sz="1800" dirty="0"/>
              <a:t>':{ $regex: "End$"}}},{ $group: { _id: { Action: "$</a:t>
            </a:r>
            <a:r>
              <a:rPr lang="en-US" sz="1800" dirty="0" err="1"/>
              <a:t>Game_Feed.Action</a:t>
            </a:r>
            <a:r>
              <a:rPr lang="en-US" sz="1800" dirty="0"/>
              <a:t>" }, </a:t>
            </a:r>
            <a:r>
              <a:rPr lang="en-US" sz="1800" dirty="0" err="1"/>
              <a:t>totalwins</a:t>
            </a:r>
            <a:r>
              <a:rPr lang="en-US" sz="1800" dirty="0"/>
              <a:t>: { $sum:1} } }])</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1"/>
            <a:ext cx="10089107" cy="8454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 </a:t>
            </a:r>
            <a:r>
              <a:rPr lang="en-US" sz="1800" dirty="0"/>
              <a:t>The crew wins  voting 279 times</a:t>
            </a:r>
          </a:p>
        </p:txBody>
      </p:sp>
      <p:pic>
        <p:nvPicPr>
          <p:cNvPr id="5" name="Picture 4">
            <a:extLst>
              <a:ext uri="{FF2B5EF4-FFF2-40B4-BE49-F238E27FC236}">
                <a16:creationId xmlns:a16="http://schemas.microsoft.com/office/drawing/2014/main" id="{C213270E-79D1-937E-DA42-F6A327599F23}"/>
              </a:ext>
            </a:extLst>
          </p:cNvPr>
          <p:cNvPicPr>
            <a:picLocks noChangeAspect="1"/>
          </p:cNvPicPr>
          <p:nvPr/>
        </p:nvPicPr>
        <p:blipFill>
          <a:blip r:embed="rId2"/>
          <a:stretch>
            <a:fillRect/>
          </a:stretch>
        </p:blipFill>
        <p:spPr>
          <a:xfrm>
            <a:off x="445261" y="3939680"/>
            <a:ext cx="11496529" cy="1227494"/>
          </a:xfrm>
          <a:prstGeom prst="rect">
            <a:avLst/>
          </a:prstGeom>
        </p:spPr>
      </p:pic>
    </p:spTree>
    <p:extLst>
      <p:ext uri="{BB962C8B-B14F-4D97-AF65-F5344CB8AC3E}">
        <p14:creationId xmlns:p14="http://schemas.microsoft.com/office/powerpoint/2010/main" val="2966564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923330"/>
          </a:xfrm>
          <a:prstGeom prst="rect">
            <a:avLst/>
          </a:prstGeom>
          <a:noFill/>
        </p:spPr>
        <p:txBody>
          <a:bodyPr wrap="square" rtlCol="0">
            <a:spAutoFit/>
          </a:bodyPr>
          <a:lstStyle/>
          <a:p>
            <a:pPr algn="l" rtl="0"/>
            <a:r>
              <a:rPr lang="en-US" b="1" dirty="0"/>
              <a:t>Question 3.6 - </a:t>
            </a:r>
            <a:r>
              <a:rPr lang="en-US" b="1" i="0" dirty="0">
                <a:solidFill>
                  <a:srgbClr val="091E42"/>
                </a:solidFill>
                <a:effectLst/>
                <a:latin typeface="freight-text-pro"/>
              </a:rPr>
              <a:t>Overall aggregation - </a:t>
            </a:r>
            <a:r>
              <a:rPr lang="en-US" b="0" i="0" dirty="0">
                <a:solidFill>
                  <a:srgbClr val="091E42"/>
                </a:solidFill>
                <a:effectLst/>
                <a:latin typeface="freight-text-pro"/>
              </a:rPr>
              <a:t>The questions you answered in this task were all related to high-level aggregations across the entire collection. In your opinion, is the game more or less hard for impostors? Justify your answer with suitable insights from the data.</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fontScale="92500" lnSpcReduction="10000"/>
          </a:bodyPr>
          <a:lstStyle/>
          <a:p>
            <a:pPr marL="0" indent="0">
              <a:buNone/>
            </a:pPr>
            <a:r>
              <a:rPr lang="en-US" sz="1800" b="1" dirty="0"/>
              <a:t>Command –</a:t>
            </a:r>
            <a:r>
              <a:rPr lang="en-US" sz="1800" dirty="0"/>
              <a:t> AMONGUS&gt;</a:t>
            </a:r>
            <a:r>
              <a:rPr lang="en-US" sz="1800" dirty="0" err="1"/>
              <a:t>db.Game.aggregate</a:t>
            </a:r>
            <a:r>
              <a:rPr lang="en-US" sz="1800" dirty="0"/>
              <a:t>([{ $unwind: '$</a:t>
            </a:r>
            <a:r>
              <a:rPr lang="en-US" sz="1800" dirty="0" err="1"/>
              <a:t>Game_Feed</a:t>
            </a:r>
            <a:r>
              <a:rPr lang="en-US" sz="1800" dirty="0"/>
              <a:t>' },{$project: {'Game_Feed':1}},{$match:{'</a:t>
            </a:r>
            <a:r>
              <a:rPr lang="en-US" sz="1800" dirty="0" err="1"/>
              <a:t>Game_Feed.Outcome</a:t>
            </a:r>
            <a:r>
              <a:rPr lang="en-US" sz="1800" dirty="0"/>
              <a:t>':{ $regex: "End$"}}},{ $group: { _id: { Action: "$</a:t>
            </a:r>
            <a:r>
              <a:rPr lang="en-US" sz="1800" dirty="0" err="1"/>
              <a:t>Game_Feed.Action</a:t>
            </a:r>
            <a:r>
              <a:rPr lang="en-US" sz="1800" dirty="0"/>
              <a:t>" }, </a:t>
            </a:r>
            <a:r>
              <a:rPr lang="en-US" sz="1800" dirty="0" err="1"/>
              <a:t>totalwins</a:t>
            </a:r>
            <a:r>
              <a:rPr lang="en-US" sz="1800" dirty="0"/>
              <a:t>: { $sum:1} } }])</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1"/>
            <a:ext cx="10089107" cy="8454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 </a:t>
            </a:r>
            <a:r>
              <a:rPr lang="en-US" sz="1800" dirty="0"/>
              <a:t>Imposter won 35.27% (176 out of 499) of the time and Crew won 64.7% (323 out of 499). Since the odds of winning by Crew is ~65%, the game is hard for imposters. </a:t>
            </a:r>
          </a:p>
        </p:txBody>
      </p:sp>
      <p:pic>
        <p:nvPicPr>
          <p:cNvPr id="5" name="Picture 4">
            <a:extLst>
              <a:ext uri="{FF2B5EF4-FFF2-40B4-BE49-F238E27FC236}">
                <a16:creationId xmlns:a16="http://schemas.microsoft.com/office/drawing/2014/main" id="{C213270E-79D1-937E-DA42-F6A327599F23}"/>
              </a:ext>
            </a:extLst>
          </p:cNvPr>
          <p:cNvPicPr>
            <a:picLocks noChangeAspect="1"/>
          </p:cNvPicPr>
          <p:nvPr/>
        </p:nvPicPr>
        <p:blipFill>
          <a:blip r:embed="rId2"/>
          <a:stretch>
            <a:fillRect/>
          </a:stretch>
        </p:blipFill>
        <p:spPr>
          <a:xfrm>
            <a:off x="445261" y="3939680"/>
            <a:ext cx="11496529" cy="1227494"/>
          </a:xfrm>
          <a:prstGeom prst="rect">
            <a:avLst/>
          </a:prstGeom>
        </p:spPr>
      </p:pic>
    </p:spTree>
    <p:extLst>
      <p:ext uri="{BB962C8B-B14F-4D97-AF65-F5344CB8AC3E}">
        <p14:creationId xmlns:p14="http://schemas.microsoft.com/office/powerpoint/2010/main" val="2941205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255804-ACB4-5D5F-669D-C5C1BE99221B}"/>
              </a:ext>
            </a:extLst>
          </p:cNvPr>
          <p:cNvPicPr>
            <a:picLocks noChangeAspect="1"/>
          </p:cNvPicPr>
          <p:nvPr/>
        </p:nvPicPr>
        <p:blipFill>
          <a:blip r:embed="rId2"/>
          <a:stretch>
            <a:fillRect/>
          </a:stretch>
        </p:blipFill>
        <p:spPr>
          <a:xfrm>
            <a:off x="623248" y="3858036"/>
            <a:ext cx="11223009" cy="2005952"/>
          </a:xfrm>
          <a:prstGeom prst="rect">
            <a:avLst/>
          </a:prstGeom>
        </p:spPr>
      </p:pic>
      <p:sp>
        <p:nvSpPr>
          <p:cNvPr id="7" name="TextBox 6">
            <a:extLst>
              <a:ext uri="{FF2B5EF4-FFF2-40B4-BE49-F238E27FC236}">
                <a16:creationId xmlns:a16="http://schemas.microsoft.com/office/drawing/2014/main" id="{E3B1D2F1-383A-0705-EEC1-A8B0DF4A0D1F}"/>
              </a:ext>
            </a:extLst>
          </p:cNvPr>
          <p:cNvSpPr txBox="1"/>
          <p:nvPr/>
        </p:nvSpPr>
        <p:spPr>
          <a:xfrm>
            <a:off x="543832" y="1565469"/>
            <a:ext cx="11559261" cy="923330"/>
          </a:xfrm>
          <a:prstGeom prst="rect">
            <a:avLst/>
          </a:prstGeom>
          <a:noFill/>
        </p:spPr>
        <p:txBody>
          <a:bodyPr wrap="square">
            <a:spAutoFit/>
          </a:bodyPr>
          <a:lstStyle/>
          <a:p>
            <a:r>
              <a:rPr lang="en-US" b="1" dirty="0"/>
              <a:t>Command – </a:t>
            </a:r>
          </a:p>
          <a:p>
            <a:r>
              <a:rPr lang="en-US" dirty="0"/>
              <a:t>C:\Program Files\MongoDB\Server\5.0\bin&gt;</a:t>
            </a:r>
            <a:r>
              <a:rPr lang="en-US" dirty="0" err="1"/>
              <a:t>mongoimport</a:t>
            </a:r>
            <a:r>
              <a:rPr lang="en-US" dirty="0"/>
              <a:t> --</a:t>
            </a:r>
            <a:r>
              <a:rPr lang="en-US" dirty="0" err="1"/>
              <a:t>db</a:t>
            </a:r>
            <a:r>
              <a:rPr lang="en-US" dirty="0"/>
              <a:t> AMONGUS --collection Game --file "C:\Users\Jagad\MS Program\Assignments\Module4_MongoDB_AmongUS\</a:t>
            </a:r>
            <a:r>
              <a:rPr lang="en-US" dirty="0" err="1"/>
              <a:t>Among_Us_data.json</a:t>
            </a:r>
            <a:r>
              <a:rPr lang="en-US" dirty="0"/>
              <a:t>" --</a:t>
            </a:r>
            <a:r>
              <a:rPr lang="en-US" dirty="0" err="1"/>
              <a:t>jsonArray</a:t>
            </a:r>
            <a:endParaRPr lang="en-US" dirty="0"/>
          </a:p>
        </p:txBody>
      </p:sp>
      <p:sp>
        <p:nvSpPr>
          <p:cNvPr id="2" name="TextBox 1">
            <a:extLst>
              <a:ext uri="{FF2B5EF4-FFF2-40B4-BE49-F238E27FC236}">
                <a16:creationId xmlns:a16="http://schemas.microsoft.com/office/drawing/2014/main" id="{3C7DF59A-FD41-EC08-FCD8-A3F9A05D0A8B}"/>
              </a:ext>
            </a:extLst>
          </p:cNvPr>
          <p:cNvSpPr txBox="1"/>
          <p:nvPr/>
        </p:nvSpPr>
        <p:spPr>
          <a:xfrm>
            <a:off x="623248" y="741528"/>
            <a:ext cx="6405280" cy="369332"/>
          </a:xfrm>
          <a:prstGeom prst="rect">
            <a:avLst/>
          </a:prstGeom>
          <a:noFill/>
        </p:spPr>
        <p:txBody>
          <a:bodyPr wrap="none" rtlCol="0">
            <a:spAutoFit/>
          </a:bodyPr>
          <a:lstStyle/>
          <a:p>
            <a:r>
              <a:rPr lang="en-US" b="1" dirty="0"/>
              <a:t>Question 1.1 -</a:t>
            </a:r>
            <a:r>
              <a:rPr lang="en-US" dirty="0"/>
              <a:t> </a:t>
            </a:r>
            <a:r>
              <a:rPr lang="en-US" b="0" i="0" dirty="0">
                <a:solidFill>
                  <a:srgbClr val="091E42"/>
                </a:solidFill>
                <a:effectLst/>
                <a:latin typeface="freight-text-pro"/>
              </a:rPr>
              <a:t>Read in the data using the </a:t>
            </a:r>
            <a:r>
              <a:rPr lang="en-US" b="0" i="0" dirty="0" err="1">
                <a:solidFill>
                  <a:srgbClr val="091E42"/>
                </a:solidFill>
                <a:effectLst/>
                <a:latin typeface="freight-text-pro"/>
              </a:rPr>
              <a:t>mongoimport</a:t>
            </a:r>
            <a:r>
              <a:rPr lang="en-US" b="0" i="0" dirty="0">
                <a:solidFill>
                  <a:srgbClr val="091E42"/>
                </a:solidFill>
                <a:effectLst/>
                <a:latin typeface="freight-text-pro"/>
              </a:rPr>
              <a:t> command.</a:t>
            </a:r>
            <a:endParaRPr lang="en-US" dirty="0"/>
          </a:p>
        </p:txBody>
      </p:sp>
      <p:sp>
        <p:nvSpPr>
          <p:cNvPr id="3" name="TextBox 2">
            <a:extLst>
              <a:ext uri="{FF2B5EF4-FFF2-40B4-BE49-F238E27FC236}">
                <a16:creationId xmlns:a16="http://schemas.microsoft.com/office/drawing/2014/main" id="{1639BE60-437E-2506-57FC-466EB57FEE25}"/>
              </a:ext>
            </a:extLst>
          </p:cNvPr>
          <p:cNvSpPr txBox="1"/>
          <p:nvPr/>
        </p:nvSpPr>
        <p:spPr>
          <a:xfrm>
            <a:off x="623248" y="3464820"/>
            <a:ext cx="2157001" cy="369332"/>
          </a:xfrm>
          <a:prstGeom prst="rect">
            <a:avLst/>
          </a:prstGeom>
          <a:noFill/>
        </p:spPr>
        <p:txBody>
          <a:bodyPr wrap="none" rtlCol="0">
            <a:spAutoFit/>
          </a:bodyPr>
          <a:lstStyle/>
          <a:p>
            <a:r>
              <a:rPr lang="en-US" b="1" dirty="0"/>
              <a:t>Output Screenshot -</a:t>
            </a:r>
            <a:r>
              <a:rPr lang="en-US" dirty="0"/>
              <a:t> </a:t>
            </a:r>
          </a:p>
        </p:txBody>
      </p:sp>
    </p:spTree>
    <p:extLst>
      <p:ext uri="{BB962C8B-B14F-4D97-AF65-F5344CB8AC3E}">
        <p14:creationId xmlns:p14="http://schemas.microsoft.com/office/powerpoint/2010/main" val="1735570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5BC4DD-C807-7EFC-AC9D-4739B0329A26}"/>
              </a:ext>
            </a:extLst>
          </p:cNvPr>
          <p:cNvPicPr>
            <a:picLocks noChangeAspect="1"/>
          </p:cNvPicPr>
          <p:nvPr/>
        </p:nvPicPr>
        <p:blipFill>
          <a:blip r:embed="rId2"/>
          <a:stretch>
            <a:fillRect/>
          </a:stretch>
        </p:blipFill>
        <p:spPr>
          <a:xfrm>
            <a:off x="763571" y="1960728"/>
            <a:ext cx="11093420" cy="4467893"/>
          </a:xfrm>
          <a:prstGeom prst="rect">
            <a:avLst/>
          </a:prstGeom>
        </p:spPr>
      </p:pic>
      <p:sp>
        <p:nvSpPr>
          <p:cNvPr id="4" name="TextBox 3">
            <a:extLst>
              <a:ext uri="{FF2B5EF4-FFF2-40B4-BE49-F238E27FC236}">
                <a16:creationId xmlns:a16="http://schemas.microsoft.com/office/drawing/2014/main" id="{A48799DE-1563-519F-5751-7995A485ED47}"/>
              </a:ext>
            </a:extLst>
          </p:cNvPr>
          <p:cNvSpPr txBox="1"/>
          <p:nvPr/>
        </p:nvSpPr>
        <p:spPr>
          <a:xfrm>
            <a:off x="637388" y="323529"/>
            <a:ext cx="5795304" cy="369332"/>
          </a:xfrm>
          <a:prstGeom prst="rect">
            <a:avLst/>
          </a:prstGeom>
          <a:noFill/>
        </p:spPr>
        <p:txBody>
          <a:bodyPr wrap="none" rtlCol="0">
            <a:spAutoFit/>
          </a:bodyPr>
          <a:lstStyle/>
          <a:p>
            <a:r>
              <a:rPr lang="en-US" b="1" dirty="0"/>
              <a:t>Question 1.2 -</a:t>
            </a:r>
            <a:r>
              <a:rPr lang="en-US" dirty="0"/>
              <a:t> </a:t>
            </a:r>
            <a:r>
              <a:rPr lang="en-US" b="0" i="0" dirty="0">
                <a:solidFill>
                  <a:srgbClr val="091E42"/>
                </a:solidFill>
                <a:effectLst/>
                <a:latin typeface="freight-text-pro"/>
              </a:rPr>
              <a:t>Display data for the match with “game” = “3”</a:t>
            </a: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646331"/>
          </a:xfrm>
          <a:prstGeom prst="rect">
            <a:avLst/>
          </a:prstGeom>
          <a:noFill/>
        </p:spPr>
        <p:txBody>
          <a:bodyPr wrap="square">
            <a:spAutoFit/>
          </a:bodyPr>
          <a:lstStyle/>
          <a:p>
            <a:r>
              <a:rPr lang="en-US" b="1" dirty="0"/>
              <a:t>Command – </a:t>
            </a:r>
          </a:p>
          <a:p>
            <a:r>
              <a:rPr lang="en-US" dirty="0"/>
              <a:t>AMONGUS&gt; </a:t>
            </a:r>
            <a:r>
              <a:rPr lang="en-US" dirty="0" err="1"/>
              <a:t>db.Game.find</a:t>
            </a:r>
            <a:r>
              <a:rPr lang="en-US" dirty="0"/>
              <a:t>({"game":"3"}).pretty()</a:t>
            </a:r>
          </a:p>
        </p:txBody>
      </p:sp>
    </p:spTree>
    <p:extLst>
      <p:ext uri="{BB962C8B-B14F-4D97-AF65-F5344CB8AC3E}">
        <p14:creationId xmlns:p14="http://schemas.microsoft.com/office/powerpoint/2010/main" val="374584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8" y="323529"/>
            <a:ext cx="9309215" cy="369332"/>
          </a:xfrm>
          <a:prstGeom prst="rect">
            <a:avLst/>
          </a:prstGeom>
          <a:noFill/>
        </p:spPr>
        <p:txBody>
          <a:bodyPr wrap="none" rtlCol="0">
            <a:spAutoFit/>
          </a:bodyPr>
          <a:lstStyle/>
          <a:p>
            <a:r>
              <a:rPr lang="en-US" b="1"/>
              <a:t>Question 2 –</a:t>
            </a:r>
            <a:r>
              <a:rPr lang="en-US"/>
              <a:t> Explore Data - </a:t>
            </a:r>
            <a:r>
              <a:rPr lang="en-US" b="0" i="0">
                <a:solidFill>
                  <a:srgbClr val="091E42"/>
                </a:solidFill>
                <a:effectLst/>
                <a:latin typeface="freight-text-pro"/>
              </a:rPr>
              <a:t>create a new collection with only the document relating to game 3.</a:t>
            </a: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2031325"/>
          </a:xfrm>
          <a:prstGeom prst="rect">
            <a:avLst/>
          </a:prstGeom>
          <a:noFill/>
        </p:spPr>
        <p:txBody>
          <a:bodyPr wrap="square">
            <a:spAutoFit/>
          </a:bodyPr>
          <a:lstStyle/>
          <a:p>
            <a:r>
              <a:rPr lang="en-US" b="1"/>
              <a:t>Command – </a:t>
            </a:r>
          </a:p>
          <a:p>
            <a:r>
              <a:rPr lang="en-US"/>
              <a:t>AMONGUS&gt; db.Game.aggregate([ { $match: { "game":"3" } }, { $out: "Game3" } ])</a:t>
            </a:r>
          </a:p>
          <a:p>
            <a:endParaRPr lang="en-US"/>
          </a:p>
          <a:p>
            <a:r>
              <a:rPr lang="en-US"/>
              <a:t>AMONGUS&gt; show collections</a:t>
            </a:r>
          </a:p>
          <a:p>
            <a:r>
              <a:rPr lang="en-US"/>
              <a:t>Game</a:t>
            </a:r>
          </a:p>
          <a:p>
            <a:r>
              <a:rPr lang="en-US"/>
              <a:t>Game3</a:t>
            </a:r>
          </a:p>
          <a:p>
            <a:endParaRPr lang="en-US" dirty="0"/>
          </a:p>
        </p:txBody>
      </p:sp>
      <p:pic>
        <p:nvPicPr>
          <p:cNvPr id="7" name="Picture 6">
            <a:extLst>
              <a:ext uri="{FF2B5EF4-FFF2-40B4-BE49-F238E27FC236}">
                <a16:creationId xmlns:a16="http://schemas.microsoft.com/office/drawing/2014/main" id="{B16D53F2-5CD7-AAB2-F16D-B6AC75AB1142}"/>
              </a:ext>
            </a:extLst>
          </p:cNvPr>
          <p:cNvPicPr>
            <a:picLocks noChangeAspect="1"/>
          </p:cNvPicPr>
          <p:nvPr/>
        </p:nvPicPr>
        <p:blipFill>
          <a:blip r:embed="rId2"/>
          <a:stretch>
            <a:fillRect/>
          </a:stretch>
        </p:blipFill>
        <p:spPr>
          <a:xfrm>
            <a:off x="3548418" y="1869743"/>
            <a:ext cx="8325846" cy="4727155"/>
          </a:xfrm>
          <a:prstGeom prst="rect">
            <a:avLst/>
          </a:prstGeom>
        </p:spPr>
      </p:pic>
    </p:spTree>
    <p:extLst>
      <p:ext uri="{BB962C8B-B14F-4D97-AF65-F5344CB8AC3E}">
        <p14:creationId xmlns:p14="http://schemas.microsoft.com/office/powerpoint/2010/main" val="155477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8" y="323529"/>
            <a:ext cx="8936934" cy="369332"/>
          </a:xfrm>
          <a:prstGeom prst="rect">
            <a:avLst/>
          </a:prstGeom>
          <a:noFill/>
        </p:spPr>
        <p:txBody>
          <a:bodyPr wrap="none" rtlCol="0">
            <a:spAutoFit/>
          </a:bodyPr>
          <a:lstStyle/>
          <a:p>
            <a:r>
              <a:rPr lang="en-US" b="1" dirty="0"/>
              <a:t>Question 2.1 –</a:t>
            </a:r>
            <a:r>
              <a:rPr lang="en-US" dirty="0"/>
              <a:t> Explore Data - </a:t>
            </a:r>
            <a:r>
              <a:rPr lang="en-US" b="0" i="0" dirty="0">
                <a:solidFill>
                  <a:srgbClr val="091E42"/>
                </a:solidFill>
                <a:effectLst/>
                <a:latin typeface="freight-text-pro"/>
              </a:rPr>
              <a:t>Display the Game Feed data for the game in the new collection.</a:t>
            </a: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923330"/>
          </a:xfrm>
          <a:prstGeom prst="rect">
            <a:avLst/>
          </a:prstGeom>
          <a:noFill/>
        </p:spPr>
        <p:txBody>
          <a:bodyPr wrap="square">
            <a:spAutoFit/>
          </a:bodyPr>
          <a:lstStyle/>
          <a:p>
            <a:r>
              <a:rPr lang="en-US" b="1" dirty="0"/>
              <a:t>Command – </a:t>
            </a:r>
          </a:p>
          <a:p>
            <a:r>
              <a:rPr lang="en-US" dirty="0"/>
              <a:t>AMONGUS&gt; db.Game3.aggregate([{ $unwind: '$</a:t>
            </a:r>
            <a:r>
              <a:rPr lang="en-US" dirty="0" err="1"/>
              <a:t>Game_Feed</a:t>
            </a:r>
            <a:r>
              <a:rPr lang="en-US" dirty="0"/>
              <a:t>' },{$project: {'Game_Feed':1}}])</a:t>
            </a:r>
          </a:p>
          <a:p>
            <a:endParaRPr lang="en-US" dirty="0"/>
          </a:p>
        </p:txBody>
      </p:sp>
      <p:pic>
        <p:nvPicPr>
          <p:cNvPr id="3" name="Picture 2">
            <a:extLst>
              <a:ext uri="{FF2B5EF4-FFF2-40B4-BE49-F238E27FC236}">
                <a16:creationId xmlns:a16="http://schemas.microsoft.com/office/drawing/2014/main" id="{FC9EC85A-8F5F-625D-D5C7-ED9D8E92EF57}"/>
              </a:ext>
            </a:extLst>
          </p:cNvPr>
          <p:cNvPicPr>
            <a:picLocks noChangeAspect="1"/>
          </p:cNvPicPr>
          <p:nvPr/>
        </p:nvPicPr>
        <p:blipFill>
          <a:blip r:embed="rId2"/>
          <a:stretch>
            <a:fillRect/>
          </a:stretch>
        </p:blipFill>
        <p:spPr>
          <a:xfrm>
            <a:off x="818347" y="1514902"/>
            <a:ext cx="9622189" cy="5270310"/>
          </a:xfrm>
          <a:prstGeom prst="rect">
            <a:avLst/>
          </a:prstGeom>
        </p:spPr>
      </p:pic>
    </p:spTree>
    <p:extLst>
      <p:ext uri="{BB962C8B-B14F-4D97-AF65-F5344CB8AC3E}">
        <p14:creationId xmlns:p14="http://schemas.microsoft.com/office/powerpoint/2010/main" val="313578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8" y="323529"/>
            <a:ext cx="6705108" cy="646331"/>
          </a:xfrm>
          <a:prstGeom prst="rect">
            <a:avLst/>
          </a:prstGeom>
          <a:noFill/>
        </p:spPr>
        <p:txBody>
          <a:bodyPr wrap="square" rtlCol="0">
            <a:spAutoFit/>
          </a:bodyPr>
          <a:lstStyle/>
          <a:p>
            <a:r>
              <a:rPr lang="en-US" b="1" dirty="0"/>
              <a:t>Question 2.2 –</a:t>
            </a:r>
            <a:r>
              <a:rPr lang="en-US" dirty="0"/>
              <a:t> </a:t>
            </a:r>
            <a:r>
              <a:rPr lang="en-US" b="0" i="0" dirty="0">
                <a:solidFill>
                  <a:srgbClr val="091E42"/>
                </a:solidFill>
                <a:effectLst/>
                <a:latin typeface="freight-text-pro"/>
              </a:rPr>
              <a:t>Display the last event in game 3.</a:t>
            </a:r>
            <a:br>
              <a:rPr lang="en-US" dirty="0"/>
            </a:b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646331"/>
          </a:xfrm>
          <a:prstGeom prst="rect">
            <a:avLst/>
          </a:prstGeom>
          <a:noFill/>
        </p:spPr>
        <p:txBody>
          <a:bodyPr wrap="square">
            <a:spAutoFit/>
          </a:bodyPr>
          <a:lstStyle/>
          <a:p>
            <a:r>
              <a:rPr lang="en-US" b="1" dirty="0"/>
              <a:t>Command – </a:t>
            </a:r>
          </a:p>
          <a:p>
            <a:r>
              <a:rPr lang="en-US" sz="1800" dirty="0"/>
              <a:t>db.Game3.aggregate([{ $unwind: '$</a:t>
            </a:r>
            <a:r>
              <a:rPr lang="en-US" sz="1800" dirty="0" err="1"/>
              <a:t>Game_Feed</a:t>
            </a:r>
            <a:r>
              <a:rPr lang="en-US" sz="1800" dirty="0"/>
              <a:t>' },{$project: {'Game_Feed':1}},{ $match: { '</a:t>
            </a:r>
            <a:r>
              <a:rPr lang="en-US" sz="1800" dirty="0" err="1"/>
              <a:t>Game_Feed.Event</a:t>
            </a:r>
            <a:r>
              <a:rPr lang="en-US" sz="1800" dirty="0"/>
              <a:t>': 10 }}])</a:t>
            </a:r>
            <a:endParaRPr lang="en-US" dirty="0"/>
          </a:p>
        </p:txBody>
      </p:sp>
      <p:pic>
        <p:nvPicPr>
          <p:cNvPr id="5" name="Picture 4">
            <a:extLst>
              <a:ext uri="{FF2B5EF4-FFF2-40B4-BE49-F238E27FC236}">
                <a16:creationId xmlns:a16="http://schemas.microsoft.com/office/drawing/2014/main" id="{B3552B26-117A-E6F6-C73A-909C1446D65E}"/>
              </a:ext>
            </a:extLst>
          </p:cNvPr>
          <p:cNvPicPr>
            <a:picLocks noChangeAspect="1"/>
          </p:cNvPicPr>
          <p:nvPr/>
        </p:nvPicPr>
        <p:blipFill>
          <a:blip r:embed="rId2"/>
          <a:stretch>
            <a:fillRect/>
          </a:stretch>
        </p:blipFill>
        <p:spPr>
          <a:xfrm>
            <a:off x="801739" y="2057573"/>
            <a:ext cx="9773497" cy="4008467"/>
          </a:xfrm>
          <a:prstGeom prst="rect">
            <a:avLst/>
          </a:prstGeom>
        </p:spPr>
      </p:pic>
    </p:spTree>
    <p:extLst>
      <p:ext uri="{BB962C8B-B14F-4D97-AF65-F5344CB8AC3E}">
        <p14:creationId xmlns:p14="http://schemas.microsoft.com/office/powerpoint/2010/main" val="3184687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8" y="323529"/>
            <a:ext cx="6705108" cy="369332"/>
          </a:xfrm>
          <a:prstGeom prst="rect">
            <a:avLst/>
          </a:prstGeom>
          <a:noFill/>
        </p:spPr>
        <p:txBody>
          <a:bodyPr wrap="square" rtlCol="0">
            <a:spAutoFit/>
          </a:bodyPr>
          <a:lstStyle/>
          <a:p>
            <a:r>
              <a:rPr lang="en-US" b="1" dirty="0"/>
              <a:t>Question 2.3 –</a:t>
            </a:r>
            <a:r>
              <a:rPr lang="en-US" dirty="0"/>
              <a:t> </a:t>
            </a:r>
            <a:r>
              <a:rPr lang="en-US" b="0" i="0" dirty="0">
                <a:solidFill>
                  <a:srgbClr val="091E42"/>
                </a:solidFill>
                <a:effectLst/>
                <a:latin typeface="freight-text-pro"/>
              </a:rPr>
              <a:t>Who won game 3, imposters or crew?</a:t>
            </a: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646331"/>
          </a:xfrm>
          <a:prstGeom prst="rect">
            <a:avLst/>
          </a:prstGeom>
          <a:noFill/>
        </p:spPr>
        <p:txBody>
          <a:bodyPr wrap="square">
            <a:spAutoFit/>
          </a:bodyPr>
          <a:lstStyle/>
          <a:p>
            <a:r>
              <a:rPr lang="en-US" b="1" dirty="0"/>
              <a:t>Command – </a:t>
            </a:r>
          </a:p>
          <a:p>
            <a:r>
              <a:rPr lang="en-US" dirty="0"/>
              <a:t> db.Game3.aggregate([{ $unwind: '$</a:t>
            </a:r>
            <a:r>
              <a:rPr lang="en-US" dirty="0" err="1"/>
              <a:t>Game_Feed</a:t>
            </a:r>
            <a:r>
              <a:rPr lang="en-US" dirty="0"/>
              <a:t>' },{$project: {'</a:t>
            </a:r>
            <a:r>
              <a:rPr lang="en-US" dirty="0" err="1"/>
              <a:t>Game_Feed.Game</a:t>
            </a:r>
            <a:r>
              <a:rPr lang="en-US" dirty="0"/>
              <a:t> Feed':1}}])</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838200" y="1825625"/>
            <a:ext cx="3833884" cy="4484190"/>
          </a:xfrm>
        </p:spPr>
        <p:txBody>
          <a:bodyPr>
            <a:normAutofit/>
          </a:bodyPr>
          <a:lstStyle/>
          <a:p>
            <a:pPr marL="0" indent="0">
              <a:buNone/>
            </a:pPr>
            <a:r>
              <a:rPr lang="en-US" sz="1800" dirty="0"/>
              <a:t>Answer - Crew wins by voting</a:t>
            </a:r>
          </a:p>
        </p:txBody>
      </p:sp>
      <p:pic>
        <p:nvPicPr>
          <p:cNvPr id="9" name="Picture 8">
            <a:extLst>
              <a:ext uri="{FF2B5EF4-FFF2-40B4-BE49-F238E27FC236}">
                <a16:creationId xmlns:a16="http://schemas.microsoft.com/office/drawing/2014/main" id="{3BBCCA13-53E1-F48A-3299-F1751EEE1642}"/>
              </a:ext>
            </a:extLst>
          </p:cNvPr>
          <p:cNvPicPr>
            <a:picLocks noChangeAspect="1"/>
          </p:cNvPicPr>
          <p:nvPr/>
        </p:nvPicPr>
        <p:blipFill>
          <a:blip r:embed="rId2"/>
          <a:stretch>
            <a:fillRect/>
          </a:stretch>
        </p:blipFill>
        <p:spPr>
          <a:xfrm>
            <a:off x="4833706" y="1746912"/>
            <a:ext cx="6991956" cy="5063755"/>
          </a:xfrm>
          <a:prstGeom prst="rect">
            <a:avLst/>
          </a:prstGeom>
        </p:spPr>
      </p:pic>
    </p:spTree>
    <p:extLst>
      <p:ext uri="{BB962C8B-B14F-4D97-AF65-F5344CB8AC3E}">
        <p14:creationId xmlns:p14="http://schemas.microsoft.com/office/powerpoint/2010/main" val="1395444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2.4 –</a:t>
            </a:r>
            <a:r>
              <a:rPr lang="en-US" dirty="0"/>
              <a:t> </a:t>
            </a:r>
            <a:r>
              <a:rPr lang="en-US" b="0" i="0" dirty="0">
                <a:solidFill>
                  <a:srgbClr val="091E42"/>
                </a:solidFill>
                <a:effectLst/>
                <a:latin typeface="freight-text-pro"/>
              </a:rPr>
              <a:t>Who picked the black color in game 3? Was that player crew or imposter?</a:t>
            </a:r>
            <a:br>
              <a:rPr lang="en-US" dirty="0"/>
            </a:b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646331"/>
          </a:xfrm>
          <a:prstGeom prst="rect">
            <a:avLst/>
          </a:prstGeom>
          <a:noFill/>
        </p:spPr>
        <p:txBody>
          <a:bodyPr wrap="square">
            <a:spAutoFit/>
          </a:bodyPr>
          <a:lstStyle/>
          <a:p>
            <a:r>
              <a:rPr lang="en-US" b="1" dirty="0"/>
              <a:t>Command – </a:t>
            </a:r>
          </a:p>
          <a:p>
            <a:r>
              <a:rPr lang="en-US" dirty="0"/>
              <a:t>db.Game3.aggregate([{ $unwind: '$</a:t>
            </a:r>
            <a:r>
              <a:rPr lang="en-US" dirty="0" err="1"/>
              <a:t>player_data</a:t>
            </a:r>
            <a:r>
              <a:rPr lang="en-US" dirty="0"/>
              <a:t>' },{$project: {'player_data':1}},{ $match: { '</a:t>
            </a:r>
            <a:r>
              <a:rPr lang="en-US" dirty="0" err="1"/>
              <a:t>player_data.Color</a:t>
            </a:r>
            <a:r>
              <a:rPr lang="en-US" dirty="0"/>
              <a:t>': 'Black' }}])</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838199" y="1825625"/>
            <a:ext cx="10089107" cy="744703"/>
          </a:xfrm>
        </p:spPr>
        <p:txBody>
          <a:bodyPr>
            <a:normAutofit/>
          </a:bodyPr>
          <a:lstStyle/>
          <a:p>
            <a:pPr marL="0" indent="0">
              <a:buNone/>
            </a:pPr>
            <a:r>
              <a:rPr lang="en-US" sz="1800" b="1" dirty="0"/>
              <a:t>Answer –</a:t>
            </a:r>
            <a:r>
              <a:rPr lang="en-US" sz="1800" dirty="0"/>
              <a:t> Impostor Keaton picked by black color wins by voting</a:t>
            </a:r>
          </a:p>
        </p:txBody>
      </p:sp>
      <p:pic>
        <p:nvPicPr>
          <p:cNvPr id="5" name="Picture 4">
            <a:extLst>
              <a:ext uri="{FF2B5EF4-FFF2-40B4-BE49-F238E27FC236}">
                <a16:creationId xmlns:a16="http://schemas.microsoft.com/office/drawing/2014/main" id="{592724C8-1838-22CA-AFEC-79CE65982EB9}"/>
              </a:ext>
            </a:extLst>
          </p:cNvPr>
          <p:cNvPicPr>
            <a:picLocks noChangeAspect="1"/>
          </p:cNvPicPr>
          <p:nvPr/>
        </p:nvPicPr>
        <p:blipFill>
          <a:blip r:embed="rId2"/>
          <a:stretch>
            <a:fillRect/>
          </a:stretch>
        </p:blipFill>
        <p:spPr>
          <a:xfrm>
            <a:off x="761537" y="2786959"/>
            <a:ext cx="10668925" cy="1284081"/>
          </a:xfrm>
          <a:prstGeom prst="rect">
            <a:avLst/>
          </a:prstGeom>
        </p:spPr>
      </p:pic>
    </p:spTree>
    <p:extLst>
      <p:ext uri="{BB962C8B-B14F-4D97-AF65-F5344CB8AC3E}">
        <p14:creationId xmlns:p14="http://schemas.microsoft.com/office/powerpoint/2010/main" val="2276153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2.5 –</a:t>
            </a:r>
            <a:r>
              <a:rPr lang="en-US" dirty="0"/>
              <a:t> </a:t>
            </a:r>
            <a:r>
              <a:rPr lang="en-US" b="0" i="0" dirty="0">
                <a:solidFill>
                  <a:srgbClr val="091E42"/>
                </a:solidFill>
                <a:effectLst/>
                <a:latin typeface="freight-text-pro"/>
              </a:rPr>
              <a:t>How many voting events happened in game 3?</a:t>
            </a:r>
            <a:br>
              <a:rPr lang="en-US" dirty="0"/>
            </a:b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805608"/>
            <a:ext cx="11559261" cy="923330"/>
          </a:xfrm>
          <a:prstGeom prst="rect">
            <a:avLst/>
          </a:prstGeom>
          <a:noFill/>
        </p:spPr>
        <p:txBody>
          <a:bodyPr wrap="square">
            <a:spAutoFit/>
          </a:bodyPr>
          <a:lstStyle/>
          <a:p>
            <a:r>
              <a:rPr lang="en-US" b="1" dirty="0"/>
              <a:t>Command – </a:t>
            </a:r>
          </a:p>
          <a:p>
            <a:r>
              <a:rPr lang="en-US" dirty="0"/>
              <a:t>AMONGUS&gt; db.Game3.aggregate([{ $unwind: '$</a:t>
            </a:r>
            <a:r>
              <a:rPr lang="en-US" dirty="0" err="1"/>
              <a:t>voting_data</a:t>
            </a:r>
            <a:r>
              <a:rPr lang="en-US" dirty="0"/>
              <a:t>' },{$project: {'voting_data.Vote_Event':1}},{$group: {_</a:t>
            </a:r>
            <a:r>
              <a:rPr lang="en-US" dirty="0" err="1"/>
              <a:t>id:null,count</a:t>
            </a:r>
            <a:r>
              <a:rPr lang="en-US" dirty="0"/>
              <a:t>:{$sum:1}}}])</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771063" y="1977997"/>
            <a:ext cx="10089107" cy="744703"/>
          </a:xfrm>
        </p:spPr>
        <p:txBody>
          <a:bodyPr>
            <a:normAutofit/>
          </a:bodyPr>
          <a:lstStyle/>
          <a:p>
            <a:pPr marL="0" indent="0">
              <a:buNone/>
            </a:pPr>
            <a:r>
              <a:rPr lang="en-US" sz="1800" b="1" dirty="0"/>
              <a:t>Answer –</a:t>
            </a:r>
            <a:r>
              <a:rPr lang="en-US" sz="1800" dirty="0"/>
              <a:t> 24 voting event occurred in Game 3</a:t>
            </a:r>
          </a:p>
        </p:txBody>
      </p:sp>
      <p:pic>
        <p:nvPicPr>
          <p:cNvPr id="7" name="Picture 6">
            <a:extLst>
              <a:ext uri="{FF2B5EF4-FFF2-40B4-BE49-F238E27FC236}">
                <a16:creationId xmlns:a16="http://schemas.microsoft.com/office/drawing/2014/main" id="{7D6FA06A-7ABD-CB1E-AF34-E268AB8AFBE0}"/>
              </a:ext>
            </a:extLst>
          </p:cNvPr>
          <p:cNvPicPr>
            <a:picLocks noChangeAspect="1"/>
          </p:cNvPicPr>
          <p:nvPr/>
        </p:nvPicPr>
        <p:blipFill>
          <a:blip r:embed="rId2"/>
          <a:stretch>
            <a:fillRect/>
          </a:stretch>
        </p:blipFill>
        <p:spPr>
          <a:xfrm>
            <a:off x="771063" y="2971760"/>
            <a:ext cx="10649873" cy="914479"/>
          </a:xfrm>
          <a:prstGeom prst="rect">
            <a:avLst/>
          </a:prstGeom>
        </p:spPr>
      </p:pic>
    </p:spTree>
    <p:extLst>
      <p:ext uri="{BB962C8B-B14F-4D97-AF65-F5344CB8AC3E}">
        <p14:creationId xmlns:p14="http://schemas.microsoft.com/office/powerpoint/2010/main" val="1556223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4518</TotalTime>
  <Words>1207</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freight-text-pro</vt:lpstr>
      <vt:lpstr>Office Theme</vt:lpstr>
      <vt:lpstr>Mongo DB – AMONG US 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Manju Jagadish</dc:creator>
  <cp:lastModifiedBy>Sahana Jagadish</cp:lastModifiedBy>
  <cp:revision>38</cp:revision>
  <dcterms:created xsi:type="dcterms:W3CDTF">2022-07-05T00:36:24Z</dcterms:created>
  <dcterms:modified xsi:type="dcterms:W3CDTF">2022-07-08T19:44:24Z</dcterms:modified>
</cp:coreProperties>
</file>