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1B0ED8-420F-AB4F-DEE0-52BC0087B16E}" name="Manju Jagadish" initials="MJ" userId="0d738fb277abd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E22-7B94-CA63-7FF0-10E04246A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4A076-DDCD-3C1C-A94F-2DD060FE7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14D6-1810-0A72-476C-D243740E93DE}"/>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72841D7-DADA-81F4-06CD-711F2454A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9249-A301-0915-3B99-4147ECB3A353}"/>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670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23D-1916-5AA6-CFD7-1AE4DAAAD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E8CBE-5535-C15D-7A43-EB4E2A198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A3E6-EFEC-57CA-6CD5-A1CD848157CC}"/>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D0844DC2-76B4-3958-C458-2636D31D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379-54B7-4575-E476-BA45B52CA0A7}"/>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89618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20E8-6A54-8168-81C9-3640FD5F4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4BA82-54B0-BC16-1165-FAB70F25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71557-39B7-EE9E-1F12-3F2B4E32FB59}"/>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921A343E-1868-AF5B-BA7E-5BE69A7C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36AC6-95C1-4312-E607-1C1600209E5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59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C64A-1D82-0EC9-01E2-A5C15978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ADD56-02AE-694C-A376-731D66112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6431-D1B8-F398-660B-10ED7CBA2AD5}"/>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58EBBCF-9277-0F4D-5863-810D21B6F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7E00-024A-84FB-C30B-1C95EC8A97FF}"/>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2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BBB1-97A7-C99A-8211-0EC4A6674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79029-9E55-CBFC-882B-0CC9AD064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4BDC5-C284-8A5A-45DE-9461FEF7639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F4B89AD1-6F7C-02CC-4552-276D7A9C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D1A1-29FB-4AD4-1195-7DF21584240E}"/>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5834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2630-BEB1-FB2A-3823-6E358C8F0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ED377-D775-62C0-147C-11A1BF0D3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1093F-BF2E-60E3-681E-44E2B721F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E3F03-330A-64B7-5110-C3E2E1E8484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FD5551E8-385B-A49C-F006-2210B4B6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B22D-DC04-3FFC-A156-73C02546B65B}"/>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3859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08-304E-CFBF-9103-17CACB2F8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88351-319D-1E08-84D0-305B1DCC8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56603-443B-4F2D-C524-FC51FE6A2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93589-CB13-D1E7-F1D3-A4ED836D2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3FB5C-244F-9382-7E29-D8C636435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2F61E-C0FD-2FD4-9F58-64B5D2C06DB1}"/>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8" name="Footer Placeholder 7">
            <a:extLst>
              <a:ext uri="{FF2B5EF4-FFF2-40B4-BE49-F238E27FC236}">
                <a16:creationId xmlns:a16="http://schemas.microsoft.com/office/drawing/2014/main" id="{677C6626-68C7-E4A0-5658-C451628E6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9ABBF-95C0-097A-DF9E-D71F3D195BEA}"/>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912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347-93A8-E15E-273D-D401D1FE9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C65B8-4BC7-179B-3CBD-33C71C5529AF}"/>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4" name="Footer Placeholder 3">
            <a:extLst>
              <a:ext uri="{FF2B5EF4-FFF2-40B4-BE49-F238E27FC236}">
                <a16:creationId xmlns:a16="http://schemas.microsoft.com/office/drawing/2014/main" id="{F3FB3850-888F-4930-B0BC-D2EED046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1416D-E797-353D-D67E-5D726F2A70C0}"/>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9427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AD4CA-97F2-3444-6231-B78C7FB68D0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3" name="Footer Placeholder 2">
            <a:extLst>
              <a:ext uri="{FF2B5EF4-FFF2-40B4-BE49-F238E27FC236}">
                <a16:creationId xmlns:a16="http://schemas.microsoft.com/office/drawing/2014/main" id="{7F600337-1C5C-CB81-8EE3-BCF8D0C9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9E94A-1855-4727-CB76-771D6045C9B8}"/>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2854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F5-7BBD-104D-3E43-07BE8BD25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59CEF-2440-FAE3-BCC9-D4CFCC26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7A040-44F0-11E3-3C76-03F46D7FF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2A4B-7441-3F91-1A15-1A20F508D20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39F065A2-A821-E58F-C6BE-F314CB1F2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68C4-6EE7-CAE8-32D9-2B5053D3B8B6}"/>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530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749-BCE6-ED2A-F72B-12A741AC4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C1C3-4335-9EFE-3699-F4CD3EFC1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0833C-256C-4789-F74D-080E3332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39DA1-9DF1-79DC-6357-FEE63703EBA7}"/>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4A076F5D-EDB1-68C6-5D98-57DAD79AB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5DC1B-A335-2341-2413-A9B7E6D8576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5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436-FEC6-82AC-A7F0-9FF84D29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F051B-6A2D-AC0E-4548-C813D3C0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58EB-0C36-1331-35E1-FFE29B4D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6CABC894-45B7-1CD6-2578-A773EEAC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C139C-D364-03E2-CA9D-9529E9DDC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98441-83DB-4EAA-93CA-12443D95A9BB}" type="slidenum">
              <a:rPr lang="en-US" smtClean="0"/>
              <a:t>‹#›</a:t>
            </a:fld>
            <a:endParaRPr lang="en-US"/>
          </a:p>
        </p:txBody>
      </p:sp>
    </p:spTree>
    <p:extLst>
      <p:ext uri="{BB962C8B-B14F-4D97-AF65-F5344CB8AC3E}">
        <p14:creationId xmlns:p14="http://schemas.microsoft.com/office/powerpoint/2010/main" val="18090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5604D-C8D4-C2B9-9AA4-A21FD53E0902}"/>
              </a:ext>
            </a:extLst>
          </p:cNvPr>
          <p:cNvSpPr>
            <a:spLocks noGrp="1"/>
          </p:cNvSpPr>
          <p:nvPr>
            <p:ph type="title"/>
          </p:nvPr>
        </p:nvSpPr>
        <p:spPr>
          <a:xfrm>
            <a:off x="686834" y="591344"/>
            <a:ext cx="3200400" cy="5585619"/>
          </a:xfrm>
        </p:spPr>
        <p:txBody>
          <a:bodyPr>
            <a:normAutofit/>
          </a:bodyPr>
          <a:lstStyle/>
          <a:p>
            <a:r>
              <a:rPr lang="en-US">
                <a:solidFill>
                  <a:srgbClr val="FFFFFF"/>
                </a:solidFill>
              </a:rPr>
              <a:t>Mongo DB – AMONG US Assignment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A1DB0-3BE2-58E8-1C40-EEC0C1EF0DD5}"/>
              </a:ext>
            </a:extLst>
          </p:cNvPr>
          <p:cNvSpPr>
            <a:spLocks noGrp="1"/>
          </p:cNvSpPr>
          <p:nvPr>
            <p:ph idx="1"/>
          </p:nvPr>
        </p:nvSpPr>
        <p:spPr>
          <a:xfrm>
            <a:off x="4447308" y="591344"/>
            <a:ext cx="6906491" cy="5585619"/>
          </a:xfrm>
        </p:spPr>
        <p:txBody>
          <a:bodyPr anchor="ctr">
            <a:normAutofit/>
          </a:bodyPr>
          <a:lstStyle/>
          <a:p>
            <a:r>
              <a:rPr lang="en-US"/>
              <a:t>Student : Jagadish Janakiraman</a:t>
            </a:r>
          </a:p>
          <a:p>
            <a:r>
              <a:rPr lang="en-US"/>
              <a:t>Submission Date : 7/12/2022</a:t>
            </a:r>
            <a:endParaRPr lang="en-US" dirty="0"/>
          </a:p>
        </p:txBody>
      </p:sp>
    </p:spTree>
    <p:extLst>
      <p:ext uri="{BB962C8B-B14F-4D97-AF65-F5344CB8AC3E}">
        <p14:creationId xmlns:p14="http://schemas.microsoft.com/office/powerpoint/2010/main" val="376472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1477328"/>
          </a:xfrm>
          <a:prstGeom prst="rect">
            <a:avLst/>
          </a:prstGeom>
          <a:noFill/>
        </p:spPr>
        <p:txBody>
          <a:bodyPr wrap="square" rtlCol="0">
            <a:spAutoFit/>
          </a:bodyPr>
          <a:lstStyle/>
          <a:p>
            <a:r>
              <a:rPr lang="en-US" b="1" dirty="0"/>
              <a:t>Question 2.6 –</a:t>
            </a:r>
            <a:r>
              <a:rPr lang="en-US" dirty="0"/>
              <a:t> </a:t>
            </a:r>
            <a:r>
              <a:rPr lang="en-US"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US" dirty="0"/>
            </a:br>
            <a:r>
              <a:rPr lang="en-US"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05236" y="2200911"/>
            <a:ext cx="10089107" cy="744703"/>
          </a:xfrm>
        </p:spPr>
        <p:txBody>
          <a:bodyPr>
            <a:normAutofit/>
          </a:bodyPr>
          <a:lstStyle/>
          <a:p>
            <a:pPr marL="0" indent="0">
              <a:buNone/>
            </a:pPr>
            <a:r>
              <a:rPr lang="en-US" sz="1800" b="1" dirty="0"/>
              <a:t>Answer –</a:t>
            </a:r>
            <a:r>
              <a:rPr lang="en-US" sz="1800" dirty="0"/>
              <a:t> &lt;open ended question&gt;</a:t>
            </a:r>
          </a:p>
        </p:txBody>
      </p:sp>
    </p:spTree>
    <p:extLst>
      <p:ext uri="{BB962C8B-B14F-4D97-AF65-F5344CB8AC3E}">
        <p14:creationId xmlns:p14="http://schemas.microsoft.com/office/powerpoint/2010/main" val="35301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3.1 -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events in total do you have data for, in this collection (across all games)? An event as explained earlier is a record of development in the game.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{'Game_Feed':1}},{$group: {_</a:t>
            </a:r>
            <a:r>
              <a:rPr lang="en-US" sz="1800" dirty="0" err="1"/>
              <a:t>id:null,count</a:t>
            </a:r>
            <a:r>
              <a:rPr lang="en-US" sz="1800" dirty="0"/>
              <a:t>:{$sum:1}}}])</a:t>
            </a:r>
          </a:p>
        </p:txBody>
      </p:sp>
      <p:pic>
        <p:nvPicPr>
          <p:cNvPr id="5" name="Picture 4">
            <a:extLst>
              <a:ext uri="{FF2B5EF4-FFF2-40B4-BE49-F238E27FC236}">
                <a16:creationId xmlns:a16="http://schemas.microsoft.com/office/drawing/2014/main" id="{05FA8351-7A59-1EAF-789F-A079EB5D4325}"/>
              </a:ext>
            </a:extLst>
          </p:cNvPr>
          <p:cNvPicPr>
            <a:picLocks noChangeAspect="1"/>
          </p:cNvPicPr>
          <p:nvPr/>
        </p:nvPicPr>
        <p:blipFill>
          <a:blip r:embed="rId2"/>
          <a:stretch>
            <a:fillRect/>
          </a:stretch>
        </p:blipFill>
        <p:spPr>
          <a:xfrm>
            <a:off x="705236" y="3797518"/>
            <a:ext cx="9125741" cy="1017358"/>
          </a:xfrm>
          <a:prstGeom prst="rect">
            <a:avLst/>
          </a:prstGeom>
        </p:spPr>
      </p:pic>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945614"/>
            <a:ext cx="10089107" cy="744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r>
              <a:rPr lang="en-US" sz="1800" dirty="0"/>
              <a:t>  Total of 5889 events exist in all games</a:t>
            </a:r>
          </a:p>
        </p:txBody>
      </p:sp>
    </p:spTree>
    <p:extLst>
      <p:ext uri="{BB962C8B-B14F-4D97-AF65-F5344CB8AC3E}">
        <p14:creationId xmlns:p14="http://schemas.microsoft.com/office/powerpoint/2010/main" val="28846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3.2 -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matches did the crew win versus how many matches did the impostors win?</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5" name="Picture 4">
            <a:extLst>
              <a:ext uri="{FF2B5EF4-FFF2-40B4-BE49-F238E27FC236}">
                <a16:creationId xmlns:a16="http://schemas.microsoft.com/office/drawing/2014/main" id="{75B3A5FB-4437-0420-1145-8703FAB9744E}"/>
              </a:ext>
            </a:extLst>
          </p:cNvPr>
          <p:cNvPicPr>
            <a:picLocks noChangeAspect="1"/>
          </p:cNvPicPr>
          <p:nvPr/>
        </p:nvPicPr>
        <p:blipFill>
          <a:blip r:embed="rId2"/>
          <a:stretch>
            <a:fillRect/>
          </a:stretch>
        </p:blipFill>
        <p:spPr>
          <a:xfrm>
            <a:off x="399769" y="4594773"/>
            <a:ext cx="11496529" cy="1227494"/>
          </a:xfrm>
          <a:prstGeom prst="rect">
            <a:avLst/>
          </a:prstGeom>
        </p:spPr>
      </p:pic>
    </p:spTree>
    <p:extLst>
      <p:ext uri="{BB962C8B-B14F-4D97-AF65-F5344CB8AC3E}">
        <p14:creationId xmlns:p14="http://schemas.microsoft.com/office/powerpoint/2010/main" val="9108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3.3 - </a:t>
            </a:r>
            <a:r>
              <a:rPr lang="en-US" b="1" i="0" dirty="0">
                <a:solidFill>
                  <a:srgbClr val="091E42"/>
                </a:solidFill>
                <a:effectLst/>
                <a:latin typeface="freight-text-pro"/>
              </a:rPr>
              <a:t>Overall aggregation - </a:t>
            </a:r>
            <a:r>
              <a:rPr lang="en-US" b="0" i="0" dirty="0">
                <a:solidFill>
                  <a:srgbClr val="091E42"/>
                </a:solidFill>
                <a:effectLst/>
                <a:latin typeface="freight-text-pro"/>
              </a:rPr>
              <a:t>Find out how many matches were played on each map. </a:t>
            </a:r>
            <a:r>
              <a:rPr lang="en-US" b="0" i="0">
                <a:solidFill>
                  <a:srgbClr val="091E42"/>
                </a:solidFill>
                <a:effectLst/>
                <a:latin typeface="freight-text-pro"/>
              </a:rPr>
              <a:t>Your output should contain the names of maps and the number of games played on each map.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':{$regex: "End$"}}},{ $group: { _id: { Action: "$</a:t>
            </a:r>
            <a:r>
              <a:rPr lang="en-US" sz="1800" dirty="0" err="1"/>
              <a:t>Game_Feed.Map</a:t>
            </a:r>
            <a:r>
              <a:rPr lang="en-US" sz="1800" dirty="0"/>
              <a:t>" }, </a:t>
            </a:r>
            <a:r>
              <a:rPr lang="en-US" sz="1800" dirty="0" err="1"/>
              <a:t>MatchesPlayedOnMaps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 of Matches played on each map is </a:t>
            </a:r>
          </a:p>
          <a:p>
            <a:pPr marL="342900" indent="-342900">
              <a:buFont typeface="+mj-lt"/>
              <a:buAutoNum type="arabicPeriod"/>
            </a:pPr>
            <a:r>
              <a:rPr lang="en-US" sz="1800" dirty="0"/>
              <a:t>The </a:t>
            </a:r>
            <a:r>
              <a:rPr lang="en-US" sz="1800" dirty="0" err="1"/>
              <a:t>Skeld</a:t>
            </a:r>
            <a:r>
              <a:rPr lang="en-US" sz="1800" dirty="0"/>
              <a:t> – 88 Matches</a:t>
            </a:r>
          </a:p>
          <a:p>
            <a:pPr marL="342900" indent="-342900">
              <a:buFont typeface="+mj-lt"/>
              <a:buAutoNum type="arabicPeriod"/>
            </a:pPr>
            <a:r>
              <a:rPr lang="en-US" sz="1800" dirty="0"/>
              <a:t>MIRA HQ – 7 Matches</a:t>
            </a:r>
          </a:p>
          <a:p>
            <a:pPr marL="342900" indent="-342900">
              <a:buFont typeface="+mj-lt"/>
              <a:buAutoNum type="arabicPeriod"/>
            </a:pPr>
            <a:r>
              <a:rPr lang="en-US" sz="1800" dirty="0"/>
              <a:t>Polus – 404 Matches</a:t>
            </a:r>
          </a:p>
          <a:p>
            <a:pPr marL="0" indent="0">
              <a:buNone/>
            </a:pPr>
            <a:endParaRPr lang="en-US" sz="1800" b="1" dirty="0"/>
          </a:p>
        </p:txBody>
      </p:sp>
      <p:pic>
        <p:nvPicPr>
          <p:cNvPr id="5" name="Picture 4">
            <a:extLst>
              <a:ext uri="{FF2B5EF4-FFF2-40B4-BE49-F238E27FC236}">
                <a16:creationId xmlns:a16="http://schemas.microsoft.com/office/drawing/2014/main" id="{E28A866E-03A6-9D31-6053-C8772F34F9ED}"/>
              </a:ext>
            </a:extLst>
          </p:cNvPr>
          <p:cNvPicPr>
            <a:picLocks noChangeAspect="1"/>
          </p:cNvPicPr>
          <p:nvPr/>
        </p:nvPicPr>
        <p:blipFill>
          <a:blip r:embed="rId2"/>
          <a:stretch>
            <a:fillRect/>
          </a:stretch>
        </p:blipFill>
        <p:spPr>
          <a:xfrm>
            <a:off x="614149" y="4384967"/>
            <a:ext cx="10963701" cy="1732431"/>
          </a:xfrm>
          <a:prstGeom prst="rect">
            <a:avLst/>
          </a:prstGeom>
        </p:spPr>
      </p:pic>
    </p:spTree>
    <p:extLst>
      <p:ext uri="{BB962C8B-B14F-4D97-AF65-F5344CB8AC3E}">
        <p14:creationId xmlns:p14="http://schemas.microsoft.com/office/powerpoint/2010/main" val="37097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3.4 -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games did the crew skip a vote?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Game_Feed.Game</a:t>
            </a:r>
            <a:r>
              <a:rPr lang="en-US" sz="1800" dirty="0"/>
              <a:t> </a:t>
            </a:r>
            <a:r>
              <a:rPr lang="en-US" sz="1800" dirty="0" err="1"/>
              <a:t>Feed':'Crew</a:t>
            </a:r>
            <a:r>
              <a:rPr lang="en-US" sz="1800" dirty="0"/>
              <a:t> skips voting.'}},{$group: {_</a:t>
            </a:r>
            <a:r>
              <a:rPr lang="en-US" sz="1800" dirty="0" err="1"/>
              <a:t>id:null,count</a:t>
            </a:r>
            <a:r>
              <a:rPr lang="en-US" sz="1800" dirty="0"/>
              <a:t>:{$sum:1}}}])</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skipped voting 692 times</a:t>
            </a:r>
          </a:p>
        </p:txBody>
      </p:sp>
      <p:pic>
        <p:nvPicPr>
          <p:cNvPr id="7" name="Picture 6">
            <a:extLst>
              <a:ext uri="{FF2B5EF4-FFF2-40B4-BE49-F238E27FC236}">
                <a16:creationId xmlns:a16="http://schemas.microsoft.com/office/drawing/2014/main" id="{8460EB58-19AB-F67C-31F4-BCF0F30C2E89}"/>
              </a:ext>
            </a:extLst>
          </p:cNvPr>
          <p:cNvPicPr>
            <a:picLocks noChangeAspect="1"/>
          </p:cNvPicPr>
          <p:nvPr/>
        </p:nvPicPr>
        <p:blipFill>
          <a:blip r:embed="rId2"/>
          <a:stretch>
            <a:fillRect/>
          </a:stretch>
        </p:blipFill>
        <p:spPr>
          <a:xfrm>
            <a:off x="409432" y="4678660"/>
            <a:ext cx="11532358" cy="655679"/>
          </a:xfrm>
          <a:prstGeom prst="rect">
            <a:avLst/>
          </a:prstGeom>
        </p:spPr>
      </p:pic>
    </p:spTree>
    <p:extLst>
      <p:ext uri="{BB962C8B-B14F-4D97-AF65-F5344CB8AC3E}">
        <p14:creationId xmlns:p14="http://schemas.microsoft.com/office/powerpoint/2010/main" val="209500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3.5 -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matches does the crew vote against imposters?</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wins  voting 279 times</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6656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923330"/>
          </a:xfrm>
          <a:prstGeom prst="rect">
            <a:avLst/>
          </a:prstGeom>
          <a:noFill/>
        </p:spPr>
        <p:txBody>
          <a:bodyPr wrap="square" rtlCol="0">
            <a:spAutoFit/>
          </a:bodyPr>
          <a:lstStyle/>
          <a:p>
            <a:pPr algn="l" rtl="0"/>
            <a:r>
              <a:rPr lang="en-US" b="1" dirty="0"/>
              <a:t>Question 3.6 - </a:t>
            </a:r>
            <a:r>
              <a:rPr lang="en-US" b="1" i="0" dirty="0">
                <a:solidFill>
                  <a:srgbClr val="091E42"/>
                </a:solidFill>
                <a:effectLst/>
                <a:latin typeface="freight-text-pro"/>
              </a:rPr>
              <a:t>Overall aggregation - </a:t>
            </a:r>
            <a:r>
              <a:rPr lang="en-US" b="0" i="0" dirty="0">
                <a:solidFill>
                  <a:srgbClr val="091E42"/>
                </a:solidFill>
                <a:effectLst/>
                <a:latin typeface="freight-text-pro"/>
              </a:rPr>
              <a:t>The questions you answered in this task were all related to high-level aggregations across the entire collection. In your opinion, is the game more or less hard for impostors? Justify your answer with suitable insights from the data.</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Imposter won 35.27% (176 out of 499) of the time and Crew won 64.7% (323 out of 499). Since the odds of winning by Crew is ~65%, the game is hard for imposters. </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4120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4.1 - </a:t>
            </a:r>
            <a:r>
              <a:rPr lang="en-US" b="1" i="0" dirty="0">
                <a:solidFill>
                  <a:srgbClr val="091E42"/>
                </a:solidFill>
                <a:effectLst/>
                <a:latin typeface="freight-text-pro"/>
              </a:rPr>
              <a:t>Player-level aggregation - </a:t>
            </a:r>
            <a:r>
              <a:rPr lang="en-US" b="0" i="0" dirty="0">
                <a:solidFill>
                  <a:srgbClr val="091E42"/>
                </a:solidFill>
                <a:effectLst/>
                <a:latin typeface="freight-text-pro"/>
              </a:rPr>
              <a:t>Find the number of unique players in the data set.</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4943679" cy="1051805"/>
          </a:xfrm>
        </p:spPr>
        <p:txBody>
          <a:bodyPr>
            <a:normAutofit fontScale="70000" lnSpcReduction="20000"/>
          </a:bodyPr>
          <a:lstStyle/>
          <a:p>
            <a:pPr marL="0" indent="0">
              <a:buNone/>
            </a:pPr>
            <a:r>
              <a:rPr lang="en-US" sz="1800" b="1" dirty="0"/>
              <a:t>Command –</a:t>
            </a:r>
            <a:r>
              <a:rPr lang="en-US" sz="1800" dirty="0"/>
              <a:t> </a:t>
            </a:r>
            <a:r>
              <a:rPr lang="en-US" sz="1800" dirty="0" err="1"/>
              <a:t>db.Game.distinct</a:t>
            </a:r>
            <a:r>
              <a:rPr lang="en-US" sz="1800" dirty="0"/>
              <a:t>('player_data.name’)</a:t>
            </a:r>
          </a:p>
          <a:p>
            <a:pPr marL="0" indent="0">
              <a:buNone/>
            </a:pPr>
            <a:r>
              <a:rPr lang="en-US" sz="1800" dirty="0"/>
              <a:t>AMONGUS&gt; </a:t>
            </a:r>
            <a:r>
              <a:rPr lang="en-US" sz="1800" dirty="0" err="1"/>
              <a:t>db.Game.distinct</a:t>
            </a:r>
            <a:r>
              <a:rPr lang="en-US" sz="1800" dirty="0"/>
              <a:t>('player_data.name').length</a:t>
            </a:r>
          </a:p>
          <a:p>
            <a:pPr marL="0" indent="0">
              <a:buNone/>
            </a:pPr>
            <a:r>
              <a:rPr lang="en-US" sz="1800" dirty="0"/>
              <a:t>108   },</a:t>
            </a:r>
          </a:p>
          <a:p>
            <a:pPr marL="0" indent="0">
              <a:buNone/>
            </a:pPr>
            <a:r>
              <a:rPr lang="en-US" sz="1800" dirty="0"/>
              <a:t>AMONGUS&gt;</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4776615" cy="809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108 players exist in all Games</a:t>
            </a:r>
          </a:p>
        </p:txBody>
      </p:sp>
      <p:pic>
        <p:nvPicPr>
          <p:cNvPr id="7" name="Picture 6">
            <a:extLst>
              <a:ext uri="{FF2B5EF4-FFF2-40B4-BE49-F238E27FC236}">
                <a16:creationId xmlns:a16="http://schemas.microsoft.com/office/drawing/2014/main" id="{5CA51891-00C9-3230-35FE-D2E9A164F911}"/>
              </a:ext>
            </a:extLst>
          </p:cNvPr>
          <p:cNvPicPr>
            <a:picLocks noChangeAspect="1"/>
          </p:cNvPicPr>
          <p:nvPr/>
        </p:nvPicPr>
        <p:blipFill>
          <a:blip r:embed="rId2"/>
          <a:stretch>
            <a:fillRect/>
          </a:stretch>
        </p:blipFill>
        <p:spPr>
          <a:xfrm>
            <a:off x="6574931" y="1416771"/>
            <a:ext cx="5342083" cy="5156901"/>
          </a:xfrm>
          <a:prstGeom prst="rect">
            <a:avLst/>
          </a:prstGeom>
        </p:spPr>
      </p:pic>
      <p:pic>
        <p:nvPicPr>
          <p:cNvPr id="9" name="Picture 8">
            <a:extLst>
              <a:ext uri="{FF2B5EF4-FFF2-40B4-BE49-F238E27FC236}">
                <a16:creationId xmlns:a16="http://schemas.microsoft.com/office/drawing/2014/main" id="{750FA825-C5A3-9CC4-F440-CC57CB868354}"/>
              </a:ext>
            </a:extLst>
          </p:cNvPr>
          <p:cNvPicPr>
            <a:picLocks noChangeAspect="1"/>
          </p:cNvPicPr>
          <p:nvPr/>
        </p:nvPicPr>
        <p:blipFill>
          <a:blip r:embed="rId3"/>
          <a:stretch>
            <a:fillRect/>
          </a:stretch>
        </p:blipFill>
        <p:spPr>
          <a:xfrm>
            <a:off x="637387" y="3906640"/>
            <a:ext cx="4408552" cy="762066"/>
          </a:xfrm>
          <a:prstGeom prst="rect">
            <a:avLst/>
          </a:prstGeom>
        </p:spPr>
      </p:pic>
    </p:spTree>
    <p:extLst>
      <p:ext uri="{BB962C8B-B14F-4D97-AF65-F5344CB8AC3E}">
        <p14:creationId xmlns:p14="http://schemas.microsoft.com/office/powerpoint/2010/main" val="2169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4.2 - </a:t>
            </a:r>
            <a:r>
              <a:rPr lang="en-US" b="1" i="0" dirty="0">
                <a:solidFill>
                  <a:srgbClr val="091E42"/>
                </a:solidFill>
                <a:effectLst/>
                <a:latin typeface="freight-text-pro"/>
              </a:rPr>
              <a:t>Player-level aggregation - </a:t>
            </a:r>
            <a:r>
              <a:rPr lang="en-US" b="0" i="0" dirty="0">
                <a:solidFill>
                  <a:srgbClr val="091E42"/>
                </a:solidFill>
                <a:effectLst/>
                <a:latin typeface="freight-text-pro"/>
              </a:rPr>
              <a:t>Who is the best crew member?</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4776615" cy="2951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endParaRPr lang="en-US" sz="1800" dirty="0"/>
          </a:p>
        </p:txBody>
      </p:sp>
    </p:spTree>
    <p:extLst>
      <p:ext uri="{BB962C8B-B14F-4D97-AF65-F5344CB8AC3E}">
        <p14:creationId xmlns:p14="http://schemas.microsoft.com/office/powerpoint/2010/main" val="143201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4.3 - </a:t>
            </a:r>
            <a:r>
              <a:rPr lang="en-US" b="1" i="0" dirty="0">
                <a:solidFill>
                  <a:srgbClr val="091E42"/>
                </a:solidFill>
                <a:effectLst/>
                <a:latin typeface="freight-text-pro"/>
              </a:rPr>
              <a:t>Player-level aggregation - </a:t>
            </a:r>
            <a:r>
              <a:rPr lang="en-US" b="0" i="0" dirty="0">
                <a:solidFill>
                  <a:srgbClr val="091E42"/>
                </a:solidFill>
                <a:effectLst/>
                <a:latin typeface="freight-text-pro"/>
              </a:rPr>
              <a:t>Who is the worst crew member?</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4776615" cy="2951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endParaRPr lang="en-US" sz="1800" dirty="0"/>
          </a:p>
        </p:txBody>
      </p:sp>
    </p:spTree>
    <p:extLst>
      <p:ext uri="{BB962C8B-B14F-4D97-AF65-F5344CB8AC3E}">
        <p14:creationId xmlns:p14="http://schemas.microsoft.com/office/powerpoint/2010/main" val="130360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255804-ACB4-5D5F-669D-C5C1BE99221B}"/>
              </a:ext>
            </a:extLst>
          </p:cNvPr>
          <p:cNvPicPr>
            <a:picLocks noChangeAspect="1"/>
          </p:cNvPicPr>
          <p:nvPr/>
        </p:nvPicPr>
        <p:blipFill>
          <a:blip r:embed="rId2"/>
          <a:stretch>
            <a:fillRect/>
          </a:stretch>
        </p:blipFill>
        <p:spPr>
          <a:xfrm>
            <a:off x="623248" y="3858036"/>
            <a:ext cx="11223009" cy="2005952"/>
          </a:xfrm>
          <a:prstGeom prst="rect">
            <a:avLst/>
          </a:prstGeom>
        </p:spPr>
      </p:pic>
      <p:sp>
        <p:nvSpPr>
          <p:cNvPr id="7" name="TextBox 6">
            <a:extLst>
              <a:ext uri="{FF2B5EF4-FFF2-40B4-BE49-F238E27FC236}">
                <a16:creationId xmlns:a16="http://schemas.microsoft.com/office/drawing/2014/main" id="{E3B1D2F1-383A-0705-EEC1-A8B0DF4A0D1F}"/>
              </a:ext>
            </a:extLst>
          </p:cNvPr>
          <p:cNvSpPr txBox="1"/>
          <p:nvPr/>
        </p:nvSpPr>
        <p:spPr>
          <a:xfrm>
            <a:off x="543832" y="1565469"/>
            <a:ext cx="11559261" cy="923330"/>
          </a:xfrm>
          <a:prstGeom prst="rect">
            <a:avLst/>
          </a:prstGeom>
          <a:noFill/>
        </p:spPr>
        <p:txBody>
          <a:bodyPr wrap="square">
            <a:spAutoFit/>
          </a:bodyPr>
          <a:lstStyle/>
          <a:p>
            <a:r>
              <a:rPr lang="en-US" b="1" dirty="0"/>
              <a:t>Command – </a:t>
            </a:r>
          </a:p>
          <a:p>
            <a:r>
              <a:rPr lang="en-US" dirty="0"/>
              <a:t>C:\Program Files\MongoDB\Server\5.0\bin&gt;</a:t>
            </a:r>
            <a:r>
              <a:rPr lang="en-US" dirty="0" err="1"/>
              <a:t>mongoimport</a:t>
            </a:r>
            <a:r>
              <a:rPr lang="en-US" dirty="0"/>
              <a:t> --</a:t>
            </a:r>
            <a:r>
              <a:rPr lang="en-US" dirty="0" err="1"/>
              <a:t>db</a:t>
            </a:r>
            <a:r>
              <a:rPr lang="en-US" dirty="0"/>
              <a:t> AMONGUS --collection Game --file "C:\Users\Jagad\MS Program\Assignments\Module4_MongoDB_AmongUS\</a:t>
            </a:r>
            <a:r>
              <a:rPr lang="en-US" dirty="0" err="1"/>
              <a:t>Among_Us_data.json</a:t>
            </a:r>
            <a:r>
              <a:rPr lang="en-US" dirty="0"/>
              <a:t>" --</a:t>
            </a:r>
            <a:r>
              <a:rPr lang="en-US" dirty="0" err="1"/>
              <a:t>jsonArray</a:t>
            </a:r>
            <a:endParaRPr lang="en-US" dirty="0"/>
          </a:p>
        </p:txBody>
      </p:sp>
      <p:sp>
        <p:nvSpPr>
          <p:cNvPr id="2" name="TextBox 1">
            <a:extLst>
              <a:ext uri="{FF2B5EF4-FFF2-40B4-BE49-F238E27FC236}">
                <a16:creationId xmlns:a16="http://schemas.microsoft.com/office/drawing/2014/main" id="{3C7DF59A-FD41-EC08-FCD8-A3F9A05D0A8B}"/>
              </a:ext>
            </a:extLst>
          </p:cNvPr>
          <p:cNvSpPr txBox="1"/>
          <p:nvPr/>
        </p:nvSpPr>
        <p:spPr>
          <a:xfrm>
            <a:off x="623248" y="741528"/>
            <a:ext cx="6405280" cy="369332"/>
          </a:xfrm>
          <a:prstGeom prst="rect">
            <a:avLst/>
          </a:prstGeom>
          <a:noFill/>
        </p:spPr>
        <p:txBody>
          <a:bodyPr wrap="none" rtlCol="0">
            <a:spAutoFit/>
          </a:bodyPr>
          <a:lstStyle/>
          <a:p>
            <a:r>
              <a:rPr lang="en-US" b="1" dirty="0"/>
              <a:t>Question 1.1 -</a:t>
            </a:r>
            <a:r>
              <a:rPr lang="en-US" dirty="0"/>
              <a:t> </a:t>
            </a:r>
            <a:r>
              <a:rPr lang="en-US" b="0" i="0" dirty="0">
                <a:solidFill>
                  <a:srgbClr val="091E42"/>
                </a:solidFill>
                <a:effectLst/>
                <a:latin typeface="freight-text-pro"/>
              </a:rPr>
              <a:t>Read in the data using the </a:t>
            </a:r>
            <a:r>
              <a:rPr lang="en-US" b="0" i="0" dirty="0" err="1">
                <a:solidFill>
                  <a:srgbClr val="091E42"/>
                </a:solidFill>
                <a:effectLst/>
                <a:latin typeface="freight-text-pro"/>
              </a:rPr>
              <a:t>mongoimport</a:t>
            </a:r>
            <a:r>
              <a:rPr lang="en-US" b="0" i="0" dirty="0">
                <a:solidFill>
                  <a:srgbClr val="091E42"/>
                </a:solidFill>
                <a:effectLst/>
                <a:latin typeface="freight-text-pro"/>
              </a:rPr>
              <a:t> command.</a:t>
            </a:r>
            <a:endParaRPr lang="en-US" dirty="0"/>
          </a:p>
        </p:txBody>
      </p:sp>
      <p:sp>
        <p:nvSpPr>
          <p:cNvPr id="3" name="TextBox 2">
            <a:extLst>
              <a:ext uri="{FF2B5EF4-FFF2-40B4-BE49-F238E27FC236}">
                <a16:creationId xmlns:a16="http://schemas.microsoft.com/office/drawing/2014/main" id="{1639BE60-437E-2506-57FC-466EB57FEE25}"/>
              </a:ext>
            </a:extLst>
          </p:cNvPr>
          <p:cNvSpPr txBox="1"/>
          <p:nvPr/>
        </p:nvSpPr>
        <p:spPr>
          <a:xfrm>
            <a:off x="623248" y="3464820"/>
            <a:ext cx="2157001" cy="369332"/>
          </a:xfrm>
          <a:prstGeom prst="rect">
            <a:avLst/>
          </a:prstGeom>
          <a:noFill/>
        </p:spPr>
        <p:txBody>
          <a:bodyPr wrap="none" rtlCol="0">
            <a:spAutoFit/>
          </a:bodyPr>
          <a:lstStyle/>
          <a:p>
            <a:r>
              <a:rPr lang="en-US" b="1" dirty="0"/>
              <a:t>Output Screenshot -</a:t>
            </a:r>
            <a:r>
              <a:rPr lang="en-US" dirty="0"/>
              <a:t> </a:t>
            </a:r>
          </a:p>
        </p:txBody>
      </p:sp>
    </p:spTree>
    <p:extLst>
      <p:ext uri="{BB962C8B-B14F-4D97-AF65-F5344CB8AC3E}">
        <p14:creationId xmlns:p14="http://schemas.microsoft.com/office/powerpoint/2010/main" val="1735570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pPr algn="l" rtl="0"/>
            <a:r>
              <a:rPr lang="en-US" b="1" dirty="0"/>
              <a:t>Question 6 - </a:t>
            </a:r>
            <a:r>
              <a:rPr lang="en-US" b="0" i="0" dirty="0">
                <a:solidFill>
                  <a:srgbClr val="091E42"/>
                </a:solidFill>
                <a:effectLst/>
                <a:latin typeface="freight-text-pro"/>
              </a:rPr>
              <a:t>In tasks 4 and 5 you create some player-wise statistics. Explain statistics that you might want to explore (other than the ones that were calculated earlier) during the exercise of selecting players. </a:t>
            </a:r>
          </a:p>
        </p:txBody>
      </p:sp>
      <p:sp>
        <p:nvSpPr>
          <p:cNvPr id="5" name="Content Placeholder 4">
            <a:extLst>
              <a:ext uri="{FF2B5EF4-FFF2-40B4-BE49-F238E27FC236}">
                <a16:creationId xmlns:a16="http://schemas.microsoft.com/office/drawing/2014/main" id="{E7460D98-9D2B-52F7-DC97-D9605DFE4022}"/>
              </a:ext>
            </a:extLst>
          </p:cNvPr>
          <p:cNvSpPr>
            <a:spLocks noGrp="1"/>
          </p:cNvSpPr>
          <p:nvPr>
            <p:ph idx="1"/>
          </p:nvPr>
        </p:nvSpPr>
        <p:spPr>
          <a:xfrm>
            <a:off x="838200" y="1825625"/>
            <a:ext cx="10515600" cy="799294"/>
          </a:xfrm>
        </p:spPr>
        <p:txBody>
          <a:bodyPr/>
          <a:lstStyle/>
          <a:p>
            <a:r>
              <a:rPr lang="en-US" dirty="0"/>
              <a:t>Answer - &lt;open ended Question&gt;</a:t>
            </a:r>
          </a:p>
        </p:txBody>
      </p:sp>
    </p:spTree>
    <p:extLst>
      <p:ext uri="{BB962C8B-B14F-4D97-AF65-F5344CB8AC3E}">
        <p14:creationId xmlns:p14="http://schemas.microsoft.com/office/powerpoint/2010/main" val="27190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4DD-C807-7EFC-AC9D-4739B0329A26}"/>
              </a:ext>
            </a:extLst>
          </p:cNvPr>
          <p:cNvPicPr>
            <a:picLocks noChangeAspect="1"/>
          </p:cNvPicPr>
          <p:nvPr/>
        </p:nvPicPr>
        <p:blipFill>
          <a:blip r:embed="rId2"/>
          <a:stretch>
            <a:fillRect/>
          </a:stretch>
        </p:blipFill>
        <p:spPr>
          <a:xfrm>
            <a:off x="763571" y="1960728"/>
            <a:ext cx="11093420" cy="4467893"/>
          </a:xfrm>
          <a:prstGeom prst="rect">
            <a:avLst/>
          </a:prstGeom>
        </p:spPr>
      </p:pic>
      <p:sp>
        <p:nvSpPr>
          <p:cNvPr id="4" name="TextBox 3">
            <a:extLst>
              <a:ext uri="{FF2B5EF4-FFF2-40B4-BE49-F238E27FC236}">
                <a16:creationId xmlns:a16="http://schemas.microsoft.com/office/drawing/2014/main" id="{A48799DE-1563-519F-5751-7995A485ED47}"/>
              </a:ext>
            </a:extLst>
          </p:cNvPr>
          <p:cNvSpPr txBox="1"/>
          <p:nvPr/>
        </p:nvSpPr>
        <p:spPr>
          <a:xfrm>
            <a:off x="637388" y="323529"/>
            <a:ext cx="5795304" cy="369332"/>
          </a:xfrm>
          <a:prstGeom prst="rect">
            <a:avLst/>
          </a:prstGeom>
          <a:noFill/>
        </p:spPr>
        <p:txBody>
          <a:bodyPr wrap="none" rtlCol="0">
            <a:spAutoFit/>
          </a:bodyPr>
          <a:lstStyle/>
          <a:p>
            <a:r>
              <a:rPr lang="en-US" b="1" dirty="0"/>
              <a:t>Question 1.2 -</a:t>
            </a:r>
            <a:r>
              <a:rPr lang="en-US" dirty="0"/>
              <a:t> </a:t>
            </a:r>
            <a:r>
              <a:rPr lang="en-US" b="0" i="0" dirty="0">
                <a:solidFill>
                  <a:srgbClr val="091E42"/>
                </a:solidFill>
                <a:effectLst/>
                <a:latin typeface="freight-text-pro"/>
              </a:rPr>
              <a:t>Display data for the match with “game” =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AMONGUS&gt; </a:t>
            </a:r>
            <a:r>
              <a:rPr lang="en-US" dirty="0" err="1"/>
              <a:t>db.Game.find</a:t>
            </a:r>
            <a:r>
              <a:rPr lang="en-US" dirty="0"/>
              <a:t>({"game":"3"}).pretty()</a:t>
            </a:r>
          </a:p>
        </p:txBody>
      </p:sp>
    </p:spTree>
    <p:extLst>
      <p:ext uri="{BB962C8B-B14F-4D97-AF65-F5344CB8AC3E}">
        <p14:creationId xmlns:p14="http://schemas.microsoft.com/office/powerpoint/2010/main" val="37458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9309215" cy="369332"/>
          </a:xfrm>
          <a:prstGeom prst="rect">
            <a:avLst/>
          </a:prstGeom>
          <a:noFill/>
        </p:spPr>
        <p:txBody>
          <a:bodyPr wrap="none" rtlCol="0">
            <a:spAutoFit/>
          </a:bodyPr>
          <a:lstStyle/>
          <a:p>
            <a:r>
              <a:rPr lang="en-US" b="1"/>
              <a:t>Question 2 –</a:t>
            </a:r>
            <a:r>
              <a:rPr lang="en-US"/>
              <a:t> Explore Data - </a:t>
            </a:r>
            <a:r>
              <a:rPr lang="en-US" b="0" i="0">
                <a:solidFill>
                  <a:srgbClr val="091E42"/>
                </a:solidFill>
                <a:effectLst/>
                <a:latin typeface="freight-text-pro"/>
              </a:rPr>
              <a:t>create a new collection with only the document relating to game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2031325"/>
          </a:xfrm>
          <a:prstGeom prst="rect">
            <a:avLst/>
          </a:prstGeom>
          <a:noFill/>
        </p:spPr>
        <p:txBody>
          <a:bodyPr wrap="square">
            <a:spAutoFit/>
          </a:bodyPr>
          <a:lstStyle/>
          <a:p>
            <a:r>
              <a:rPr lang="en-US" b="1"/>
              <a:t>Command – </a:t>
            </a:r>
          </a:p>
          <a:p>
            <a:r>
              <a:rPr lang="en-US"/>
              <a:t>AMONGUS&gt; db.Game.aggregate([ { $match: { "game":"3" } }, { $out: "Game3" } ])</a:t>
            </a:r>
          </a:p>
          <a:p>
            <a:endParaRPr lang="en-US"/>
          </a:p>
          <a:p>
            <a:r>
              <a:rPr lang="en-US"/>
              <a:t>AMONGUS&gt; show collections</a:t>
            </a:r>
          </a:p>
          <a:p>
            <a:r>
              <a:rPr lang="en-US"/>
              <a:t>Game</a:t>
            </a:r>
          </a:p>
          <a:p>
            <a:r>
              <a:rPr lang="en-US"/>
              <a:t>Game3</a:t>
            </a:r>
          </a:p>
          <a:p>
            <a:endParaRPr lang="en-US" dirty="0"/>
          </a:p>
        </p:txBody>
      </p:sp>
      <p:pic>
        <p:nvPicPr>
          <p:cNvPr id="7" name="Picture 6">
            <a:extLst>
              <a:ext uri="{FF2B5EF4-FFF2-40B4-BE49-F238E27FC236}">
                <a16:creationId xmlns:a16="http://schemas.microsoft.com/office/drawing/2014/main" id="{B16D53F2-5CD7-AAB2-F16D-B6AC75AB1142}"/>
              </a:ext>
            </a:extLst>
          </p:cNvPr>
          <p:cNvPicPr>
            <a:picLocks noChangeAspect="1"/>
          </p:cNvPicPr>
          <p:nvPr/>
        </p:nvPicPr>
        <p:blipFill>
          <a:blip r:embed="rId2"/>
          <a:stretch>
            <a:fillRect/>
          </a:stretch>
        </p:blipFill>
        <p:spPr>
          <a:xfrm>
            <a:off x="3548418" y="1869743"/>
            <a:ext cx="8325846" cy="4727155"/>
          </a:xfrm>
          <a:prstGeom prst="rect">
            <a:avLst/>
          </a:prstGeom>
        </p:spPr>
      </p:pic>
    </p:spTree>
    <p:extLst>
      <p:ext uri="{BB962C8B-B14F-4D97-AF65-F5344CB8AC3E}">
        <p14:creationId xmlns:p14="http://schemas.microsoft.com/office/powerpoint/2010/main" val="15547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8936934" cy="369332"/>
          </a:xfrm>
          <a:prstGeom prst="rect">
            <a:avLst/>
          </a:prstGeom>
          <a:noFill/>
        </p:spPr>
        <p:txBody>
          <a:bodyPr wrap="none" rtlCol="0">
            <a:spAutoFit/>
          </a:bodyPr>
          <a:lstStyle/>
          <a:p>
            <a:r>
              <a:rPr lang="en-US" b="1" dirty="0"/>
              <a:t>Question 2.1 –</a:t>
            </a:r>
            <a:r>
              <a:rPr lang="en-US" dirty="0"/>
              <a:t> Explore Data - </a:t>
            </a:r>
            <a:r>
              <a:rPr lang="en-US" b="0" i="0" dirty="0">
                <a:solidFill>
                  <a:srgbClr val="091E42"/>
                </a:solidFill>
                <a:effectLst/>
                <a:latin typeface="freight-text-pro"/>
              </a:rPr>
              <a:t>Display the Game Feed data for the game in the new collection.</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Game_Feed</a:t>
            </a:r>
            <a:r>
              <a:rPr lang="en-US" dirty="0"/>
              <a:t>' },{$project: {'Game_Feed':1}}])</a:t>
            </a:r>
          </a:p>
          <a:p>
            <a:endParaRPr lang="en-US" dirty="0"/>
          </a:p>
        </p:txBody>
      </p:sp>
      <p:pic>
        <p:nvPicPr>
          <p:cNvPr id="3" name="Picture 2">
            <a:extLst>
              <a:ext uri="{FF2B5EF4-FFF2-40B4-BE49-F238E27FC236}">
                <a16:creationId xmlns:a16="http://schemas.microsoft.com/office/drawing/2014/main" id="{FC9EC85A-8F5F-625D-D5C7-ED9D8E92EF57}"/>
              </a:ext>
            </a:extLst>
          </p:cNvPr>
          <p:cNvPicPr>
            <a:picLocks noChangeAspect="1"/>
          </p:cNvPicPr>
          <p:nvPr/>
        </p:nvPicPr>
        <p:blipFill>
          <a:blip r:embed="rId2"/>
          <a:stretch>
            <a:fillRect/>
          </a:stretch>
        </p:blipFill>
        <p:spPr>
          <a:xfrm>
            <a:off x="818347" y="1514902"/>
            <a:ext cx="9622189" cy="5270310"/>
          </a:xfrm>
          <a:prstGeom prst="rect">
            <a:avLst/>
          </a:prstGeom>
        </p:spPr>
      </p:pic>
    </p:spTree>
    <p:extLst>
      <p:ext uri="{BB962C8B-B14F-4D97-AF65-F5344CB8AC3E}">
        <p14:creationId xmlns:p14="http://schemas.microsoft.com/office/powerpoint/2010/main" val="31357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646331"/>
          </a:xfrm>
          <a:prstGeom prst="rect">
            <a:avLst/>
          </a:prstGeom>
          <a:noFill/>
        </p:spPr>
        <p:txBody>
          <a:bodyPr wrap="square" rtlCol="0">
            <a:spAutoFit/>
          </a:bodyPr>
          <a:lstStyle/>
          <a:p>
            <a:r>
              <a:rPr lang="en-US" b="1" dirty="0"/>
              <a:t>Question 2.2 –</a:t>
            </a:r>
            <a:r>
              <a:rPr lang="en-US" dirty="0"/>
              <a:t> </a:t>
            </a:r>
            <a:r>
              <a:rPr lang="en-US" b="0" i="0" dirty="0">
                <a:solidFill>
                  <a:srgbClr val="091E42"/>
                </a:solidFill>
                <a:effectLst/>
                <a:latin typeface="freight-text-pro"/>
              </a:rPr>
              <a:t>Display the last event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sz="1800" dirty="0"/>
              <a:t>db.Game3.aggregate([{ $unwind: '$</a:t>
            </a:r>
            <a:r>
              <a:rPr lang="en-US" sz="1800" dirty="0" err="1"/>
              <a:t>Game_Feed</a:t>
            </a:r>
            <a:r>
              <a:rPr lang="en-US" sz="1800" dirty="0"/>
              <a:t>' },{$project: {'Game_Feed':1}},{ $match: { '</a:t>
            </a:r>
            <a:r>
              <a:rPr lang="en-US" sz="1800" dirty="0" err="1"/>
              <a:t>Game_Feed.Event</a:t>
            </a:r>
            <a:r>
              <a:rPr lang="en-US" sz="1800" dirty="0"/>
              <a:t>': 10 }}])</a:t>
            </a:r>
            <a:endParaRPr lang="en-US" dirty="0"/>
          </a:p>
        </p:txBody>
      </p:sp>
      <p:pic>
        <p:nvPicPr>
          <p:cNvPr id="5" name="Picture 4">
            <a:extLst>
              <a:ext uri="{FF2B5EF4-FFF2-40B4-BE49-F238E27FC236}">
                <a16:creationId xmlns:a16="http://schemas.microsoft.com/office/drawing/2014/main" id="{B3552B26-117A-E6F6-C73A-909C1446D65E}"/>
              </a:ext>
            </a:extLst>
          </p:cNvPr>
          <p:cNvPicPr>
            <a:picLocks noChangeAspect="1"/>
          </p:cNvPicPr>
          <p:nvPr/>
        </p:nvPicPr>
        <p:blipFill>
          <a:blip r:embed="rId2"/>
          <a:stretch>
            <a:fillRect/>
          </a:stretch>
        </p:blipFill>
        <p:spPr>
          <a:xfrm>
            <a:off x="801739" y="2057573"/>
            <a:ext cx="9773497" cy="4008467"/>
          </a:xfrm>
          <a:prstGeom prst="rect">
            <a:avLst/>
          </a:prstGeom>
        </p:spPr>
      </p:pic>
    </p:spTree>
    <p:extLst>
      <p:ext uri="{BB962C8B-B14F-4D97-AF65-F5344CB8AC3E}">
        <p14:creationId xmlns:p14="http://schemas.microsoft.com/office/powerpoint/2010/main" val="31846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369332"/>
          </a:xfrm>
          <a:prstGeom prst="rect">
            <a:avLst/>
          </a:prstGeom>
          <a:noFill/>
        </p:spPr>
        <p:txBody>
          <a:bodyPr wrap="square" rtlCol="0">
            <a:spAutoFit/>
          </a:bodyPr>
          <a:lstStyle/>
          <a:p>
            <a:r>
              <a:rPr lang="en-US" b="1" dirty="0"/>
              <a:t>Question 2.3 –</a:t>
            </a:r>
            <a:r>
              <a:rPr lang="en-US" dirty="0"/>
              <a:t> </a:t>
            </a:r>
            <a:r>
              <a:rPr lang="en-US" b="0" i="0" dirty="0">
                <a:solidFill>
                  <a:srgbClr val="091E42"/>
                </a:solidFill>
                <a:effectLst/>
                <a:latin typeface="freight-text-pro"/>
              </a:rPr>
              <a:t>Who won game 3, imposters or crew?</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 db.Game3.aggregate([{ $unwind: '$</a:t>
            </a:r>
            <a:r>
              <a:rPr lang="en-US" dirty="0" err="1"/>
              <a:t>Game_Feed</a:t>
            </a:r>
            <a:r>
              <a:rPr lang="en-US" dirty="0"/>
              <a:t>' },{$project: {'</a:t>
            </a:r>
            <a:r>
              <a:rPr lang="en-US" dirty="0" err="1"/>
              <a:t>Game_Feed.Game</a:t>
            </a:r>
            <a:r>
              <a:rPr lang="en-US" dirty="0"/>
              <a:t> Feed':1}}])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200" y="1825625"/>
            <a:ext cx="3833884" cy="4484190"/>
          </a:xfrm>
        </p:spPr>
        <p:txBody>
          <a:bodyPr>
            <a:normAutofit/>
          </a:bodyPr>
          <a:lstStyle/>
          <a:p>
            <a:pPr marL="0" indent="0">
              <a:buNone/>
            </a:pPr>
            <a:r>
              <a:rPr lang="en-US" sz="1800" dirty="0"/>
              <a:t>Answer - Crew wins by voting</a:t>
            </a:r>
          </a:p>
        </p:txBody>
      </p:sp>
      <p:pic>
        <p:nvPicPr>
          <p:cNvPr id="9" name="Picture 8">
            <a:extLst>
              <a:ext uri="{FF2B5EF4-FFF2-40B4-BE49-F238E27FC236}">
                <a16:creationId xmlns:a16="http://schemas.microsoft.com/office/drawing/2014/main" id="{3BBCCA13-53E1-F48A-3299-F1751EEE1642}"/>
              </a:ext>
            </a:extLst>
          </p:cNvPr>
          <p:cNvPicPr>
            <a:picLocks noChangeAspect="1"/>
          </p:cNvPicPr>
          <p:nvPr/>
        </p:nvPicPr>
        <p:blipFill>
          <a:blip r:embed="rId2"/>
          <a:stretch>
            <a:fillRect/>
          </a:stretch>
        </p:blipFill>
        <p:spPr>
          <a:xfrm>
            <a:off x="4833706" y="1746912"/>
            <a:ext cx="6991956" cy="5063755"/>
          </a:xfrm>
          <a:prstGeom prst="rect">
            <a:avLst/>
          </a:prstGeom>
        </p:spPr>
      </p:pic>
    </p:spTree>
    <p:extLst>
      <p:ext uri="{BB962C8B-B14F-4D97-AF65-F5344CB8AC3E}">
        <p14:creationId xmlns:p14="http://schemas.microsoft.com/office/powerpoint/2010/main" val="13954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2.4 –</a:t>
            </a:r>
            <a:r>
              <a:rPr lang="en-US" dirty="0"/>
              <a:t> </a:t>
            </a:r>
            <a:r>
              <a:rPr lang="en-US" b="0" i="0" dirty="0">
                <a:solidFill>
                  <a:srgbClr val="091E42"/>
                </a:solidFill>
                <a:effectLst/>
                <a:latin typeface="freight-text-pro"/>
              </a:rPr>
              <a:t>Who picked the black color in game 3? Was that player crew or imposter?</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db.Game3.aggregate([{ $unwind: '$</a:t>
            </a:r>
            <a:r>
              <a:rPr lang="en-US" dirty="0" err="1"/>
              <a:t>player_data</a:t>
            </a:r>
            <a:r>
              <a:rPr lang="en-US" dirty="0"/>
              <a:t>' },{$project: {'player_data':1}},{ $match: { '</a:t>
            </a:r>
            <a:r>
              <a:rPr lang="en-US" dirty="0" err="1"/>
              <a:t>player_data.Color</a:t>
            </a:r>
            <a:r>
              <a:rPr lang="en-US" dirty="0"/>
              <a:t>': 'Black'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199" y="1825625"/>
            <a:ext cx="10089107" cy="744703"/>
          </a:xfrm>
        </p:spPr>
        <p:txBody>
          <a:bodyPr>
            <a:normAutofit/>
          </a:bodyPr>
          <a:lstStyle/>
          <a:p>
            <a:pPr marL="0" indent="0">
              <a:buNone/>
            </a:pPr>
            <a:r>
              <a:rPr lang="en-US" sz="1800" b="1" dirty="0"/>
              <a:t>Answer –</a:t>
            </a:r>
            <a:r>
              <a:rPr lang="en-US" sz="1800" dirty="0"/>
              <a:t> Impostor Keaton picked black color </a:t>
            </a:r>
          </a:p>
        </p:txBody>
      </p:sp>
      <p:pic>
        <p:nvPicPr>
          <p:cNvPr id="5" name="Picture 4">
            <a:extLst>
              <a:ext uri="{FF2B5EF4-FFF2-40B4-BE49-F238E27FC236}">
                <a16:creationId xmlns:a16="http://schemas.microsoft.com/office/drawing/2014/main" id="{592724C8-1838-22CA-AFEC-79CE65982EB9}"/>
              </a:ext>
            </a:extLst>
          </p:cNvPr>
          <p:cNvPicPr>
            <a:picLocks noChangeAspect="1"/>
          </p:cNvPicPr>
          <p:nvPr/>
        </p:nvPicPr>
        <p:blipFill>
          <a:blip r:embed="rId2"/>
          <a:stretch>
            <a:fillRect/>
          </a:stretch>
        </p:blipFill>
        <p:spPr>
          <a:xfrm>
            <a:off x="761537" y="2786959"/>
            <a:ext cx="10668925" cy="1284081"/>
          </a:xfrm>
          <a:prstGeom prst="rect">
            <a:avLst/>
          </a:prstGeom>
        </p:spPr>
      </p:pic>
    </p:spTree>
    <p:extLst>
      <p:ext uri="{BB962C8B-B14F-4D97-AF65-F5344CB8AC3E}">
        <p14:creationId xmlns:p14="http://schemas.microsoft.com/office/powerpoint/2010/main" val="22761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2.5 –</a:t>
            </a:r>
            <a:r>
              <a:rPr lang="en-US" dirty="0"/>
              <a:t> </a:t>
            </a:r>
            <a:r>
              <a:rPr lang="en-US" b="0" i="0" dirty="0">
                <a:solidFill>
                  <a:srgbClr val="091E42"/>
                </a:solidFill>
                <a:effectLst/>
                <a:latin typeface="freight-text-pro"/>
              </a:rPr>
              <a:t>How many voting events happened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805608"/>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voting_data</a:t>
            </a:r>
            <a:r>
              <a:rPr lang="en-US" dirty="0"/>
              <a:t>' },{$project: {'voting_data.Vote_Event':1}},{$group: {_</a:t>
            </a:r>
            <a:r>
              <a:rPr lang="en-US" dirty="0" err="1"/>
              <a:t>id:null,count</a:t>
            </a:r>
            <a:r>
              <a:rPr lang="en-US" dirty="0"/>
              <a:t>:{$sum:1}}}])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71063" y="1977997"/>
            <a:ext cx="10089107" cy="744703"/>
          </a:xfrm>
        </p:spPr>
        <p:txBody>
          <a:bodyPr>
            <a:normAutofit/>
          </a:bodyPr>
          <a:lstStyle/>
          <a:p>
            <a:pPr marL="0" indent="0">
              <a:buNone/>
            </a:pPr>
            <a:r>
              <a:rPr lang="en-US" sz="1800" b="1" dirty="0"/>
              <a:t>Answer –</a:t>
            </a:r>
            <a:r>
              <a:rPr lang="en-US" sz="1800" dirty="0"/>
              <a:t> 24 voting event occurred in Game 3</a:t>
            </a:r>
          </a:p>
        </p:txBody>
      </p:sp>
      <p:pic>
        <p:nvPicPr>
          <p:cNvPr id="7" name="Picture 6">
            <a:extLst>
              <a:ext uri="{FF2B5EF4-FFF2-40B4-BE49-F238E27FC236}">
                <a16:creationId xmlns:a16="http://schemas.microsoft.com/office/drawing/2014/main" id="{7D6FA06A-7ABD-CB1E-AF34-E268AB8AFBE0}"/>
              </a:ext>
            </a:extLst>
          </p:cNvPr>
          <p:cNvPicPr>
            <a:picLocks noChangeAspect="1"/>
          </p:cNvPicPr>
          <p:nvPr/>
        </p:nvPicPr>
        <p:blipFill>
          <a:blip r:embed="rId2"/>
          <a:stretch>
            <a:fillRect/>
          </a:stretch>
        </p:blipFill>
        <p:spPr>
          <a:xfrm>
            <a:off x="771063" y="2971760"/>
            <a:ext cx="10649873" cy="914479"/>
          </a:xfrm>
          <a:prstGeom prst="rect">
            <a:avLst/>
          </a:prstGeom>
        </p:spPr>
      </p:pic>
    </p:spTree>
    <p:extLst>
      <p:ext uri="{BB962C8B-B14F-4D97-AF65-F5344CB8AC3E}">
        <p14:creationId xmlns:p14="http://schemas.microsoft.com/office/powerpoint/2010/main" val="155622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4871</TotalTime>
  <Words>1342</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freight-text-pro</vt:lpstr>
      <vt:lpstr>Office Theme</vt:lpstr>
      <vt:lpstr>Mongo DB – AMONG US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Jagadish</dc:creator>
  <cp:lastModifiedBy>Sahana Jagadish</cp:lastModifiedBy>
  <cp:revision>45</cp:revision>
  <dcterms:created xsi:type="dcterms:W3CDTF">2022-07-05T00:36:24Z</dcterms:created>
  <dcterms:modified xsi:type="dcterms:W3CDTF">2022-07-09T02:00:17Z</dcterms:modified>
</cp:coreProperties>
</file>