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5" r:id="rId6"/>
    <p:sldId id="274" r:id="rId7"/>
    <p:sldId id="273" r:id="rId8"/>
    <p:sldId id="275" r:id="rId9"/>
    <p:sldId id="276" r:id="rId10"/>
    <p:sldId id="277" r:id="rId11"/>
    <p:sldId id="278" r:id="rId12"/>
  </p:sldIdLst>
  <p:sldSz cx="18288000" cy="10287000"/>
  <p:notesSz cx="6858000" cy="9144000"/>
  <p:embeddedFontLst>
    <p:embeddedFont>
      <p:font typeface="ฟ้อนต์ Medium" panose="020B0604020202020204" charset="-34"/>
      <p:regular r:id="rId13"/>
    </p:embeddedFont>
    <p:embeddedFont>
      <p:font typeface="ฟ้อนต์ Medium Bold" panose="020B0604020202020204" charset="-3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94DDDE"/>
    <a:srgbClr val="2B4B82"/>
    <a:srgbClr val="F7B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สไตล์ธีม 2 - เน้น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4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9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sv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6.sv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1.svg"/><Relationship Id="rId3" Type="http://schemas.openxmlformats.org/officeDocument/2006/relationships/image" Target="../media/image23.svg"/><Relationship Id="rId7" Type="http://schemas.openxmlformats.org/officeDocument/2006/relationships/image" Target="../media/image37.svg"/><Relationship Id="rId12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65946" y="1734087"/>
            <a:ext cx="12530811" cy="4033284"/>
            <a:chOff x="-1781999" y="1274468"/>
            <a:chExt cx="16707747" cy="5377711"/>
          </a:xfrm>
        </p:grpSpPr>
        <p:sp>
          <p:nvSpPr>
            <p:cNvPr id="3" name="TextBox 3"/>
            <p:cNvSpPr txBox="1"/>
            <p:nvPr/>
          </p:nvSpPr>
          <p:spPr>
            <a:xfrm>
              <a:off x="-1781999" y="1274468"/>
              <a:ext cx="16459199" cy="28640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8159"/>
                </a:lnSpc>
              </a:pPr>
              <a:r>
                <a:rPr lang="th-TH" sz="8000" dirty="0">
                  <a:solidFill>
                    <a:srgbClr val="F7B4A7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โครงการวางแผนอาชีพรายบุคคล</a:t>
              </a:r>
              <a:endParaRPr lang="en-US" sz="8000" dirty="0">
                <a:solidFill>
                  <a:srgbClr val="F7B4A7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F649EDCC-5BA1-3250-BAE4-24806B9AFEAB}"/>
                </a:ext>
              </a:extLst>
            </p:cNvPr>
            <p:cNvSpPr txBox="1"/>
            <p:nvPr/>
          </p:nvSpPr>
          <p:spPr>
            <a:xfrm>
              <a:off x="111218" y="4257918"/>
              <a:ext cx="11962075" cy="11079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en-US" sz="5400" b="1" i="0" dirty="0">
                  <a:solidFill>
                    <a:srgbClr val="94DDDE"/>
                  </a:solidFill>
                  <a:effectLst/>
                  <a:latin typeface="ฟ้อนต์ Medium" panose="020B0604020202020204" charset="-34"/>
                  <a:cs typeface="ฟ้อนต์ Medium" panose="020B0604020202020204" charset="-34"/>
                </a:rPr>
                <a:t>Individual Career Plan-ICP</a:t>
              </a: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04E367D2-11D3-AA92-3ABA-E948F00DC63F}"/>
                </a:ext>
              </a:extLst>
            </p:cNvPr>
            <p:cNvSpPr txBox="1"/>
            <p:nvPr/>
          </p:nvSpPr>
          <p:spPr>
            <a:xfrm>
              <a:off x="-1405127" y="5728850"/>
              <a:ext cx="16330875" cy="9233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en-US" sz="4500" dirty="0">
                  <a:solidFill>
                    <a:schemeClr val="bg1"/>
                  </a:solidFill>
                  <a:effectLst/>
                  <a:latin typeface="ฟ้อนต์ Medium Bold" panose="020B0604020202020204" charset="-34"/>
                  <a:ea typeface="Zilla Slab" pitchFamily="2" charset="0"/>
                  <a:cs typeface="ฟ้อนต์ Medium Bold" panose="020B0604020202020204" charset="-34"/>
                </a:rPr>
                <a:t>Mobile Application On Line OA.</a:t>
              </a:r>
              <a:endParaRPr lang="en-US" sz="4500" b="1" i="0" dirty="0">
                <a:solidFill>
                  <a:schemeClr val="bg1"/>
                </a:solidFill>
                <a:effectLst/>
                <a:latin typeface="ฟ้อนต์ Medium Bold" panose="020B0604020202020204" charset="-34"/>
                <a:ea typeface="Zilla Slab" pitchFamily="2" charset="0"/>
                <a:cs typeface="ฟ้อนต์ Medium Bold" panose="020B0604020202020204" charset="-34"/>
              </a:endParaRPr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76914" y="-1471846"/>
            <a:ext cx="6755642" cy="4114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390092" y="1868738"/>
            <a:ext cx="1194327" cy="25861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flipH="1">
            <a:off x="1226665" y="2019300"/>
            <a:ext cx="5389530" cy="562474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-1143000" y="1441193"/>
            <a:ext cx="3144039" cy="244091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332980" y="5074874"/>
            <a:ext cx="1894295" cy="4252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3409407" y="6167264"/>
            <a:ext cx="3769002" cy="44483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AE4615EC-4B68-7026-A803-8FF6B653AD11}"/>
              </a:ext>
            </a:extLst>
          </p:cNvPr>
          <p:cNvSpPr txBox="1"/>
          <p:nvPr/>
        </p:nvSpPr>
        <p:spPr>
          <a:xfrm>
            <a:off x="5487897" y="4381500"/>
            <a:ext cx="7312205" cy="104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th-TH" sz="8000" dirty="0">
                <a:solidFill>
                  <a:srgbClr val="2B4B82"/>
                </a:solidFill>
                <a:cs typeface="ฟ้อนต์ Medium Bold"/>
              </a:rPr>
              <a:t>จบการนำเสนอ</a:t>
            </a:r>
            <a:endParaRPr lang="en-US" sz="8000" dirty="0">
              <a:solidFill>
                <a:srgbClr val="2B4B82"/>
              </a:solidFill>
              <a:cs typeface="ฟ้อนต์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361122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D49FC5A-2FD1-2B11-88FC-EEEA6B49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28518" r="9166" b="18148"/>
          <a:stretch/>
        </p:blipFill>
        <p:spPr>
          <a:xfrm>
            <a:off x="296333" y="2095500"/>
            <a:ext cx="1769533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8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0" y="323793"/>
            <a:ext cx="9157881" cy="1163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719"/>
              </a:lnSpc>
            </a:pPr>
            <a:r>
              <a:rPr lang="th-TH" sz="6000" dirty="0">
                <a:solidFill>
                  <a:srgbClr val="F7B4A7"/>
                </a:solidFill>
                <a:cs typeface="ฟ้อนต์ Medium Bold"/>
              </a:rPr>
              <a:t>ที่มาและความสำคัญ</a:t>
            </a:r>
            <a:endParaRPr lang="en-US" sz="6000" dirty="0">
              <a:solidFill>
                <a:srgbClr val="F7B4A7"/>
              </a:solidFill>
              <a:cs typeface="ฟ้อนต์ Medium Bold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6226" y="2160727"/>
            <a:ext cx="3476384" cy="459618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47444" y="2951456"/>
            <a:ext cx="3476384" cy="459618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362200" y="3690680"/>
            <a:ext cx="3476384" cy="4596181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DF5D5280-C326-6C19-AA3A-70417B591D0C}"/>
              </a:ext>
            </a:extLst>
          </p:cNvPr>
          <p:cNvSpPr txBox="1"/>
          <p:nvPr/>
        </p:nvSpPr>
        <p:spPr>
          <a:xfrm>
            <a:off x="6553200" y="3158299"/>
            <a:ext cx="12344400" cy="4197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13055" lvl="1">
              <a:lnSpc>
                <a:spcPts val="4060"/>
              </a:lnSpc>
            </a:pPr>
            <a:r>
              <a:rPr lang="th-TH" sz="3500" dirty="0">
                <a:solidFill>
                  <a:srgbClr val="94DDDE"/>
                </a:solidFill>
                <a:latin typeface="ฟ้อนต์ Medium Bold" panose="020B0604020202020204" charset="-34"/>
                <a:cs typeface="ฟ้อนต์ Medium Bold" panose="020B0604020202020204" charset="-34"/>
              </a:rPr>
              <a:t>เพื่อส่งเสริมโอกาสผู้พิการที่มีการศึกษา มีศักยภาพสูง                                                                        ได้ทำงานในสถานประกอบการโดยสิ่งสำคัญ คือ                            การมีอาชีพที่ทำให้สามารถพึ่งพาตนเองได้ของนักศึกษา</a:t>
            </a:r>
          </a:p>
          <a:p>
            <a:pPr marL="313055" lvl="1">
              <a:lnSpc>
                <a:spcPts val="4060"/>
              </a:lnSpc>
            </a:pPr>
            <a:r>
              <a:rPr lang="th-TH" sz="3500" dirty="0">
                <a:solidFill>
                  <a:srgbClr val="94DDDE"/>
                </a:solidFill>
                <a:latin typeface="ฟ้อนต์ Medium Bold" panose="020B0604020202020204" charset="-34"/>
                <a:cs typeface="ฟ้อนต์ Medium Bold" panose="020B0604020202020204" charset="-34"/>
              </a:rPr>
              <a:t>และบัณฑิตพิการ โดยแนวคิดของโครงการหลักๆคือ</a:t>
            </a:r>
          </a:p>
          <a:p>
            <a:pPr marL="313055" lvl="1">
              <a:lnSpc>
                <a:spcPts val="4060"/>
              </a:lnSpc>
            </a:pPr>
            <a:r>
              <a:rPr lang="th-TH" sz="3500" dirty="0">
                <a:solidFill>
                  <a:srgbClr val="94DDDE"/>
                </a:solidFill>
                <a:latin typeface="ฟ้อนต์ Medium Bold" panose="020B0604020202020204" charset="-34"/>
                <a:cs typeface="ฟ้อนต์ Medium Bold" panose="020B0604020202020204" charset="-34"/>
              </a:rPr>
              <a:t>ให้นักศึกษาสามารถออกแบบและวางแผนอาชีพเป้าหมาย                                        (ที่อาจจะมีมากกว่าหนึ่งอาชีพ)และเตรียมตัวเชิงรุก                                                                  โดยการคิดย้อนกลับถึงทักษะเฉพาะที่จําเป็น และ วางแผนเพื่อ</a:t>
            </a:r>
          </a:p>
          <a:p>
            <a:pPr marL="313055" lvl="1">
              <a:lnSpc>
                <a:spcPts val="4060"/>
              </a:lnSpc>
            </a:pPr>
            <a:r>
              <a:rPr lang="th-TH" sz="3500" dirty="0">
                <a:solidFill>
                  <a:srgbClr val="94DDDE"/>
                </a:solidFill>
                <a:latin typeface="ฟ้อนต์ Medium Bold" panose="020B0604020202020204" charset="-34"/>
                <a:cs typeface="ฟ้อนต์ Medium Bold" panose="020B0604020202020204" charset="-34"/>
              </a:rPr>
              <a:t>พัฒนาตัวเองในทักษะนั้นๆ เพื่อให้ตอบโจทย์อาชีพที่วางไว้</a:t>
            </a:r>
            <a:endParaRPr lang="en-US" sz="3500" dirty="0">
              <a:solidFill>
                <a:srgbClr val="94DDDE"/>
              </a:solidFill>
              <a:latin typeface="ฟ้อนต์ Medium Bold" panose="020B0604020202020204" charset="-34"/>
              <a:cs typeface="ฟ้อนต์ Medium Bold" panose="020B0604020202020204" charset="-34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07A6C30D-66CF-0049-320E-098F0C40F3BC}"/>
              </a:ext>
            </a:extLst>
          </p:cNvPr>
          <p:cNvSpPr txBox="1"/>
          <p:nvPr/>
        </p:nvSpPr>
        <p:spPr>
          <a:xfrm>
            <a:off x="7086600" y="1590006"/>
            <a:ext cx="8971557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5400" b="1" i="0" dirty="0">
                <a:solidFill>
                  <a:srgbClr val="94DDDE"/>
                </a:solidFill>
                <a:effectLst/>
                <a:latin typeface="ฟ้อนต์ Medium" panose="020B0604020202020204" charset="-34"/>
                <a:cs typeface="ฟ้อนต์ Medium" panose="020B0604020202020204" charset="-34"/>
              </a:rPr>
              <a:t>ICP </a:t>
            </a:r>
            <a:r>
              <a:rPr lang="th-TH" sz="5400" b="1" i="0" dirty="0">
                <a:solidFill>
                  <a:srgbClr val="94DDDE"/>
                </a:solidFill>
                <a:effectLst/>
                <a:latin typeface="ฟ้อนต์ Medium" panose="020B0604020202020204" charset="-34"/>
                <a:cs typeface="ฟ้อนต์ Medium" panose="020B0604020202020204" charset="-34"/>
              </a:rPr>
              <a:t>หรือ</a:t>
            </a:r>
            <a:r>
              <a:rPr lang="en-US" sz="5400" b="1" i="0" dirty="0">
                <a:solidFill>
                  <a:srgbClr val="94DDDE"/>
                </a:solidFill>
                <a:effectLst/>
                <a:latin typeface="ฟ้อนต์ Medium" panose="020B0604020202020204" charset="-34"/>
                <a:cs typeface="ฟ้อนต์ Medium" panose="020B0604020202020204" charset="-34"/>
              </a:rPr>
              <a:t> 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39730369-5106-4081-9D1B-8E746CE7F344}"/>
              </a:ext>
            </a:extLst>
          </p:cNvPr>
          <p:cNvSpPr txBox="1"/>
          <p:nvPr/>
        </p:nvSpPr>
        <p:spPr>
          <a:xfrm>
            <a:off x="9601200" y="1949720"/>
            <a:ext cx="10896600" cy="981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59"/>
              </a:lnSpc>
            </a:pPr>
            <a:r>
              <a:rPr lang="th-TH" sz="4500" dirty="0">
                <a:solidFill>
                  <a:srgbClr val="F7B4A7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โครงการวางแผนอาชีพรายบุคคล</a:t>
            </a:r>
            <a:endParaRPr lang="en-US" sz="4500" dirty="0">
              <a:solidFill>
                <a:srgbClr val="F7B4A7"/>
              </a:solidFill>
              <a:latin typeface="ฟ้อนต์ Medium" panose="020B0604020202020204" charset="-34"/>
              <a:cs typeface="ฟ้อนต์ Medium" panose="020B0604020202020204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14400" y="1104900"/>
            <a:ext cx="10820400" cy="5903863"/>
            <a:chOff x="-11579843" y="-1896635"/>
            <a:chExt cx="14427200" cy="7871817"/>
          </a:xfrm>
        </p:grpSpPr>
        <p:sp>
          <p:nvSpPr>
            <p:cNvPr id="4" name="TextBox 4"/>
            <p:cNvSpPr txBox="1"/>
            <p:nvPr/>
          </p:nvSpPr>
          <p:spPr>
            <a:xfrm>
              <a:off x="-11579843" y="-1896635"/>
              <a:ext cx="9749607" cy="131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th-TH" sz="6000" dirty="0">
                  <a:solidFill>
                    <a:srgbClr val="2B4B82"/>
                  </a:solidFill>
                  <a:cs typeface="ฟ้อนต์ Medium Bold"/>
                </a:rPr>
                <a:t>วัตถุประสงค์</a:t>
              </a:r>
              <a:endParaRPr lang="en-US" sz="6000" dirty="0">
                <a:solidFill>
                  <a:srgbClr val="2B4B82"/>
                </a:solidFill>
                <a:cs typeface="ฟ้อนต์ Mediu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478243" y="948165"/>
              <a:ext cx="14325600" cy="50270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indent="0">
                <a:buNone/>
              </a:pPr>
              <a:r>
                <a:rPr lang="en-US" sz="35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1.</a:t>
              </a:r>
              <a:r>
                <a:rPr lang="th-TH" sz="35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 พัฒนาแผนอาชีพสำหรับผู้พิการทั้ง7ประเภท</a:t>
              </a:r>
            </a:p>
            <a:p>
              <a:pPr marL="0" indent="0">
                <a:buNone/>
              </a:pPr>
              <a:endParaRPr lang="th-TH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  <a:p>
              <a:pPr marL="0" indent="0">
                <a:buNone/>
              </a:pPr>
              <a:r>
                <a:rPr lang="th-TH" sz="35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2. การติดตามและประเมินผลการดำเนินงานของแผนรายเดือน</a:t>
              </a:r>
            </a:p>
            <a:p>
              <a:pPr marL="0" indent="0">
                <a:buNone/>
              </a:pPr>
              <a:endParaRPr lang="th-TH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  <a:p>
              <a:pPr marL="0" indent="0">
                <a:buNone/>
              </a:pPr>
              <a:r>
                <a:rPr lang="th-TH" sz="35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3. แสดงรายงานสรุปผลการพัฒนาตามแผนอาชีพโดย </a:t>
              </a:r>
              <a:r>
                <a:rPr lang="en-US" sz="3500" dirty="0">
                  <a:solidFill>
                    <a:srgbClr val="2B4B82"/>
                  </a:solidFill>
                  <a:effectLst/>
                  <a:latin typeface="ฟ้อนต์ Medium" panose="020B0604020202020204" charset="-34"/>
                  <a:ea typeface="Calibri" panose="020F0502020204030204" pitchFamily="34" charset="0"/>
                  <a:cs typeface="ฟ้อนต์ Medium" panose="020B0604020202020204" charset="-34"/>
                </a:rPr>
                <a:t>Mobile Application</a:t>
              </a:r>
              <a:r>
                <a:rPr lang="th-TH" sz="3500" dirty="0">
                  <a:solidFill>
                    <a:srgbClr val="2B4B82"/>
                  </a:solidFill>
                  <a:effectLst/>
                  <a:latin typeface="ฟ้อนต์ Medium" panose="020B0604020202020204" charset="-34"/>
                  <a:ea typeface="Calibri" panose="020F0502020204030204" pitchFamily="34" charset="0"/>
                  <a:cs typeface="ฟ้อนต์ Medium" panose="020B0604020202020204" charset="-34"/>
                </a:rPr>
                <a:t> </a:t>
              </a:r>
              <a:r>
                <a:rPr lang="th-TH" sz="3500" dirty="0">
                  <a:solidFill>
                    <a:srgbClr val="2B4B82"/>
                  </a:solidFill>
                  <a:latin typeface="ฟ้อนต์ Medium" panose="020B0604020202020204" charset="-34"/>
                  <a:ea typeface="Calibri" panose="020F0502020204030204" pitchFamily="34" charset="0"/>
                  <a:cs typeface="ฟ้อนต์ Medium" panose="020B0604020202020204" charset="-34"/>
                </a:rPr>
                <a:t>ผ่าน </a:t>
              </a:r>
              <a:r>
                <a:rPr lang="en-US" sz="3500" dirty="0">
                  <a:solidFill>
                    <a:srgbClr val="2B4B82"/>
                  </a:solidFill>
                  <a:effectLst/>
                  <a:latin typeface="ฟ้อนต์ Medium" panose="020B0604020202020204" charset="-34"/>
                  <a:ea typeface="Calibri" panose="020F0502020204030204" pitchFamily="34" charset="0"/>
                  <a:cs typeface="ฟ้อนต์ Medium" panose="020B0604020202020204" charset="-34"/>
                </a:rPr>
                <a:t>Line OA</a:t>
              </a:r>
              <a:endParaRPr lang="en-US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</p:txBody>
        </p:sp>
      </p:grpSp>
      <p:pic>
        <p:nvPicPr>
          <p:cNvPr id="1028" name="Picture 4" descr="พก.เดินหน้าปรับสภาพบ้านคนพิการ  thaihealth">
            <a:extLst>
              <a:ext uri="{FF2B5EF4-FFF2-40B4-BE49-F238E27FC236}">
                <a16:creationId xmlns:a16="http://schemas.microsoft.com/office/drawing/2014/main" id="{5F12868A-4CC7-446C-E2DC-EF44EE0C0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2"/>
          <a:stretch/>
        </p:blipFill>
        <p:spPr bwMode="auto">
          <a:xfrm>
            <a:off x="12870976" y="7393"/>
            <a:ext cx="5423848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24348" y="2611035"/>
            <a:ext cx="7011306" cy="93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th-TH" sz="5000" dirty="0">
                <a:solidFill>
                  <a:srgbClr val="2B4B82"/>
                </a:solidFill>
                <a:cs typeface="ฟ้อนต์ Medium Bold"/>
              </a:rPr>
              <a:t>เครื่องมือที่ใช้</a:t>
            </a:r>
            <a:endParaRPr lang="en-US" sz="5000" dirty="0">
              <a:solidFill>
                <a:srgbClr val="2B4B82"/>
              </a:solidFill>
              <a:cs typeface="ฟ้อนต์ Medium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75816" y="5312488"/>
            <a:ext cx="16269239" cy="4623914"/>
            <a:chOff x="-14234225" y="3942445"/>
            <a:chExt cx="21692320" cy="6165217"/>
          </a:xfrm>
        </p:grpSpPr>
        <p:sp>
          <p:nvSpPr>
            <p:cNvPr id="6" name="TextBox 6"/>
            <p:cNvSpPr txBox="1"/>
            <p:nvPr/>
          </p:nvSpPr>
          <p:spPr>
            <a:xfrm>
              <a:off x="-14169516" y="5991970"/>
              <a:ext cx="11292861" cy="12439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7680"/>
                </a:lnSpc>
              </a:pPr>
              <a:r>
                <a:rPr lang="th-TH" sz="5000" dirty="0">
                  <a:solidFill>
                    <a:srgbClr val="2B4B82"/>
                  </a:solidFill>
                  <a:cs typeface="ฟ้อนต์ Medium Bold"/>
                </a:rPr>
                <a:t>สำหรับออกแบบ</a:t>
              </a:r>
              <a:endParaRPr lang="en-US" sz="5000" dirty="0">
                <a:solidFill>
                  <a:srgbClr val="2B4B82"/>
                </a:solidFill>
                <a:cs typeface="ฟ้อนต์ Medium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4234225" y="9517757"/>
              <a:ext cx="8031299" cy="589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r>
                <a:rPr lang="en-US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Figma</a:t>
              </a:r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14B4778F-5F5E-E431-D9A8-36394358DA98}"/>
                </a:ext>
              </a:extLst>
            </p:cNvPr>
            <p:cNvSpPr txBox="1"/>
            <p:nvPr/>
          </p:nvSpPr>
          <p:spPr>
            <a:xfrm>
              <a:off x="-10434703" y="4261136"/>
              <a:ext cx="2068291" cy="5899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r>
                <a:rPr lang="en-US" sz="3000" dirty="0" err="1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Nuxt</a:t>
              </a:r>
              <a:endParaRPr lang="en-US" sz="30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</p:txBody>
        </p:sp>
        <p:sp>
          <p:nvSpPr>
            <p:cNvPr id="15" name="TextBox 7">
              <a:extLst>
                <a:ext uri="{FF2B5EF4-FFF2-40B4-BE49-F238E27FC236}">
                  <a16:creationId xmlns:a16="http://schemas.microsoft.com/office/drawing/2014/main" id="{9883C02D-FD2F-96CA-B129-F600186FA1ED}"/>
                </a:ext>
              </a:extLst>
            </p:cNvPr>
            <p:cNvSpPr txBox="1"/>
            <p:nvPr/>
          </p:nvSpPr>
          <p:spPr>
            <a:xfrm>
              <a:off x="-14169516" y="4301264"/>
              <a:ext cx="2133600" cy="5899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59080" lvl="1">
                <a:lnSpc>
                  <a:spcPts val="3359"/>
                </a:lnSpc>
              </a:pPr>
              <a:r>
                <a:rPr lang="en-US" sz="3000" dirty="0" err="1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Vuetify</a:t>
              </a:r>
              <a:endParaRPr lang="en-US" sz="30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1FCF48ED-3884-B99A-0C55-704C2843ED62}"/>
                </a:ext>
              </a:extLst>
            </p:cNvPr>
            <p:cNvSpPr txBox="1"/>
            <p:nvPr/>
          </p:nvSpPr>
          <p:spPr>
            <a:xfrm>
              <a:off x="2949488" y="3942445"/>
              <a:ext cx="4508607" cy="1171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59080" lvl="1" algn="ctr">
                <a:lnSpc>
                  <a:spcPts val="3359"/>
                </a:lnSpc>
              </a:pPr>
              <a:r>
                <a:rPr lang="en-US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Database</a:t>
              </a:r>
            </a:p>
            <a:p>
              <a:pPr marL="259080" lvl="1" algn="ctr">
                <a:lnSpc>
                  <a:spcPts val="3359"/>
                </a:lnSpc>
              </a:pPr>
              <a:r>
                <a:rPr lang="en-US" sz="3000" dirty="0" err="1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Xampp</a:t>
              </a:r>
              <a:r>
                <a:rPr lang="en-US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-MySQL</a:t>
              </a: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F07ABA8-53C1-691E-09A5-17BDEEEAA05E}"/>
                </a:ext>
              </a:extLst>
            </p:cNvPr>
            <p:cNvSpPr txBox="1"/>
            <p:nvPr/>
          </p:nvSpPr>
          <p:spPr>
            <a:xfrm>
              <a:off x="-7548390" y="3969179"/>
              <a:ext cx="3470799" cy="11712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59080" lvl="1" algn="ctr">
                <a:lnSpc>
                  <a:spcPts val="3359"/>
                </a:lnSpc>
              </a:pPr>
              <a:r>
                <a:rPr lang="en-US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Line Office </a:t>
              </a:r>
              <a:r>
                <a:rPr lang="th-TH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(</a:t>
              </a:r>
              <a:r>
                <a:rPr lang="en-US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Line OA</a:t>
              </a:r>
              <a:r>
                <a:rPr lang="th-TH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)</a:t>
              </a:r>
              <a:endParaRPr lang="en-US" sz="30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</p:txBody>
        </p:sp>
        <p:sp>
          <p:nvSpPr>
            <p:cNvPr id="18" name="TextBox 7">
              <a:extLst>
                <a:ext uri="{FF2B5EF4-FFF2-40B4-BE49-F238E27FC236}">
                  <a16:creationId xmlns:a16="http://schemas.microsoft.com/office/drawing/2014/main" id="{C370E59B-744C-EF56-AD13-3FCF150AD66C}"/>
                </a:ext>
              </a:extLst>
            </p:cNvPr>
            <p:cNvSpPr txBox="1"/>
            <p:nvPr/>
          </p:nvSpPr>
          <p:spPr>
            <a:xfrm>
              <a:off x="-3368279" y="4014861"/>
              <a:ext cx="5028731" cy="17526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59080" lvl="1" algn="ctr">
                <a:lnSpc>
                  <a:spcPts val="3359"/>
                </a:lnSpc>
              </a:pPr>
              <a:r>
                <a:rPr lang="en-US" sz="3000" dirty="0">
                  <a:solidFill>
                    <a:srgbClr val="2B4B82"/>
                  </a:solidFill>
                  <a:latin typeface="ฟ้อนต์ Medium" panose="020B0604020202020204" charset="-34"/>
                  <a:cs typeface="ฟ้อนต์ Medium" panose="020B0604020202020204" charset="-34"/>
                </a:rPr>
                <a:t>NDVA</a:t>
              </a:r>
            </a:p>
            <a:p>
              <a:pPr marL="259080" lvl="1" algn="ctr">
                <a:lnSpc>
                  <a:spcPts val="3359"/>
                </a:lnSpc>
              </a:pPr>
              <a:r>
                <a:rPr lang="en-US" sz="3200" b="0" i="0" dirty="0">
                  <a:solidFill>
                    <a:srgbClr val="2B4B82"/>
                  </a:solidFill>
                  <a:effectLst/>
                  <a:latin typeface="ฟ้อนต์ Medium" panose="020B0604020202020204" charset="-34"/>
                  <a:cs typeface="ฟ้อนต์ Medium" panose="020B0604020202020204" charset="-34"/>
                </a:rPr>
                <a:t>Text to speech </a:t>
              </a:r>
            </a:p>
            <a:p>
              <a:pPr marL="259080" lvl="1" algn="ctr">
                <a:lnSpc>
                  <a:spcPts val="3359"/>
                </a:lnSpc>
              </a:pPr>
              <a:endParaRPr lang="en-US" sz="30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0403505">
            <a:off x="-225743" y="-788565"/>
            <a:ext cx="5088291" cy="314548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flipH="1">
            <a:off x="9765845" y="-227592"/>
            <a:ext cx="3033629" cy="1864303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182600" y="-2558598"/>
            <a:ext cx="4772947" cy="511719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150215" y="-1523876"/>
            <a:ext cx="3637275" cy="3796017"/>
          </a:xfrm>
          <a:prstGeom prst="rect">
            <a:avLst/>
          </a:prstGeom>
        </p:spPr>
      </p:pic>
      <p:pic>
        <p:nvPicPr>
          <p:cNvPr id="1030" name="Picture 6" descr="Figma คือโปรแกรมอะไร - เว็บบอร์ด PHP เว็บส่งเสริมการเรียนรู้ Hosting CRM  ERP Server Programming ถาม-ตอบปัญหา">
            <a:extLst>
              <a:ext uri="{FF2B5EF4-FFF2-40B4-BE49-F238E27FC236}">
                <a16:creationId xmlns:a16="http://schemas.microsoft.com/office/drawing/2014/main" id="{DD5C615F-2594-2B6B-8073-7C0D7DF8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4" y="7983393"/>
            <a:ext cx="1462661" cy="14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uetify [ Download - Logo - icon ] png svg">
            <a:extLst>
              <a:ext uri="{FF2B5EF4-FFF2-40B4-BE49-F238E27FC236}">
                <a16:creationId xmlns:a16="http://schemas.microsoft.com/office/drawing/2014/main" id="{F7CADD24-2EA5-7504-1305-81D8F882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46" y="4195464"/>
            <a:ext cx="1137075" cy="11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uxt Logo PNG Vector (SVG) Free Download">
            <a:extLst>
              <a:ext uri="{FF2B5EF4-FFF2-40B4-BE49-F238E27FC236}">
                <a16:creationId xmlns:a16="http://schemas.microsoft.com/office/drawing/2014/main" id="{796ADF56-CAFC-CE3E-31E8-7AA350270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08" y="4125811"/>
            <a:ext cx="1462662" cy="107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Xampp logo vector">
            <a:extLst>
              <a:ext uri="{FF2B5EF4-FFF2-40B4-BE49-F238E27FC236}">
                <a16:creationId xmlns:a16="http://schemas.microsoft.com/office/drawing/2014/main" id="{3F590FB9-4684-3F29-788D-CA5642E0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>
                        <a14:foregroundMark x1="43556" y1="32444" x2="49333" y2="70667"/>
                        <a14:foregroundMark x1="33778" y1="33778" x2="40444" y2="60000"/>
                        <a14:foregroundMark x1="33333" y1="29333" x2="51111" y2="59111"/>
                        <a14:foregroundMark x1="51111" y1="59111" x2="60889" y2="68000"/>
                        <a14:foregroundMark x1="50667" y1="37333" x2="49778" y2="73778"/>
                        <a14:foregroundMark x1="33778" y1="37333" x2="37778" y2="75111"/>
                        <a14:foregroundMark x1="35556" y1="36889" x2="39111" y2="72444"/>
                        <a14:foregroundMark x1="30667" y1="34222" x2="32000" y2="67111"/>
                        <a14:foregroundMark x1="28000" y1="38667" x2="33333" y2="61333"/>
                        <a14:foregroundMark x1="29778" y1="32889" x2="51111" y2="55556"/>
                        <a14:foregroundMark x1="53778" y1="38667" x2="60444" y2="78222"/>
                        <a14:foregroundMark x1="57778" y1="32444" x2="62222" y2="72444"/>
                        <a14:foregroundMark x1="53333" y1="38222" x2="56444" y2="68000"/>
                        <a14:foregroundMark x1="56444" y1="31111" x2="70222" y2="68000"/>
                        <a14:foregroundMark x1="67556" y1="38222" x2="72000" y2="68444"/>
                        <a14:foregroundMark x1="70222" y1="31556" x2="80889" y2="60000"/>
                        <a14:foregroundMark x1="74667" y1="36889" x2="70667" y2="49778"/>
                        <a14:foregroundMark x1="66667" y1="29778" x2="60889" y2="48000"/>
                        <a14:foregroundMark x1="56000" y1="37333" x2="54667" y2="62667"/>
                        <a14:foregroundMark x1="42222" y1="39556" x2="32444" y2="57778"/>
                        <a14:foregroundMark x1="29778" y1="45333" x2="41778" y2="75111"/>
                        <a14:foregroundMark x1="35111" y1="35111" x2="44889" y2="57778"/>
                        <a14:foregroundMark x1="44889" y1="57778" x2="56889" y2="64000"/>
                        <a14:foregroundMark x1="56889" y1="40000" x2="31111" y2="72444"/>
                        <a14:foregroundMark x1="33333" y1="32889" x2="32889" y2="57778"/>
                        <a14:foregroundMark x1="32889" y1="57778" x2="52000" y2="73333"/>
                        <a14:foregroundMark x1="52000" y1="73333" x2="67556" y2="48444"/>
                        <a14:foregroundMark x1="67556" y1="48444" x2="67556" y2="48444"/>
                        <a14:foregroundMark x1="51111" y1="31556" x2="23556" y2="19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8681" y="3869878"/>
            <a:ext cx="1462661" cy="146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IS D.C. Blog | LINE OA (Official Account) พลิกโฉมใหม่ ฟีเจอร์ล้ำกว่าเดิม!">
            <a:extLst>
              <a:ext uri="{FF2B5EF4-FFF2-40B4-BE49-F238E27FC236}">
                <a16:creationId xmlns:a16="http://schemas.microsoft.com/office/drawing/2014/main" id="{1715FD10-CC29-EF53-BBDF-E9B20128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4300" y1="45200" x2="45300" y2="74000"/>
                        <a14:foregroundMark x1="43200" y1="46400" x2="43300" y2="70800"/>
                        <a14:foregroundMark x1="43300" y1="70800" x2="45900" y2="82800"/>
                        <a14:foregroundMark x1="52600" y1="44200" x2="47400" y2="74600"/>
                        <a14:foregroundMark x1="47800" y1="43200" x2="45600" y2="71400"/>
                        <a14:foregroundMark x1="45600" y1="71400" x2="46800" y2="68800"/>
                        <a14:foregroundMark x1="46900" y1="45000" x2="50600" y2="68400"/>
                        <a14:foregroundMark x1="50600" y1="68400" x2="52200" y2="65400"/>
                        <a14:foregroundMark x1="52600" y1="41200" x2="53100" y2="67600"/>
                        <a14:foregroundMark x1="54700" y1="45200" x2="55400" y2="69800"/>
                        <a14:foregroundMark x1="55500" y1="48800" x2="57600" y2="71200"/>
                        <a14:foregroundMark x1="56000" y1="52600" x2="56800" y2="72400"/>
                        <a14:foregroundMark x1="52600" y1="51400" x2="47400" y2="7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78" y="3557031"/>
            <a:ext cx="3679245" cy="18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V Access | About NVDA">
            <a:extLst>
              <a:ext uri="{FF2B5EF4-FFF2-40B4-BE49-F238E27FC236}">
                <a16:creationId xmlns:a16="http://schemas.microsoft.com/office/drawing/2014/main" id="{87A96493-DC16-1F20-7AA9-0AFD9D9E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3875002"/>
            <a:ext cx="1083365" cy="132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" y="504906"/>
            <a:ext cx="9569415" cy="89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84"/>
              </a:lnSpc>
            </a:pPr>
            <a:r>
              <a:rPr lang="th-TH" sz="6000" spc="-80" dirty="0">
                <a:solidFill>
                  <a:srgbClr val="2B4B82"/>
                </a:solidFill>
                <a:cs typeface="ฟ้อนต์ Medium Bold"/>
              </a:rPr>
              <a:t>ขอบเขตการทำงาน</a:t>
            </a:r>
            <a:endParaRPr lang="en-US" sz="6000" spc="-80" dirty="0">
              <a:solidFill>
                <a:srgbClr val="2B4B82"/>
              </a:solidFill>
              <a:cs typeface="ฟ้อนต์ Medium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16766">
            <a:off x="12080376" y="4278768"/>
            <a:ext cx="6817740" cy="7048415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0CCEF514-721B-3FC0-2ADC-6B5EBB0F39A8}"/>
              </a:ext>
            </a:extLst>
          </p:cNvPr>
          <p:cNvSpPr txBox="1"/>
          <p:nvPr/>
        </p:nvSpPr>
        <p:spPr>
          <a:xfrm>
            <a:off x="1355677" y="2516543"/>
            <a:ext cx="5548513" cy="513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th-TH" sz="3600" b="1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รูปแบบการทำงานของระบบ </a:t>
            </a:r>
            <a:endParaRPr lang="en-US" sz="3600" b="1" dirty="0">
              <a:solidFill>
                <a:srgbClr val="2B4B82"/>
              </a:solidFill>
              <a:latin typeface="ฟ้อนต์ Medium" panose="020B0604020202020204" charset="-34"/>
              <a:cs typeface="ฟ้อนต์ Medium" panose="020B0604020202020204" charset="-34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FFA1E2A1-91D2-29CD-E224-40EA370F0D69}"/>
              </a:ext>
            </a:extLst>
          </p:cNvPr>
          <p:cNvSpPr txBox="1"/>
          <p:nvPr/>
        </p:nvSpPr>
        <p:spPr>
          <a:xfrm>
            <a:off x="1382973" y="3200549"/>
            <a:ext cx="7821304" cy="967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รองรับการแสดงผล คือ </a:t>
            </a:r>
          </a:p>
          <a:p>
            <a:pPr>
              <a:lnSpc>
                <a:spcPts val="3920"/>
              </a:lnSpc>
            </a:pP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แบบ </a:t>
            </a:r>
            <a:r>
              <a:rPr lang="en-US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Mobile Application</a:t>
            </a: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</a:t>
            </a:r>
            <a:r>
              <a:rPr lang="th-TH" sz="2400" dirty="0">
                <a:solidFill>
                  <a:srgbClr val="2B4B82"/>
                </a:solidFill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บน </a:t>
            </a:r>
            <a:r>
              <a:rPr lang="en-US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Line OA</a:t>
            </a: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</a:t>
            </a:r>
            <a:endParaRPr lang="en-US" sz="2400" b="1" dirty="0">
              <a:solidFill>
                <a:srgbClr val="2B4B82"/>
              </a:solidFill>
              <a:latin typeface="ฟ้อนต์ Medium" panose="020B0604020202020204" charset="-34"/>
              <a:cs typeface="ฟ้อนต์ Medium" panose="020B0604020202020204" charset="-34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E6A1E96F-0199-14CB-20C1-6A19D89E6D75}"/>
              </a:ext>
            </a:extLst>
          </p:cNvPr>
          <p:cNvSpPr txBox="1"/>
          <p:nvPr/>
        </p:nvSpPr>
        <p:spPr>
          <a:xfrm>
            <a:off x="1143128" y="5971103"/>
            <a:ext cx="11522123" cy="3014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th-TH" sz="3600" b="1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ผู้ใช้ 3 กลุ่มผู้ใช้งาน</a:t>
            </a:r>
          </a:p>
          <a:p>
            <a:pPr>
              <a:lnSpc>
                <a:spcPts val="3920"/>
              </a:lnSpc>
            </a:pPr>
            <a:endParaRPr lang="th-TH" sz="3600" b="1" dirty="0">
              <a:solidFill>
                <a:srgbClr val="2B4B82"/>
              </a:solidFill>
              <a:latin typeface="ฟ้อนต์ Medium" panose="020B0604020202020204" charset="-34"/>
              <a:cs typeface="ฟ้อนต์ Medium" panose="020B0604020202020204" charset="-34"/>
            </a:endParaRPr>
          </a:p>
          <a:p>
            <a:pPr>
              <a:lnSpc>
                <a:spcPts val="3920"/>
              </a:lnSpc>
            </a:pP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ผู้ใช้ระบบ </a:t>
            </a:r>
            <a:r>
              <a:rPr lang="en-US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(User</a:t>
            </a: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)</a:t>
            </a:r>
            <a:r>
              <a:rPr lang="en-US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	</a:t>
            </a: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(ผู้ใช้หลักเป็นนักเรียนนักศึกษาผู้พิการ ทั้ง7ประเภท)</a:t>
            </a:r>
          </a:p>
          <a:p>
            <a:pPr>
              <a:lnSpc>
                <a:spcPts val="3920"/>
              </a:lnSpc>
            </a:pP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ผู้ดูแลกลุ่ม </a:t>
            </a:r>
            <a:r>
              <a:rPr lang="en-US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(Super user) </a:t>
            </a: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  (เจ้าหน้าที่สมาคมระดับภาค)</a:t>
            </a:r>
            <a:endParaRPr lang="th-TH" sz="2400" dirty="0">
              <a:solidFill>
                <a:srgbClr val="2B4B82"/>
              </a:solidFill>
              <a:latin typeface="ฟ้อนต์ Medium" panose="020B0604020202020204" charset="-34"/>
              <a:ea typeface="Calibri" panose="020F0502020204030204" pitchFamily="34" charset="0"/>
              <a:cs typeface="ฟ้อนต์ Medium" panose="020B0604020202020204" charset="-34"/>
            </a:endParaRPr>
          </a:p>
          <a:p>
            <a:pPr>
              <a:lnSpc>
                <a:spcPts val="3920"/>
              </a:lnSpc>
            </a:pP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ผู้ดูแลระบบ</a:t>
            </a:r>
            <a:r>
              <a:rPr lang="en-US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(Administrator)  </a:t>
            </a:r>
            <a:r>
              <a:rPr lang="th-TH" sz="24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 (เจ้าหน้าที่สมาคมระดับประเทศ)</a:t>
            </a:r>
            <a:endParaRPr lang="th-TH" sz="2400" dirty="0">
              <a:solidFill>
                <a:srgbClr val="2B4B82"/>
              </a:solidFill>
              <a:latin typeface="ฟ้อนต์ Medium" panose="020B0604020202020204" charset="-34"/>
              <a:ea typeface="Calibri" panose="020F0502020204030204" pitchFamily="34" charset="0"/>
              <a:cs typeface="ฟ้อนต์ Medium" panose="020B0604020202020204" charset="-34"/>
            </a:endParaRPr>
          </a:p>
          <a:p>
            <a:pPr>
              <a:lnSpc>
                <a:spcPts val="3920"/>
              </a:lnSpc>
            </a:pPr>
            <a:endParaRPr lang="en-US" sz="3600" b="1" dirty="0">
              <a:solidFill>
                <a:srgbClr val="2B4B82"/>
              </a:solidFill>
              <a:latin typeface="ฟ้อนต์ Medium" panose="020B0604020202020204" charset="-34"/>
              <a:cs typeface="ฟ้อนต์ Medium" panose="020B0604020202020204" charset="-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46160" y="1031759"/>
            <a:ext cx="15665440" cy="1860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884"/>
              </a:lnSpc>
            </a:pPr>
            <a:r>
              <a:rPr lang="th-TH" sz="8099" spc="-80" dirty="0">
                <a:solidFill>
                  <a:srgbClr val="2B4B82"/>
                </a:solidFill>
                <a:cs typeface="ฟ้อนต์ Medium Bold"/>
              </a:rPr>
              <a:t>โดยกลุ่มผู้พิการ 7 ประเภท </a:t>
            </a:r>
          </a:p>
          <a:p>
            <a:pPr>
              <a:lnSpc>
                <a:spcPts val="6884"/>
              </a:lnSpc>
            </a:pPr>
            <a:r>
              <a:rPr lang="th-TH" sz="8099" spc="-80" dirty="0">
                <a:solidFill>
                  <a:srgbClr val="2B4B82"/>
                </a:solidFill>
                <a:cs typeface="ฟ้อนต์ Medium Bold"/>
              </a:rPr>
              <a:t>ประกอบด้วย</a:t>
            </a:r>
            <a:endParaRPr lang="en-US" sz="8099" spc="-80" dirty="0">
              <a:solidFill>
                <a:srgbClr val="2B4B82"/>
              </a:solidFill>
              <a:cs typeface="ฟ้อนต์ Medium Bold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616766">
            <a:off x="12080376" y="4278768"/>
            <a:ext cx="6817740" cy="7048415"/>
          </a:xfrm>
          <a:prstGeom prst="rect">
            <a:avLst/>
          </a:prstGeom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E6A1E96F-0199-14CB-20C1-6A19D89E6D75}"/>
              </a:ext>
            </a:extLst>
          </p:cNvPr>
          <p:cNvSpPr txBox="1"/>
          <p:nvPr/>
        </p:nvSpPr>
        <p:spPr>
          <a:xfrm>
            <a:off x="1371600" y="2926291"/>
            <a:ext cx="13182600" cy="6386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arenBoth"/>
            </a:pP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ความพิการทางการเห็น </a:t>
            </a:r>
          </a:p>
          <a:p>
            <a:pPr>
              <a:lnSpc>
                <a:spcPct val="150000"/>
              </a:lnSpc>
            </a:pP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(2) ความพิการทางการได้ยินหรือสื่อความหมาย</a:t>
            </a:r>
          </a:p>
          <a:p>
            <a:pPr>
              <a:lnSpc>
                <a:spcPct val="150000"/>
              </a:lnSpc>
            </a:pP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(3) ความพิการทางการเคลื่อนไหวหรือทางร่างกาย </a:t>
            </a:r>
          </a:p>
          <a:p>
            <a:pPr>
              <a:lnSpc>
                <a:spcPct val="150000"/>
              </a:lnSpc>
            </a:pP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(4) ความพิการทางจิตใจหรือพฤติกรรม</a:t>
            </a:r>
          </a:p>
          <a:p>
            <a:pPr>
              <a:lnSpc>
                <a:spcPct val="150000"/>
              </a:lnSpc>
            </a:pP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(5) ความพิการทางสติปัญญา</a:t>
            </a:r>
          </a:p>
          <a:p>
            <a:pPr>
              <a:lnSpc>
                <a:spcPct val="150000"/>
              </a:lnSpc>
            </a:pP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(6) ความพิการทางการเรียนรู้</a:t>
            </a:r>
          </a:p>
          <a:p>
            <a:pPr>
              <a:lnSpc>
                <a:spcPct val="150000"/>
              </a:lnSpc>
            </a:pP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(7) ออ</a:t>
            </a:r>
            <a:r>
              <a:rPr lang="th-TH" sz="4000" b="0" i="0" dirty="0" err="1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ทิส</a:t>
            </a:r>
            <a:r>
              <a:rPr lang="th-TH" sz="4000" b="0" i="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cs typeface="ฟ้อนต์ Medium Bold" panose="020B0604020202020204" charset="-34"/>
              </a:rPr>
              <a:t>ติก</a:t>
            </a:r>
            <a:endParaRPr lang="en-US" sz="4000" b="1" dirty="0">
              <a:solidFill>
                <a:srgbClr val="2B4B82"/>
              </a:solidFill>
              <a:latin typeface="ฟ้อนต์ Medium Bold" panose="020B0604020202020204" charset="-34"/>
              <a:cs typeface="ฟ้อนต์ Medium Bold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60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835150" y="3881499"/>
            <a:ext cx="5029200" cy="5755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1.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และแก้ไขข้อมูลพื้นฐาน ตัวอย่างเช่น อาชีพ คุณสมบัติของอาชีพ สาขาวิชา และ สถานศึกษา ทั้งหมดได้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2.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 ข้อมูลผู้ใช้ทั้งหมดได้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3.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 ข้อมูลของ ผู้ใช้ระบบและผู้ดูแลกลุ่ม ทั้งหมดได้ 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4</a:t>
            </a: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สามารถดูรายงานสรุปผลการประเมินตนเองทั้งหมดได้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5</a:t>
            </a: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สามารถค้นหาผลการประเมินตนเอง ตามอาชีพ</a:t>
            </a: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, 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ตามคุณสมบัติอาชีพ                    รายเดือน ของทั้งหมดได้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30975" y="2971840"/>
            <a:ext cx="4310914" cy="490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th-TH" sz="3000" dirty="0">
                <a:solidFill>
                  <a:srgbClr val="2B4B82"/>
                </a:solidFill>
                <a:cs typeface="ฟ้อนต์ Medium Bold"/>
              </a:rPr>
              <a:t>ผู้ใช้งานระบบ</a:t>
            </a:r>
            <a:endParaRPr lang="en-US" sz="3000" dirty="0">
              <a:solidFill>
                <a:srgbClr val="2B4B82"/>
              </a:solidFill>
              <a:cs typeface="ฟ้อนต์ Medium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09600" y="3881499"/>
            <a:ext cx="5375326" cy="5755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1.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 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ข้อมูลส่วนตัว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ข้อมูลแผนอาชีพ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ข้อมูลคุณสมบัติตามแผนอาชีพ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ข้อมูลการประเมินตนเอง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ข้อมูลแผนเรียนและแผนปฏิบัติการ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2.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 ข้อมูลผู้ใช้ระบบในส่วนของตนเองได้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3.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สามารถดูรายงานสรุปผลการประเมินตนเองได้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4.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สามารถค้นหาผลการประเมินตนเอง ตามอาชีพ</a:t>
            </a: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, 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ตามคุณสมบัติอาชีพ เดือน ของตนเองได้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988543" y="2971840"/>
            <a:ext cx="4310914" cy="490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th-TH" sz="3000" dirty="0">
                <a:solidFill>
                  <a:srgbClr val="2B4B82"/>
                </a:solidFill>
                <a:cs typeface="ฟ้อนต์ Medium Bold"/>
              </a:rPr>
              <a:t>ผู้ดูแลกลุ่ม</a:t>
            </a:r>
            <a:endParaRPr lang="en-US" sz="3000" dirty="0">
              <a:solidFill>
                <a:srgbClr val="2B4B82"/>
              </a:solidFill>
              <a:cs typeface="ฟ้อนต์ Medium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935225" y="2971840"/>
            <a:ext cx="4310914" cy="490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th-TH" sz="3000" dirty="0">
                <a:solidFill>
                  <a:srgbClr val="2B4B82"/>
                </a:solidFill>
                <a:cs typeface="ฟ้อนต์ Medium Bold"/>
              </a:rPr>
              <a:t>ผู้ดูแลระบบ</a:t>
            </a:r>
            <a:endParaRPr lang="en-US" sz="3000" dirty="0">
              <a:solidFill>
                <a:srgbClr val="2B4B82"/>
              </a:solidFill>
              <a:cs typeface="ฟ้อนต์ Medium Bold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C96AED4E-7B8C-8532-0B75-E1C3E9DB6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858907" y="-129402"/>
            <a:ext cx="2776914" cy="170654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92422F0-0A05-BBC7-0336-F2CA99DC5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305244" y="-1618964"/>
            <a:ext cx="5909104" cy="4222324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494854FD-D429-73E3-2E77-16CF18197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647071" y="-1388638"/>
            <a:ext cx="1565581" cy="3390037"/>
          </a:xfrm>
          <a:prstGeom prst="rect">
            <a:avLst/>
          </a:prstGeom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3A02F56F-7D88-16B4-092A-11520A5056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4935200" y="-1181100"/>
            <a:ext cx="3934198" cy="3226042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0C4D688F-F608-EBB7-E97B-06E82349F2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48312" y="-1959054"/>
            <a:ext cx="3634043" cy="4959613"/>
          </a:xfrm>
          <a:prstGeom prst="rect">
            <a:avLst/>
          </a:prstGeom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DB6B35F4-9CA0-8173-3C19-5CD1198528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flipH="1">
            <a:off x="2885726" y="-171632"/>
            <a:ext cx="4206643" cy="2600470"/>
          </a:xfrm>
          <a:prstGeom prst="rect">
            <a:avLst/>
          </a:prstGeom>
        </p:spPr>
      </p:pic>
      <p:sp>
        <p:nvSpPr>
          <p:cNvPr id="25" name="TextBox 9">
            <a:extLst>
              <a:ext uri="{FF2B5EF4-FFF2-40B4-BE49-F238E27FC236}">
                <a16:creationId xmlns:a16="http://schemas.microsoft.com/office/drawing/2014/main" id="{8E896A42-ACAB-E50F-2E0B-F547C9975D63}"/>
              </a:ext>
            </a:extLst>
          </p:cNvPr>
          <p:cNvSpPr txBox="1"/>
          <p:nvPr/>
        </p:nvSpPr>
        <p:spPr>
          <a:xfrm>
            <a:off x="6564378" y="3881499"/>
            <a:ext cx="5586732" cy="534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1.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และแก้ไขข้อมูลพื้นฐาน ตัวอย่างเช่น อาชีพ คุณสมบัติของอาชีพ สาขาวิชา และสถานศึกษา ภายในกลุ่มได้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2.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 ข้อมูลผู้ใช้ภายในกลุ่มได้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3.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สามารถเพิ่ม ลบ และแก้ไข ข้อมูลของ ผู้ใช้ระบบ ภายในกลุ่มได้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3.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สามารถดูรายงานสรุปผลการประเมินตนเองภายในกลุ่มได้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4.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สามารถค้นหาผลการประเมิน</a:t>
            </a:r>
            <a:r>
              <a:rPr lang="th-TH" sz="250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ตนเอง      ตาม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อาชีพ</a:t>
            </a:r>
            <a:r>
              <a:rPr lang="en-US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, </a:t>
            </a:r>
            <a:r>
              <a:rPr lang="th-TH" sz="2500" dirty="0">
                <a:solidFill>
                  <a:srgbClr val="2B4B82"/>
                </a:solidFill>
                <a:effectLst/>
                <a:latin typeface="ฟ้อนต์ Medium Bold" panose="020B0604020202020204" charset="-34"/>
                <a:ea typeface="Calibri" panose="020F0502020204030204" pitchFamily="34" charset="0"/>
                <a:cs typeface="ฟ้อนต์ Medium Bold" panose="020B0604020202020204" charset="-34"/>
              </a:rPr>
              <a:t>ตามคุณสมบัติอาชีพ เดือน ภายในกลุ่มได้</a:t>
            </a:r>
            <a:endParaRPr lang="en-US" sz="2500" dirty="0">
              <a:solidFill>
                <a:srgbClr val="2B4B82"/>
              </a:solidFill>
              <a:effectLst/>
              <a:latin typeface="ฟ้อนต์ Medium Bold" panose="020B0604020202020204" charset="-34"/>
              <a:ea typeface="Calibri" panose="020F0502020204030204" pitchFamily="34" charset="0"/>
              <a:cs typeface="ฟ้อนต์ Medium Bold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8418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16135350" cy="971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th-TH" sz="6000" dirty="0">
                <a:solidFill>
                  <a:srgbClr val="2B4B82"/>
                </a:solidFill>
                <a:cs typeface="ฟ้อนต์ Medium Bold"/>
              </a:rPr>
              <a:t>ระยะเวลาในการดำเนินงาน</a:t>
            </a:r>
            <a:endParaRPr lang="en-US" sz="6000" dirty="0">
              <a:solidFill>
                <a:srgbClr val="2B4B82"/>
              </a:solidFill>
              <a:cs typeface="ฟ้อนต์ Medium Bold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5282799" y="3449470"/>
            <a:ext cx="4034983" cy="765594"/>
            <a:chOff x="0" y="-76200"/>
            <a:chExt cx="5379977" cy="1020792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76200"/>
              <a:ext cx="804493" cy="1020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endParaRPr lang="en-US" sz="4400" spc="752" dirty="0">
                <a:solidFill>
                  <a:srgbClr val="2B4B82"/>
                </a:solidFill>
                <a:latin typeface="ฟ้อนต์ Medium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76200"/>
              <a:ext cx="804493" cy="1020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endParaRPr lang="en-US" sz="4400" spc="752" dirty="0">
                <a:solidFill>
                  <a:srgbClr val="2B4B82"/>
                </a:solidFill>
                <a:latin typeface="ฟ้อนต์ Medium Bold"/>
              </a:endParaRPr>
            </a:p>
          </p:txBody>
        </p:sp>
      </p:grpSp>
      <p:pic>
        <p:nvPicPr>
          <p:cNvPr id="34" name="Picture 5">
            <a:extLst>
              <a:ext uri="{FF2B5EF4-FFF2-40B4-BE49-F238E27FC236}">
                <a16:creationId xmlns:a16="http://schemas.microsoft.com/office/drawing/2014/main" id="{A1D5B613-6CED-6B27-61F7-54792106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608520" y="-423268"/>
            <a:ext cx="6191878" cy="3872738"/>
          </a:xfrm>
          <a:prstGeom prst="rect">
            <a:avLst/>
          </a:prstGeom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3583BC1A-7343-BC57-9D37-1F47DA886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045410" y="8268730"/>
            <a:ext cx="4093410" cy="2560242"/>
          </a:xfrm>
          <a:prstGeom prst="rect">
            <a:avLst/>
          </a:prstGeom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id="{77316B8D-918D-E1F9-F2C9-60CE55A91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73400" y="8474100"/>
            <a:ext cx="2984870" cy="1866900"/>
          </a:xfrm>
          <a:prstGeom prst="rect">
            <a:avLst/>
          </a:prstGeom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B6E2A788-9CD2-39D2-9E95-A6F02EF4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223841" y="412794"/>
            <a:ext cx="2735069" cy="1710661"/>
          </a:xfrm>
          <a:prstGeom prst="rect">
            <a:avLst/>
          </a:prstGeom>
        </p:spPr>
      </p:pic>
      <p:graphicFrame>
        <p:nvGraphicFramePr>
          <p:cNvPr id="41" name="ตาราง 40">
            <a:extLst>
              <a:ext uri="{FF2B5EF4-FFF2-40B4-BE49-F238E27FC236}">
                <a16:creationId xmlns:a16="http://schemas.microsoft.com/office/drawing/2014/main" id="{6E667D52-FFAC-2C9C-9E5D-44CC3462E723}"/>
              </a:ext>
            </a:extLst>
          </p:cNvPr>
          <p:cNvGraphicFramePr>
            <a:graphicFrameLocks noGrp="1"/>
          </p:cNvGraphicFramePr>
          <p:nvPr/>
        </p:nvGraphicFramePr>
        <p:xfrm>
          <a:off x="1980518" y="3165680"/>
          <a:ext cx="14231714" cy="49042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9043">
                  <a:extLst>
                    <a:ext uri="{9D8B030D-6E8A-4147-A177-3AD203B41FA5}">
                      <a16:colId xmlns:a16="http://schemas.microsoft.com/office/drawing/2014/main" val="3991878267"/>
                    </a:ext>
                  </a:extLst>
                </a:gridCol>
                <a:gridCol w="2180651">
                  <a:extLst>
                    <a:ext uri="{9D8B030D-6E8A-4147-A177-3AD203B41FA5}">
                      <a16:colId xmlns:a16="http://schemas.microsoft.com/office/drawing/2014/main" val="2064382996"/>
                    </a:ext>
                  </a:extLst>
                </a:gridCol>
                <a:gridCol w="2177220">
                  <a:extLst>
                    <a:ext uri="{9D8B030D-6E8A-4147-A177-3AD203B41FA5}">
                      <a16:colId xmlns:a16="http://schemas.microsoft.com/office/drawing/2014/main" val="3667657980"/>
                    </a:ext>
                  </a:extLst>
                </a:gridCol>
                <a:gridCol w="2177220">
                  <a:extLst>
                    <a:ext uri="{9D8B030D-6E8A-4147-A177-3AD203B41FA5}">
                      <a16:colId xmlns:a16="http://schemas.microsoft.com/office/drawing/2014/main" val="1009383104"/>
                    </a:ext>
                  </a:extLst>
                </a:gridCol>
                <a:gridCol w="2173790">
                  <a:extLst>
                    <a:ext uri="{9D8B030D-6E8A-4147-A177-3AD203B41FA5}">
                      <a16:colId xmlns:a16="http://schemas.microsoft.com/office/drawing/2014/main" val="4064654878"/>
                    </a:ext>
                  </a:extLst>
                </a:gridCol>
                <a:gridCol w="2173790">
                  <a:extLst>
                    <a:ext uri="{9D8B030D-6E8A-4147-A177-3AD203B41FA5}">
                      <a16:colId xmlns:a16="http://schemas.microsoft.com/office/drawing/2014/main" val="3768920832"/>
                    </a:ext>
                  </a:extLst>
                </a:gridCol>
              </a:tblGrid>
              <a:tr h="1226058">
                <a:tc>
                  <a:txBody>
                    <a:bodyPr/>
                    <a:lstStyle/>
                    <a:p>
                      <a:endParaRPr lang="en-US" sz="1600" dirty="0">
                        <a:effectLst/>
                        <a:latin typeface="ฟ้อนต์ Medium Bold" panose="020B0604020202020204" charset="-34"/>
                        <a:cs typeface="ฟ้อนต์ Medium Bold" panose="020B0604020202020204" charset="-34"/>
                      </a:endParaRPr>
                    </a:p>
                    <a:p>
                      <a:r>
                        <a:rPr lang="en-US" sz="24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รา</a:t>
                      </a:r>
                      <a:r>
                        <a:rPr lang="th-TH" sz="24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ย</a:t>
                      </a:r>
                      <a:r>
                        <a:rPr lang="en-US" sz="24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การ</a:t>
                      </a:r>
                      <a:endParaRPr lang="en-US" sz="24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ก.ค.64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ส.ค.64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ก.ย.64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ต.ค.64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พ.ย.64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736394"/>
                  </a:ext>
                </a:extLst>
              </a:tr>
              <a:tr h="1226058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th-TH" sz="2000" b="1" kern="1200" dirty="0">
                        <a:solidFill>
                          <a:schemeClr val="dk1"/>
                        </a:solidFill>
                        <a:effectLst/>
                        <a:latin typeface="ฟ้อนต์ Medium Bold" panose="020B0604020202020204" charset="-34"/>
                        <a:ea typeface="+mn-ea"/>
                        <a:cs typeface="ฟ้อนต์ Medium Bold" panose="020B0604020202020204" charset="-34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effectLst/>
                          <a:latin typeface="ฟ้อนต์ Medium Bold" panose="020B0604020202020204" charset="-34"/>
                          <a:ea typeface="+mn-ea"/>
                          <a:cs typeface="ฟ้อนต์ Medium Bold" panose="020B0604020202020204" charset="-34"/>
                        </a:rPr>
                        <a:t>1.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ฟ้อนต์ Medium Bold" panose="020B0604020202020204" charset="-34"/>
                          <a:ea typeface="+mn-ea"/>
                          <a:cs typeface="ฟ้อนต์ Medium Bold" panose="020B0604020202020204" charset="-34"/>
                        </a:rPr>
                        <a:t>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effectLst/>
                          <a:latin typeface="ฟ้อนต์ Medium Bold" panose="020B0604020202020204" charset="-34"/>
                          <a:ea typeface="+mn-ea"/>
                          <a:cs typeface="ฟ้อนต์ Medium Bold" panose="020B0604020202020204" charset="-34"/>
                        </a:rPr>
                        <a:t>ผู้ใช้ระบบ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effectLst/>
                        <a:latin typeface="ฟ้อนต์ Medium Bold" panose="020B0604020202020204" charset="-34"/>
                        <a:ea typeface="Sarabun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025597"/>
                  </a:ext>
                </a:extLst>
              </a:tr>
              <a:tr h="1226058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th-TH" sz="14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endParaRPr lang="th-TH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th-TH" sz="2000" dirty="0">
                          <a:effectLst/>
                          <a:latin typeface="ฟ้อนต์ Medium Bold" panose="020B0604020202020204" charset="-34"/>
                          <a:ea typeface="AngsanaUPC" panose="02020603050405020304" pitchFamily="18" charset="-34"/>
                          <a:cs typeface="ฟ้อนต์ Medium Bold" panose="020B0604020202020204" charset="-34"/>
                        </a:rPr>
                        <a:t>2. </a:t>
                      </a:r>
                      <a:r>
                        <a:rPr lang="th-TH" sz="2000" b="1" kern="1200" dirty="0">
                          <a:solidFill>
                            <a:schemeClr val="dk1"/>
                          </a:solidFill>
                          <a:effectLst/>
                          <a:latin typeface="ฟ้อนต์ Medium Bold" panose="020B0604020202020204" charset="-34"/>
                          <a:ea typeface="+mn-ea"/>
                          <a:cs typeface="ฟ้อนต์ Medium Bold" panose="020B0604020202020204" charset="-34"/>
                        </a:rPr>
                        <a:t>ผู้ดูแลกลุ่ม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effectLst/>
                        <a:latin typeface="ฟ้อนต์ Medium Bold" panose="020B0604020202020204" charset="-34"/>
                        <a:ea typeface="Sarabun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29903"/>
                  </a:ext>
                </a:extLst>
              </a:tr>
              <a:tr h="1226058">
                <a:tc>
                  <a:txBody>
                    <a:bodyPr/>
                    <a:lstStyle/>
                    <a:p>
                      <a:pPr marL="0" lvl="0" indent="0">
                        <a:buFont typeface="+mj-lt"/>
                        <a:buNone/>
                      </a:pPr>
                      <a:endParaRPr lang="th-TH" sz="2000" b="1" kern="1200" dirty="0">
                        <a:solidFill>
                          <a:schemeClr val="dk1"/>
                        </a:solidFill>
                        <a:effectLst/>
                        <a:latin typeface="ฟ้อนต์ Medium Bold" panose="020B0604020202020204" charset="-34"/>
                        <a:ea typeface="+mn-ea"/>
                        <a:cs typeface="ฟ้อนต์ Medium Bold" panose="020B0604020202020204" charset="-34"/>
                      </a:endParaRPr>
                    </a:p>
                    <a:p>
                      <a:pPr marL="0" lvl="0" indent="0">
                        <a:buFont typeface="+mj-lt"/>
                        <a:buNone/>
                      </a:pPr>
                      <a:r>
                        <a:rPr lang="th-TH" sz="2000" b="1" kern="1200" dirty="0">
                          <a:solidFill>
                            <a:schemeClr val="dk1"/>
                          </a:solidFill>
                          <a:effectLst/>
                          <a:latin typeface="ฟ้อนต์ Medium Bold" panose="020B0604020202020204" charset="-34"/>
                          <a:ea typeface="+mn-ea"/>
                          <a:cs typeface="ฟ้อนต์ Medium Bold" panose="020B0604020202020204" charset="-34"/>
                        </a:rPr>
                        <a:t>3. ผู้ดูแลระบบ</a:t>
                      </a:r>
                      <a:endParaRPr lang="en-US" sz="20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effectLst/>
                        <a:latin typeface="ฟ้อนต์ Medium Bold" panose="020B0604020202020204" charset="-34"/>
                        <a:ea typeface="Sarabun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ฟ้อนต์ Medium Bold" panose="020B0604020202020204" charset="-34"/>
                          <a:cs typeface="ฟ้อนต์ Medium Bold" panose="020B0604020202020204" charset="-34"/>
                        </a:rPr>
                        <a:t> </a:t>
                      </a:r>
                      <a:endParaRPr lang="en-US" sz="1400" dirty="0">
                        <a:effectLst/>
                        <a:latin typeface="ฟ้อนต์ Medium Bold" panose="020B0604020202020204" charset="-34"/>
                        <a:ea typeface="AngsanaUPC" panose="02020603050405020304" pitchFamily="18" charset="-34"/>
                        <a:cs typeface="ฟ้อนต์ Medium Bold" panose="020B060402020202020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095634"/>
                  </a:ext>
                </a:extLst>
              </a:tr>
            </a:tbl>
          </a:graphicData>
        </a:graphic>
      </p:graphicFrame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58BDC1F3-8E19-147E-C291-50E650AB4877}"/>
              </a:ext>
            </a:extLst>
          </p:cNvPr>
          <p:cNvCxnSpPr>
            <a:cxnSpLocks/>
          </p:cNvCxnSpPr>
          <p:nvPr/>
        </p:nvCxnSpPr>
        <p:spPr>
          <a:xfrm>
            <a:off x="5282799" y="4991100"/>
            <a:ext cx="34316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ลูกศรเชื่อมต่อแบบตรง 49">
            <a:extLst>
              <a:ext uri="{FF2B5EF4-FFF2-40B4-BE49-F238E27FC236}">
                <a16:creationId xmlns:a16="http://schemas.microsoft.com/office/drawing/2014/main" id="{A85A6A38-28AC-5D61-89F4-001D6BF6324E}"/>
              </a:ext>
            </a:extLst>
          </p:cNvPr>
          <p:cNvCxnSpPr>
            <a:cxnSpLocks/>
          </p:cNvCxnSpPr>
          <p:nvPr/>
        </p:nvCxnSpPr>
        <p:spPr>
          <a:xfrm>
            <a:off x="8534400" y="6286500"/>
            <a:ext cx="3352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ลูกศรเชื่อมต่อแบบตรง 51">
            <a:extLst>
              <a:ext uri="{FF2B5EF4-FFF2-40B4-BE49-F238E27FC236}">
                <a16:creationId xmlns:a16="http://schemas.microsoft.com/office/drawing/2014/main" id="{9C2BCBCE-CC8D-B5B2-A10C-0655D85CA492}"/>
              </a:ext>
            </a:extLst>
          </p:cNvPr>
          <p:cNvCxnSpPr>
            <a:cxnSpLocks/>
          </p:cNvCxnSpPr>
          <p:nvPr/>
        </p:nvCxnSpPr>
        <p:spPr>
          <a:xfrm>
            <a:off x="11801005" y="7505700"/>
            <a:ext cx="44112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3"/>
          <p:cNvGrpSpPr/>
          <p:nvPr/>
        </p:nvGrpSpPr>
        <p:grpSpPr>
          <a:xfrm>
            <a:off x="5282799" y="3449470"/>
            <a:ext cx="4034983" cy="765594"/>
            <a:chOff x="0" y="-76200"/>
            <a:chExt cx="5379977" cy="1020792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76200"/>
              <a:ext cx="804493" cy="1020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endParaRPr lang="en-US" sz="4400" spc="752" dirty="0">
                <a:solidFill>
                  <a:srgbClr val="2B4B82"/>
                </a:solidFill>
                <a:latin typeface="ฟ้อนต์ Medium Bold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76200"/>
              <a:ext cx="804493" cy="1020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endParaRPr lang="en-US" sz="4400" spc="752" dirty="0">
                <a:solidFill>
                  <a:srgbClr val="2B4B82"/>
                </a:solidFill>
                <a:latin typeface="ฟ้อนต์ Medium Bold"/>
              </a:endParaRPr>
            </a:p>
          </p:txBody>
        </p:sp>
      </p:grpSp>
      <p:pic>
        <p:nvPicPr>
          <p:cNvPr id="34" name="Picture 5">
            <a:extLst>
              <a:ext uri="{FF2B5EF4-FFF2-40B4-BE49-F238E27FC236}">
                <a16:creationId xmlns:a16="http://schemas.microsoft.com/office/drawing/2014/main" id="{A1D5B613-6CED-6B27-61F7-547921064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2608520" y="-423268"/>
            <a:ext cx="6191878" cy="3872738"/>
          </a:xfrm>
          <a:prstGeom prst="rect">
            <a:avLst/>
          </a:prstGeom>
        </p:spPr>
      </p:pic>
      <p:pic>
        <p:nvPicPr>
          <p:cNvPr id="36" name="Picture 6">
            <a:extLst>
              <a:ext uri="{FF2B5EF4-FFF2-40B4-BE49-F238E27FC236}">
                <a16:creationId xmlns:a16="http://schemas.microsoft.com/office/drawing/2014/main" id="{3583BC1A-7343-BC57-9D37-1F47DA886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-1045410" y="8268730"/>
            <a:ext cx="4093410" cy="2560242"/>
          </a:xfrm>
          <a:prstGeom prst="rect">
            <a:avLst/>
          </a:prstGeom>
        </p:spPr>
      </p:pic>
      <p:pic>
        <p:nvPicPr>
          <p:cNvPr id="38" name="Picture 7">
            <a:extLst>
              <a:ext uri="{FF2B5EF4-FFF2-40B4-BE49-F238E27FC236}">
                <a16:creationId xmlns:a16="http://schemas.microsoft.com/office/drawing/2014/main" id="{77316B8D-918D-E1F9-F2C9-60CE55A91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773400" y="8474100"/>
            <a:ext cx="2984870" cy="1866900"/>
          </a:xfrm>
          <a:prstGeom prst="rect">
            <a:avLst/>
          </a:prstGeom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B6E2A788-9CD2-39D2-9E95-A6F02EF46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223841" y="412794"/>
            <a:ext cx="2735069" cy="1710661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DC66BDD2-53FA-EBAC-C3A1-07AACB0469D2}"/>
              </a:ext>
            </a:extLst>
          </p:cNvPr>
          <p:cNvSpPr txBox="1"/>
          <p:nvPr/>
        </p:nvSpPr>
        <p:spPr>
          <a:xfrm>
            <a:off x="5889798" y="1018844"/>
            <a:ext cx="7312205" cy="987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80"/>
              </a:lnSpc>
            </a:pPr>
            <a:r>
              <a:rPr lang="th-TH" sz="6400" dirty="0">
                <a:solidFill>
                  <a:srgbClr val="2B4B82"/>
                </a:solidFill>
                <a:cs typeface="ฟ้อนต์ Medium Bold"/>
              </a:rPr>
              <a:t>ผลการ</a:t>
            </a:r>
            <a:r>
              <a:rPr lang="th-TH" sz="6000" dirty="0">
                <a:solidFill>
                  <a:srgbClr val="2B4B82"/>
                </a:solidFill>
                <a:cs typeface="ฟ้อนต์ Medium Bold"/>
              </a:rPr>
              <a:t>ดำเนินงาน</a:t>
            </a:r>
            <a:endParaRPr lang="en-US" sz="6000" dirty="0">
              <a:solidFill>
                <a:srgbClr val="2B4B82"/>
              </a:solidFill>
              <a:cs typeface="ฟ้อนต์ Medium Bol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61BB0B3-F649-CAFF-058A-10968AD27C8E}"/>
              </a:ext>
            </a:extLst>
          </p:cNvPr>
          <p:cNvSpPr txBox="1"/>
          <p:nvPr/>
        </p:nvSpPr>
        <p:spPr>
          <a:xfrm>
            <a:off x="2306900" y="3832267"/>
            <a:ext cx="144780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th-TH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1. สมาคมได้</a:t>
            </a:r>
            <a:r>
              <a:rPr lang="en-US" sz="35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Mobile Application</a:t>
            </a:r>
            <a:r>
              <a:rPr lang="th-TH" sz="35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และแบบ </a:t>
            </a:r>
            <a:r>
              <a:rPr lang="en-US" sz="35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Line Application</a:t>
            </a:r>
            <a:r>
              <a:rPr lang="th-TH" sz="3500" dirty="0">
                <a:solidFill>
                  <a:srgbClr val="2B4B82"/>
                </a:solidFill>
                <a:effectLst/>
                <a:latin typeface="ฟ้อนต์ Medium" panose="020B0604020202020204" charset="-34"/>
                <a:ea typeface="Calibri" panose="020F0502020204030204" pitchFamily="34" charset="0"/>
                <a:cs typeface="ฟ้อนต์ Medium" panose="020B0604020202020204" charset="-34"/>
              </a:rPr>
              <a:t> </a:t>
            </a:r>
          </a:p>
          <a:p>
            <a:r>
              <a:rPr lang="th-TH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สำหรับกำหนดแผนของผู้พิการ ทั้ง7ประเภท</a:t>
            </a:r>
          </a:p>
          <a:p>
            <a:endParaRPr lang="th-TH" sz="3500" dirty="0">
              <a:solidFill>
                <a:srgbClr val="2B4B82"/>
              </a:solidFill>
              <a:latin typeface="ฟ้อนต์ Medium" panose="020B0604020202020204" charset="-34"/>
              <a:cs typeface="ฟ้อนต์ Medium" panose="020B0604020202020204" charset="-34"/>
            </a:endParaRPr>
          </a:p>
          <a:p>
            <a:r>
              <a:rPr lang="th-TH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2. สมาคมได้ ผลการติดตามการดำเนินงานของแผนรายเดือน</a:t>
            </a:r>
          </a:p>
          <a:p>
            <a:endParaRPr lang="th-TH" sz="3500" dirty="0">
              <a:solidFill>
                <a:srgbClr val="2B4B82"/>
              </a:solidFill>
              <a:latin typeface="ฟ้อนต์ Medium" panose="020B0604020202020204" charset="-34"/>
              <a:cs typeface="ฟ้อนต์ Medium" panose="020B0604020202020204" charset="-34"/>
            </a:endParaRPr>
          </a:p>
          <a:p>
            <a:r>
              <a:rPr lang="th-TH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3. สมาคมได้</a:t>
            </a:r>
            <a:r>
              <a:rPr lang="en-US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 Dash board / Resume</a:t>
            </a:r>
            <a:r>
              <a:rPr lang="th-TH" sz="3500" dirty="0">
                <a:solidFill>
                  <a:srgbClr val="2B4B82"/>
                </a:solidFill>
                <a:latin typeface="ฟ้อนต์ Medium" panose="020B0604020202020204" charset="-34"/>
                <a:cs typeface="ฟ้อนต์ Medium" panose="020B0604020202020204" charset="-34"/>
              </a:rPr>
              <a:t> สำหรับสรุปผลการพัฒนาตามแผนอาชีพ</a:t>
            </a:r>
          </a:p>
        </p:txBody>
      </p:sp>
    </p:spTree>
    <p:extLst>
      <p:ext uri="{BB962C8B-B14F-4D97-AF65-F5344CB8AC3E}">
        <p14:creationId xmlns:p14="http://schemas.microsoft.com/office/powerpoint/2010/main" val="194093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596</Words>
  <Application>Microsoft Office PowerPoint</Application>
  <PresentationFormat>กำหนดเอง</PresentationFormat>
  <Paragraphs>100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7" baseType="lpstr">
      <vt:lpstr>Calibri</vt:lpstr>
      <vt:lpstr>ฟ้อนต์ Medium Bold</vt:lpstr>
      <vt:lpstr>Arial</vt:lpstr>
      <vt:lpstr>ฟ้อนต์ Medium</vt:lpstr>
      <vt:lpstr>Symbol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คู่มือฉบับย่อ</dc:title>
  <dc:creator>วีรชัย แก้วขอด</dc:creator>
  <cp:lastModifiedBy>วีรชัย แก้วขอด</cp:lastModifiedBy>
  <cp:revision>85</cp:revision>
  <dcterms:created xsi:type="dcterms:W3CDTF">2006-08-16T00:00:00Z</dcterms:created>
  <dcterms:modified xsi:type="dcterms:W3CDTF">2024-02-13T06:29:37Z</dcterms:modified>
  <dc:identifier>DAFFW56E3XU</dc:identifier>
</cp:coreProperties>
</file>