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8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406F"/>
    <a:srgbClr val="F2F2F2"/>
    <a:srgbClr val="D0D0D0"/>
    <a:srgbClr val="ADADAD"/>
    <a:srgbClr val="CDCDCD"/>
    <a:srgbClr val="808080"/>
    <a:srgbClr val="204C8F"/>
    <a:srgbClr val="3C5490"/>
    <a:srgbClr val="4B6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536" y="-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54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9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42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54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93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62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23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09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05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58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F56D-023A-42EB-BC13-71E5FD690DFE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25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F56D-023A-42EB-BC13-71E5FD690DFE}" type="datetimeFigureOut">
              <a:rPr lang="zh-TW" altLang="en-US" smtClean="0"/>
              <a:t>2022/5/3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2D3AD-2882-4125-97B0-B3A07903EE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78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www.linkedin.com/in/ballway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hyperlink" Target="https://ballway.github.io/" TargetMode="External"/><Relationship Id="rId4" Type="http://schemas.openxmlformats.org/officeDocument/2006/relationships/image" Target="../media/image3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05721"/>
            <a:ext cx="6858000" cy="3392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4DB8766-7689-2879-BB75-A5A4E60C7D93}"/>
              </a:ext>
            </a:extLst>
          </p:cNvPr>
          <p:cNvSpPr/>
          <p:nvPr/>
        </p:nvSpPr>
        <p:spPr>
          <a:xfrm>
            <a:off x="0" y="1"/>
            <a:ext cx="6858000" cy="1811548"/>
          </a:xfrm>
          <a:prstGeom prst="rect">
            <a:avLst/>
          </a:prstGeom>
          <a:solidFill>
            <a:srgbClr val="2E40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40B648F-C633-AC7B-0997-64E89C97C23D}"/>
              </a:ext>
            </a:extLst>
          </p:cNvPr>
          <p:cNvSpPr txBox="1"/>
          <p:nvPr/>
        </p:nvSpPr>
        <p:spPr>
          <a:xfrm>
            <a:off x="1499435" y="4343228"/>
            <a:ext cx="444544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國立中正大學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National Chung Cheng University</a:t>
            </a:r>
          </a:p>
          <a:p>
            <a:pPr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zh-TW" altLang="en-US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企業管理學系 </a:t>
            </a:r>
            <a:r>
              <a:rPr lang="en-US" altLang="zh-TW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Business Administration</a:t>
            </a:r>
          </a:p>
          <a:p>
            <a:pPr>
              <a:lnSpc>
                <a:spcPct val="150000"/>
              </a:lnSpc>
            </a:pP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2017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–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05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2022</a:t>
            </a:r>
            <a:r>
              <a:rPr lang="zh-TW" altLang="en-US" sz="105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zh-TW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大學期間實得 </a:t>
            </a:r>
            <a:r>
              <a:rPr lang="en-US" altLang="zh-TW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150</a:t>
            </a:r>
            <a:r>
              <a:rPr lang="zh-TW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學分，選修資工系課程共 </a:t>
            </a:r>
            <a:r>
              <a:rPr lang="en-US" altLang="zh-TW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26</a:t>
            </a:r>
            <a:r>
              <a:rPr lang="zh-TW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學分。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8D2BF54-095C-B4AB-31DC-DDFF17D1E1C1}"/>
              </a:ext>
            </a:extLst>
          </p:cNvPr>
          <p:cNvSpPr txBox="1"/>
          <p:nvPr/>
        </p:nvSpPr>
        <p:spPr>
          <a:xfrm>
            <a:off x="234061" y="3950715"/>
            <a:ext cx="629563" cy="37457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學歷</a:t>
            </a:r>
            <a:endParaRPr lang="en-US" altLang="zh-TW" sz="16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27793F2-7A36-27E9-966D-91F01D6C9B0B}"/>
              </a:ext>
            </a:extLst>
          </p:cNvPr>
          <p:cNvSpPr txBox="1"/>
          <p:nvPr/>
        </p:nvSpPr>
        <p:spPr>
          <a:xfrm>
            <a:off x="509016" y="6601885"/>
            <a:ext cx="5724004" cy="1056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和另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4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位組員共同規劃與建立資料庫系統，使用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Microsoft SQL / C# 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等開發工具，建立一個能對資料庫完整進行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CRUD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的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WinForm 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軟體。</a:t>
            </a:r>
            <a:endParaRPr lang="en-US" altLang="zh-TW" sz="1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endParaRPr lang="en-US" altLang="zh-TW" sz="3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在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WinForm 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版本的平台完成後，我們也以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.NET MVC Core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的技術來實作網頁版本的平台，並且發佈至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Azure 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雲端，以方便更多使用者能使用我們的服務。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D77DF54-4094-AB68-2E80-1169AD2EAE54}"/>
              </a:ext>
            </a:extLst>
          </p:cNvPr>
          <p:cNvSpPr txBox="1"/>
          <p:nvPr/>
        </p:nvSpPr>
        <p:spPr>
          <a:xfrm>
            <a:off x="234061" y="5557510"/>
            <a:ext cx="1034574" cy="37457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專題經歷</a:t>
            </a:r>
            <a:endParaRPr lang="en-US" altLang="zh-TW" sz="16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68FB653-24A0-261C-6ED9-BDE7574AA85B}"/>
              </a:ext>
            </a:extLst>
          </p:cNvPr>
          <p:cNvSpPr txBox="1"/>
          <p:nvPr/>
        </p:nvSpPr>
        <p:spPr>
          <a:xfrm>
            <a:off x="440436" y="5946878"/>
            <a:ext cx="5792584" cy="638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享食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FineFood – 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美食資訊交流平台</a:t>
            </a:r>
            <a:endParaRPr lang="en-US" altLang="zh-TW" sz="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2022/02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–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2022/05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0C14356-67E9-CA74-5E5A-296BBFDF7C8D}"/>
              </a:ext>
            </a:extLst>
          </p:cNvPr>
          <p:cNvSpPr txBox="1"/>
          <p:nvPr/>
        </p:nvSpPr>
        <p:spPr>
          <a:xfrm>
            <a:off x="509016" y="8989300"/>
            <a:ext cx="5532120" cy="525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於實習期間見習基本電腦裝修、學習操作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Microsoft SQL / C# 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等開發工具，最後獨立完成一份能對員工資料進行基本操作的桌面應用程式，並完成實習成果報告。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3928014-B3F4-3CD4-0B0F-E0FB80CC5F91}"/>
              </a:ext>
            </a:extLst>
          </p:cNvPr>
          <p:cNvSpPr txBox="1"/>
          <p:nvPr/>
        </p:nvSpPr>
        <p:spPr>
          <a:xfrm>
            <a:off x="234061" y="7947788"/>
            <a:ext cx="1034574" cy="37457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實習經歷</a:t>
            </a:r>
            <a:endParaRPr lang="en-US" altLang="zh-TW" sz="16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734CFC5-9C5E-4AF3-A520-A7A489130DE1}"/>
              </a:ext>
            </a:extLst>
          </p:cNvPr>
          <p:cNvSpPr txBox="1"/>
          <p:nvPr/>
        </p:nvSpPr>
        <p:spPr>
          <a:xfrm>
            <a:off x="440436" y="8334236"/>
            <a:ext cx="5600700" cy="638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軟體部實習生．</a:t>
            </a:r>
            <a:r>
              <a:rPr lang="zh-TW" altLang="en-US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鼎基資訊電腦股份有限公司</a:t>
            </a:r>
            <a:r>
              <a:rPr lang="en-US" altLang="zh-TW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2020/07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–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2020/08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4F1B7A1-6F14-E0CE-6193-95E833FDB005}"/>
              </a:ext>
            </a:extLst>
          </p:cNvPr>
          <p:cNvSpPr/>
          <p:nvPr/>
        </p:nvSpPr>
        <p:spPr>
          <a:xfrm>
            <a:off x="0" y="2323572"/>
            <a:ext cx="6858000" cy="12936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02F7192D-752D-F447-43FA-98C0273B139E}"/>
              </a:ext>
            </a:extLst>
          </p:cNvPr>
          <p:cNvSpPr txBox="1"/>
          <p:nvPr/>
        </p:nvSpPr>
        <p:spPr>
          <a:xfrm>
            <a:off x="2417287" y="2848437"/>
            <a:ext cx="1385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rgbClr val="2E406F"/>
                </a:solidFill>
              </a:rPr>
              <a:t>Teamwork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rgbClr val="2E406F"/>
                </a:solidFill>
              </a:rPr>
              <a:t>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solidFill>
                  <a:srgbClr val="2E406F"/>
                </a:solidFill>
              </a:rPr>
              <a:t>Leadership</a:t>
            </a:r>
            <a:endParaRPr lang="zh-TW" altLang="en-US" sz="1200" dirty="0">
              <a:solidFill>
                <a:srgbClr val="2E406F"/>
              </a:solidFill>
            </a:endParaRPr>
          </a:p>
        </p:txBody>
      </p: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F677E023-567C-2A63-3EF1-7493A678A6E4}"/>
              </a:ext>
            </a:extLst>
          </p:cNvPr>
          <p:cNvCxnSpPr>
            <a:cxnSpLocks/>
          </p:cNvCxnSpPr>
          <p:nvPr/>
        </p:nvCxnSpPr>
        <p:spPr>
          <a:xfrm>
            <a:off x="2417288" y="2808784"/>
            <a:ext cx="1385430" cy="0"/>
          </a:xfrm>
          <a:prstGeom prst="line">
            <a:avLst/>
          </a:prstGeom>
          <a:ln w="19050">
            <a:solidFill>
              <a:srgbClr val="2E4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F5040517-79D6-5A6E-781D-4B9B05760F87}"/>
              </a:ext>
            </a:extLst>
          </p:cNvPr>
          <p:cNvSpPr txBox="1"/>
          <p:nvPr/>
        </p:nvSpPr>
        <p:spPr>
          <a:xfrm>
            <a:off x="2417287" y="2472149"/>
            <a:ext cx="1385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2E406F"/>
                </a:solidFill>
              </a:rPr>
              <a:t>Soft Skills</a:t>
            </a:r>
            <a:endParaRPr lang="zh-TW" altLang="en-US" sz="1400" b="1" dirty="0">
              <a:solidFill>
                <a:srgbClr val="2E406F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F904CC4A-28EB-4AAA-31E7-9C5643D06AF5}"/>
              </a:ext>
            </a:extLst>
          </p:cNvPr>
          <p:cNvSpPr txBox="1"/>
          <p:nvPr/>
        </p:nvSpPr>
        <p:spPr>
          <a:xfrm>
            <a:off x="201040" y="2848437"/>
            <a:ext cx="2064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rgbClr val="2E406F"/>
                </a:solidFill>
              </a:rPr>
              <a:t>Chinese - Native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rgbClr val="2E406F"/>
                </a:solidFill>
              </a:rPr>
              <a:t>English </a:t>
            </a:r>
            <a:r>
              <a:rPr lang="en-US" altLang="zh-TW" sz="1200" dirty="0" smtClean="0">
                <a:solidFill>
                  <a:srgbClr val="2E406F"/>
                </a:solidFill>
              </a:rPr>
              <a:t>- High Intermediate</a:t>
            </a:r>
            <a:endParaRPr lang="en-US" altLang="zh-TW" sz="1200" dirty="0">
              <a:solidFill>
                <a:srgbClr val="2E406F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rgbClr val="2E406F"/>
                </a:solidFill>
              </a:rPr>
              <a:t>Japanese - Beginner</a:t>
            </a:r>
            <a:endParaRPr lang="zh-TW" altLang="en-US" sz="1200" dirty="0">
              <a:solidFill>
                <a:srgbClr val="2E406F"/>
              </a:solidFill>
            </a:endParaRPr>
          </a:p>
        </p:txBody>
      </p: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4185E31E-31AD-9AAE-3F42-3A95E5CE2F6A}"/>
              </a:ext>
            </a:extLst>
          </p:cNvPr>
          <p:cNvCxnSpPr>
            <a:cxnSpLocks/>
          </p:cNvCxnSpPr>
          <p:nvPr/>
        </p:nvCxnSpPr>
        <p:spPr>
          <a:xfrm>
            <a:off x="234062" y="2808784"/>
            <a:ext cx="2001137" cy="0"/>
          </a:xfrm>
          <a:prstGeom prst="line">
            <a:avLst/>
          </a:prstGeom>
          <a:ln w="19050">
            <a:solidFill>
              <a:srgbClr val="2E4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2CE7E1CB-B215-D50A-9E0A-D31FF379E999}"/>
              </a:ext>
            </a:extLst>
          </p:cNvPr>
          <p:cNvSpPr txBox="1"/>
          <p:nvPr/>
        </p:nvSpPr>
        <p:spPr>
          <a:xfrm>
            <a:off x="234061" y="2472149"/>
            <a:ext cx="2001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2E406F"/>
                </a:solidFill>
              </a:rPr>
              <a:t>Language</a:t>
            </a:r>
            <a:endParaRPr lang="zh-TW" altLang="en-US" sz="1400" b="1" dirty="0">
              <a:solidFill>
                <a:srgbClr val="2E406F"/>
              </a:solidFill>
            </a:endParaRPr>
          </a:p>
        </p:txBody>
      </p:sp>
      <p:pic>
        <p:nvPicPr>
          <p:cNvPr id="66" name="Picture 2" descr="https://upload.wikimedia.org/wikipedia/zh/thumb/5/5d/National_Chung_Cheng_University_logo.svg/1200px-National_Chung_Cheng_University_logo.svg.pn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252" y="4471941"/>
            <a:ext cx="647630" cy="61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chanchao.com.tw/exhibitorservicefiles/logo/241790_173656_B.jp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64" y="4471941"/>
            <a:ext cx="733720" cy="73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1DB47B64-0149-1669-7268-F04D7627D77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70" r="365" b="19492"/>
          <a:stretch/>
        </p:blipFill>
        <p:spPr>
          <a:xfrm>
            <a:off x="333976" y="150275"/>
            <a:ext cx="1206093" cy="1206092"/>
          </a:xfrm>
          <a:prstGeom prst="ellipse">
            <a:avLst/>
          </a:prstGeom>
          <a:ln w="28575">
            <a:noFill/>
          </a:ln>
        </p:spPr>
      </p:pic>
      <p:sp>
        <p:nvSpPr>
          <p:cNvPr id="48" name="文字方塊 47">
            <a:extLst>
              <a:ext uri="{FF2B5EF4-FFF2-40B4-BE49-F238E27FC236}">
                <a16:creationId xmlns:a16="http://schemas.microsoft.com/office/drawing/2014/main" id="{8C9D97E0-EB21-C1B7-2AE5-D23EA005633B}"/>
              </a:ext>
            </a:extLst>
          </p:cNvPr>
          <p:cNvSpPr txBox="1"/>
          <p:nvPr/>
        </p:nvSpPr>
        <p:spPr>
          <a:xfrm>
            <a:off x="575384" y="139912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王柏崴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995C867D-4568-1F8E-221A-529DF99B56B8}"/>
              </a:ext>
            </a:extLst>
          </p:cNvPr>
          <p:cNvSpPr txBox="1"/>
          <p:nvPr/>
        </p:nvSpPr>
        <p:spPr>
          <a:xfrm>
            <a:off x="1746886" y="216607"/>
            <a:ext cx="4977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</a:rPr>
              <a:t>I am currently a program learner.</a:t>
            </a:r>
          </a:p>
          <a:p>
            <a:endParaRPr lang="en-US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For the past 7 months, I have been learning C#, which is a programming language can be used for developing desktop apps, mobile apps and websites.</a:t>
            </a:r>
          </a:p>
          <a:p>
            <a:endParaRPr lang="en-US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Please feel free to visit my GitHub page!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86C710D-AF73-9AA0-F21F-EAACFA5E8276}"/>
              </a:ext>
            </a:extLst>
          </p:cNvPr>
          <p:cNvSpPr/>
          <p:nvPr/>
        </p:nvSpPr>
        <p:spPr>
          <a:xfrm>
            <a:off x="1999428" y="1859028"/>
            <a:ext cx="10663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 smtClean="0">
                <a:solidFill>
                  <a:schemeClr val="bg1"/>
                </a:solidFill>
                <a:latin typeface="+mj-lt"/>
                <a:ea typeface="Noto Serif CJK TC Medium" panose="02020500000000000000" pitchFamily="18" charset="-120"/>
              </a:rPr>
              <a:t>+886 936607911</a:t>
            </a:r>
            <a:endParaRPr lang="en-US" altLang="zh-TW" sz="1000" dirty="0">
              <a:solidFill>
                <a:schemeClr val="bg1"/>
              </a:solidFill>
              <a:latin typeface="+mj-lt"/>
              <a:ea typeface="Noto Serif CJK TC Medium" panose="02020500000000000000" pitchFamily="18" charset="-12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86C710D-AF73-9AA0-F21F-EAACFA5E8276}"/>
              </a:ext>
            </a:extLst>
          </p:cNvPr>
          <p:cNvSpPr/>
          <p:nvPr/>
        </p:nvSpPr>
        <p:spPr>
          <a:xfrm>
            <a:off x="3561253" y="1858884"/>
            <a:ext cx="13484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latin typeface="+mj-lt"/>
                <a:ea typeface="Noto Serif CJK TC Medium" panose="02020500000000000000" pitchFamily="18" charset="-120"/>
              </a:rPr>
              <a:t>ballway.w@gmail.com</a:t>
            </a:r>
          </a:p>
        </p:txBody>
      </p:sp>
      <p:pic>
        <p:nvPicPr>
          <p:cNvPr id="52" name="圖片 51">
            <a:extLst>
              <a:ext uri="{FF2B5EF4-FFF2-40B4-BE49-F238E27FC236}">
                <a16:creationId xmlns:a16="http://schemas.microsoft.com/office/drawing/2014/main" id="{E31D1751-7023-CBC0-3FC1-CF4625CD01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082" y="1892575"/>
            <a:ext cx="157764" cy="179977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6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428" y="1893797"/>
            <a:ext cx="162000" cy="162000"/>
          </a:xfrm>
          <a:prstGeom prst="rect">
            <a:avLst/>
          </a:prstGeom>
        </p:spPr>
      </p:pic>
      <p:pic>
        <p:nvPicPr>
          <p:cNvPr id="68" name="圖片 67">
            <a:hlinkClick r:id="rId7"/>
            <a:extLst>
              <a:ext uri="{FF2B5EF4-FFF2-40B4-BE49-F238E27FC236}">
                <a16:creationId xmlns:a16="http://schemas.microsoft.com/office/drawing/2014/main" id="{5723286D-00BB-D105-1BAE-96AEE9AC857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11" y="1903908"/>
            <a:ext cx="158228" cy="158228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586C710D-AF73-9AA0-F21F-EAACFA5E8276}"/>
              </a:ext>
            </a:extLst>
          </p:cNvPr>
          <p:cNvSpPr/>
          <p:nvPr/>
        </p:nvSpPr>
        <p:spPr>
          <a:xfrm>
            <a:off x="5320805" y="1860175"/>
            <a:ext cx="15371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chemeClr val="bg1"/>
                </a:solidFill>
                <a:ea typeface="Noto Serif CJK TC Medium" panose="02020500000000000000" pitchFamily="18" charset="-120"/>
              </a:rPr>
              <a:t>linkedin.com/in/</a:t>
            </a:r>
            <a:r>
              <a:rPr lang="en-US" altLang="zh-TW" sz="1000" dirty="0" err="1">
                <a:solidFill>
                  <a:schemeClr val="bg1"/>
                </a:solidFill>
                <a:ea typeface="Noto Serif CJK TC Medium" panose="02020500000000000000" pitchFamily="18" charset="-120"/>
              </a:rPr>
              <a:t>ballway</a:t>
            </a:r>
            <a:endParaRPr lang="en-US" altLang="zh-TW" sz="1000" dirty="0">
              <a:solidFill>
                <a:schemeClr val="bg1"/>
              </a:solidFill>
              <a:ea typeface="Noto Serif CJK TC Medium" panose="02020500000000000000" pitchFamily="18" charset="-12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86C710D-AF73-9AA0-F21F-EAACFA5E8276}"/>
              </a:ext>
            </a:extLst>
          </p:cNvPr>
          <p:cNvSpPr/>
          <p:nvPr/>
        </p:nvSpPr>
        <p:spPr>
          <a:xfrm>
            <a:off x="432842" y="1861905"/>
            <a:ext cx="10514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000" dirty="0" smtClean="0">
                <a:solidFill>
                  <a:schemeClr val="bg1"/>
                </a:solidFill>
                <a:latin typeface="+mj-lt"/>
                <a:ea typeface="Noto Serif CJK TC Medium" panose="02020500000000000000" pitchFamily="18" charset="-120"/>
              </a:rPr>
              <a:t>Taipei, Taiwan</a:t>
            </a:r>
            <a:endParaRPr lang="en-US" altLang="zh-TW" sz="1000" dirty="0">
              <a:solidFill>
                <a:schemeClr val="bg1"/>
              </a:solidFill>
              <a:latin typeface="+mj-lt"/>
              <a:ea typeface="Noto Serif CJK TC Medium" panose="02020500000000000000" pitchFamily="18" charset="-120"/>
            </a:endParaRPr>
          </a:p>
        </p:txBody>
      </p:sp>
      <p:pic>
        <p:nvPicPr>
          <p:cNvPr id="65" name="圖片 64"/>
          <p:cNvPicPr>
            <a:picLocks noChangeAspect="1"/>
          </p:cNvPicPr>
          <p:nvPr/>
        </p:nvPicPr>
        <p:blipFill>
          <a:blip r:embed="rId9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77" y="1907264"/>
            <a:ext cx="152401" cy="152401"/>
          </a:xfrm>
          <a:prstGeom prst="rect">
            <a:avLst/>
          </a:prstGeom>
        </p:spPr>
      </p:pic>
      <p:pic>
        <p:nvPicPr>
          <p:cNvPr id="36" name="圖片 35">
            <a:hlinkClick r:id="rId10"/>
            <a:extLst>
              <a:ext uri="{FF2B5EF4-FFF2-40B4-BE49-F238E27FC236}">
                <a16:creationId xmlns:a16="http://schemas.microsoft.com/office/drawing/2014/main" id="{5723286D-00BB-D105-1BAE-96AEE9AC8575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82" y="1451632"/>
            <a:ext cx="254385" cy="254385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586C710D-AF73-9AA0-F21F-EAACFA5E8276}"/>
              </a:ext>
            </a:extLst>
          </p:cNvPr>
          <p:cNvSpPr/>
          <p:nvPr/>
        </p:nvSpPr>
        <p:spPr>
          <a:xfrm>
            <a:off x="5332467" y="1453801"/>
            <a:ext cx="153719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dirty="0" smtClean="0">
                <a:solidFill>
                  <a:schemeClr val="bg1"/>
                </a:solidFill>
                <a:latin typeface="+mj-lt"/>
                <a:ea typeface="Noto Serif CJK TC Medium" panose="02020500000000000000" pitchFamily="18" charset="-120"/>
              </a:rPr>
              <a:t>https://ballway.github.io</a:t>
            </a:r>
            <a:endParaRPr lang="en-US" altLang="zh-TW" sz="1050" dirty="0">
              <a:solidFill>
                <a:schemeClr val="bg1"/>
              </a:solidFill>
              <a:latin typeface="+mj-lt"/>
              <a:ea typeface="Noto Serif CJK TC Medium" panose="02020500000000000000" pitchFamily="18" charset="-12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F904CC4A-28EB-4AAA-31E7-9C5643D06AF5}"/>
              </a:ext>
            </a:extLst>
          </p:cNvPr>
          <p:cNvSpPr txBox="1"/>
          <p:nvPr/>
        </p:nvSpPr>
        <p:spPr>
          <a:xfrm>
            <a:off x="3984807" y="2848437"/>
            <a:ext cx="1112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solidFill>
                  <a:srgbClr val="2E406F"/>
                </a:solidFill>
              </a:rPr>
              <a:t>C#</a:t>
            </a:r>
            <a:endParaRPr lang="en-US" altLang="zh-TW" sz="1200" dirty="0">
              <a:solidFill>
                <a:srgbClr val="2E406F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solidFill>
                  <a:srgbClr val="2E406F"/>
                </a:solidFill>
              </a:rPr>
              <a:t>ASP.NET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solidFill>
                  <a:srgbClr val="2E406F"/>
                </a:solidFill>
              </a:rPr>
              <a:t>MS SQL</a:t>
            </a: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4185E31E-31AD-9AAE-3F42-3A95E5CE2F6A}"/>
              </a:ext>
            </a:extLst>
          </p:cNvPr>
          <p:cNvCxnSpPr>
            <a:cxnSpLocks/>
          </p:cNvCxnSpPr>
          <p:nvPr/>
        </p:nvCxnSpPr>
        <p:spPr>
          <a:xfrm>
            <a:off x="3984808" y="2808784"/>
            <a:ext cx="2609400" cy="16793"/>
          </a:xfrm>
          <a:prstGeom prst="line">
            <a:avLst/>
          </a:prstGeom>
          <a:ln w="19050">
            <a:solidFill>
              <a:srgbClr val="2E40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CE7E1CB-B215-D50A-9E0A-D31FF379E999}"/>
              </a:ext>
            </a:extLst>
          </p:cNvPr>
          <p:cNvSpPr txBox="1"/>
          <p:nvPr/>
        </p:nvSpPr>
        <p:spPr>
          <a:xfrm>
            <a:off x="3984807" y="2472149"/>
            <a:ext cx="2034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2E406F"/>
                </a:solidFill>
              </a:rPr>
              <a:t>Programming Related</a:t>
            </a:r>
            <a:endParaRPr lang="zh-TW" altLang="en-US" sz="1400" b="1" dirty="0">
              <a:solidFill>
                <a:srgbClr val="2E406F"/>
              </a:solidFill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F904CC4A-28EB-4AAA-31E7-9C5643D06AF5}"/>
              </a:ext>
            </a:extLst>
          </p:cNvPr>
          <p:cNvSpPr txBox="1"/>
          <p:nvPr/>
        </p:nvSpPr>
        <p:spPr>
          <a:xfrm>
            <a:off x="5237034" y="2848437"/>
            <a:ext cx="1357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solidFill>
                  <a:srgbClr val="2E406F"/>
                </a:solidFill>
              </a:rPr>
              <a:t>HTML / CSS</a:t>
            </a:r>
            <a:endParaRPr lang="en-US" altLang="zh-TW" sz="1200" dirty="0">
              <a:solidFill>
                <a:srgbClr val="2E406F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rgbClr val="2E406F"/>
                </a:solidFill>
              </a:rPr>
              <a:t>JavaScript</a:t>
            </a:r>
            <a:endParaRPr lang="en-US" altLang="zh-TW" sz="1200" dirty="0" smtClean="0">
              <a:solidFill>
                <a:srgbClr val="2E406F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solidFill>
                  <a:srgbClr val="2E406F"/>
                </a:solidFill>
              </a:rPr>
              <a:t>Ajax</a:t>
            </a:r>
            <a:endParaRPr lang="zh-TW" altLang="en-US" sz="1200" dirty="0">
              <a:solidFill>
                <a:srgbClr val="2E406F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233020" y="951502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/ 2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33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方塊 14">
            <a:extLst>
              <a:ext uri="{FF2B5EF4-FFF2-40B4-BE49-F238E27FC236}">
                <a16:creationId xmlns:a16="http://schemas.microsoft.com/office/drawing/2014/main" id="{D8D2BF54-095C-B4AB-31DC-DDFF17D1E1C1}"/>
              </a:ext>
            </a:extLst>
          </p:cNvPr>
          <p:cNvSpPr txBox="1"/>
          <p:nvPr/>
        </p:nvSpPr>
        <p:spPr>
          <a:xfrm>
            <a:off x="234061" y="4106695"/>
            <a:ext cx="1034574" cy="37457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資格認證</a:t>
            </a:r>
            <a:endParaRPr lang="en-US" altLang="zh-TW" sz="16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5958756-D601-C66C-64FA-0BB532F109FD}"/>
              </a:ext>
            </a:extLst>
          </p:cNvPr>
          <p:cNvSpPr txBox="1"/>
          <p:nvPr/>
        </p:nvSpPr>
        <p:spPr>
          <a:xfrm>
            <a:off x="509015" y="2945656"/>
            <a:ext cx="57925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在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255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個參賽隊伍中排名第 </a:t>
            </a:r>
            <a:r>
              <a:rPr lang="en-US" altLang="zh-TW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3</a:t>
            </a:r>
            <a:endParaRPr lang="en-US" altLang="zh-TW" sz="105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endParaRPr lang="en-US" altLang="zh-TW" sz="3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組隊發起人，並擔任隊長一職。在競賽中，從調查消費者資料，到分析目標客群痛點，進行一系列的企劃撰寫；為茶裏王品牌面臨的客群老化問題提出解方，成為統一企業組決賽代表隊；同時也創下第一次由中正大學學生隊伍進入決賽的紀錄，最終獲得全國季軍殊榮。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A0A9061-99B3-6F5E-CB9E-3EC7410D99B3}"/>
              </a:ext>
            </a:extLst>
          </p:cNvPr>
          <p:cNvSpPr txBox="1"/>
          <p:nvPr/>
        </p:nvSpPr>
        <p:spPr>
          <a:xfrm>
            <a:off x="234061" y="167607"/>
            <a:ext cx="1034574" cy="37457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6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競賽榮譽</a:t>
            </a:r>
            <a:endParaRPr lang="en-US" altLang="zh-TW" sz="16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12E264E-54E6-7D9D-28C2-D0D78A7D9B0F}"/>
              </a:ext>
            </a:extLst>
          </p:cNvPr>
          <p:cNvSpPr txBox="1"/>
          <p:nvPr/>
        </p:nvSpPr>
        <p:spPr>
          <a:xfrm>
            <a:off x="440436" y="2346761"/>
            <a:ext cx="4619244" cy="638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17</a:t>
            </a:r>
            <a:r>
              <a:rPr lang="en-US" altLang="zh-TW" sz="1300" b="1" baseline="30000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th</a:t>
            </a:r>
            <a:r>
              <a:rPr lang="en-US" altLang="zh-TW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zh-TW" altLang="en-US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全國季軍參賽隊伍 </a:t>
            </a:r>
            <a:r>
              <a:rPr lang="en-US" altLang="zh-TW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|</a:t>
            </a:r>
            <a:r>
              <a:rPr lang="zh-TW" altLang="en-US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隊長．</a:t>
            </a:r>
            <a:r>
              <a:rPr lang="en-US" altLang="zh-TW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ATCC </a:t>
            </a:r>
            <a:r>
              <a:rPr lang="zh-TW" altLang="en-US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全國大專院校商業競賽</a:t>
            </a:r>
            <a:r>
              <a:rPr lang="en-US" altLang="zh-TW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2019/02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–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2019/06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81D3547E-A034-2EBC-D0FC-07255E06CDA9}"/>
              </a:ext>
            </a:extLst>
          </p:cNvPr>
          <p:cNvCxnSpPr>
            <a:cxnSpLocks/>
          </p:cNvCxnSpPr>
          <p:nvPr/>
        </p:nvCxnSpPr>
        <p:spPr>
          <a:xfrm>
            <a:off x="1487424" y="4293980"/>
            <a:ext cx="50863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EA89395-12C8-5346-CA27-D366BCBEFC45}"/>
              </a:ext>
            </a:extLst>
          </p:cNvPr>
          <p:cNvSpPr txBox="1"/>
          <p:nvPr/>
        </p:nvSpPr>
        <p:spPr>
          <a:xfrm>
            <a:off x="1100195" y="4531035"/>
            <a:ext cx="2973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TOEIC Golden Certificate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多益金色證書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(ETS) </a:t>
            </a:r>
            <a:r>
              <a:rPr lang="zh-TW" altLang="en-US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美國教育測驗服務社</a:t>
            </a:r>
            <a:endParaRPr lang="en-US" altLang="zh-TW" sz="12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19072583</a:t>
            </a: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   </a:t>
            </a:r>
            <a:r>
              <a:rPr lang="zh-TW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發照日期 </a:t>
            </a:r>
            <a:r>
              <a:rPr lang="en-US" altLang="zh-TW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2019 / 09</a:t>
            </a:r>
            <a:r>
              <a:rPr lang="zh-TW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．</a:t>
            </a:r>
            <a:r>
              <a:rPr lang="zh-TW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永久有效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043B7D5-CF20-7FFF-5CD1-8D8D2877FA47}"/>
              </a:ext>
            </a:extLst>
          </p:cNvPr>
          <p:cNvSpPr txBox="1"/>
          <p:nvPr/>
        </p:nvSpPr>
        <p:spPr>
          <a:xfrm>
            <a:off x="1100195" y="5621017"/>
            <a:ext cx="35294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GEPT High-Intermediate Level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全民英檢中高級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(LTTC) </a:t>
            </a:r>
            <a:r>
              <a:rPr lang="zh-TW" altLang="en-US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財團法人語言訓練測驗中心</a:t>
            </a:r>
            <a:endParaRPr lang="en-US" altLang="zh-TW" sz="12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H054801</a:t>
            </a: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   </a:t>
            </a:r>
            <a:r>
              <a:rPr lang="zh-TW" altLang="en-US" sz="1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zh-TW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發</a:t>
            </a:r>
            <a:r>
              <a:rPr lang="zh-TW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照日期 </a:t>
            </a:r>
            <a:r>
              <a:rPr lang="en-US" altLang="zh-TW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2019 / 12</a:t>
            </a:r>
            <a:r>
              <a:rPr lang="zh-TW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．</a:t>
            </a:r>
            <a:r>
              <a:rPr lang="zh-TW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永久有效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8B0F91B-C6AD-948A-3061-47B03A86F066}"/>
              </a:ext>
            </a:extLst>
          </p:cNvPr>
          <p:cNvSpPr txBox="1"/>
          <p:nvPr/>
        </p:nvSpPr>
        <p:spPr>
          <a:xfrm>
            <a:off x="1100195" y="6726308"/>
            <a:ext cx="3291286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JLPT N2 Certificate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日本語能力試驗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N2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級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日本國際交流基金會 </a:t>
            </a:r>
            <a:r>
              <a:rPr lang="en-US" altLang="zh-TW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/</a:t>
            </a:r>
            <a:r>
              <a:rPr lang="zh-TW" altLang="en-US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日本國際教育支援協會</a:t>
            </a:r>
            <a:endParaRPr lang="en-US" altLang="zh-TW" sz="12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N2A081174T</a:t>
            </a: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   </a:t>
            </a:r>
            <a:r>
              <a:rPr lang="zh-TW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發照日期 </a:t>
            </a:r>
            <a:r>
              <a:rPr lang="en-US" altLang="zh-TW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2021 / 01</a:t>
            </a:r>
            <a:r>
              <a:rPr lang="zh-TW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．</a:t>
            </a:r>
            <a:r>
              <a:rPr lang="zh-TW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永久有效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411811A-2EFE-6442-DC63-7B3D75C5605B}"/>
              </a:ext>
            </a:extLst>
          </p:cNvPr>
          <p:cNvSpPr txBox="1"/>
          <p:nvPr/>
        </p:nvSpPr>
        <p:spPr>
          <a:xfrm>
            <a:off x="1100195" y="7804329"/>
            <a:ext cx="5245988" cy="888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iPAS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Information Security Engineer – Associate 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Level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初級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資安工程師 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(IDB, MOEA) </a:t>
            </a:r>
            <a:r>
              <a:rPr lang="zh-TW" altLang="en-US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經濟部工業局</a:t>
            </a:r>
            <a:endParaRPr lang="en-US" altLang="zh-TW" sz="12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B-S11-0486-2020</a:t>
            </a: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   </a:t>
            </a:r>
            <a:r>
              <a:rPr lang="zh-TW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發照日期 </a:t>
            </a:r>
            <a:r>
              <a:rPr lang="en-US" altLang="zh-TW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2020 / 08</a:t>
            </a:r>
            <a:r>
              <a:rPr lang="zh-TW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．</a:t>
            </a:r>
            <a:r>
              <a:rPr lang="zh-TW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永久有效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F7598FD-6245-113E-113B-5781E4E037C7}"/>
              </a:ext>
            </a:extLst>
          </p:cNvPr>
          <p:cNvSpPr txBox="1"/>
          <p:nvPr/>
        </p:nvSpPr>
        <p:spPr>
          <a:xfrm>
            <a:off x="1100195" y="8891856"/>
            <a:ext cx="5355312" cy="888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iPAS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Mobile Application Planner – Associate 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Level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初級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行動應用企劃師 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(IDB, MOEA) </a:t>
            </a:r>
            <a:r>
              <a:rPr lang="zh-TW" altLang="en-US" sz="12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經濟部工業局</a:t>
            </a:r>
            <a:endParaRPr lang="en-US" altLang="zh-TW" sz="1200" b="1" dirty="0">
              <a:solidFill>
                <a:srgbClr val="2E406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B-A11-0120-2019</a:t>
            </a:r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   </a:t>
            </a:r>
            <a:r>
              <a:rPr lang="zh-TW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發照日期 </a:t>
            </a:r>
            <a:r>
              <a:rPr lang="en-US" altLang="zh-TW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2019 / 08</a:t>
            </a:r>
            <a:r>
              <a:rPr lang="zh-TW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．</a:t>
            </a:r>
            <a:r>
              <a:rPr lang="zh-TW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永久有效</a:t>
            </a: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7A6C98F9-884D-6A64-2D66-975FC04CAC3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77" y="8982851"/>
            <a:ext cx="506807" cy="506807"/>
          </a:xfrm>
          <a:prstGeom prst="rect">
            <a:avLst/>
          </a:prstGeom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22A8B997-91BF-BF32-3848-BC02FE2D8B7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1" y="7891746"/>
            <a:ext cx="506807" cy="506807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6FFA01EA-8998-75A3-EA5F-5609BE800A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" b="435"/>
          <a:stretch/>
        </p:blipFill>
        <p:spPr>
          <a:xfrm>
            <a:off x="462165" y="6812673"/>
            <a:ext cx="509080" cy="506807"/>
          </a:xfrm>
          <a:prstGeom prst="rect">
            <a:avLst/>
          </a:prstGeom>
        </p:spPr>
      </p:pic>
      <p:pic>
        <p:nvPicPr>
          <p:cNvPr id="50" name="圖片 49">
            <a:extLst>
              <a:ext uri="{FF2B5EF4-FFF2-40B4-BE49-F238E27FC236}">
                <a16:creationId xmlns:a16="http://schemas.microsoft.com/office/drawing/2014/main" id="{43C03283-227C-622E-7EE5-3A036B028BE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" b="435"/>
          <a:stretch/>
        </p:blipFill>
        <p:spPr>
          <a:xfrm>
            <a:off x="462165" y="5714357"/>
            <a:ext cx="509080" cy="506807"/>
          </a:xfrm>
          <a:prstGeom prst="rect">
            <a:avLst/>
          </a:prstGeom>
        </p:spPr>
      </p:pic>
      <p:pic>
        <p:nvPicPr>
          <p:cNvPr id="53" name="圖片 52">
            <a:extLst>
              <a:ext uri="{FF2B5EF4-FFF2-40B4-BE49-F238E27FC236}">
                <a16:creationId xmlns:a16="http://schemas.microsoft.com/office/drawing/2014/main" id="{44B8A63A-F503-1244-29C6-ED9F920BB9D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" b="223"/>
          <a:stretch/>
        </p:blipFill>
        <p:spPr>
          <a:xfrm>
            <a:off x="462165" y="4662064"/>
            <a:ext cx="509080" cy="506807"/>
          </a:xfrm>
          <a:prstGeom prst="rect">
            <a:avLst/>
          </a:prstGeom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24108032-31E2-94A5-82D1-CE7520CE6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981" y="2413081"/>
            <a:ext cx="540836" cy="54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文字方塊 61">
            <a:extLst>
              <a:ext uri="{FF2B5EF4-FFF2-40B4-BE49-F238E27FC236}">
                <a16:creationId xmlns:a16="http://schemas.microsoft.com/office/drawing/2014/main" id="{B5958756-D601-C66C-64FA-0BB532F109FD}"/>
              </a:ext>
            </a:extLst>
          </p:cNvPr>
          <p:cNvSpPr txBox="1"/>
          <p:nvPr/>
        </p:nvSpPr>
        <p:spPr>
          <a:xfrm>
            <a:off x="509015" y="1147824"/>
            <a:ext cx="57925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在 </a:t>
            </a:r>
            <a:r>
              <a:rPr lang="en-US" altLang="zh-TW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300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個參賽隊伍中排名第 </a:t>
            </a:r>
            <a:r>
              <a:rPr lang="en-US" altLang="zh-TW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3</a:t>
            </a:r>
            <a:endParaRPr lang="en-US" altLang="zh-TW" sz="105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endParaRPr lang="en-US" altLang="zh-TW" sz="3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芫荽 0.94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受邀擔任由中正大學與輔仁大學學生跨校隊伍的指導老師。藉由傳授自身前一屆的參賽心得與經驗，對隊伍進行</a:t>
            </a:r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企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劃</a:t>
            </a:r>
            <a:r>
              <a:rPr lang="zh-TW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指導</a:t>
            </a:r>
            <a:r>
              <a:rPr lang="zh-TW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。在長達三個月的賽期中，該隊伍陸續通過桃園市政府青年事務局組內初、複賽，最終被選為企業決賽代表隊，並在全國舞台中贏得季軍殊榮。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912E264E-54E6-7D9D-28C2-D0D78A7D9B0F}"/>
              </a:ext>
            </a:extLst>
          </p:cNvPr>
          <p:cNvSpPr txBox="1"/>
          <p:nvPr/>
        </p:nvSpPr>
        <p:spPr>
          <a:xfrm>
            <a:off x="440436" y="549924"/>
            <a:ext cx="4716780" cy="638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18</a:t>
            </a:r>
            <a:r>
              <a:rPr lang="en-US" altLang="zh-TW" sz="1300" b="1" baseline="30000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th</a:t>
            </a:r>
            <a:r>
              <a:rPr lang="en-US" altLang="zh-TW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  <a:r>
              <a:rPr lang="zh-TW" altLang="en-US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全國季軍參賽隊伍 </a:t>
            </a:r>
            <a:r>
              <a:rPr lang="en-US" altLang="zh-TW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|</a:t>
            </a:r>
            <a:r>
              <a:rPr lang="zh-TW" altLang="en-US" sz="13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導師．</a:t>
            </a:r>
            <a:r>
              <a:rPr lang="en-US" altLang="zh-TW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ATCC </a:t>
            </a:r>
            <a:r>
              <a:rPr lang="zh-TW" altLang="en-US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全國大專院校商業競賽</a:t>
            </a:r>
            <a:r>
              <a:rPr lang="en-US" altLang="zh-TW" sz="1300" b="1" dirty="0">
                <a:solidFill>
                  <a:srgbClr val="2E406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2020/03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–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 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芫荽 0.94" pitchFamily="2" charset="-120"/>
              </a:rPr>
              <a:t>2020/07</a:t>
            </a:r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id="{1682E712-64BA-D256-741E-97D9F8BB0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981" y="649646"/>
            <a:ext cx="540836" cy="54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字方塊 20"/>
          <p:cNvSpPr txBox="1"/>
          <p:nvPr/>
        </p:nvSpPr>
        <p:spPr>
          <a:xfrm>
            <a:off x="6233020" y="951502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/ 2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75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622</Words>
  <Application>Microsoft Office PowerPoint</Application>
  <PresentationFormat>A4 紙張 (210x297 公釐)</PresentationFormat>
  <Paragraphs>69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1" baseType="lpstr">
      <vt:lpstr>Noto Serif CJK TC Medium</vt:lpstr>
      <vt:lpstr>芫荽 0.94</vt:lpstr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柏崴 王</dc:creator>
  <cp:lastModifiedBy>Student</cp:lastModifiedBy>
  <cp:revision>30</cp:revision>
  <dcterms:created xsi:type="dcterms:W3CDTF">2022-05-02T13:37:49Z</dcterms:created>
  <dcterms:modified xsi:type="dcterms:W3CDTF">2022-05-03T08:18:15Z</dcterms:modified>
</cp:coreProperties>
</file>