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54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9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42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4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93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62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23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09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05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58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25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F56D-023A-42EB-BC13-71E5FD690DFE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78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ballway.github.io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4DB8766-7689-2879-BB75-A5A4E60C7D93}"/>
              </a:ext>
            </a:extLst>
          </p:cNvPr>
          <p:cNvSpPr/>
          <p:nvPr/>
        </p:nvSpPr>
        <p:spPr>
          <a:xfrm>
            <a:off x="0" y="0"/>
            <a:ext cx="6858000" cy="1960007"/>
          </a:xfrm>
          <a:prstGeom prst="rect">
            <a:avLst/>
          </a:prstGeom>
          <a:solidFill>
            <a:srgbClr val="2E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DB47B64-0149-1669-7268-F04D7627D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0" r="365" b="19492"/>
          <a:stretch/>
        </p:blipFill>
        <p:spPr>
          <a:xfrm>
            <a:off x="342900" y="152400"/>
            <a:ext cx="1278256" cy="1278255"/>
          </a:xfrm>
          <a:prstGeom prst="ellipse">
            <a:avLst/>
          </a:prstGeom>
          <a:ln w="12700">
            <a:noFill/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C9D97E0-EB21-C1B7-2AE5-D23EA005633B}"/>
              </a:ext>
            </a:extLst>
          </p:cNvPr>
          <p:cNvSpPr txBox="1"/>
          <p:nvPr/>
        </p:nvSpPr>
        <p:spPr>
          <a:xfrm>
            <a:off x="543446" y="15053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王柏崴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95C867D-4568-1F8E-221A-529DF99B56B8}"/>
              </a:ext>
            </a:extLst>
          </p:cNvPr>
          <p:cNvSpPr txBox="1"/>
          <p:nvPr/>
        </p:nvSpPr>
        <p:spPr>
          <a:xfrm>
            <a:off x="1746886" y="337666"/>
            <a:ext cx="4977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</a:rPr>
              <a:t>I am currently a program learner.</a:t>
            </a:r>
          </a:p>
          <a:p>
            <a:endParaRPr lang="en-US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For the past 7 months, I have been learning C#, which is a programming language can be used for developing desktop apps, mobile apps and websites.</a:t>
            </a:r>
          </a:p>
          <a:p>
            <a:endParaRPr lang="en-US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Please feel free to visit my GitHub page!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40B648F-C633-AC7B-0997-64E89C97C23D}"/>
              </a:ext>
            </a:extLst>
          </p:cNvPr>
          <p:cNvSpPr txBox="1"/>
          <p:nvPr/>
        </p:nvSpPr>
        <p:spPr>
          <a:xfrm>
            <a:off x="440436" y="2508620"/>
            <a:ext cx="4445448" cy="961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國立中正大學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National Chung Cheng University</a:t>
            </a:r>
          </a:p>
          <a:p>
            <a:pPr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zh-TW" altLang="en-US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企業管理學系 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Business Administration</a:t>
            </a:r>
          </a:p>
          <a:p>
            <a:pPr>
              <a:lnSpc>
                <a:spcPct val="150000"/>
              </a:lnSpc>
            </a:pP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2017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–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2021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zh-TW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大學期間實得 </a:t>
            </a:r>
            <a:r>
              <a:rPr lang="en-US" altLang="zh-TW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150</a:t>
            </a:r>
            <a:r>
              <a:rPr lang="zh-TW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學分，選修資工系課程共 </a:t>
            </a:r>
            <a:r>
              <a:rPr lang="en-US" altLang="zh-TW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26</a:t>
            </a:r>
            <a:r>
              <a:rPr lang="zh-TW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學分。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8D2BF54-095C-B4AB-31DC-DDFF17D1E1C1}"/>
              </a:ext>
            </a:extLst>
          </p:cNvPr>
          <p:cNvSpPr txBox="1"/>
          <p:nvPr/>
        </p:nvSpPr>
        <p:spPr>
          <a:xfrm>
            <a:off x="234061" y="2101275"/>
            <a:ext cx="629563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學歷</a:t>
            </a:r>
            <a:endParaRPr lang="en-US" altLang="zh-TW" sz="16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27793F2-7A36-27E9-966D-91F01D6C9B0B}"/>
              </a:ext>
            </a:extLst>
          </p:cNvPr>
          <p:cNvSpPr txBox="1"/>
          <p:nvPr/>
        </p:nvSpPr>
        <p:spPr>
          <a:xfrm>
            <a:off x="509016" y="4647247"/>
            <a:ext cx="5724004" cy="1056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和另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4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位組員共同規劃與建立資料庫系統，使用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Microsoft SQL / C# 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等開發工具，建立一個能對資料庫完整進行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CRUD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的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WinForm 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軟體。</a:t>
            </a:r>
            <a:endParaRPr lang="en-US" altLang="zh-TW" sz="1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endParaRPr lang="en-US" altLang="zh-TW" sz="3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在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WinForm 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版本的平台完成後，我們也以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.NET MVC Core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的技術來實作網頁版本的平台，並且發佈至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Azure 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雲端，以方便更多使用者能使用我們的服務。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D77DF54-4094-AB68-2E80-1169AD2EAE54}"/>
              </a:ext>
            </a:extLst>
          </p:cNvPr>
          <p:cNvSpPr txBox="1"/>
          <p:nvPr/>
        </p:nvSpPr>
        <p:spPr>
          <a:xfrm>
            <a:off x="234061" y="3602872"/>
            <a:ext cx="629563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專題</a:t>
            </a:r>
            <a:endParaRPr lang="en-US" altLang="zh-TW" sz="16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68FB653-24A0-261C-6ED9-BDE7574AA85B}"/>
              </a:ext>
            </a:extLst>
          </p:cNvPr>
          <p:cNvSpPr txBox="1"/>
          <p:nvPr/>
        </p:nvSpPr>
        <p:spPr>
          <a:xfrm>
            <a:off x="440436" y="3992240"/>
            <a:ext cx="5792584" cy="63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享食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FineFood –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美食資訊交流平台</a:t>
            </a:r>
            <a:endParaRPr lang="en-US" altLang="zh-TW" sz="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2022/02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–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2022/05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0C14356-67E9-CA74-5E5A-296BBFDF7C8D}"/>
              </a:ext>
            </a:extLst>
          </p:cNvPr>
          <p:cNvSpPr txBox="1"/>
          <p:nvPr/>
        </p:nvSpPr>
        <p:spPr>
          <a:xfrm>
            <a:off x="509016" y="6939412"/>
            <a:ext cx="5532120" cy="52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於實習期間見習基本電腦裝修、學習操作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Microsoft SQL / C# 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等開發工具，最後獨立完成一份能對員工資料進行基本操作的桌面應用程式，並完成實習成果報告。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3928014-B3F4-3CD4-0B0F-E0FB80CC5F91}"/>
              </a:ext>
            </a:extLst>
          </p:cNvPr>
          <p:cNvSpPr txBox="1"/>
          <p:nvPr/>
        </p:nvSpPr>
        <p:spPr>
          <a:xfrm>
            <a:off x="234061" y="5897900"/>
            <a:ext cx="1034574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實習經歷</a:t>
            </a:r>
            <a:endParaRPr lang="en-US" altLang="zh-TW" sz="16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734CFC5-9C5E-4AF3-A520-A7A489130DE1}"/>
              </a:ext>
            </a:extLst>
          </p:cNvPr>
          <p:cNvSpPr txBox="1"/>
          <p:nvPr/>
        </p:nvSpPr>
        <p:spPr>
          <a:xfrm>
            <a:off x="440436" y="6284348"/>
            <a:ext cx="5600700" cy="63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軟體部實習生．</a:t>
            </a:r>
            <a:r>
              <a:rPr lang="zh-TW" altLang="en-US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鼎基資訊電腦股份有限公司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2020/07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–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2020/08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5958756-D601-C66C-64FA-0BB532F109FD}"/>
              </a:ext>
            </a:extLst>
          </p:cNvPr>
          <p:cNvSpPr txBox="1"/>
          <p:nvPr/>
        </p:nvSpPr>
        <p:spPr>
          <a:xfrm>
            <a:off x="509015" y="8656327"/>
            <a:ext cx="5792584" cy="1056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在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300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個參賽隊伍中排名第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3</a:t>
            </a:r>
          </a:p>
          <a:p>
            <a:pPr>
              <a:lnSpc>
                <a:spcPct val="150000"/>
              </a:lnSpc>
            </a:pPr>
            <a:endParaRPr lang="en-US" altLang="zh-TW" sz="3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受邀擔任由中正大學與輔仁大學學生跨校隊伍的指導老師。藉由傳授自身前一屆的參賽心得與經驗，對隊伍進行企畫指導。在長達三個月的賽期中，該隊伍陸續通過桃園市政府青年事務局組內初、複賽，最終被選為企業決賽代表隊，並在全國舞台中贏得季軍殊榮。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A0A9061-99B3-6F5E-CB9E-3EC7410D99B3}"/>
              </a:ext>
            </a:extLst>
          </p:cNvPr>
          <p:cNvSpPr txBox="1"/>
          <p:nvPr/>
        </p:nvSpPr>
        <p:spPr>
          <a:xfrm>
            <a:off x="234061" y="7624340"/>
            <a:ext cx="1034574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競賽榮譽</a:t>
            </a:r>
            <a:endParaRPr lang="en-US" altLang="zh-TW" sz="16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12E264E-54E6-7D9D-28C2-D0D78A7D9B0F}"/>
              </a:ext>
            </a:extLst>
          </p:cNvPr>
          <p:cNvSpPr txBox="1"/>
          <p:nvPr/>
        </p:nvSpPr>
        <p:spPr>
          <a:xfrm>
            <a:off x="440436" y="8010788"/>
            <a:ext cx="4716780" cy="63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18</a:t>
            </a:r>
            <a:r>
              <a:rPr lang="en-US" altLang="zh-TW" sz="1300" b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th</a:t>
            </a: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zh-TW" altLang="en-US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全國季軍參賽隊伍 </a:t>
            </a: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|</a:t>
            </a:r>
            <a:r>
              <a:rPr lang="zh-TW" altLang="en-US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導師．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ATCC </a:t>
            </a:r>
            <a:r>
              <a:rPr lang="zh-TW" altLang="en-US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全國大專院校商業競賽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2020/03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–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2020/07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82E712-64BA-D256-741E-97D9F8BB0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728" y="8059528"/>
            <a:ext cx="540836" cy="54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586C710D-AF73-9AA0-F21F-EAACFA5E8276}"/>
              </a:ext>
            </a:extLst>
          </p:cNvPr>
          <p:cNvSpPr/>
          <p:nvPr/>
        </p:nvSpPr>
        <p:spPr>
          <a:xfrm>
            <a:off x="5301353" y="19764"/>
            <a:ext cx="15311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ballway.w@gmail.com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31D1751-7023-CBC0-3FC1-CF4625CD01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003" y="52885"/>
            <a:ext cx="157764" cy="179977"/>
          </a:xfrm>
          <a:prstGeom prst="rect">
            <a:avLst/>
          </a:prstGeom>
        </p:spPr>
      </p:pic>
      <p:pic>
        <p:nvPicPr>
          <p:cNvPr id="34" name="圖片 33">
            <a:hlinkClick r:id="rId5"/>
            <a:extLst>
              <a:ext uri="{FF2B5EF4-FFF2-40B4-BE49-F238E27FC236}">
                <a16:creationId xmlns:a16="http://schemas.microsoft.com/office/drawing/2014/main" id="{5723286D-00BB-D105-1BAE-96AEE9AC85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83" y="1614129"/>
            <a:ext cx="257865" cy="2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2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>
            <a:extLst>
              <a:ext uri="{FF2B5EF4-FFF2-40B4-BE49-F238E27FC236}">
                <a16:creationId xmlns:a16="http://schemas.microsoft.com/office/drawing/2014/main" id="{D8D2BF54-095C-B4AB-31DC-DDFF17D1E1C1}"/>
              </a:ext>
            </a:extLst>
          </p:cNvPr>
          <p:cNvSpPr txBox="1"/>
          <p:nvPr/>
        </p:nvSpPr>
        <p:spPr>
          <a:xfrm>
            <a:off x="234061" y="2422265"/>
            <a:ext cx="1034574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資格認證</a:t>
            </a:r>
            <a:endParaRPr lang="en-US" altLang="zh-TW" sz="16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5958756-D601-C66C-64FA-0BB532F109FD}"/>
              </a:ext>
            </a:extLst>
          </p:cNvPr>
          <p:cNvSpPr txBox="1"/>
          <p:nvPr/>
        </p:nvSpPr>
        <p:spPr>
          <a:xfrm>
            <a:off x="509015" y="1235690"/>
            <a:ext cx="5792584" cy="1056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在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255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個參賽隊伍中排名第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3</a:t>
            </a:r>
          </a:p>
          <a:p>
            <a:pPr>
              <a:lnSpc>
                <a:spcPct val="150000"/>
              </a:lnSpc>
            </a:pPr>
            <a:endParaRPr lang="en-US" altLang="zh-TW" sz="3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組隊發起人，並擔任隊長一職。在競賽中，從調查消費者資料，到分析目標客群痛點，進行一系列的企劃撰寫；為茶裏王品牌面臨的客群老化問題提出解方，成為統一企業組決賽代表隊；同時也創下第一次由中正大學學生隊伍進入決賽的紀錄，最終獲得全國季軍殊榮。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A0A9061-99B3-6F5E-CB9E-3EC7410D99B3}"/>
              </a:ext>
            </a:extLst>
          </p:cNvPr>
          <p:cNvSpPr txBox="1"/>
          <p:nvPr/>
        </p:nvSpPr>
        <p:spPr>
          <a:xfrm>
            <a:off x="234061" y="203703"/>
            <a:ext cx="1034574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競賽榮譽</a:t>
            </a:r>
            <a:endParaRPr lang="en-US" altLang="zh-TW" sz="16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12E264E-54E6-7D9D-28C2-D0D78A7D9B0F}"/>
              </a:ext>
            </a:extLst>
          </p:cNvPr>
          <p:cNvSpPr txBox="1"/>
          <p:nvPr/>
        </p:nvSpPr>
        <p:spPr>
          <a:xfrm>
            <a:off x="440436" y="590151"/>
            <a:ext cx="4619244" cy="63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17</a:t>
            </a:r>
            <a:r>
              <a:rPr lang="en-US" altLang="zh-TW" sz="1300" b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th</a:t>
            </a: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zh-TW" altLang="en-US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全國季軍參賽隊伍 </a:t>
            </a: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|</a:t>
            </a:r>
            <a:r>
              <a:rPr lang="zh-TW" altLang="en-US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隊長．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ATCC </a:t>
            </a:r>
            <a:r>
              <a:rPr lang="zh-TW" altLang="en-US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全國大專院校商業競賽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2019/02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–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2019/06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1D3547E-A034-2EBC-D0FC-07255E06CDA9}"/>
              </a:ext>
            </a:extLst>
          </p:cNvPr>
          <p:cNvCxnSpPr>
            <a:cxnSpLocks/>
          </p:cNvCxnSpPr>
          <p:nvPr/>
        </p:nvCxnSpPr>
        <p:spPr>
          <a:xfrm>
            <a:off x="1487424" y="2609550"/>
            <a:ext cx="50863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EA89395-12C8-5346-CA27-D366BCBEFC45}"/>
              </a:ext>
            </a:extLst>
          </p:cNvPr>
          <p:cNvSpPr txBox="1"/>
          <p:nvPr/>
        </p:nvSpPr>
        <p:spPr>
          <a:xfrm>
            <a:off x="1040035" y="2831537"/>
            <a:ext cx="3439083" cy="961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TOEIC Golden Certificate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多益金色證書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(ETS) </a:t>
            </a:r>
            <a:r>
              <a:rPr lang="zh-TW" altLang="en-US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美國教育測驗服務社</a:t>
            </a:r>
            <a:endParaRPr lang="en-US" altLang="zh-TW" sz="13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19072583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   </a:t>
            </a:r>
            <a:r>
              <a:rPr lang="zh-TW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發照日期 </a:t>
            </a:r>
            <a:r>
              <a:rPr lang="en-US" altLang="zh-TW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Sep 2019</a:t>
            </a:r>
            <a:r>
              <a:rPr lang="zh-TW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．永久有效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043B7D5-CF20-7FFF-5CD1-8D8D2877FA47}"/>
              </a:ext>
            </a:extLst>
          </p:cNvPr>
          <p:cNvSpPr txBox="1"/>
          <p:nvPr/>
        </p:nvSpPr>
        <p:spPr>
          <a:xfrm>
            <a:off x="1040035" y="3929053"/>
            <a:ext cx="4086760" cy="961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GEPT High-Intermediate Level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全民英檢中高級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(LTTC) </a:t>
            </a:r>
            <a:r>
              <a:rPr lang="zh-TW" altLang="en-US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財團法人語言訓練測驗中心</a:t>
            </a:r>
            <a:endParaRPr lang="en-US" altLang="zh-TW" sz="13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H054801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   </a:t>
            </a:r>
            <a:r>
              <a:rPr lang="zh-TW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發照日期 </a:t>
            </a:r>
            <a:r>
              <a:rPr lang="en-US" altLang="zh-TW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Dec 2019</a:t>
            </a:r>
            <a:r>
              <a:rPr lang="zh-TW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．永久有效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8B0F91B-C6AD-948A-3061-47B03A86F066}"/>
              </a:ext>
            </a:extLst>
          </p:cNvPr>
          <p:cNvSpPr txBox="1"/>
          <p:nvPr/>
        </p:nvSpPr>
        <p:spPr>
          <a:xfrm>
            <a:off x="1040035" y="5026569"/>
            <a:ext cx="3717684" cy="938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JLPT N2 Certificate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日本語能力試驗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N2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級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日本國際交流基金會 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/</a:t>
            </a:r>
            <a:r>
              <a:rPr lang="zh-TW" altLang="en-US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日本國際教育支援協會</a:t>
            </a:r>
            <a:endParaRPr lang="en-US" altLang="zh-TW" sz="13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N2A081174T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   </a:t>
            </a:r>
            <a:r>
              <a:rPr lang="zh-TW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發照日期 </a:t>
            </a:r>
            <a:r>
              <a:rPr lang="en-US" altLang="zh-TW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Jan 2021</a:t>
            </a:r>
            <a:r>
              <a:rPr lang="zh-TW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．永久有效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411811A-2EFE-6442-DC63-7B3D75C5605B}"/>
              </a:ext>
            </a:extLst>
          </p:cNvPr>
          <p:cNvSpPr txBox="1"/>
          <p:nvPr/>
        </p:nvSpPr>
        <p:spPr>
          <a:xfrm>
            <a:off x="1040035" y="6124085"/>
            <a:ext cx="5620898" cy="961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MOEA Certified Information Security Engineer – Associate Level</a:t>
            </a:r>
          </a:p>
          <a:p>
            <a:pPr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(IDB, MOEA) </a:t>
            </a:r>
            <a:r>
              <a:rPr lang="zh-TW" altLang="en-US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經濟部工業局</a:t>
            </a:r>
            <a:endParaRPr lang="en-US" altLang="zh-TW" sz="13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B-S11-0486-2020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   </a:t>
            </a:r>
            <a:r>
              <a:rPr lang="zh-TW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發照日期 </a:t>
            </a:r>
            <a:r>
              <a:rPr lang="en-US" altLang="zh-TW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Aug 2020</a:t>
            </a:r>
            <a:r>
              <a:rPr lang="zh-TW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．永久有效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F7598FD-6245-113E-113B-5781E4E037C7}"/>
              </a:ext>
            </a:extLst>
          </p:cNvPr>
          <p:cNvSpPr txBox="1"/>
          <p:nvPr/>
        </p:nvSpPr>
        <p:spPr>
          <a:xfrm>
            <a:off x="1040035" y="7221601"/>
            <a:ext cx="5443285" cy="961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MOEA Certified Mobile Application Planner – Associate Level</a:t>
            </a:r>
          </a:p>
          <a:p>
            <a:pPr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(IDB, MOEA) </a:t>
            </a:r>
            <a:r>
              <a:rPr lang="zh-TW" altLang="en-US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經濟部工業局</a:t>
            </a:r>
            <a:endParaRPr lang="en-US" altLang="zh-TW" sz="13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B-A11-0120-2019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   </a:t>
            </a:r>
            <a:r>
              <a:rPr lang="zh-TW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發照日期 </a:t>
            </a:r>
            <a:r>
              <a:rPr lang="en-US" altLang="zh-TW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Aug 2019</a:t>
            </a:r>
            <a:r>
              <a:rPr lang="zh-TW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．永久有效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4F1B7A1-6F14-E0CE-6193-95E833FDB005}"/>
              </a:ext>
            </a:extLst>
          </p:cNvPr>
          <p:cNvSpPr/>
          <p:nvPr/>
        </p:nvSpPr>
        <p:spPr>
          <a:xfrm>
            <a:off x="0" y="8334349"/>
            <a:ext cx="6858000" cy="1581487"/>
          </a:xfrm>
          <a:prstGeom prst="rect">
            <a:avLst/>
          </a:prstGeom>
          <a:solidFill>
            <a:srgbClr val="2E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C306CB1-7186-41FA-2A0D-38C15AC3A999}"/>
              </a:ext>
            </a:extLst>
          </p:cNvPr>
          <p:cNvSpPr txBox="1"/>
          <p:nvPr/>
        </p:nvSpPr>
        <p:spPr>
          <a:xfrm>
            <a:off x="234060" y="9171567"/>
            <a:ext cx="19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chemeClr val="bg1"/>
                </a:solidFill>
              </a:rPr>
              <a:t>WinForm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chemeClr val="bg1"/>
                </a:solidFill>
              </a:rPr>
              <a:t>ASP.NET Core MVC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chemeClr val="bg1"/>
                </a:solidFill>
              </a:rPr>
              <a:t>ASP.NET MVC Framework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DA02BA1-D2ED-9327-47AE-5051221AF221}"/>
              </a:ext>
            </a:extLst>
          </p:cNvPr>
          <p:cNvSpPr txBox="1"/>
          <p:nvPr/>
        </p:nvSpPr>
        <p:spPr>
          <a:xfrm>
            <a:off x="113577" y="8414710"/>
            <a:ext cx="629563" cy="374571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技能</a:t>
            </a:r>
            <a:endParaRPr lang="en-US" altLang="zh-TW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FC887DE3-4048-DBAF-B58C-1E045E6306C6}"/>
              </a:ext>
            </a:extLst>
          </p:cNvPr>
          <p:cNvCxnSpPr>
            <a:cxnSpLocks/>
          </p:cNvCxnSpPr>
          <p:nvPr/>
        </p:nvCxnSpPr>
        <p:spPr>
          <a:xfrm>
            <a:off x="234061" y="9154774"/>
            <a:ext cx="193266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BBB127F-2768-2827-AEAD-5F1C2B599AF7}"/>
              </a:ext>
            </a:extLst>
          </p:cNvPr>
          <p:cNvSpPr txBox="1"/>
          <p:nvPr/>
        </p:nvSpPr>
        <p:spPr>
          <a:xfrm>
            <a:off x="234060" y="8818139"/>
            <a:ext cx="1932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</a:rPr>
              <a:t>C# Programming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2F7192D-752D-F447-43FA-98C0273B139E}"/>
              </a:ext>
            </a:extLst>
          </p:cNvPr>
          <p:cNvSpPr txBox="1"/>
          <p:nvPr/>
        </p:nvSpPr>
        <p:spPr>
          <a:xfrm>
            <a:off x="2462669" y="9171567"/>
            <a:ext cx="19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chemeClr val="bg1"/>
                </a:solidFill>
              </a:rPr>
              <a:t>Teamwork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chemeClr val="bg1"/>
                </a:solidFill>
              </a:rPr>
              <a:t>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chemeClr val="bg1"/>
                </a:solidFill>
              </a:rPr>
              <a:t>Writing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F677E023-567C-2A63-3EF1-7493A678A6E4}"/>
              </a:ext>
            </a:extLst>
          </p:cNvPr>
          <p:cNvCxnSpPr>
            <a:cxnSpLocks/>
          </p:cNvCxnSpPr>
          <p:nvPr/>
        </p:nvCxnSpPr>
        <p:spPr>
          <a:xfrm>
            <a:off x="2462670" y="9154774"/>
            <a:ext cx="193266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5040517-79D6-5A6E-781D-4B9B05760F87}"/>
              </a:ext>
            </a:extLst>
          </p:cNvPr>
          <p:cNvSpPr txBox="1"/>
          <p:nvPr/>
        </p:nvSpPr>
        <p:spPr>
          <a:xfrm>
            <a:off x="2462669" y="8818139"/>
            <a:ext cx="1932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</a:rPr>
              <a:t>Soft Skills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904CC4A-28EB-4AAA-31E7-9C5643D06AF5}"/>
              </a:ext>
            </a:extLst>
          </p:cNvPr>
          <p:cNvSpPr txBox="1"/>
          <p:nvPr/>
        </p:nvSpPr>
        <p:spPr>
          <a:xfrm>
            <a:off x="4691278" y="9171567"/>
            <a:ext cx="19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chemeClr val="bg1"/>
                </a:solidFill>
              </a:rPr>
              <a:t>Chinese - Native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chemeClr val="bg1"/>
                </a:solidFill>
              </a:rPr>
              <a:t>English - Intermediate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chemeClr val="bg1"/>
                </a:solidFill>
              </a:rPr>
              <a:t>Japanese - Beginner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4185E31E-31AD-9AAE-3F42-3A95E5CE2F6A}"/>
              </a:ext>
            </a:extLst>
          </p:cNvPr>
          <p:cNvCxnSpPr>
            <a:cxnSpLocks/>
          </p:cNvCxnSpPr>
          <p:nvPr/>
        </p:nvCxnSpPr>
        <p:spPr>
          <a:xfrm>
            <a:off x="4691279" y="9154774"/>
            <a:ext cx="193266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CE7E1CB-B215-D50A-9E0A-D31FF379E999}"/>
              </a:ext>
            </a:extLst>
          </p:cNvPr>
          <p:cNvSpPr txBox="1"/>
          <p:nvPr/>
        </p:nvSpPr>
        <p:spPr>
          <a:xfrm>
            <a:off x="4691278" y="8818139"/>
            <a:ext cx="1932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</a:rPr>
              <a:t>Language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7A6C98F9-884D-6A64-2D66-975FC04CA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1" b="2101"/>
          <a:stretch/>
        </p:blipFill>
        <p:spPr>
          <a:xfrm>
            <a:off x="302100" y="7227124"/>
            <a:ext cx="509080" cy="506807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22A8B997-91BF-BF32-3848-BC02FE2D8B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1" b="2101"/>
          <a:stretch/>
        </p:blipFill>
        <p:spPr>
          <a:xfrm>
            <a:off x="302100" y="6119899"/>
            <a:ext cx="509080" cy="506807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6FFA01EA-8998-75A3-EA5F-5609BE800A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" b="435"/>
          <a:stretch/>
        </p:blipFill>
        <p:spPr>
          <a:xfrm>
            <a:off x="315906" y="5132681"/>
            <a:ext cx="509080" cy="506807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43C03283-227C-622E-7EE5-3A036B028B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" b="435"/>
          <a:stretch/>
        </p:blipFill>
        <p:spPr>
          <a:xfrm>
            <a:off x="302100" y="4017287"/>
            <a:ext cx="509080" cy="506807"/>
          </a:xfrm>
          <a:prstGeom prst="rect">
            <a:avLst/>
          </a:prstGeom>
        </p:spPr>
      </p:pic>
      <p:pic>
        <p:nvPicPr>
          <p:cNvPr id="53" name="圖片 52">
            <a:extLst>
              <a:ext uri="{FF2B5EF4-FFF2-40B4-BE49-F238E27FC236}">
                <a16:creationId xmlns:a16="http://schemas.microsoft.com/office/drawing/2014/main" id="{44B8A63A-F503-1244-29C6-ED9F920BB9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" b="223"/>
          <a:stretch/>
        </p:blipFill>
        <p:spPr>
          <a:xfrm>
            <a:off x="281685" y="2929506"/>
            <a:ext cx="509080" cy="506807"/>
          </a:xfrm>
          <a:prstGeom prst="rect">
            <a:avLst/>
          </a:prstGeom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24108032-31E2-94A5-82D1-CE7520CE6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981" y="656471"/>
            <a:ext cx="540836" cy="54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75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604</Words>
  <Application>Microsoft Office PowerPoint</Application>
  <PresentationFormat>A4 紙張 (210x297 公釐)</PresentationFormat>
  <Paragraphs>62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Noto Serif CJK TC Medium</vt:lpstr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柏崴 王</dc:creator>
  <cp:lastModifiedBy>柏崴 王</cp:lastModifiedBy>
  <cp:revision>6</cp:revision>
  <dcterms:created xsi:type="dcterms:W3CDTF">2022-05-02T13:37:49Z</dcterms:created>
  <dcterms:modified xsi:type="dcterms:W3CDTF">2022-05-02T15:38:28Z</dcterms:modified>
</cp:coreProperties>
</file>