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4" r:id="rId6"/>
    <p:sldId id="265" r:id="rId7"/>
    <p:sldId id="266" r:id="rId8"/>
    <p:sldId id="263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0" autoAdjust="0"/>
    <p:restoredTop sz="94700" autoAdjust="0"/>
  </p:normalViewPr>
  <p:slideViewPr>
    <p:cSldViewPr>
      <p:cViewPr varScale="1">
        <p:scale>
          <a:sx n="111" d="100"/>
          <a:sy n="111" d="100"/>
        </p:scale>
        <p:origin x="-97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8A3C3-BAB9-4FA6-BCFA-864DCEF6A03A}" type="datetimeFigureOut">
              <a:rPr lang="en-US" smtClean="0"/>
              <a:pPr/>
              <a:t>1/11/2013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710C3-57C0-4123-B5AC-4AAF4616B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710C3-57C0-4123-B5AC-4AAF4616BFE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{{#with content}} in the template refers</a:t>
            </a:r>
            <a:r>
              <a:rPr lang="en-US" baseline="0" dirty="0" smtClean="0"/>
              <a:t> to the </a:t>
            </a:r>
            <a:r>
              <a:rPr lang="en-US" baseline="0" dirty="0" err="1" smtClean="0"/>
              <a:t>data.content</a:t>
            </a:r>
            <a:r>
              <a:rPr lang="en-US" baseline="0" dirty="0" smtClean="0"/>
              <a:t> property.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710C3-57C0-4123-B5AC-4AAF4616BFE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changes to any other code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710C3-57C0-4123-B5AC-4AAF4616BFE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9904-D8FD-4503-832A-DB26EA1DD918}" type="datetimeFigureOut">
              <a:rPr lang="en-US" smtClean="0"/>
              <a:pPr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E114-1F5E-4BB6-8249-84EF93ECC6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9904-D8FD-4503-832A-DB26EA1DD918}" type="datetimeFigureOut">
              <a:rPr lang="en-US" smtClean="0"/>
              <a:pPr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E114-1F5E-4BB6-8249-84EF93ECC6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9904-D8FD-4503-832A-DB26EA1DD918}" type="datetimeFigureOut">
              <a:rPr lang="en-US" smtClean="0"/>
              <a:pPr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E114-1F5E-4BB6-8249-84EF93ECC6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9904-D8FD-4503-832A-DB26EA1DD918}" type="datetimeFigureOut">
              <a:rPr lang="en-US" smtClean="0"/>
              <a:pPr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E114-1F5E-4BB6-8249-84EF93ECC6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9904-D8FD-4503-832A-DB26EA1DD918}" type="datetimeFigureOut">
              <a:rPr lang="en-US" smtClean="0"/>
              <a:pPr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E114-1F5E-4BB6-8249-84EF93ECC6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9904-D8FD-4503-832A-DB26EA1DD918}" type="datetimeFigureOut">
              <a:rPr lang="en-US" smtClean="0"/>
              <a:pPr/>
              <a:t>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E114-1F5E-4BB6-8249-84EF93ECC6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9904-D8FD-4503-832A-DB26EA1DD918}" type="datetimeFigureOut">
              <a:rPr lang="en-US" smtClean="0"/>
              <a:pPr/>
              <a:t>1/11/2013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E114-1F5E-4BB6-8249-84EF93ECC6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9904-D8FD-4503-832A-DB26EA1DD918}" type="datetimeFigureOut">
              <a:rPr lang="en-US" smtClean="0"/>
              <a:pPr/>
              <a:t>1/11/2013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E114-1F5E-4BB6-8249-84EF93ECC6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9904-D8FD-4503-832A-DB26EA1DD918}" type="datetimeFigureOut">
              <a:rPr lang="en-US" smtClean="0"/>
              <a:pPr/>
              <a:t>1/11/2013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E114-1F5E-4BB6-8249-84EF93ECC6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9904-D8FD-4503-832A-DB26EA1DD918}" type="datetimeFigureOut">
              <a:rPr lang="en-US" smtClean="0"/>
              <a:pPr/>
              <a:t>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E114-1F5E-4BB6-8249-84EF93ECC6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9904-D8FD-4503-832A-DB26EA1DD918}" type="datetimeFigureOut">
              <a:rPr lang="en-US" smtClean="0"/>
              <a:pPr/>
              <a:t>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E114-1F5E-4BB6-8249-84EF93ECC6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69904-D8FD-4503-832A-DB26EA1DD918}" type="datetimeFigureOut">
              <a:rPr lang="en-US" smtClean="0"/>
              <a:pPr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0E114-1F5E-4BB6-8249-84EF93ECC6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Developing with Ember.js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JavaScript MVC Framework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Ember.js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Classes and Inheritance</a:t>
            </a:r>
          </a:p>
          <a:p>
            <a:r>
              <a:rPr lang="en-US" dirty="0" smtClean="0"/>
              <a:t>Getters and Setters</a:t>
            </a:r>
          </a:p>
          <a:p>
            <a:r>
              <a:rPr lang="en-US" dirty="0" smtClean="0"/>
              <a:t>Computed properties</a:t>
            </a:r>
          </a:p>
          <a:p>
            <a:r>
              <a:rPr lang="en-US" dirty="0" smtClean="0"/>
              <a:t>Bindings</a:t>
            </a:r>
          </a:p>
          <a:p>
            <a:r>
              <a:rPr lang="en-US" dirty="0" smtClean="0"/>
              <a:t>Observers</a:t>
            </a:r>
          </a:p>
          <a:p>
            <a:r>
              <a:rPr lang="en-US" dirty="0" smtClean="0"/>
              <a:t>Auto-updating HTML templates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standalone </a:t>
            </a:r>
            <a:r>
              <a:rPr lang="en-US" dirty="0" err="1" smtClean="0"/>
              <a:t>HandleBars</a:t>
            </a:r>
            <a:r>
              <a:rPr lang="en-US" dirty="0" smtClean="0"/>
              <a:t> examples last</a:t>
            </a:r>
          </a:p>
          <a:p>
            <a:r>
              <a:rPr lang="en-US" dirty="0" smtClean="0"/>
              <a:t>Nested templates (Partials)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5486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Handlebars Template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2296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320"/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 smtClean="0">
                <a:solidFill>
                  <a:srgbClr val="800000"/>
                </a:solidFill>
                <a:latin typeface="Consolas"/>
              </a:rPr>
              <a:t>script 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="text/x-handlebars-template" 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="exampleTemplate"&gt;</a:t>
            </a:r>
          </a:p>
          <a:p>
            <a:pPr defTabSz="274320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</a:rPr>
              <a:t>	&lt;header&gt;Ember Example&lt;/header&gt;</a:t>
            </a:r>
          </a:p>
          <a:p>
            <a:pPr defTabSz="274320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</a:rPr>
              <a:t>	&lt;table&gt;</a:t>
            </a:r>
          </a:p>
          <a:p>
            <a:pPr defTabSz="274320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</a:rPr>
              <a:t>		&lt;tr&gt;</a:t>
            </a:r>
          </a:p>
          <a:p>
            <a:pPr defTabSz="274320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</a:rPr>
              <a:t>			&lt;th&gt;Location&lt;/th&gt;</a:t>
            </a:r>
          </a:p>
          <a:p>
            <a:pPr defTabSz="274320">
              <a:tabLst>
                <a:tab pos="548640" algn="l"/>
              </a:tabLst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</a:rPr>
              <a:t>		&lt;th&gt;Activity&lt;/th&gt;</a:t>
            </a:r>
          </a:p>
          <a:p>
            <a:pPr defTabSz="274320">
              <a:tabLst>
                <a:tab pos="548640" algn="l"/>
              </a:tabLst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</a:rPr>
              <a:t>	&lt;/tr&gt;</a:t>
            </a:r>
          </a:p>
          <a:p>
            <a:pPr defTabSz="274320"/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</a:rPr>
              <a:t>	{{#each content}}</a:t>
            </a:r>
          </a:p>
          <a:p>
            <a:pPr defTabSz="274320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</a:rPr>
              <a:t>		&lt;tr&gt;</a:t>
            </a:r>
          </a:p>
          <a:p>
            <a:pPr defTabSz="274320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</a:rPr>
              <a:t>			&lt;td&gt;{{location}}&lt;/td&gt;</a:t>
            </a:r>
          </a:p>
          <a:p>
            <a:pPr defTabSz="274320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</a:rPr>
              <a:t>			&lt;td&gt;{{activity}}&lt;/td&gt;</a:t>
            </a:r>
          </a:p>
          <a:p>
            <a:pPr defTabSz="274320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</a:rPr>
              <a:t>		&lt;/tr&gt;</a:t>
            </a:r>
          </a:p>
          <a:p>
            <a:pPr defTabSz="274320"/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</a:rPr>
              <a:t>	{{/each}}</a:t>
            </a:r>
          </a:p>
          <a:p>
            <a:pPr defTabSz="274320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</a:rPr>
              <a:t>	&lt;/table&gt;</a:t>
            </a:r>
          </a:p>
          <a:p>
            <a:pPr defTabSz="274320"/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600" dirty="0" smtClean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defTabSz="274320"/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pPr defTabSz="27432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5486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Render Handlebars Template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66801"/>
            <a:ext cx="8229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320"/>
            <a:r>
              <a:rPr lang="en-US" sz="1600" dirty="0" smtClean="0">
                <a:latin typeface="Consolas"/>
              </a:rPr>
              <a:t>var data = {</a:t>
            </a:r>
          </a:p>
          <a:p>
            <a:pPr defTabSz="274320"/>
            <a:r>
              <a:rPr lang="en-US" sz="1600" dirty="0" smtClean="0">
                <a:latin typeface="Consolas"/>
              </a:rPr>
              <a:t>	</a:t>
            </a:r>
            <a:r>
              <a:rPr lang="en-US" sz="1600" b="1" dirty="0" smtClean="0">
                <a:latin typeface="Consolas"/>
              </a:rPr>
              <a:t>content</a:t>
            </a:r>
            <a:r>
              <a:rPr lang="en-US" sz="1600" dirty="0" smtClean="0">
                <a:latin typeface="Consolas"/>
              </a:rPr>
              <a:t>: [</a:t>
            </a:r>
          </a:p>
          <a:p>
            <a:pPr defTabSz="274320"/>
            <a:r>
              <a:rPr lang="en-US" sz="1600" dirty="0" smtClean="0">
                <a:latin typeface="Consolas"/>
              </a:rPr>
              <a:t>		{ location: </a:t>
            </a:r>
            <a:r>
              <a:rPr lang="en-US" sz="1600" dirty="0" smtClean="0"/>
              <a:t>“</a:t>
            </a:r>
            <a:r>
              <a:rPr lang="en-US" sz="1600" dirty="0" smtClean="0">
                <a:latin typeface="Consolas"/>
              </a:rPr>
              <a:t>Sonora Pass</a:t>
            </a:r>
            <a:r>
              <a:rPr lang="en-US" sz="1600" dirty="0" smtClean="0"/>
              <a:t>“,</a:t>
            </a:r>
            <a:r>
              <a:rPr lang="en-US" sz="1600" dirty="0" smtClean="0">
                <a:latin typeface="Consolas"/>
              </a:rPr>
              <a:t> activity: </a:t>
            </a:r>
            <a:r>
              <a:rPr lang="en-US" sz="1600" dirty="0" smtClean="0"/>
              <a:t>“</a:t>
            </a:r>
            <a:r>
              <a:rPr lang="en-US" sz="1600" dirty="0" smtClean="0">
                <a:latin typeface="Consolas"/>
              </a:rPr>
              <a:t>Camping</a:t>
            </a:r>
            <a:r>
              <a:rPr lang="en-US" sz="1600" dirty="0" smtClean="0"/>
              <a:t>“</a:t>
            </a:r>
            <a:r>
              <a:rPr lang="en-US" sz="1600" dirty="0" smtClean="0">
                <a:latin typeface="Consolas"/>
              </a:rPr>
              <a:t> },</a:t>
            </a:r>
          </a:p>
          <a:p>
            <a:pPr defTabSz="274320"/>
            <a:r>
              <a:rPr lang="en-US" sz="1600" dirty="0" smtClean="0">
                <a:latin typeface="Consolas"/>
              </a:rPr>
              <a:t>		{ location: </a:t>
            </a:r>
            <a:r>
              <a:rPr lang="en-US" sz="1600" dirty="0" smtClean="0"/>
              <a:t>“ </a:t>
            </a:r>
            <a:r>
              <a:rPr lang="en-US" sz="1600" dirty="0" smtClean="0">
                <a:latin typeface="Consolas"/>
              </a:rPr>
              <a:t>Mt. Tamalpais</a:t>
            </a:r>
            <a:r>
              <a:rPr lang="en-US" sz="1600" dirty="0" smtClean="0"/>
              <a:t>“</a:t>
            </a:r>
            <a:r>
              <a:rPr lang="en-US" sz="1600" dirty="0" smtClean="0">
                <a:latin typeface="Consolas"/>
              </a:rPr>
              <a:t>, activity: </a:t>
            </a:r>
            <a:r>
              <a:rPr lang="en-US" sz="1600" dirty="0" smtClean="0"/>
              <a:t>“</a:t>
            </a:r>
            <a:r>
              <a:rPr lang="en-US" sz="1600" dirty="0" smtClean="0">
                <a:latin typeface="Consolas"/>
              </a:rPr>
              <a:t>Hiking</a:t>
            </a:r>
            <a:r>
              <a:rPr lang="en-US" sz="1600" dirty="0" smtClean="0"/>
              <a:t>“</a:t>
            </a:r>
            <a:r>
              <a:rPr lang="en-US" sz="1600" dirty="0" smtClean="0">
                <a:latin typeface="Consolas"/>
              </a:rPr>
              <a:t> }</a:t>
            </a:r>
          </a:p>
          <a:p>
            <a:pPr defTabSz="274320"/>
            <a:r>
              <a:rPr lang="en-US" sz="1600" dirty="0" smtClean="0">
                <a:latin typeface="Consolas"/>
              </a:rPr>
              <a:t>		{ location: </a:t>
            </a:r>
            <a:r>
              <a:rPr lang="en-US" sz="1600" dirty="0" smtClean="0"/>
              <a:t>“ </a:t>
            </a:r>
            <a:r>
              <a:rPr lang="en-US" sz="1600" dirty="0" smtClean="0">
                <a:latin typeface="Consolas"/>
              </a:rPr>
              <a:t>San Francisco Bay</a:t>
            </a:r>
            <a:r>
              <a:rPr lang="en-US" sz="1600" dirty="0" smtClean="0"/>
              <a:t>“</a:t>
            </a:r>
            <a:r>
              <a:rPr lang="en-US" sz="1600" dirty="0" smtClean="0">
                <a:latin typeface="Consolas"/>
              </a:rPr>
              <a:t>, activity: </a:t>
            </a:r>
            <a:r>
              <a:rPr lang="en-US" sz="1600" dirty="0" smtClean="0"/>
              <a:t>“</a:t>
            </a:r>
            <a:r>
              <a:rPr lang="en-US" sz="1600" dirty="0" smtClean="0">
                <a:latin typeface="Consolas"/>
              </a:rPr>
              <a:t>Kayaking</a:t>
            </a:r>
            <a:r>
              <a:rPr lang="en-US" sz="1600" dirty="0" smtClean="0"/>
              <a:t>“</a:t>
            </a:r>
            <a:r>
              <a:rPr lang="en-US" sz="1600" dirty="0" smtClean="0">
                <a:latin typeface="Consolas"/>
              </a:rPr>
              <a:t> }</a:t>
            </a:r>
          </a:p>
          <a:p>
            <a:pPr defTabSz="274320"/>
            <a:r>
              <a:rPr lang="en-US" sz="1600" dirty="0" smtClean="0">
                <a:latin typeface="Consolas"/>
              </a:rPr>
              <a:t>	]</a:t>
            </a:r>
          </a:p>
          <a:p>
            <a:pPr defTabSz="274320"/>
            <a:r>
              <a:rPr lang="en-US" sz="1600" dirty="0" smtClean="0">
                <a:latin typeface="Consolas"/>
              </a:rPr>
              <a:t>};</a:t>
            </a:r>
          </a:p>
          <a:p>
            <a:pPr defTabSz="274320"/>
            <a:endParaRPr lang="en-US" sz="1600" dirty="0" smtClean="0">
              <a:latin typeface="Consolas"/>
            </a:endParaRPr>
          </a:p>
          <a:p>
            <a:pPr defTabSz="274320"/>
            <a:r>
              <a:rPr lang="en-US" sz="1600" dirty="0" smtClean="0">
                <a:solidFill>
                  <a:srgbClr val="0070C0"/>
                </a:solidFill>
                <a:latin typeface="Consolas"/>
              </a:rPr>
              <a:t>// compile and cache template</a:t>
            </a:r>
          </a:p>
          <a:p>
            <a:pPr defTabSz="274320"/>
            <a:r>
              <a:rPr lang="en-US" sz="1600" dirty="0" smtClean="0">
                <a:latin typeface="Consolas"/>
              </a:rPr>
              <a:t>var template = Handlebars.compile($(</a:t>
            </a:r>
            <a:r>
              <a:rPr lang="en-US" sz="1600" dirty="0" smtClean="0"/>
              <a:t>“</a:t>
            </a:r>
            <a:r>
              <a:rPr lang="en-US" sz="1600" b="1" dirty="0" smtClean="0">
                <a:latin typeface="Consolas"/>
              </a:rPr>
              <a:t>#exampleTemplate</a:t>
            </a:r>
            <a:r>
              <a:rPr lang="en-US" sz="1600" dirty="0" smtClean="0"/>
              <a:t>“</a:t>
            </a:r>
            <a:r>
              <a:rPr lang="en-US" sz="1600" dirty="0" smtClean="0">
                <a:latin typeface="Consolas"/>
              </a:rPr>
              <a:t>).html());</a:t>
            </a:r>
          </a:p>
          <a:p>
            <a:pPr defTabSz="274320"/>
            <a:endParaRPr lang="en-US" sz="1600" dirty="0" smtClean="0">
              <a:latin typeface="Consolas"/>
            </a:endParaRPr>
          </a:p>
          <a:p>
            <a:pPr defTabSz="274320"/>
            <a:r>
              <a:rPr lang="en-US" sz="1600" dirty="0" smtClean="0">
                <a:solidFill>
                  <a:srgbClr val="0070C0"/>
                </a:solidFill>
                <a:latin typeface="Consolas"/>
              </a:rPr>
              <a:t>// render to DOM</a:t>
            </a:r>
          </a:p>
          <a:p>
            <a:pPr defTabSz="274320"/>
            <a:r>
              <a:rPr lang="en-US" sz="1600" dirty="0" smtClean="0">
                <a:latin typeface="Consolas"/>
              </a:rPr>
              <a:t>$(</a:t>
            </a:r>
            <a:r>
              <a:rPr lang="en-US" sz="1600" dirty="0" smtClean="0"/>
              <a:t>“</a:t>
            </a:r>
            <a:r>
              <a:rPr lang="en-US" sz="1600" b="1" dirty="0" smtClean="0">
                <a:latin typeface="Consolas"/>
              </a:rPr>
              <a:t>#container</a:t>
            </a:r>
            <a:r>
              <a:rPr lang="en-US" sz="1600" dirty="0" smtClean="0"/>
              <a:t>“</a:t>
            </a:r>
            <a:r>
              <a:rPr lang="en-US" sz="1600" dirty="0" smtClean="0">
                <a:latin typeface="Consolas"/>
              </a:rPr>
              <a:t>).</a:t>
            </a:r>
            <a:r>
              <a:rPr lang="en-US" sz="1600" dirty="0" smtClean="0">
                <a:latin typeface="Consolas"/>
              </a:rPr>
              <a:t>html(template(data));</a:t>
            </a:r>
          </a:p>
        </p:txBody>
      </p:sp>
      <p:pic>
        <p:nvPicPr>
          <p:cNvPr id="4" name="Picture 3" descr="handlebars-rend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4495800"/>
            <a:ext cx="8229600" cy="1301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5486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Handlebars Helpers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229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320"/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 smtClean="0">
                <a:solidFill>
                  <a:srgbClr val="800000"/>
                </a:solidFill>
                <a:latin typeface="Consolas"/>
              </a:rPr>
              <a:t>script 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="text/x-handlebars-template" 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="exampleTemplate"&gt;</a:t>
            </a:r>
          </a:p>
          <a:p>
            <a:pPr defTabSz="274320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</a:rPr>
              <a:t>	&lt;header&gt;Ember Example&lt;/header&gt;</a:t>
            </a:r>
          </a:p>
          <a:p>
            <a:pPr defTabSz="274320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</a:rPr>
              <a:t>	&lt;table&gt;</a:t>
            </a:r>
          </a:p>
          <a:p>
            <a:pPr defTabSz="274320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</a:rPr>
              <a:t>		&lt;tr&gt;</a:t>
            </a:r>
          </a:p>
          <a:p>
            <a:pPr defTabSz="274320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</a:rPr>
              <a:t>			&lt;th&gt;Location&lt;/th&gt;</a:t>
            </a:r>
          </a:p>
          <a:p>
            <a:pPr defTabSz="274320">
              <a:tabLst>
                <a:tab pos="548640" algn="l"/>
              </a:tabLst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</a:rPr>
              <a:t>		&lt;th&gt;Activity&lt;/th&gt;</a:t>
            </a:r>
          </a:p>
          <a:p>
            <a:pPr defTabSz="274320">
              <a:tabLst>
                <a:tab pos="548640" algn="l"/>
              </a:tabLst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</a:rPr>
              <a:t>		&lt;th&gt;Description&lt;/th&gt;</a:t>
            </a:r>
          </a:p>
          <a:p>
            <a:pPr defTabSz="274320">
              <a:tabLst>
                <a:tab pos="548640" algn="l"/>
              </a:tabLst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</a:rPr>
              <a:t>	&lt;/tr&gt;</a:t>
            </a:r>
          </a:p>
          <a:p>
            <a:pPr defTabSz="274320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</a:rPr>
              <a:t>	{{#each content}}</a:t>
            </a:r>
          </a:p>
          <a:p>
            <a:pPr defTabSz="274320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</a:rPr>
              <a:t>		&lt;tr&gt;</a:t>
            </a:r>
          </a:p>
          <a:p>
            <a:pPr defTabSz="274320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</a:rPr>
              <a:t>			&lt;td&gt;{{location}}&lt;/td&gt;</a:t>
            </a:r>
          </a:p>
          <a:p>
            <a:pPr defTabSz="274320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</a:rPr>
              <a:t>			&lt;td&gt;{{activity}}&lt;/td&gt;</a:t>
            </a:r>
          </a:p>
          <a:p>
            <a:pPr defTabSz="274320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</a:rPr>
              <a:t>			&lt;td&gt;{{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</a:rPr>
              <a:t>description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</a:rPr>
              <a:t>}}&lt;/td&gt;</a:t>
            </a:r>
          </a:p>
          <a:p>
            <a:pPr defTabSz="274320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</a:rPr>
              <a:t>		&lt;/tr&gt;</a:t>
            </a:r>
          </a:p>
          <a:p>
            <a:pPr defTabSz="274320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</a:rPr>
              <a:t>	{{/each}}</a:t>
            </a:r>
          </a:p>
          <a:p>
            <a:pPr defTabSz="274320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</a:rPr>
              <a:t>	&lt;/table&gt;</a:t>
            </a:r>
          </a:p>
          <a:p>
            <a:pPr defTabSz="274320"/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600" dirty="0" smtClean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defTabSz="274320"/>
            <a:endParaRPr lang="en-US" sz="1600" dirty="0" smtClean="0">
              <a:solidFill>
                <a:srgbClr val="0000FF"/>
              </a:solidFill>
              <a:latin typeface="Consolas"/>
            </a:endParaRPr>
          </a:p>
          <a:p>
            <a:pPr defTabSz="274320"/>
            <a:r>
              <a:rPr lang="en-US" sz="1600" dirty="0" smtClean="0">
                <a:latin typeface="Consolas"/>
              </a:rPr>
              <a:t>Handlebars.registerHelper(</a:t>
            </a:r>
            <a:r>
              <a:rPr lang="en-US" sz="1600" dirty="0" smtClean="0"/>
              <a:t>“</a:t>
            </a:r>
            <a:r>
              <a:rPr lang="en-US" sz="1600" b="1" dirty="0" smtClean="0">
                <a:latin typeface="Consolas"/>
              </a:rPr>
              <a:t>description</a:t>
            </a:r>
            <a:r>
              <a:rPr lang="en-US" sz="1600" dirty="0" smtClean="0"/>
              <a:t>“</a:t>
            </a:r>
            <a:r>
              <a:rPr lang="en-US" sz="1600" dirty="0" smtClean="0">
                <a:latin typeface="Consolas"/>
              </a:rPr>
              <a:t>, function() {</a:t>
            </a:r>
          </a:p>
          <a:p>
            <a:pPr defTabSz="274320"/>
            <a:r>
              <a:rPr lang="en-US" sz="1600" dirty="0" smtClean="0">
                <a:latin typeface="Consolas"/>
              </a:rPr>
              <a:t>	return </a:t>
            </a:r>
            <a:r>
              <a:rPr lang="en-US" sz="1600" dirty="0" smtClean="0"/>
              <a:t>“</a:t>
            </a:r>
            <a:r>
              <a:rPr lang="en-US" sz="1600" dirty="0" smtClean="0">
                <a:latin typeface="Consolas"/>
              </a:rPr>
              <a:t>We are </a:t>
            </a:r>
            <a:r>
              <a:rPr lang="en-US" sz="1600" dirty="0" smtClean="0"/>
              <a:t>“</a:t>
            </a:r>
            <a:r>
              <a:rPr lang="en-US" sz="1600" dirty="0" smtClean="0">
                <a:latin typeface="Consolas"/>
              </a:rPr>
              <a:t> + this.activity + </a:t>
            </a:r>
            <a:r>
              <a:rPr lang="en-US" sz="1600" dirty="0" smtClean="0"/>
              <a:t>“</a:t>
            </a:r>
            <a:r>
              <a:rPr lang="en-US" sz="1600" dirty="0" smtClean="0">
                <a:latin typeface="Consolas"/>
              </a:rPr>
              <a:t> in </a:t>
            </a:r>
            <a:r>
              <a:rPr lang="en-US" sz="1600" dirty="0" smtClean="0"/>
              <a:t>“</a:t>
            </a:r>
            <a:r>
              <a:rPr lang="en-US" sz="1600" dirty="0" smtClean="0">
                <a:latin typeface="Consolas"/>
              </a:rPr>
              <a:t> + this.location;</a:t>
            </a:r>
          </a:p>
          <a:p>
            <a:pPr defTabSz="274320"/>
            <a:r>
              <a:rPr lang="en-US" sz="1600" dirty="0" smtClean="0">
                <a:latin typeface="Consolas"/>
              </a:rPr>
              <a:t>});</a:t>
            </a:r>
          </a:p>
          <a:p>
            <a:pPr defTabSz="274320"/>
            <a:endParaRPr lang="en-US" sz="1600" dirty="0" smtClean="0">
              <a:solidFill>
                <a:srgbClr val="0000FF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5486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Handlebars Helpers</a:t>
            </a:r>
            <a:endParaRPr lang="en-US" dirty="0"/>
          </a:p>
        </p:txBody>
      </p:sp>
      <p:pic>
        <p:nvPicPr>
          <p:cNvPr id="4" name="Picture 3" descr="handlebars-helper-rend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143000"/>
            <a:ext cx="8229600" cy="1301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5486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Handlebars Template for Ember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320"/>
            <a:r>
              <a:rPr lang="en-US" b="1" dirty="0" smtClean="0">
                <a:latin typeface="Consolas"/>
              </a:rPr>
              <a:t>Handlebars:</a:t>
            </a:r>
          </a:p>
          <a:p>
            <a:pPr defTabSz="274320"/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 smtClean="0">
                <a:solidFill>
                  <a:srgbClr val="800000"/>
                </a:solidFill>
                <a:latin typeface="Consolas"/>
              </a:rPr>
              <a:t>script 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="text/x-handlebars-template" 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="exampleTemplate"&gt;</a:t>
            </a:r>
          </a:p>
          <a:p>
            <a:pPr defTabSz="274320"/>
            <a:endParaRPr lang="en-US" sz="1600" dirty="0" smtClean="0">
              <a:solidFill>
                <a:srgbClr val="0000FF"/>
              </a:solidFill>
              <a:latin typeface="Consolas"/>
            </a:endParaRPr>
          </a:p>
          <a:p>
            <a:pPr defTabSz="274320"/>
            <a:r>
              <a:rPr lang="en-US" b="1" dirty="0" smtClean="0">
                <a:latin typeface="Consolas"/>
              </a:rPr>
              <a:t>Ember:</a:t>
            </a:r>
          </a:p>
          <a:p>
            <a:pPr defTabSz="274320"/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 smtClean="0">
                <a:solidFill>
                  <a:srgbClr val="800000"/>
                </a:solidFill>
                <a:latin typeface="Consolas"/>
              </a:rPr>
              <a:t>script 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="text/x-handlebars" 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data-template-name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="exampleTemplate"&gt;</a:t>
            </a:r>
          </a:p>
          <a:p>
            <a:pPr defTabSz="274320"/>
            <a:endParaRPr lang="en-US" sz="1600" dirty="0" smtClean="0">
              <a:solidFill>
                <a:srgbClr val="0000FF"/>
              </a:solidFill>
              <a:latin typeface="Consolas"/>
            </a:endParaRPr>
          </a:p>
          <a:p>
            <a:pPr defTabSz="274320"/>
            <a:r>
              <a:rPr lang="en-US" sz="1600" dirty="0" smtClean="0">
                <a:latin typeface="Consolas"/>
              </a:rPr>
              <a:t>Ember will automatically find, compile and cache all templates identified with 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data-template-name</a:t>
            </a:r>
            <a:r>
              <a:rPr lang="en-US" sz="1600" dirty="0" smtClean="0">
                <a:latin typeface="Consolas"/>
              </a:rPr>
              <a:t> attribute.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5486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Ember.js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229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320"/>
            <a:r>
              <a:rPr lang="en-US" sz="1400" dirty="0" smtClean="0"/>
              <a:t>window.App = Ember.Application.create({</a:t>
            </a:r>
          </a:p>
          <a:p>
            <a:pPr defTabSz="274320"/>
            <a:endParaRPr lang="en-US" sz="1400" dirty="0" smtClean="0"/>
          </a:p>
          <a:p>
            <a:pPr defTabSz="274320"/>
            <a:r>
              <a:rPr lang="en-US" sz="1400" dirty="0" smtClean="0"/>
              <a:t>	ready: function() </a:t>
            </a:r>
            <a:r>
              <a:rPr lang="en-US" sz="1400" dirty="0" smtClean="0"/>
              <a:t>{</a:t>
            </a:r>
            <a:r>
              <a:rPr lang="en-US" sz="1400" dirty="0" smtClean="0">
                <a:solidFill>
                  <a:srgbClr val="7030A0"/>
                </a:solidFill>
              </a:rPr>
              <a:t> </a:t>
            </a:r>
            <a:r>
              <a:rPr lang="en-US" sz="1400" dirty="0" smtClean="0">
                <a:solidFill>
                  <a:srgbClr val="0070C0"/>
                </a:solidFill>
              </a:rPr>
              <a:t>// similar to $(document).ready(), called when Application has been created</a:t>
            </a:r>
          </a:p>
          <a:p>
            <a:pPr defTabSz="274320"/>
            <a:endParaRPr lang="en-US" sz="1400" dirty="0" smtClean="0"/>
          </a:p>
          <a:p>
            <a:pPr defTabSz="274320"/>
            <a:r>
              <a:rPr lang="en-US" sz="1400" dirty="0" smtClean="0"/>
              <a:t>	</a:t>
            </a:r>
            <a:r>
              <a:rPr lang="en-US" sz="1400" dirty="0" smtClean="0"/>
              <a:t>	App.model </a:t>
            </a:r>
            <a:r>
              <a:rPr lang="en-US" sz="1400" dirty="0" smtClean="0"/>
              <a:t>= Ember.ArrayProxy.create({</a:t>
            </a:r>
          </a:p>
          <a:p>
            <a:pPr defTabSz="274320"/>
            <a:r>
              <a:rPr lang="en-US" sz="1400" dirty="0" smtClean="0"/>
              <a:t>			content: [</a:t>
            </a:r>
          </a:p>
          <a:p>
            <a:pPr lvl="1" defTabSz="274320"/>
            <a:r>
              <a:rPr lang="en-US" sz="1400" dirty="0" smtClean="0"/>
              <a:t>                { location: </a:t>
            </a:r>
            <a:r>
              <a:rPr lang="en-US" sz="1400" dirty="0" smtClean="0"/>
              <a:t>“Sonora Pass”, </a:t>
            </a:r>
            <a:r>
              <a:rPr lang="en-US" sz="1400" dirty="0" smtClean="0"/>
              <a:t>activity: </a:t>
            </a:r>
            <a:r>
              <a:rPr lang="en-US" sz="1400" dirty="0" smtClean="0"/>
              <a:t>“Camping” </a:t>
            </a:r>
            <a:r>
              <a:rPr lang="en-US" sz="1400" dirty="0" smtClean="0"/>
              <a:t>},</a:t>
            </a:r>
          </a:p>
          <a:p>
            <a:pPr lvl="1" defTabSz="274320"/>
            <a:r>
              <a:rPr lang="en-US" sz="1400" dirty="0" smtClean="0"/>
              <a:t>                { location: </a:t>
            </a:r>
            <a:r>
              <a:rPr lang="en-US" sz="1400" dirty="0" smtClean="0"/>
              <a:t>”Mt</a:t>
            </a:r>
            <a:r>
              <a:rPr lang="en-US" sz="1400" dirty="0" smtClean="0"/>
              <a:t>. </a:t>
            </a:r>
            <a:r>
              <a:rPr lang="en-US" sz="1400" dirty="0" smtClean="0"/>
              <a:t>Tamalpais”, </a:t>
            </a:r>
            <a:r>
              <a:rPr lang="en-US" sz="1400" dirty="0" smtClean="0"/>
              <a:t>activity: </a:t>
            </a:r>
            <a:r>
              <a:rPr lang="en-US" sz="1400" dirty="0" smtClean="0"/>
              <a:t>“Hiking” </a:t>
            </a:r>
            <a:r>
              <a:rPr lang="en-US" sz="1400" dirty="0" smtClean="0"/>
              <a:t>},</a:t>
            </a:r>
          </a:p>
          <a:p>
            <a:pPr lvl="1" defTabSz="274320"/>
            <a:r>
              <a:rPr lang="en-US" sz="1400" dirty="0" smtClean="0"/>
              <a:t>                { location: </a:t>
            </a:r>
            <a:r>
              <a:rPr lang="en-US" sz="1400" dirty="0" smtClean="0"/>
              <a:t>“San </a:t>
            </a:r>
            <a:r>
              <a:rPr lang="en-US" sz="1400" dirty="0" smtClean="0"/>
              <a:t>Francisco </a:t>
            </a:r>
            <a:r>
              <a:rPr lang="en-US" sz="1400" dirty="0" smtClean="0"/>
              <a:t>Bay”, </a:t>
            </a:r>
            <a:r>
              <a:rPr lang="en-US" sz="1400" dirty="0" smtClean="0"/>
              <a:t>activity: </a:t>
            </a:r>
            <a:r>
              <a:rPr lang="en-US" sz="1400" dirty="0" smtClean="0"/>
              <a:t>“Kayaking” </a:t>
            </a:r>
            <a:r>
              <a:rPr lang="en-US" sz="1400" dirty="0" smtClean="0"/>
              <a:t>}</a:t>
            </a:r>
          </a:p>
          <a:p>
            <a:pPr defTabSz="274320"/>
            <a:r>
              <a:rPr lang="en-US" sz="1400" dirty="0" smtClean="0"/>
              <a:t>			]</a:t>
            </a:r>
          </a:p>
          <a:p>
            <a:pPr defTabSz="274320"/>
            <a:r>
              <a:rPr lang="en-US" sz="1400" dirty="0" smtClean="0"/>
              <a:t>		});</a:t>
            </a:r>
          </a:p>
          <a:p>
            <a:pPr defTabSz="274320"/>
            <a:endParaRPr lang="en-US" sz="1400" dirty="0" smtClean="0"/>
          </a:p>
          <a:p>
            <a:pPr defTabSz="274320"/>
            <a:r>
              <a:rPr lang="en-US" sz="1400" dirty="0" smtClean="0"/>
              <a:t>		</a:t>
            </a:r>
            <a:r>
              <a:rPr lang="en-US" sz="1400" dirty="0" smtClean="0"/>
              <a:t>App.controller </a:t>
            </a:r>
            <a:r>
              <a:rPr lang="en-US" sz="1400" dirty="0" smtClean="0"/>
              <a:t>= Ember.Controller.create({</a:t>
            </a:r>
          </a:p>
          <a:p>
            <a:pPr defTabSz="274320"/>
            <a:r>
              <a:rPr lang="en-US" sz="1400" dirty="0" smtClean="0"/>
              <a:t>			init: function() { </a:t>
            </a:r>
            <a:r>
              <a:rPr lang="en-US" sz="1400" dirty="0" smtClean="0">
                <a:solidFill>
                  <a:srgbClr val="0070C0"/>
                </a:solidFill>
              </a:rPr>
              <a:t>// called when controller is created</a:t>
            </a:r>
          </a:p>
          <a:p>
            <a:pPr defTabSz="274320"/>
            <a:r>
              <a:rPr lang="en-US" sz="1400" dirty="0" smtClean="0"/>
              <a:t>				this.view = Ember.View.create({</a:t>
            </a:r>
          </a:p>
          <a:p>
            <a:pPr defTabSz="274320"/>
            <a:r>
              <a:rPr lang="en-US" sz="1400" dirty="0" smtClean="0"/>
              <a:t>					templateName: </a:t>
            </a:r>
            <a:r>
              <a:rPr lang="en-US" sz="1400" dirty="0" smtClean="0"/>
              <a:t>“</a:t>
            </a:r>
            <a:r>
              <a:rPr lang="en-US" sz="1400" b="1" dirty="0" smtClean="0"/>
              <a:t>exampleTemplate</a:t>
            </a:r>
            <a:r>
              <a:rPr lang="en-US" sz="1400" dirty="0" smtClean="0"/>
              <a:t>”, </a:t>
            </a:r>
            <a:r>
              <a:rPr lang="en-US" sz="1400" dirty="0" smtClean="0">
                <a:solidFill>
                  <a:srgbClr val="0070C0"/>
                </a:solidFill>
              </a:rPr>
              <a:t>// </a:t>
            </a:r>
            <a:r>
              <a:rPr lang="en-US" sz="1400" dirty="0" smtClean="0">
                <a:solidFill>
                  <a:srgbClr val="0070C0"/>
                </a:solidFill>
              </a:rPr>
              <a:t>refers to </a:t>
            </a:r>
            <a:r>
              <a:rPr lang="en-US" sz="1400" dirty="0" smtClean="0">
                <a:solidFill>
                  <a:srgbClr val="FF0000"/>
                </a:solidFill>
              </a:rPr>
              <a:t>data-template-name</a:t>
            </a:r>
            <a:r>
              <a:rPr lang="en-US" sz="1400" dirty="0" smtClean="0">
                <a:solidFill>
                  <a:srgbClr val="0070C0"/>
                </a:solidFill>
              </a:rPr>
              <a:t>="exampleTemplate" </a:t>
            </a:r>
          </a:p>
          <a:p>
            <a:pPr defTabSz="274320"/>
            <a:r>
              <a:rPr lang="en-US" sz="1400" dirty="0" smtClean="0"/>
              <a:t>					contentBinding: </a:t>
            </a:r>
            <a:r>
              <a:rPr lang="en-US" sz="1400" dirty="0" smtClean="0"/>
              <a:t>“</a:t>
            </a:r>
            <a:r>
              <a:rPr lang="en-US" sz="1400" b="1" dirty="0" smtClean="0"/>
              <a:t>App.model.content</a:t>
            </a:r>
            <a:r>
              <a:rPr lang="en-US" sz="1400" dirty="0" smtClean="0"/>
              <a:t>” </a:t>
            </a:r>
            <a:r>
              <a:rPr lang="en-US" sz="1400" dirty="0" smtClean="0">
                <a:solidFill>
                  <a:srgbClr val="0070C0"/>
                </a:solidFill>
              </a:rPr>
              <a:t>// </a:t>
            </a:r>
            <a:r>
              <a:rPr lang="en-US" sz="1400" b="1" dirty="0" smtClean="0">
                <a:solidFill>
                  <a:srgbClr val="0070C0"/>
                </a:solidFill>
              </a:rPr>
              <a:t>{{#each content}}</a:t>
            </a:r>
            <a:r>
              <a:rPr lang="en-US" sz="1400" dirty="0" smtClean="0">
                <a:solidFill>
                  <a:srgbClr val="0070C0"/>
                </a:solidFill>
              </a:rPr>
              <a:t> will refer to App.model.content</a:t>
            </a:r>
            <a:endParaRPr lang="en-US" sz="1400" dirty="0" smtClean="0">
              <a:solidFill>
                <a:srgbClr val="0070C0"/>
              </a:solidFill>
            </a:endParaRPr>
          </a:p>
          <a:p>
            <a:pPr defTabSz="274320"/>
            <a:r>
              <a:rPr lang="en-US" sz="1400" dirty="0" smtClean="0"/>
              <a:t>				}).appendTo</a:t>
            </a:r>
            <a:r>
              <a:rPr lang="en-US" sz="1400" dirty="0" smtClean="0"/>
              <a:t>(“</a:t>
            </a:r>
            <a:r>
              <a:rPr lang="en-US" sz="1400" b="1" dirty="0" smtClean="0"/>
              <a:t>#container</a:t>
            </a:r>
            <a:r>
              <a:rPr lang="en-US" sz="1400" dirty="0" smtClean="0"/>
              <a:t>”);</a:t>
            </a:r>
            <a:r>
              <a:rPr lang="en-US" sz="1400" dirty="0" smtClean="0">
                <a:solidFill>
                  <a:srgbClr val="0070C0"/>
                </a:solidFill>
              </a:rPr>
              <a:t> // render the template with content and append to DOM element</a:t>
            </a:r>
            <a:endParaRPr lang="en-US" sz="1400" dirty="0" smtClean="0">
              <a:solidFill>
                <a:srgbClr val="0070C0"/>
              </a:solidFill>
            </a:endParaRPr>
          </a:p>
          <a:p>
            <a:pPr defTabSz="274320"/>
            <a:r>
              <a:rPr lang="en-US" sz="1400" dirty="0" smtClean="0"/>
              <a:t>			}</a:t>
            </a:r>
          </a:p>
          <a:p>
            <a:pPr defTabSz="274320"/>
            <a:r>
              <a:rPr lang="en-US" sz="1400" dirty="0" smtClean="0"/>
              <a:t>		});</a:t>
            </a:r>
          </a:p>
          <a:p>
            <a:pPr defTabSz="274320"/>
            <a:r>
              <a:rPr lang="en-US" sz="1400" dirty="0" smtClean="0"/>
              <a:t>	}</a:t>
            </a:r>
          </a:p>
          <a:p>
            <a:pPr defTabSz="274320"/>
            <a:r>
              <a:rPr lang="en-US" sz="1400" dirty="0" smtClean="0"/>
              <a:t>});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137</Words>
  <Application>Microsoft Office PowerPoint</Application>
  <PresentationFormat>On-screen Show (4:3)</PresentationFormat>
  <Paragraphs>101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Developing with Ember.js</vt:lpstr>
      <vt:lpstr>Ember.js Features</vt:lpstr>
      <vt:lpstr>Todo</vt:lpstr>
      <vt:lpstr>Handlebars Template</vt:lpstr>
      <vt:lpstr>Render Handlebars Template</vt:lpstr>
      <vt:lpstr>Handlebars Helpers</vt:lpstr>
      <vt:lpstr>Handlebars Helpers</vt:lpstr>
      <vt:lpstr>Handlebars Template for Ember</vt:lpstr>
      <vt:lpstr>Ember.js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Ember.js</dc:title>
  <dc:creator>dbalmer</dc:creator>
  <cp:lastModifiedBy>dbalmer</cp:lastModifiedBy>
  <cp:revision>88</cp:revision>
  <dcterms:created xsi:type="dcterms:W3CDTF">2012-12-07T22:05:38Z</dcterms:created>
  <dcterms:modified xsi:type="dcterms:W3CDTF">2013-01-12T01:22:10Z</dcterms:modified>
</cp:coreProperties>
</file>