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365" r:id="rId4"/>
    <p:sldId id="282" r:id="rId5"/>
    <p:sldId id="286" r:id="rId6"/>
    <p:sldId id="287" r:id="rId7"/>
    <p:sldId id="289" r:id="rId8"/>
    <p:sldId id="417" r:id="rId9"/>
    <p:sldId id="284" r:id="rId10"/>
    <p:sldId id="285" r:id="rId11"/>
    <p:sldId id="299" r:id="rId12"/>
    <p:sldId id="31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MIKI KUMAR" initials="BK" lastIdx="5" clrIdx="0">
    <p:extLst>
      <p:ext uri="{19B8F6BF-5375-455C-9EA6-DF929625EA0E}">
        <p15:presenceInfo xmlns:p15="http://schemas.microsoft.com/office/powerpoint/2012/main" userId="BALMIKI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2162" autoAdjust="0"/>
  </p:normalViewPr>
  <p:slideViewPr>
    <p:cSldViewPr>
      <p:cViewPr varScale="1">
        <p:scale>
          <a:sx n="60" d="100"/>
          <a:sy n="60" d="100"/>
        </p:scale>
        <p:origin x="91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B28BCD3-FF69-46B2-89D8-356022EEB484}" type="datetimeFigureOut">
              <a:rPr lang="en-IN" smtClean="0"/>
              <a:t>29-09-2022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0BB8952-0DA7-457B-A9DB-FF2C33165081}" type="slidenum">
              <a:rPr lang="en-IN" smtClean="0"/>
              <a:t>‹#›</a:t>
            </a:fld>
            <a:endParaRPr lang="en-IN"/>
          </a:p>
        </p:txBody>
      </p:sp>
    </p:spTree>
    <p:extLst>
      <p:ext uri="{BB962C8B-B14F-4D97-AF65-F5344CB8AC3E}">
        <p14:creationId xmlns:p14="http://schemas.microsoft.com/office/powerpoint/2010/main" val="3474944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BB8952-0DA7-457B-A9DB-FF2C33165081}" type="slidenum">
              <a:rPr lang="en-IN" smtClean="0"/>
              <a:t>4</a:t>
            </a:fld>
            <a:endParaRPr lang="en-IN"/>
          </a:p>
        </p:txBody>
      </p:sp>
    </p:spTree>
    <p:extLst>
      <p:ext uri="{BB962C8B-B14F-4D97-AF65-F5344CB8AC3E}">
        <p14:creationId xmlns:p14="http://schemas.microsoft.com/office/powerpoint/2010/main" val="202765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BB8952-0DA7-457B-A9DB-FF2C33165081}" type="slidenum">
              <a:rPr lang="en-IN" smtClean="0"/>
              <a:t>10</a:t>
            </a:fld>
            <a:endParaRPr lang="en-IN"/>
          </a:p>
        </p:txBody>
      </p:sp>
    </p:spTree>
    <p:extLst>
      <p:ext uri="{BB962C8B-B14F-4D97-AF65-F5344CB8AC3E}">
        <p14:creationId xmlns:p14="http://schemas.microsoft.com/office/powerpoint/2010/main" val="198514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EMAIL-balmiki4238@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0" y="0"/>
            <a:ext cx="12188952" cy="6857999"/>
          </a:xfrm>
          <a:prstGeom prst="rect">
            <a:avLst/>
          </a:prstGeom>
        </p:spPr>
        <p:txBody>
          <a:bodyPr wrap="square" lIns="0" tIns="3646" rIns="0" bIns="0" rtlCol="0">
            <a:noAutofit/>
          </a:bodyPr>
          <a:lstStyle/>
          <a:p>
            <a:pPr>
              <a:lnSpc>
                <a:spcPts val="700"/>
              </a:lnSpc>
            </a:pPr>
            <a:endParaRPr sz="700" dirty="0"/>
          </a:p>
          <a:p>
            <a:pPr marR="453585" algn="r">
              <a:lnSpc>
                <a:spcPct val="95825"/>
              </a:lnSpc>
              <a:spcBef>
                <a:spcPts val="51000"/>
              </a:spcBef>
            </a:pPr>
            <a:r>
              <a:rPr sz="1050" spc="-5" dirty="0">
                <a:solidFill>
                  <a:srgbClr val="7E7E7E"/>
                </a:solidFill>
                <a:latin typeface="Arial"/>
                <a:cs typeface="Arial"/>
              </a:rPr>
              <a:t>1</a:t>
            </a:r>
            <a:endParaRPr sz="1050" dirty="0">
              <a:latin typeface="Arial"/>
              <a:cs typeface="Arial"/>
            </a:endParaRPr>
          </a:p>
        </p:txBody>
      </p:sp>
      <p:sp>
        <p:nvSpPr>
          <p:cNvPr id="6" name="object 6"/>
          <p:cNvSpPr/>
          <p:nvPr/>
        </p:nvSpPr>
        <p:spPr>
          <a:xfrm>
            <a:off x="3" y="4702671"/>
            <a:ext cx="3576684" cy="1275588"/>
          </a:xfrm>
          <a:custGeom>
            <a:avLst/>
            <a:gdLst/>
            <a:ahLst/>
            <a:cxnLst/>
            <a:rect l="l" t="t" r="r" b="b"/>
            <a:pathLst>
              <a:path w="9724641" h="1275588">
                <a:moveTo>
                  <a:pt x="9724641" y="1275588"/>
                </a:moveTo>
                <a:lnTo>
                  <a:pt x="9724641" y="0"/>
                </a:lnTo>
                <a:lnTo>
                  <a:pt x="0" y="0"/>
                </a:lnTo>
                <a:lnTo>
                  <a:pt x="0" y="1275588"/>
                </a:lnTo>
                <a:lnTo>
                  <a:pt x="9724641" y="1275588"/>
                </a:lnTo>
                <a:close/>
              </a:path>
            </a:pathLst>
          </a:custGeom>
          <a:solidFill>
            <a:srgbClr val="FFFFFF">
              <a:alpha val="94120"/>
            </a:srgbClr>
          </a:solidFill>
        </p:spPr>
        <p:txBody>
          <a:bodyPr wrap="square" lIns="0" tIns="0" rIns="0" bIns="0" rtlCol="0">
            <a:noAutofit/>
          </a:bodyPr>
          <a:lstStyle/>
          <a:p>
            <a:r>
              <a:rPr lang="en-IN" dirty="0">
                <a:solidFill>
                  <a:srgbClr val="00B050"/>
                </a:solidFill>
              </a:rPr>
              <a:t>TEAM NAME-ANALYSIS ACES</a:t>
            </a:r>
          </a:p>
          <a:p>
            <a:r>
              <a:rPr lang="en-IN" dirty="0">
                <a:solidFill>
                  <a:srgbClr val="FF0000"/>
                </a:solidFill>
              </a:rPr>
              <a:t> NAME-BALMIKI KUMAR </a:t>
            </a:r>
          </a:p>
          <a:p>
            <a:r>
              <a:rPr lang="en-IN" dirty="0">
                <a:solidFill>
                  <a:srgbClr val="00B0F0"/>
                </a:solidFill>
              </a:rPr>
              <a:t>COLLEGE NAME-IIT GUWAHATI</a:t>
            </a:r>
          </a:p>
          <a:p>
            <a:r>
              <a:rPr lang="en-IN" dirty="0">
                <a:hlinkClick r:id="rId2"/>
              </a:rPr>
              <a:t>EMAIL-balmiki4238@gmail.com</a:t>
            </a:r>
            <a:endParaRPr dirty="0"/>
          </a:p>
        </p:txBody>
      </p:sp>
      <p:sp>
        <p:nvSpPr>
          <p:cNvPr id="2" name="object 2"/>
          <p:cNvSpPr txBox="1"/>
          <p:nvPr/>
        </p:nvSpPr>
        <p:spPr>
          <a:xfrm>
            <a:off x="583793" y="6642748"/>
            <a:ext cx="4316045" cy="159511"/>
          </a:xfrm>
          <a:prstGeom prst="rect">
            <a:avLst/>
          </a:prstGeom>
        </p:spPr>
        <p:txBody>
          <a:bodyPr wrap="square" lIns="0" tIns="7493" rIns="0" bIns="0" rtlCol="0">
            <a:noAutofit/>
          </a:bodyPr>
          <a:lstStyle/>
          <a:p>
            <a:pPr marL="12700">
              <a:lnSpc>
                <a:spcPts val="1180"/>
              </a:lnSpc>
            </a:pPr>
            <a:r>
              <a:rPr sz="1050" spc="24" dirty="0">
                <a:solidFill>
                  <a:srgbClr val="FFFFFF"/>
                </a:solidFill>
                <a:latin typeface="Arial"/>
                <a:cs typeface="Arial"/>
              </a:rPr>
              <a:t>Frederik Laustsen I Mette Mathiasen I Rikke Damgaard I Tobias Brix</a:t>
            </a:r>
            <a:endParaRPr sz="1050">
              <a:latin typeface="Arial"/>
              <a:cs typeface="Arial"/>
            </a:endParaRPr>
          </a:p>
        </p:txBody>
      </p:sp>
      <p:pic>
        <p:nvPicPr>
          <p:cNvPr id="3" name="Picture 2" descr="348,357 Preschool Photos - Free &amp; Royalty-Free Stock Photos from Dreamstime">
            <a:extLst>
              <a:ext uri="{FF2B5EF4-FFF2-40B4-BE49-F238E27FC236}">
                <a16:creationId xmlns:a16="http://schemas.microsoft.com/office/drawing/2014/main" id="{82C8D791-1F28-D114-0F4E-5E2610E9D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043" y="1088871"/>
            <a:ext cx="8607552" cy="57691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37822EE1-2C4D-67F4-CC6E-51FB504C79EE}"/>
              </a:ext>
            </a:extLst>
          </p:cNvPr>
          <p:cNvSpPr/>
          <p:nvPr/>
        </p:nvSpPr>
        <p:spPr>
          <a:xfrm>
            <a:off x="-1" y="17258"/>
            <a:ext cx="12186595" cy="10543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9600" dirty="0">
                <a:ln w="0"/>
                <a:solidFill>
                  <a:schemeClr val="tx1">
                    <a:lumMod val="95000"/>
                    <a:lumOff val="5000"/>
                  </a:schemeClr>
                </a:solidFill>
                <a:effectLst>
                  <a:outerShdw blurRad="38100" dist="19050" dir="2700000" algn="tl" rotWithShape="0">
                    <a:schemeClr val="dk1">
                      <a:alpha val="40000"/>
                    </a:schemeClr>
                  </a:outerShdw>
                </a:effectLst>
              </a:rPr>
              <a:t>PRE SCHOOL</a:t>
            </a:r>
          </a:p>
        </p:txBody>
      </p:sp>
      <p:pic>
        <p:nvPicPr>
          <p:cNvPr id="1028" name="Picture 4" descr="348,357 Preschool Photos - Free &amp; Royalty-Free Stock Photos from Dreamstime">
            <a:extLst>
              <a:ext uri="{FF2B5EF4-FFF2-40B4-BE49-F238E27FC236}">
                <a16:creationId xmlns:a16="http://schemas.microsoft.com/office/drawing/2014/main" id="{29EDF705-4704-0EDE-82A2-4128634F5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 y="1088871"/>
            <a:ext cx="3571281" cy="3613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0959084" y="6096000"/>
            <a:ext cx="873251" cy="512064"/>
          </a:xfrm>
          <a:custGeom>
            <a:avLst/>
            <a:gdLst/>
            <a:ahLst/>
            <a:cxnLst/>
            <a:rect l="l" t="t" r="r" b="b"/>
            <a:pathLst>
              <a:path w="873251" h="512064">
                <a:moveTo>
                  <a:pt x="0" y="512064"/>
                </a:moveTo>
                <a:lnTo>
                  <a:pt x="873251" y="512064"/>
                </a:lnTo>
                <a:lnTo>
                  <a:pt x="873251" y="0"/>
                </a:lnTo>
                <a:lnTo>
                  <a:pt x="0" y="0"/>
                </a:lnTo>
                <a:lnTo>
                  <a:pt x="0" y="512064"/>
                </a:lnTo>
                <a:close/>
              </a:path>
            </a:pathLst>
          </a:custGeom>
          <a:solidFill>
            <a:srgbClr val="FFFFFF"/>
          </a:solidFill>
        </p:spPr>
        <p:txBody>
          <a:bodyPr wrap="square" lIns="0" tIns="0" rIns="0" bIns="0" rtlCol="0">
            <a:noAutofit/>
          </a:bodyPr>
          <a:lstStyle/>
          <a:p>
            <a:endParaRPr/>
          </a:p>
        </p:txBody>
      </p:sp>
      <p:sp>
        <p:nvSpPr>
          <p:cNvPr id="6" name="object 6"/>
          <p:cNvSpPr txBox="1"/>
          <p:nvPr/>
        </p:nvSpPr>
        <p:spPr>
          <a:xfrm>
            <a:off x="851408" y="147178"/>
            <a:ext cx="883028" cy="190296"/>
          </a:xfrm>
          <a:prstGeom prst="rect">
            <a:avLst/>
          </a:prstGeom>
        </p:spPr>
        <p:txBody>
          <a:bodyPr wrap="square" lIns="0" tIns="9080" rIns="0" bIns="0" rtlCol="0">
            <a:noAutofit/>
          </a:bodyPr>
          <a:lstStyle/>
          <a:p>
            <a:pPr marL="12700">
              <a:lnSpc>
                <a:spcPts val="1430"/>
              </a:lnSpc>
            </a:pPr>
            <a:r>
              <a:rPr sz="1300" spc="-1" dirty="0">
                <a:solidFill>
                  <a:srgbClr val="FFFFFF"/>
                </a:solidFill>
                <a:latin typeface="Arial"/>
                <a:cs typeface="Arial"/>
              </a:rPr>
              <a:t>APPENDIX</a:t>
            </a:r>
            <a:endParaRPr sz="1300" dirty="0">
              <a:latin typeface="Arial"/>
              <a:cs typeface="Arial"/>
            </a:endParaRPr>
          </a:p>
        </p:txBody>
      </p:sp>
      <p:sp>
        <p:nvSpPr>
          <p:cNvPr id="2" name="object 2"/>
          <p:cNvSpPr txBox="1"/>
          <p:nvPr/>
        </p:nvSpPr>
        <p:spPr>
          <a:xfrm>
            <a:off x="11575796" y="6574489"/>
            <a:ext cx="191593" cy="157987"/>
          </a:xfrm>
          <a:prstGeom prst="rect">
            <a:avLst/>
          </a:prstGeom>
        </p:spPr>
        <p:txBody>
          <a:bodyPr wrap="square" lIns="0" tIns="7429" rIns="0" bIns="0" rtlCol="0">
            <a:noAutofit/>
          </a:bodyPr>
          <a:lstStyle/>
          <a:p>
            <a:pPr marL="12700">
              <a:lnSpc>
                <a:spcPts val="1170"/>
              </a:lnSpc>
            </a:pPr>
            <a:endParaRPr sz="1050" dirty="0">
              <a:latin typeface="Arial"/>
              <a:cs typeface="Arial"/>
            </a:endParaRPr>
          </a:p>
        </p:txBody>
      </p:sp>
      <p:sp>
        <p:nvSpPr>
          <p:cNvPr id="11" name="Rectangle: Rounded Corners 10">
            <a:extLst>
              <a:ext uri="{FF2B5EF4-FFF2-40B4-BE49-F238E27FC236}">
                <a16:creationId xmlns:a16="http://schemas.microsoft.com/office/drawing/2014/main" id="{608DCA36-3E7D-ADA3-9DCB-8B63B195A761}"/>
              </a:ext>
            </a:extLst>
          </p:cNvPr>
          <p:cNvSpPr/>
          <p:nvPr/>
        </p:nvSpPr>
        <p:spPr>
          <a:xfrm>
            <a:off x="0" y="0"/>
            <a:ext cx="4343400" cy="20247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Vehicle magnets:</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This inexpensive marketing tool goes everywhere you do. Place on the side or back of your car and include the school logo, phone number and website. Ask if teachers would be willing to add one to their cars, too!</a:t>
            </a:r>
            <a:endParaRPr lang="en-IN" dirty="0">
              <a:solidFill>
                <a:schemeClr val="tx1">
                  <a:lumMod val="85000"/>
                  <a:lumOff val="15000"/>
                </a:schemeClr>
              </a:solidFill>
            </a:endParaRPr>
          </a:p>
        </p:txBody>
      </p:sp>
      <p:sp>
        <p:nvSpPr>
          <p:cNvPr id="12" name="Rectangle: Rounded Corners 11">
            <a:extLst>
              <a:ext uri="{FF2B5EF4-FFF2-40B4-BE49-F238E27FC236}">
                <a16:creationId xmlns:a16="http://schemas.microsoft.com/office/drawing/2014/main" id="{13DC6CC4-FEC5-6441-F7EF-259856388002}"/>
              </a:ext>
            </a:extLst>
          </p:cNvPr>
          <p:cNvSpPr/>
          <p:nvPr/>
        </p:nvSpPr>
        <p:spPr>
          <a:xfrm>
            <a:off x="8740219" y="75568"/>
            <a:ext cx="3451781" cy="28200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Word of mouth:</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One of the most powerful tools to advertise any brand is word of mouth. Encourage current families to spread the good word and offer incentives, like a free month of enrollment or a prize pack contest for anyone who gets a referral.</a:t>
            </a:r>
            <a:endParaRPr lang="en-IN" dirty="0">
              <a:solidFill>
                <a:schemeClr val="tx1">
                  <a:lumMod val="85000"/>
                  <a:lumOff val="15000"/>
                </a:schemeClr>
              </a:solidFill>
            </a:endParaRPr>
          </a:p>
        </p:txBody>
      </p:sp>
      <p:sp>
        <p:nvSpPr>
          <p:cNvPr id="13" name="Rectangle: Rounded Corners 12">
            <a:extLst>
              <a:ext uri="{FF2B5EF4-FFF2-40B4-BE49-F238E27FC236}">
                <a16:creationId xmlns:a16="http://schemas.microsoft.com/office/drawing/2014/main" id="{B9419DCA-26C0-657A-A8F5-3C05E2E42B67}"/>
              </a:ext>
            </a:extLst>
          </p:cNvPr>
          <p:cNvSpPr/>
          <p:nvPr/>
        </p:nvSpPr>
        <p:spPr>
          <a:xfrm>
            <a:off x="4396819" y="0"/>
            <a:ext cx="4289981" cy="20247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Tours and open houses:</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Advertise regular monthly tours or offer them by appointment throughout the year. If you only open your doors once a year for prospective families, they might turn elsewhere.</a:t>
            </a:r>
            <a:endParaRPr lang="en-IN" dirty="0">
              <a:solidFill>
                <a:schemeClr val="tx1">
                  <a:lumMod val="85000"/>
                  <a:lumOff val="15000"/>
                </a:schemeClr>
              </a:solidFill>
            </a:endParaRPr>
          </a:p>
        </p:txBody>
      </p:sp>
      <p:sp>
        <p:nvSpPr>
          <p:cNvPr id="14" name="Rectangle: Rounded Corners 13">
            <a:extLst>
              <a:ext uri="{FF2B5EF4-FFF2-40B4-BE49-F238E27FC236}">
                <a16:creationId xmlns:a16="http://schemas.microsoft.com/office/drawing/2014/main" id="{B915BB1E-40E0-3B5A-CF34-37C94BF485D1}"/>
              </a:ext>
            </a:extLst>
          </p:cNvPr>
          <p:cNvSpPr/>
          <p:nvPr/>
        </p:nvSpPr>
        <p:spPr>
          <a:xfrm>
            <a:off x="8740218" y="3031350"/>
            <a:ext cx="3317545" cy="37011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Blogging:</a:t>
            </a:r>
            <a:r>
              <a:rPr lang="en-US" b="0" i="0" dirty="0">
                <a:solidFill>
                  <a:srgbClr val="333333"/>
                </a:solidFill>
                <a:effectLst/>
                <a:latin typeface="Open Sans" panose="020B0606030504020204" pitchFamily="34" charset="0"/>
              </a:rPr>
              <a:t> </a:t>
            </a:r>
            <a:r>
              <a:rPr lang="en-US" b="0" i="0" dirty="0">
                <a:solidFill>
                  <a:srgbClr val="C00000"/>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write posts about upcoming events, fun projects and other interesting subjects. Content marketing like this is huge right now. Make sure to post links to all blog updates on social media.</a:t>
            </a:r>
            <a:endParaRPr lang="en-IN" b="1" dirty="0">
              <a:solidFill>
                <a:schemeClr val="tx1">
                  <a:lumMod val="85000"/>
                  <a:lumOff val="15000"/>
                </a:schemeClr>
              </a:solidFill>
            </a:endParaRPr>
          </a:p>
        </p:txBody>
      </p:sp>
      <p:pic>
        <p:nvPicPr>
          <p:cNvPr id="5122" name="Picture 2" descr="School Magnetic Car/Truck/Auto/Vehicle Signs - 24x12 Round Corners -  890030Z | TradeNet">
            <a:extLst>
              <a:ext uri="{FF2B5EF4-FFF2-40B4-BE49-F238E27FC236}">
                <a16:creationId xmlns:a16="http://schemas.microsoft.com/office/drawing/2014/main" id="{87B081FC-3CF2-0B3D-DA7D-2900EA137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36" y="2057400"/>
            <a:ext cx="4209164" cy="4800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neca Academy Tours and Open Houses- Seneca Academy">
            <a:extLst>
              <a:ext uri="{FF2B5EF4-FFF2-40B4-BE49-F238E27FC236}">
                <a16:creationId xmlns:a16="http://schemas.microsoft.com/office/drawing/2014/main" id="{DD4D6700-1EB2-4059-B00C-0306EDE45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1" y="2057400"/>
            <a:ext cx="4396818"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logging for Dummies – step by step guide to start a blog - The Next Rex">
            <a:extLst>
              <a:ext uri="{FF2B5EF4-FFF2-40B4-BE49-F238E27FC236}">
                <a16:creationId xmlns:a16="http://schemas.microsoft.com/office/drawing/2014/main" id="{B58CFEE7-33EA-5CCE-C19A-78AC4AA9EB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400" y="4757074"/>
            <a:ext cx="4396818" cy="2004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884408" y="6170676"/>
            <a:ext cx="1228344" cy="912876"/>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0" y="0"/>
            <a:ext cx="12192000" cy="6857998"/>
          </a:xfrm>
          <a:custGeom>
            <a:avLst/>
            <a:gdLst/>
            <a:ahLst/>
            <a:cxnLst/>
            <a:rect l="l" t="t" r="r" b="b"/>
            <a:pathLst>
              <a:path w="12192000" h="6857998">
                <a:moveTo>
                  <a:pt x="12192000" y="6857998"/>
                </a:moveTo>
                <a:lnTo>
                  <a:pt x="0" y="6857998"/>
                </a:lnTo>
                <a:lnTo>
                  <a:pt x="0" y="0"/>
                </a:lnTo>
                <a:lnTo>
                  <a:pt x="12192000" y="0"/>
                </a:lnTo>
                <a:lnTo>
                  <a:pt x="12192000" y="6857998"/>
                </a:lnTo>
                <a:close/>
              </a:path>
            </a:pathLst>
          </a:custGeom>
          <a:ln w="12191">
            <a:solidFill>
              <a:srgbClr val="FFFFFF"/>
            </a:solidFill>
          </a:ln>
        </p:spPr>
        <p:txBody>
          <a:bodyPr wrap="square" lIns="0" tIns="0" rIns="0" bIns="0" rtlCol="0">
            <a:noAutofit/>
          </a:bodyPr>
          <a:lstStyle/>
          <a:p>
            <a:endParaRPr/>
          </a:p>
        </p:txBody>
      </p:sp>
      <p:sp>
        <p:nvSpPr>
          <p:cNvPr id="3" name="object 3"/>
          <p:cNvSpPr/>
          <p:nvPr/>
        </p:nvSpPr>
        <p:spPr>
          <a:xfrm>
            <a:off x="154861" y="32266"/>
            <a:ext cx="2348089" cy="4615933"/>
          </a:xfrm>
          <a:custGeom>
            <a:avLst/>
            <a:gdLst/>
            <a:ahLst/>
            <a:cxnLst/>
            <a:rect l="l" t="t" r="r" b="b"/>
            <a:pathLst>
              <a:path w="12192000" h="6857998">
                <a:moveTo>
                  <a:pt x="12192000" y="6857998"/>
                </a:moveTo>
                <a:lnTo>
                  <a:pt x="12192000" y="0"/>
                </a:lnTo>
                <a:lnTo>
                  <a:pt x="0" y="0"/>
                </a:lnTo>
                <a:lnTo>
                  <a:pt x="0" y="6857998"/>
                </a:lnTo>
                <a:lnTo>
                  <a:pt x="12192000" y="6857998"/>
                </a:lnTo>
                <a:close/>
              </a:path>
            </a:pathLst>
          </a:custGeom>
          <a:solidFill>
            <a:srgbClr val="FFFFFF"/>
          </a:solidFill>
        </p:spPr>
        <p:txBody>
          <a:bodyPr wrap="square" lIns="0" tIns="0" rIns="0" bIns="0" rtlCol="0">
            <a:noAutofit/>
          </a:bodyPr>
          <a:lstStyle/>
          <a:p>
            <a:endParaRPr dirty="0"/>
          </a:p>
        </p:txBody>
      </p:sp>
      <p:sp>
        <p:nvSpPr>
          <p:cNvPr id="6" name="Arrow: Right 5">
            <a:extLst>
              <a:ext uri="{FF2B5EF4-FFF2-40B4-BE49-F238E27FC236}">
                <a16:creationId xmlns:a16="http://schemas.microsoft.com/office/drawing/2014/main" id="{C57A0BEA-A627-5517-1D00-07B018B84A63}"/>
              </a:ext>
            </a:extLst>
          </p:cNvPr>
          <p:cNvSpPr/>
          <p:nvPr/>
        </p:nvSpPr>
        <p:spPr>
          <a:xfrm>
            <a:off x="457200" y="228600"/>
            <a:ext cx="4191000" cy="4572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FINANCIAL PROJECTION</a:t>
            </a:r>
          </a:p>
        </p:txBody>
      </p:sp>
      <p:sp>
        <p:nvSpPr>
          <p:cNvPr id="7" name="TextBox 6">
            <a:extLst>
              <a:ext uri="{FF2B5EF4-FFF2-40B4-BE49-F238E27FC236}">
                <a16:creationId xmlns:a16="http://schemas.microsoft.com/office/drawing/2014/main" id="{25C034A5-B3F3-5FCD-F518-78B007BE2989}"/>
              </a:ext>
            </a:extLst>
          </p:cNvPr>
          <p:cNvSpPr txBox="1"/>
          <p:nvPr/>
        </p:nvSpPr>
        <p:spPr>
          <a:xfrm>
            <a:off x="914400" y="990600"/>
            <a:ext cx="3276600" cy="369332"/>
          </a:xfrm>
          <a:prstGeom prst="rect">
            <a:avLst/>
          </a:prstGeom>
          <a:noFill/>
        </p:spPr>
        <p:txBody>
          <a:bodyPr wrap="square" rtlCol="0">
            <a:spAutoFit/>
          </a:bodyPr>
          <a:lstStyle/>
          <a:p>
            <a:r>
              <a:rPr lang="en-IN" dirty="0"/>
              <a:t>Lets take an example</a:t>
            </a:r>
          </a:p>
        </p:txBody>
      </p:sp>
      <p:sp>
        <p:nvSpPr>
          <p:cNvPr id="8" name="Oval 7">
            <a:extLst>
              <a:ext uri="{FF2B5EF4-FFF2-40B4-BE49-F238E27FC236}">
                <a16:creationId xmlns:a16="http://schemas.microsoft.com/office/drawing/2014/main" id="{8992D9C9-EADD-3457-938B-BC5AB0C37D0B}"/>
              </a:ext>
            </a:extLst>
          </p:cNvPr>
          <p:cNvSpPr/>
          <p:nvPr/>
        </p:nvSpPr>
        <p:spPr>
          <a:xfrm>
            <a:off x="4533900" y="3390900"/>
            <a:ext cx="1981200" cy="1066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GRANDMA’S HOUSE</a:t>
            </a:r>
          </a:p>
        </p:txBody>
      </p:sp>
      <p:sp>
        <p:nvSpPr>
          <p:cNvPr id="17" name="Oval 16">
            <a:extLst>
              <a:ext uri="{FF2B5EF4-FFF2-40B4-BE49-F238E27FC236}">
                <a16:creationId xmlns:a16="http://schemas.microsoft.com/office/drawing/2014/main" id="{6B4D26CC-695A-6651-EAEC-2285A2D778A1}"/>
              </a:ext>
            </a:extLst>
          </p:cNvPr>
          <p:cNvSpPr/>
          <p:nvPr/>
        </p:nvSpPr>
        <p:spPr>
          <a:xfrm>
            <a:off x="3011470" y="1371598"/>
            <a:ext cx="2551129" cy="247650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TODDLER PROGRAM</a:t>
            </a:r>
          </a:p>
          <a:p>
            <a:pPr algn="ctr"/>
            <a:r>
              <a:rPr lang="en-IN" dirty="0"/>
              <a:t>No of stud=50</a:t>
            </a:r>
          </a:p>
          <a:p>
            <a:pPr algn="ctr"/>
            <a:r>
              <a:rPr lang="en-IN" dirty="0"/>
              <a:t>Fee=Rs1000/per months.</a:t>
            </a:r>
          </a:p>
        </p:txBody>
      </p:sp>
      <p:sp>
        <p:nvSpPr>
          <p:cNvPr id="29" name="Oval 28">
            <a:extLst>
              <a:ext uri="{FF2B5EF4-FFF2-40B4-BE49-F238E27FC236}">
                <a16:creationId xmlns:a16="http://schemas.microsoft.com/office/drawing/2014/main" id="{B503EAF9-491D-AD1C-02A6-A395E4F1F364}"/>
              </a:ext>
            </a:extLst>
          </p:cNvPr>
          <p:cNvSpPr/>
          <p:nvPr/>
        </p:nvSpPr>
        <p:spPr>
          <a:xfrm>
            <a:off x="2896385" y="3994664"/>
            <a:ext cx="2666213" cy="283107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PLAY GROUP</a:t>
            </a:r>
          </a:p>
          <a:p>
            <a:pPr algn="ctr"/>
            <a:r>
              <a:rPr lang="en-IN" dirty="0"/>
              <a:t>No of stud=50</a:t>
            </a:r>
          </a:p>
          <a:p>
            <a:pPr algn="ctr"/>
            <a:r>
              <a:rPr lang="en-IN" dirty="0"/>
              <a:t>Fee=Rs1000/per months.</a:t>
            </a:r>
          </a:p>
        </p:txBody>
      </p:sp>
      <p:sp>
        <p:nvSpPr>
          <p:cNvPr id="30" name="Oval 29">
            <a:extLst>
              <a:ext uri="{FF2B5EF4-FFF2-40B4-BE49-F238E27FC236}">
                <a16:creationId xmlns:a16="http://schemas.microsoft.com/office/drawing/2014/main" id="{E8DEC392-5DFD-A026-9AA3-61448B46ACBC}"/>
              </a:ext>
            </a:extLst>
          </p:cNvPr>
          <p:cNvSpPr/>
          <p:nvPr/>
        </p:nvSpPr>
        <p:spPr>
          <a:xfrm>
            <a:off x="5562598" y="3994665"/>
            <a:ext cx="2579304" cy="2831069"/>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NURSERY</a:t>
            </a:r>
          </a:p>
          <a:p>
            <a:pPr algn="ctr"/>
            <a:r>
              <a:rPr lang="en-IN" dirty="0"/>
              <a:t>No of stud=100</a:t>
            </a:r>
          </a:p>
          <a:p>
            <a:pPr algn="ctr"/>
            <a:r>
              <a:rPr lang="en-IN" dirty="0"/>
              <a:t>Fee=2000/per months.</a:t>
            </a:r>
          </a:p>
        </p:txBody>
      </p:sp>
      <p:sp>
        <p:nvSpPr>
          <p:cNvPr id="31" name="Oval 30">
            <a:extLst>
              <a:ext uri="{FF2B5EF4-FFF2-40B4-BE49-F238E27FC236}">
                <a16:creationId xmlns:a16="http://schemas.microsoft.com/office/drawing/2014/main" id="{C33BD3E5-AA3F-57CE-D97A-14CD1E41A1DE}"/>
              </a:ext>
            </a:extLst>
          </p:cNvPr>
          <p:cNvSpPr/>
          <p:nvPr/>
        </p:nvSpPr>
        <p:spPr>
          <a:xfrm>
            <a:off x="5562600" y="1337809"/>
            <a:ext cx="2428180" cy="247650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KINDER GARDEN</a:t>
            </a:r>
          </a:p>
          <a:p>
            <a:pPr algn="ctr"/>
            <a:r>
              <a:rPr lang="en-IN" dirty="0"/>
              <a:t>No of stud=100</a:t>
            </a:r>
          </a:p>
          <a:p>
            <a:pPr algn="ctr"/>
            <a:r>
              <a:rPr lang="en-IN" dirty="0"/>
              <a:t>Fee=2000/per months.</a:t>
            </a:r>
          </a:p>
        </p:txBody>
      </p:sp>
      <p:pic>
        <p:nvPicPr>
          <p:cNvPr id="9218" name="Picture 2" descr="17 Activities For Toddlers — How to Entertain Toddlers">
            <a:extLst>
              <a:ext uri="{FF2B5EF4-FFF2-40B4-BE49-F238E27FC236}">
                <a16:creationId xmlns:a16="http://schemas.microsoft.com/office/drawing/2014/main" id="{13CC356C-C07B-94BE-A0FE-DF74DF680E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92199"/>
            <a:ext cx="3011469" cy="24675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lay Group - Global Wisdom School">
            <a:extLst>
              <a:ext uri="{FF2B5EF4-FFF2-40B4-BE49-F238E27FC236}">
                <a16:creationId xmlns:a16="http://schemas.microsoft.com/office/drawing/2014/main" id="{11F501A7-CBCB-6B5E-0110-266EDD5153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962400"/>
            <a:ext cx="3011469" cy="290819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Essential Needs of a Preschool Child / Kindergarten - Kindergarten Advisor">
            <a:extLst>
              <a:ext uri="{FF2B5EF4-FFF2-40B4-BE49-F238E27FC236}">
                <a16:creationId xmlns:a16="http://schemas.microsoft.com/office/drawing/2014/main" id="{695A8B35-112D-957D-6036-88FDD31CC9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0780" y="32266"/>
            <a:ext cx="4203678" cy="382749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Tips to Choose the Perfect Nursery School for Your Child">
            <a:extLst>
              <a:ext uri="{FF2B5EF4-FFF2-40B4-BE49-F238E27FC236}">
                <a16:creationId xmlns:a16="http://schemas.microsoft.com/office/drawing/2014/main" id="{3A5ECEF9-C4A4-8404-484D-B97DA62C4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728" y="3892031"/>
            <a:ext cx="4078272" cy="2933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2369977" y="534341"/>
            <a:ext cx="238618" cy="356412"/>
          </a:xfrm>
          <a:prstGeom prst="rect">
            <a:avLst/>
          </a:prstGeom>
        </p:spPr>
        <p:txBody>
          <a:bodyPr wrap="square" lIns="0" tIns="17811" rIns="0" bIns="0" rtlCol="0">
            <a:noAutofit/>
          </a:bodyPr>
          <a:lstStyle/>
          <a:p>
            <a:pPr marL="12700">
              <a:lnSpc>
                <a:spcPts val="2805"/>
              </a:lnSpc>
            </a:pPr>
            <a:endParaRPr sz="2600" dirty="0">
              <a:latin typeface="Segoe UI Light"/>
              <a:cs typeface="Segoe UI Light"/>
            </a:endParaRPr>
          </a:p>
        </p:txBody>
      </p:sp>
      <p:sp>
        <p:nvSpPr>
          <p:cNvPr id="12" name="object 12"/>
          <p:cNvSpPr txBox="1"/>
          <p:nvPr/>
        </p:nvSpPr>
        <p:spPr>
          <a:xfrm>
            <a:off x="2619891" y="534341"/>
            <a:ext cx="1905810" cy="356412"/>
          </a:xfrm>
          <a:prstGeom prst="rect">
            <a:avLst/>
          </a:prstGeom>
        </p:spPr>
        <p:txBody>
          <a:bodyPr wrap="square" lIns="0" tIns="17811" rIns="0" bIns="0" rtlCol="0">
            <a:noAutofit/>
          </a:bodyPr>
          <a:lstStyle/>
          <a:p>
            <a:pPr marL="12700">
              <a:lnSpc>
                <a:spcPts val="2805"/>
              </a:lnSpc>
            </a:pPr>
            <a:endParaRPr sz="2600" dirty="0">
              <a:latin typeface="Segoe UI Light"/>
              <a:cs typeface="Segoe UI Light"/>
            </a:endParaRPr>
          </a:p>
        </p:txBody>
      </p:sp>
      <p:sp>
        <p:nvSpPr>
          <p:cNvPr id="11" name="object 11"/>
          <p:cNvSpPr txBox="1"/>
          <p:nvPr/>
        </p:nvSpPr>
        <p:spPr>
          <a:xfrm>
            <a:off x="4536402" y="534341"/>
            <a:ext cx="2745135" cy="356412"/>
          </a:xfrm>
          <a:prstGeom prst="rect">
            <a:avLst/>
          </a:prstGeom>
        </p:spPr>
        <p:txBody>
          <a:bodyPr wrap="square" lIns="0" tIns="17811" rIns="0" bIns="0" rtlCol="0">
            <a:noAutofit/>
          </a:bodyPr>
          <a:lstStyle/>
          <a:p>
            <a:pPr marL="12700">
              <a:lnSpc>
                <a:spcPts val="2805"/>
              </a:lnSpc>
            </a:pPr>
            <a:endParaRPr sz="2600" dirty="0">
              <a:latin typeface="Segoe UI Light"/>
              <a:cs typeface="Segoe UI Light"/>
            </a:endParaRPr>
          </a:p>
        </p:txBody>
      </p:sp>
      <p:sp>
        <p:nvSpPr>
          <p:cNvPr id="10" name="object 10"/>
          <p:cNvSpPr txBox="1"/>
          <p:nvPr/>
        </p:nvSpPr>
        <p:spPr>
          <a:xfrm>
            <a:off x="7295725" y="534341"/>
            <a:ext cx="1634745" cy="356412"/>
          </a:xfrm>
          <a:prstGeom prst="rect">
            <a:avLst/>
          </a:prstGeom>
        </p:spPr>
        <p:txBody>
          <a:bodyPr wrap="square" lIns="0" tIns="17811" rIns="0" bIns="0" rtlCol="0">
            <a:noAutofit/>
          </a:bodyPr>
          <a:lstStyle/>
          <a:p>
            <a:pPr marL="12700">
              <a:lnSpc>
                <a:spcPts val="2805"/>
              </a:lnSpc>
            </a:pPr>
            <a:endParaRPr sz="2600" dirty="0">
              <a:latin typeface="Segoe UI Light"/>
              <a:cs typeface="Segoe UI Light"/>
            </a:endParaRPr>
          </a:p>
        </p:txBody>
      </p:sp>
      <p:sp>
        <p:nvSpPr>
          <p:cNvPr id="9" name="object 9"/>
          <p:cNvSpPr txBox="1"/>
          <p:nvPr/>
        </p:nvSpPr>
        <p:spPr>
          <a:xfrm>
            <a:off x="3886200" y="534341"/>
            <a:ext cx="6222482" cy="356412"/>
          </a:xfrm>
          <a:prstGeom prst="rect">
            <a:avLst/>
          </a:prstGeom>
        </p:spPr>
        <p:txBody>
          <a:bodyPr wrap="square" lIns="0" tIns="17811" rIns="0" bIns="0" rtlCol="0">
            <a:noAutofit/>
          </a:bodyPr>
          <a:lstStyle/>
          <a:p>
            <a:pPr marL="12700">
              <a:lnSpc>
                <a:spcPts val="2805"/>
              </a:lnSpc>
            </a:pPr>
            <a:endParaRPr sz="2600" dirty="0">
              <a:latin typeface="Segoe UI Light"/>
              <a:cs typeface="Segoe UI Light"/>
            </a:endParaRPr>
          </a:p>
        </p:txBody>
      </p:sp>
      <p:sp>
        <p:nvSpPr>
          <p:cNvPr id="25" name="Rectangle: Rounded Corners 24">
            <a:extLst>
              <a:ext uri="{FF2B5EF4-FFF2-40B4-BE49-F238E27FC236}">
                <a16:creationId xmlns:a16="http://schemas.microsoft.com/office/drawing/2014/main" id="{653576B4-DB6F-FC6C-B19A-F061FFB6265E}"/>
              </a:ext>
            </a:extLst>
          </p:cNvPr>
          <p:cNvSpPr/>
          <p:nvPr/>
        </p:nvSpPr>
        <p:spPr>
          <a:xfrm>
            <a:off x="457200" y="125178"/>
            <a:ext cx="10668000" cy="662153"/>
          </a:xfrm>
          <a:prstGeom prst="roundRect">
            <a:avLst>
              <a:gd name="adj" fmla="val 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Total no of students=300</a:t>
            </a:r>
          </a:p>
          <a:p>
            <a:pPr algn="ctr"/>
            <a:r>
              <a:rPr lang="en-IN" dirty="0">
                <a:solidFill>
                  <a:srgbClr val="FF0000"/>
                </a:solidFill>
              </a:rPr>
              <a:t>Class held 6 days per week and 4 hours in day</a:t>
            </a:r>
          </a:p>
        </p:txBody>
      </p:sp>
      <p:sp>
        <p:nvSpPr>
          <p:cNvPr id="26" name="Rectangle: Rounded Corners 25">
            <a:extLst>
              <a:ext uri="{FF2B5EF4-FFF2-40B4-BE49-F238E27FC236}">
                <a16:creationId xmlns:a16="http://schemas.microsoft.com/office/drawing/2014/main" id="{9AD6017C-4D48-1E3A-BD7D-3548D09F9B18}"/>
              </a:ext>
            </a:extLst>
          </p:cNvPr>
          <p:cNvSpPr/>
          <p:nvPr/>
        </p:nvSpPr>
        <p:spPr>
          <a:xfrm>
            <a:off x="457200" y="890753"/>
            <a:ext cx="2900990" cy="2843047"/>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Financials </a:t>
            </a:r>
          </a:p>
          <a:p>
            <a:pPr algn="ctr"/>
            <a:r>
              <a:rPr lang="en-IN" dirty="0">
                <a:solidFill>
                  <a:srgbClr val="FFFF00"/>
                </a:solidFill>
              </a:rPr>
              <a:t>Fee=rs6000*12 months</a:t>
            </a:r>
          </a:p>
          <a:p>
            <a:pPr algn="ctr"/>
            <a:r>
              <a:rPr lang="en-IN" dirty="0">
                <a:solidFill>
                  <a:srgbClr val="FFFF00"/>
                </a:solidFill>
              </a:rPr>
              <a:t>=72,000 per year </a:t>
            </a:r>
          </a:p>
          <a:p>
            <a:pPr algn="ctr"/>
            <a:r>
              <a:rPr lang="en-IN" dirty="0">
                <a:solidFill>
                  <a:srgbClr val="FFFF00"/>
                </a:solidFill>
              </a:rPr>
              <a:t>Total revenue=fee*no of students</a:t>
            </a:r>
          </a:p>
          <a:p>
            <a:pPr algn="ctr"/>
            <a:r>
              <a:rPr lang="en-IN" dirty="0">
                <a:solidFill>
                  <a:srgbClr val="FFFF00"/>
                </a:solidFill>
              </a:rPr>
              <a:t>72000*300=21600000 per year</a:t>
            </a:r>
          </a:p>
          <a:p>
            <a:pPr algn="ctr"/>
            <a:endParaRPr lang="en-IN" dirty="0"/>
          </a:p>
        </p:txBody>
      </p:sp>
      <p:sp>
        <p:nvSpPr>
          <p:cNvPr id="27" name="Rectangle: Rounded Corners 26">
            <a:extLst>
              <a:ext uri="{FF2B5EF4-FFF2-40B4-BE49-F238E27FC236}">
                <a16:creationId xmlns:a16="http://schemas.microsoft.com/office/drawing/2014/main" id="{D34F0E9D-E33A-2A1B-FC1E-31138D17CF19}"/>
              </a:ext>
            </a:extLst>
          </p:cNvPr>
          <p:cNvSpPr/>
          <p:nvPr/>
        </p:nvSpPr>
        <p:spPr>
          <a:xfrm>
            <a:off x="3657600" y="839042"/>
            <a:ext cx="7467600" cy="2843047"/>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EXPANSES</a:t>
            </a:r>
          </a:p>
          <a:p>
            <a:pPr algn="ctr"/>
            <a:r>
              <a:rPr lang="en-IN" dirty="0">
                <a:solidFill>
                  <a:schemeClr val="bg1"/>
                </a:solidFill>
              </a:rPr>
              <a:t>1.Teacher salary=30,000*6 teachers*12months</a:t>
            </a:r>
          </a:p>
          <a:p>
            <a:pPr algn="ctr"/>
            <a:r>
              <a:rPr lang="en-IN" dirty="0">
                <a:solidFill>
                  <a:schemeClr val="bg1"/>
                </a:solidFill>
              </a:rPr>
              <a:t>=rs2160000 per year</a:t>
            </a:r>
          </a:p>
          <a:p>
            <a:pPr algn="ctr"/>
            <a:r>
              <a:rPr lang="en-IN" dirty="0">
                <a:solidFill>
                  <a:schemeClr val="bg1"/>
                </a:solidFill>
              </a:rPr>
              <a:t>2.RENT=200000*12</a:t>
            </a:r>
          </a:p>
          <a:p>
            <a:pPr algn="ctr"/>
            <a:r>
              <a:rPr lang="en-IN" dirty="0">
                <a:solidFill>
                  <a:schemeClr val="bg1"/>
                </a:solidFill>
              </a:rPr>
              <a:t>=2400000 per year</a:t>
            </a:r>
          </a:p>
          <a:p>
            <a:pPr algn="ctr"/>
            <a:r>
              <a:rPr lang="en-IN" dirty="0">
                <a:solidFill>
                  <a:schemeClr val="bg1"/>
                </a:solidFill>
              </a:rPr>
              <a:t>3.Support Staf, study materials, house keeping etc=500000 per year</a:t>
            </a:r>
          </a:p>
          <a:p>
            <a:pPr algn="ctr"/>
            <a:r>
              <a:rPr lang="en-IN" dirty="0">
                <a:solidFill>
                  <a:schemeClr val="bg1"/>
                </a:solidFill>
              </a:rPr>
              <a:t>4.toy,furniture etc=rs1000000 </a:t>
            </a:r>
          </a:p>
          <a:p>
            <a:pPr algn="ctr"/>
            <a:r>
              <a:rPr lang="en-IN" dirty="0">
                <a:solidFill>
                  <a:schemeClr val="bg1"/>
                </a:solidFill>
              </a:rPr>
              <a:t>expenses= 6060000 per year</a:t>
            </a:r>
          </a:p>
          <a:p>
            <a:pPr algn="ctr"/>
            <a:endParaRPr lang="en-IN" dirty="0"/>
          </a:p>
        </p:txBody>
      </p:sp>
      <p:sp>
        <p:nvSpPr>
          <p:cNvPr id="29" name="Rectangle: Rounded Corners 28">
            <a:extLst>
              <a:ext uri="{FF2B5EF4-FFF2-40B4-BE49-F238E27FC236}">
                <a16:creationId xmlns:a16="http://schemas.microsoft.com/office/drawing/2014/main" id="{3AEF64B3-36FB-20F4-C77F-3C356237A8F3}"/>
              </a:ext>
            </a:extLst>
          </p:cNvPr>
          <p:cNvSpPr/>
          <p:nvPr/>
        </p:nvSpPr>
        <p:spPr>
          <a:xfrm>
            <a:off x="457200" y="3811298"/>
            <a:ext cx="10668000" cy="2843047"/>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MARKETING</a:t>
            </a:r>
          </a:p>
          <a:p>
            <a:pPr algn="ctr"/>
            <a:r>
              <a:rPr lang="en-IN" dirty="0"/>
              <a:t>1.BILL BORDS(10-15 bill bords)=rs50,000 per bill bords</a:t>
            </a:r>
          </a:p>
          <a:p>
            <a:pPr algn="ctr"/>
            <a:r>
              <a:rPr lang="en-IN" dirty="0"/>
              <a:t>2.SEMINARS(5-7)=</a:t>
            </a:r>
            <a:r>
              <a:rPr lang="en-IN" dirty="0" err="1"/>
              <a:t>rs</a:t>
            </a:r>
            <a:r>
              <a:rPr lang="en-IN" dirty="0"/>
              <a:t> 40,000 per seminars</a:t>
            </a:r>
          </a:p>
          <a:p>
            <a:pPr algn="ctr"/>
            <a:r>
              <a:rPr lang="en-IN" dirty="0"/>
              <a:t>3.NEWSPAPER=rs500000</a:t>
            </a:r>
          </a:p>
          <a:p>
            <a:pPr algn="ctr"/>
            <a:r>
              <a:rPr lang="en-IN" dirty="0"/>
              <a:t>4.Other mode</a:t>
            </a:r>
          </a:p>
          <a:p>
            <a:pPr algn="ctr"/>
            <a:r>
              <a:rPr lang="en-IN" dirty="0"/>
              <a:t>COAST OF MARKETING=Rs30 to 50 lakhs to fill up 300 students</a:t>
            </a:r>
          </a:p>
          <a:p>
            <a:pPr algn="ctr"/>
            <a:r>
              <a:rPr lang="en-IN" dirty="0"/>
              <a:t>PROFIT=TOTAL REVENUE-TOTAL EXPENSES</a:t>
            </a:r>
          </a:p>
          <a:p>
            <a:pPr algn="ctr"/>
            <a:r>
              <a:rPr lang="en-IN" dirty="0"/>
              <a:t>21600000-11060000=Rs10,540,000 per years.</a:t>
            </a:r>
          </a:p>
          <a:p>
            <a:pPr algn="ctr"/>
            <a:r>
              <a:rPr lang="en-IN" dirty="0"/>
              <a:t>CUSTERMER ACQUISITION COAST=20 to 25 % of the revenue</a:t>
            </a:r>
          </a:p>
          <a:p>
            <a:pPr algn="ctr"/>
            <a:r>
              <a:rPr lang="en-IN" dirty="0"/>
              <a:t>CAC=Rs5000 to 7000 spend on student who are willing to pay 25,000.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332232" y="1164336"/>
            <a:ext cx="11527028" cy="0"/>
          </a:xfrm>
          <a:custGeom>
            <a:avLst/>
            <a:gdLst/>
            <a:ahLst/>
            <a:cxnLst/>
            <a:rect l="l" t="t" r="r" b="b"/>
            <a:pathLst>
              <a:path w="11527028">
                <a:moveTo>
                  <a:pt x="0" y="0"/>
                </a:moveTo>
                <a:lnTo>
                  <a:pt x="11527028" y="0"/>
                </a:lnTo>
              </a:path>
            </a:pathLst>
          </a:custGeom>
          <a:ln w="6096">
            <a:solidFill>
              <a:srgbClr val="797A79"/>
            </a:solidFill>
          </a:ln>
        </p:spPr>
        <p:txBody>
          <a:bodyPr wrap="square" lIns="0" tIns="0" rIns="0" bIns="0" rtlCol="0">
            <a:noAutofit/>
          </a:bodyPr>
          <a:lstStyle/>
          <a:p>
            <a:endParaRPr/>
          </a:p>
        </p:txBody>
      </p:sp>
      <p:sp>
        <p:nvSpPr>
          <p:cNvPr id="19" name="object 19"/>
          <p:cNvSpPr/>
          <p:nvPr/>
        </p:nvSpPr>
        <p:spPr>
          <a:xfrm>
            <a:off x="745236" y="1987296"/>
            <a:ext cx="493776" cy="1906523"/>
          </a:xfrm>
          <a:custGeom>
            <a:avLst/>
            <a:gdLst/>
            <a:ahLst/>
            <a:cxnLst/>
            <a:rect l="l" t="t" r="r" b="b"/>
            <a:pathLst>
              <a:path w="493776" h="1906524">
                <a:moveTo>
                  <a:pt x="493776" y="0"/>
                </a:moveTo>
                <a:lnTo>
                  <a:pt x="660" y="998346"/>
                </a:lnTo>
                <a:lnTo>
                  <a:pt x="524" y="1179994"/>
                </a:lnTo>
                <a:lnTo>
                  <a:pt x="391" y="1361623"/>
                </a:lnTo>
                <a:lnTo>
                  <a:pt x="259" y="1543247"/>
                </a:lnTo>
                <a:lnTo>
                  <a:pt x="129" y="1724876"/>
                </a:lnTo>
                <a:lnTo>
                  <a:pt x="0" y="1906523"/>
                </a:lnTo>
                <a:lnTo>
                  <a:pt x="493776" y="1374139"/>
                </a:lnTo>
                <a:lnTo>
                  <a:pt x="493776" y="0"/>
                </a:lnTo>
                <a:close/>
              </a:path>
            </a:pathLst>
          </a:custGeom>
          <a:solidFill>
            <a:srgbClr val="797A79"/>
          </a:solidFill>
        </p:spPr>
        <p:txBody>
          <a:bodyPr wrap="square" lIns="0" tIns="0" rIns="0" bIns="0" rtlCol="0">
            <a:noAutofit/>
          </a:bodyPr>
          <a:lstStyle/>
          <a:p>
            <a:endParaRPr/>
          </a:p>
        </p:txBody>
      </p:sp>
      <p:sp>
        <p:nvSpPr>
          <p:cNvPr id="20" name="object 20"/>
          <p:cNvSpPr/>
          <p:nvPr/>
        </p:nvSpPr>
        <p:spPr>
          <a:xfrm>
            <a:off x="0" y="3855720"/>
            <a:ext cx="754380" cy="896112"/>
          </a:xfrm>
          <a:custGeom>
            <a:avLst/>
            <a:gdLst/>
            <a:ahLst/>
            <a:cxnLst/>
            <a:rect l="l" t="t" r="r" b="b"/>
            <a:pathLst>
              <a:path w="754380" h="896112">
                <a:moveTo>
                  <a:pt x="0" y="896111"/>
                </a:moveTo>
                <a:lnTo>
                  <a:pt x="754380" y="896111"/>
                </a:lnTo>
                <a:lnTo>
                  <a:pt x="754380" y="0"/>
                </a:lnTo>
                <a:lnTo>
                  <a:pt x="0" y="0"/>
                </a:lnTo>
                <a:lnTo>
                  <a:pt x="0" y="896111"/>
                </a:lnTo>
                <a:close/>
              </a:path>
            </a:pathLst>
          </a:custGeom>
          <a:solidFill>
            <a:srgbClr val="B0C5D6"/>
          </a:solidFill>
        </p:spPr>
        <p:txBody>
          <a:bodyPr wrap="square" lIns="0" tIns="0" rIns="0" bIns="0" rtlCol="0">
            <a:noAutofit/>
          </a:bodyPr>
          <a:lstStyle/>
          <a:p>
            <a:endParaRPr/>
          </a:p>
        </p:txBody>
      </p:sp>
      <p:sp>
        <p:nvSpPr>
          <p:cNvPr id="21" name="object 21"/>
          <p:cNvSpPr/>
          <p:nvPr/>
        </p:nvSpPr>
        <p:spPr>
          <a:xfrm>
            <a:off x="0" y="4733544"/>
            <a:ext cx="754380" cy="896112"/>
          </a:xfrm>
          <a:custGeom>
            <a:avLst/>
            <a:gdLst/>
            <a:ahLst/>
            <a:cxnLst/>
            <a:rect l="l" t="t" r="r" b="b"/>
            <a:pathLst>
              <a:path w="754380" h="896112">
                <a:moveTo>
                  <a:pt x="0" y="896111"/>
                </a:moveTo>
                <a:lnTo>
                  <a:pt x="754380" y="896111"/>
                </a:lnTo>
                <a:lnTo>
                  <a:pt x="754380" y="0"/>
                </a:lnTo>
                <a:lnTo>
                  <a:pt x="0" y="0"/>
                </a:lnTo>
                <a:lnTo>
                  <a:pt x="0" y="896111"/>
                </a:lnTo>
                <a:close/>
              </a:path>
            </a:pathLst>
          </a:custGeom>
          <a:solidFill>
            <a:srgbClr val="63B1D3"/>
          </a:solidFill>
        </p:spPr>
        <p:txBody>
          <a:bodyPr wrap="square" lIns="0" tIns="0" rIns="0" bIns="0" rtlCol="0">
            <a:noAutofit/>
          </a:bodyPr>
          <a:lstStyle/>
          <a:p>
            <a:endParaRPr/>
          </a:p>
        </p:txBody>
      </p:sp>
      <p:sp>
        <p:nvSpPr>
          <p:cNvPr id="22" name="object 22"/>
          <p:cNvSpPr/>
          <p:nvPr/>
        </p:nvSpPr>
        <p:spPr>
          <a:xfrm>
            <a:off x="0" y="2976372"/>
            <a:ext cx="754380" cy="897635"/>
          </a:xfrm>
          <a:custGeom>
            <a:avLst/>
            <a:gdLst/>
            <a:ahLst/>
            <a:cxnLst/>
            <a:rect l="l" t="t" r="r" b="b"/>
            <a:pathLst>
              <a:path w="754380" h="897635">
                <a:moveTo>
                  <a:pt x="0" y="897635"/>
                </a:moveTo>
                <a:lnTo>
                  <a:pt x="754380" y="897635"/>
                </a:lnTo>
                <a:lnTo>
                  <a:pt x="754380" y="0"/>
                </a:lnTo>
                <a:lnTo>
                  <a:pt x="0" y="0"/>
                </a:lnTo>
                <a:lnTo>
                  <a:pt x="0" y="897635"/>
                </a:lnTo>
                <a:close/>
              </a:path>
            </a:pathLst>
          </a:custGeom>
          <a:solidFill>
            <a:srgbClr val="C9C9C8"/>
          </a:solidFill>
        </p:spPr>
        <p:txBody>
          <a:bodyPr wrap="square" lIns="0" tIns="0" rIns="0" bIns="0" rtlCol="0">
            <a:noAutofit/>
          </a:bodyPr>
          <a:lstStyle/>
          <a:p>
            <a:endParaRPr/>
          </a:p>
        </p:txBody>
      </p:sp>
      <p:sp>
        <p:nvSpPr>
          <p:cNvPr id="23" name="object 23"/>
          <p:cNvSpPr/>
          <p:nvPr/>
        </p:nvSpPr>
        <p:spPr>
          <a:xfrm>
            <a:off x="751332" y="3351276"/>
            <a:ext cx="487680" cy="1435608"/>
          </a:xfrm>
          <a:custGeom>
            <a:avLst/>
            <a:gdLst/>
            <a:ahLst/>
            <a:cxnLst/>
            <a:rect l="l" t="t" r="r" b="b"/>
            <a:pathLst>
              <a:path w="487680" h="1435607">
                <a:moveTo>
                  <a:pt x="487680" y="0"/>
                </a:moveTo>
                <a:lnTo>
                  <a:pt x="463339" y="27218"/>
                </a:lnTo>
                <a:lnTo>
                  <a:pt x="438999" y="54218"/>
                </a:lnTo>
                <a:lnTo>
                  <a:pt x="414659" y="81022"/>
                </a:lnTo>
                <a:lnTo>
                  <a:pt x="390319" y="107656"/>
                </a:lnTo>
                <a:lnTo>
                  <a:pt x="365979" y="134143"/>
                </a:lnTo>
                <a:lnTo>
                  <a:pt x="341638" y="160509"/>
                </a:lnTo>
                <a:lnTo>
                  <a:pt x="317298" y="186777"/>
                </a:lnTo>
                <a:lnTo>
                  <a:pt x="292958" y="212971"/>
                </a:lnTo>
                <a:lnTo>
                  <a:pt x="268618" y="239117"/>
                </a:lnTo>
                <a:lnTo>
                  <a:pt x="244278" y="265239"/>
                </a:lnTo>
                <a:lnTo>
                  <a:pt x="219937" y="291361"/>
                </a:lnTo>
                <a:lnTo>
                  <a:pt x="195597" y="317507"/>
                </a:lnTo>
                <a:lnTo>
                  <a:pt x="171257" y="343701"/>
                </a:lnTo>
                <a:lnTo>
                  <a:pt x="146917" y="369969"/>
                </a:lnTo>
                <a:lnTo>
                  <a:pt x="122577" y="396335"/>
                </a:lnTo>
                <a:lnTo>
                  <a:pt x="98237" y="422822"/>
                </a:lnTo>
                <a:lnTo>
                  <a:pt x="73896" y="449456"/>
                </a:lnTo>
                <a:lnTo>
                  <a:pt x="49556" y="476260"/>
                </a:lnTo>
                <a:lnTo>
                  <a:pt x="25216" y="503260"/>
                </a:lnTo>
                <a:lnTo>
                  <a:pt x="876" y="530479"/>
                </a:lnTo>
                <a:lnTo>
                  <a:pt x="744" y="634156"/>
                </a:lnTo>
                <a:lnTo>
                  <a:pt x="613" y="737846"/>
                </a:lnTo>
                <a:lnTo>
                  <a:pt x="481" y="841543"/>
                </a:lnTo>
                <a:lnTo>
                  <a:pt x="350" y="945241"/>
                </a:lnTo>
                <a:lnTo>
                  <a:pt x="219" y="1048936"/>
                </a:lnTo>
                <a:lnTo>
                  <a:pt x="87" y="1152623"/>
                </a:lnTo>
                <a:lnTo>
                  <a:pt x="0" y="1221740"/>
                </a:lnTo>
                <a:lnTo>
                  <a:pt x="279" y="1221740"/>
                </a:lnTo>
                <a:lnTo>
                  <a:pt x="149" y="1321356"/>
                </a:lnTo>
                <a:lnTo>
                  <a:pt x="15" y="1422915"/>
                </a:lnTo>
                <a:lnTo>
                  <a:pt x="0" y="1435608"/>
                </a:lnTo>
                <a:lnTo>
                  <a:pt x="487680" y="1435608"/>
                </a:lnTo>
                <a:lnTo>
                  <a:pt x="487680" y="0"/>
                </a:lnTo>
                <a:close/>
              </a:path>
            </a:pathLst>
          </a:custGeom>
          <a:solidFill>
            <a:srgbClr val="85A6C1"/>
          </a:solidFill>
        </p:spPr>
        <p:txBody>
          <a:bodyPr wrap="square" lIns="0" tIns="0" rIns="0" bIns="0" rtlCol="0">
            <a:noAutofit/>
          </a:bodyPr>
          <a:lstStyle/>
          <a:p>
            <a:endParaRPr/>
          </a:p>
        </p:txBody>
      </p:sp>
      <p:sp>
        <p:nvSpPr>
          <p:cNvPr id="24" name="object 24"/>
          <p:cNvSpPr/>
          <p:nvPr/>
        </p:nvSpPr>
        <p:spPr>
          <a:xfrm>
            <a:off x="751332" y="4733544"/>
            <a:ext cx="487680" cy="1365504"/>
          </a:xfrm>
          <a:custGeom>
            <a:avLst/>
            <a:gdLst/>
            <a:ahLst/>
            <a:cxnLst/>
            <a:rect l="l" t="t" r="r" b="b"/>
            <a:pathLst>
              <a:path w="487680" h="1365503">
                <a:moveTo>
                  <a:pt x="487680" y="1365503"/>
                </a:moveTo>
                <a:lnTo>
                  <a:pt x="487680" y="28320"/>
                </a:lnTo>
                <a:lnTo>
                  <a:pt x="0" y="0"/>
                </a:lnTo>
                <a:lnTo>
                  <a:pt x="134" y="101552"/>
                </a:lnTo>
                <a:lnTo>
                  <a:pt x="269" y="203191"/>
                </a:lnTo>
                <a:lnTo>
                  <a:pt x="279" y="210819"/>
                </a:lnTo>
                <a:lnTo>
                  <a:pt x="0" y="210819"/>
                </a:lnTo>
                <a:lnTo>
                  <a:pt x="131" y="310612"/>
                </a:lnTo>
                <a:lnTo>
                  <a:pt x="262" y="410418"/>
                </a:lnTo>
                <a:lnTo>
                  <a:pt x="394" y="510237"/>
                </a:lnTo>
                <a:lnTo>
                  <a:pt x="525" y="610065"/>
                </a:lnTo>
                <a:lnTo>
                  <a:pt x="657" y="709900"/>
                </a:lnTo>
                <a:lnTo>
                  <a:pt x="788" y="809739"/>
                </a:lnTo>
                <a:lnTo>
                  <a:pt x="876" y="876299"/>
                </a:lnTo>
                <a:lnTo>
                  <a:pt x="487680" y="1365503"/>
                </a:lnTo>
                <a:close/>
              </a:path>
            </a:pathLst>
          </a:custGeom>
          <a:solidFill>
            <a:srgbClr val="39566F"/>
          </a:solidFill>
        </p:spPr>
        <p:txBody>
          <a:bodyPr wrap="square" lIns="0" tIns="0" rIns="0" bIns="0" rtlCol="0">
            <a:noAutofit/>
          </a:bodyPr>
          <a:lstStyle/>
          <a:p>
            <a:endParaRPr/>
          </a:p>
        </p:txBody>
      </p:sp>
      <p:sp>
        <p:nvSpPr>
          <p:cNvPr id="25" name="object 25"/>
          <p:cNvSpPr/>
          <p:nvPr/>
        </p:nvSpPr>
        <p:spPr>
          <a:xfrm>
            <a:off x="1237488" y="1979676"/>
            <a:ext cx="9823704" cy="1376172"/>
          </a:xfrm>
          <a:custGeom>
            <a:avLst/>
            <a:gdLst/>
            <a:ahLst/>
            <a:cxnLst/>
            <a:rect l="l" t="t" r="r" b="b"/>
            <a:pathLst>
              <a:path w="9823704" h="1376172">
                <a:moveTo>
                  <a:pt x="0" y="0"/>
                </a:moveTo>
                <a:lnTo>
                  <a:pt x="0" y="1376172"/>
                </a:lnTo>
                <a:lnTo>
                  <a:pt x="9473311" y="1376172"/>
                </a:lnTo>
                <a:lnTo>
                  <a:pt x="9823704" y="688086"/>
                </a:lnTo>
                <a:lnTo>
                  <a:pt x="9473311" y="0"/>
                </a:lnTo>
                <a:lnTo>
                  <a:pt x="0" y="0"/>
                </a:lnTo>
                <a:close/>
              </a:path>
            </a:pathLst>
          </a:custGeom>
          <a:solidFill>
            <a:srgbClr val="D9D9D9"/>
          </a:solidFill>
        </p:spPr>
        <p:txBody>
          <a:bodyPr wrap="square" lIns="0" tIns="0" rIns="0" bIns="0" rtlCol="0">
            <a:noAutofit/>
          </a:bodyPr>
          <a:lstStyle/>
          <a:p>
            <a:endParaRPr/>
          </a:p>
        </p:txBody>
      </p:sp>
      <p:sp>
        <p:nvSpPr>
          <p:cNvPr id="26" name="object 26"/>
          <p:cNvSpPr/>
          <p:nvPr/>
        </p:nvSpPr>
        <p:spPr>
          <a:xfrm>
            <a:off x="1237488" y="3348228"/>
            <a:ext cx="9823704" cy="1414272"/>
          </a:xfrm>
          <a:custGeom>
            <a:avLst/>
            <a:gdLst/>
            <a:ahLst/>
            <a:cxnLst/>
            <a:rect l="l" t="t" r="r" b="b"/>
            <a:pathLst>
              <a:path w="9823704" h="1414272">
                <a:moveTo>
                  <a:pt x="0" y="0"/>
                </a:moveTo>
                <a:lnTo>
                  <a:pt x="0" y="1414272"/>
                </a:lnTo>
                <a:lnTo>
                  <a:pt x="9468992" y="1414272"/>
                </a:lnTo>
                <a:lnTo>
                  <a:pt x="9823704" y="707136"/>
                </a:lnTo>
                <a:lnTo>
                  <a:pt x="9468992" y="0"/>
                </a:lnTo>
                <a:lnTo>
                  <a:pt x="0" y="0"/>
                </a:lnTo>
                <a:close/>
              </a:path>
            </a:pathLst>
          </a:custGeom>
          <a:solidFill>
            <a:srgbClr val="B0C5D6"/>
          </a:solidFill>
        </p:spPr>
        <p:txBody>
          <a:bodyPr wrap="square" lIns="0" tIns="0" rIns="0" bIns="0" rtlCol="0">
            <a:noAutofit/>
          </a:bodyPr>
          <a:lstStyle/>
          <a:p>
            <a:endParaRPr/>
          </a:p>
        </p:txBody>
      </p:sp>
      <p:sp>
        <p:nvSpPr>
          <p:cNvPr id="27" name="object 27"/>
          <p:cNvSpPr/>
          <p:nvPr/>
        </p:nvSpPr>
        <p:spPr>
          <a:xfrm>
            <a:off x="1237488" y="4760976"/>
            <a:ext cx="9823704" cy="1344168"/>
          </a:xfrm>
          <a:custGeom>
            <a:avLst/>
            <a:gdLst/>
            <a:ahLst/>
            <a:cxnLst/>
            <a:rect l="l" t="t" r="r" b="b"/>
            <a:pathLst>
              <a:path w="9823704" h="1344168">
                <a:moveTo>
                  <a:pt x="0" y="0"/>
                </a:moveTo>
                <a:lnTo>
                  <a:pt x="0" y="1344168"/>
                </a:lnTo>
                <a:lnTo>
                  <a:pt x="9492742" y="1344168"/>
                </a:lnTo>
                <a:lnTo>
                  <a:pt x="9823704" y="672084"/>
                </a:lnTo>
                <a:lnTo>
                  <a:pt x="9492742" y="0"/>
                </a:lnTo>
                <a:lnTo>
                  <a:pt x="0" y="0"/>
                </a:lnTo>
                <a:close/>
              </a:path>
            </a:pathLst>
          </a:custGeom>
          <a:solidFill>
            <a:srgbClr val="63B1D3"/>
          </a:solidFill>
        </p:spPr>
        <p:txBody>
          <a:bodyPr wrap="square" lIns="0" tIns="0" rIns="0" bIns="0" rtlCol="0">
            <a:noAutofit/>
          </a:bodyPr>
          <a:lstStyle/>
          <a:p>
            <a:endParaRPr/>
          </a:p>
        </p:txBody>
      </p:sp>
      <p:sp>
        <p:nvSpPr>
          <p:cNvPr id="28" name="object 28"/>
          <p:cNvSpPr/>
          <p:nvPr/>
        </p:nvSpPr>
        <p:spPr>
          <a:xfrm>
            <a:off x="2083308" y="2447544"/>
            <a:ext cx="527304" cy="493775"/>
          </a:xfrm>
          <a:prstGeom prst="rect">
            <a:avLst/>
          </a:prstGeom>
          <a:blipFill>
            <a:blip r:embed="rId2" cstate="print"/>
            <a:stretch>
              <a:fillRect/>
            </a:stretch>
          </a:blipFill>
        </p:spPr>
        <p:txBody>
          <a:bodyPr wrap="square" lIns="0" tIns="0" rIns="0" bIns="0" rtlCol="0">
            <a:noAutofit/>
          </a:bodyPr>
          <a:lstStyle/>
          <a:p>
            <a:endParaRPr/>
          </a:p>
        </p:txBody>
      </p:sp>
      <p:sp>
        <p:nvSpPr>
          <p:cNvPr id="29" name="object 29"/>
          <p:cNvSpPr/>
          <p:nvPr/>
        </p:nvSpPr>
        <p:spPr>
          <a:xfrm>
            <a:off x="2083308" y="5169408"/>
            <a:ext cx="527304" cy="493776"/>
          </a:xfrm>
          <a:prstGeom prst="rect">
            <a:avLst/>
          </a:prstGeom>
          <a:blipFill>
            <a:blip r:embed="rId3" cstate="print"/>
            <a:stretch>
              <a:fillRect/>
            </a:stretch>
          </a:blipFill>
        </p:spPr>
        <p:txBody>
          <a:bodyPr wrap="square" lIns="0" tIns="0" rIns="0" bIns="0" rtlCol="0">
            <a:noAutofit/>
          </a:bodyPr>
          <a:lstStyle/>
          <a:p>
            <a:endParaRPr/>
          </a:p>
        </p:txBody>
      </p:sp>
      <p:sp>
        <p:nvSpPr>
          <p:cNvPr id="30" name="object 30"/>
          <p:cNvSpPr/>
          <p:nvPr/>
        </p:nvSpPr>
        <p:spPr>
          <a:xfrm>
            <a:off x="2023872" y="3767328"/>
            <a:ext cx="646176" cy="603504"/>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txBox="1"/>
          <p:nvPr/>
        </p:nvSpPr>
        <p:spPr>
          <a:xfrm>
            <a:off x="332027" y="650748"/>
            <a:ext cx="4048765" cy="315924"/>
          </a:xfrm>
          <a:prstGeom prst="rect">
            <a:avLst/>
          </a:prstGeom>
        </p:spPr>
        <p:txBody>
          <a:bodyPr wrap="square" lIns="0" tIns="17811" rIns="0" bIns="0" rtlCol="0">
            <a:noAutofit/>
          </a:bodyPr>
          <a:lstStyle/>
          <a:p>
            <a:pPr marL="12700">
              <a:lnSpc>
                <a:spcPts val="2805"/>
              </a:lnSpc>
            </a:pPr>
            <a:r>
              <a:rPr lang="en-IN" sz="2600" spc="1" dirty="0">
                <a:latin typeface="Book Antiqua"/>
                <a:cs typeface="Book Antiqua"/>
              </a:rPr>
              <a:t>PRE SCHOOL SUMMARY</a:t>
            </a:r>
            <a:endParaRPr sz="2600" dirty="0">
              <a:latin typeface="Book Antiqua"/>
              <a:cs typeface="Book Antiqua"/>
            </a:endParaRPr>
          </a:p>
        </p:txBody>
      </p:sp>
      <p:sp>
        <p:nvSpPr>
          <p:cNvPr id="16" name="object 16"/>
          <p:cNvSpPr txBox="1"/>
          <p:nvPr/>
        </p:nvSpPr>
        <p:spPr>
          <a:xfrm>
            <a:off x="3470910" y="1977391"/>
            <a:ext cx="6130130" cy="1451609"/>
          </a:xfrm>
          <a:prstGeom prst="rect">
            <a:avLst/>
          </a:prstGeom>
        </p:spPr>
        <p:txBody>
          <a:bodyPr wrap="square" lIns="0" tIns="9747" rIns="0" bIns="0" rtlCol="0">
            <a:noAutofit/>
          </a:bodyPr>
          <a:lstStyle/>
          <a:p>
            <a:pPr marL="12700" marR="26746">
              <a:lnSpc>
                <a:spcPts val="1535"/>
              </a:lnSpc>
            </a:pPr>
            <a:r>
              <a:rPr sz="1400" b="1" dirty="0">
                <a:latin typeface="Arial"/>
                <a:cs typeface="Arial"/>
              </a:rPr>
              <a:t>Situation</a:t>
            </a:r>
            <a:endParaRPr sz="1400" dirty="0">
              <a:latin typeface="Arial"/>
              <a:cs typeface="Arial"/>
            </a:endParaRPr>
          </a:p>
          <a:p>
            <a:pPr marL="12700" marR="26746">
              <a:lnSpc>
                <a:spcPct val="95825"/>
              </a:lnSpc>
            </a:pPr>
            <a:r>
              <a:rPr lang="en-US" sz="1400" dirty="0"/>
              <a:t>pre-school was started in 2020, COVID acted as a major setback for the business. The management struggled to run and expand the business during the initial stages. Later on they came up with Virtual-learning classes which was a huge hit! Although the progress was big, expansion of business was not possible back then. Now that things are back to normal, the pre-school is doing a great job in live classes with their outstanding curriculum and pedagogy</a:t>
            </a:r>
            <a:r>
              <a:rPr sz="1400" spc="-4" dirty="0">
                <a:latin typeface="Arial"/>
                <a:cs typeface="Arial"/>
              </a:rPr>
              <a:t>.</a:t>
            </a:r>
            <a:endParaRPr sz="1400" dirty="0">
              <a:latin typeface="Arial"/>
              <a:cs typeface="Arial"/>
            </a:endParaRPr>
          </a:p>
        </p:txBody>
      </p:sp>
      <p:sp>
        <p:nvSpPr>
          <p:cNvPr id="15" name="object 15"/>
          <p:cNvSpPr txBox="1"/>
          <p:nvPr/>
        </p:nvSpPr>
        <p:spPr>
          <a:xfrm>
            <a:off x="239369" y="3237492"/>
            <a:ext cx="334991" cy="432307"/>
          </a:xfrm>
          <a:prstGeom prst="rect">
            <a:avLst/>
          </a:prstGeom>
        </p:spPr>
        <p:txBody>
          <a:bodyPr wrap="square" lIns="0" tIns="21621" rIns="0" bIns="0" rtlCol="0">
            <a:noAutofit/>
          </a:bodyPr>
          <a:lstStyle/>
          <a:p>
            <a:pPr marL="12700">
              <a:lnSpc>
                <a:spcPts val="3404"/>
              </a:lnSpc>
            </a:pPr>
            <a:r>
              <a:rPr sz="3200" b="1" dirty="0">
                <a:solidFill>
                  <a:srgbClr val="797A79"/>
                </a:solidFill>
                <a:latin typeface="Book Antiqua"/>
                <a:cs typeface="Book Antiqua"/>
              </a:rPr>
              <a:t>S</a:t>
            </a:r>
            <a:endParaRPr sz="3200" dirty="0">
              <a:latin typeface="Book Antiqua"/>
              <a:cs typeface="Book Antiqua"/>
            </a:endParaRPr>
          </a:p>
        </p:txBody>
      </p:sp>
      <p:sp>
        <p:nvSpPr>
          <p:cNvPr id="14" name="object 14"/>
          <p:cNvSpPr txBox="1"/>
          <p:nvPr/>
        </p:nvSpPr>
        <p:spPr>
          <a:xfrm>
            <a:off x="3470910" y="3571153"/>
            <a:ext cx="5830122" cy="844042"/>
          </a:xfrm>
          <a:prstGeom prst="rect">
            <a:avLst/>
          </a:prstGeom>
        </p:spPr>
        <p:txBody>
          <a:bodyPr wrap="square" lIns="0" tIns="9747" rIns="0" bIns="0" rtlCol="0">
            <a:noAutofit/>
          </a:bodyPr>
          <a:lstStyle/>
          <a:p>
            <a:pPr marL="12700" marR="17967">
              <a:lnSpc>
                <a:spcPts val="1535"/>
              </a:lnSpc>
            </a:pPr>
            <a:r>
              <a:rPr sz="1400" b="1" spc="-1" dirty="0">
                <a:latin typeface="Arial"/>
                <a:cs typeface="Arial"/>
              </a:rPr>
              <a:t>Opportunity</a:t>
            </a:r>
            <a:endParaRPr sz="1400" dirty="0">
              <a:latin typeface="Arial"/>
              <a:cs typeface="Arial"/>
            </a:endParaRPr>
          </a:p>
          <a:p>
            <a:pPr marL="12700">
              <a:lnSpc>
                <a:spcPct val="100041"/>
              </a:lnSpc>
            </a:pPr>
            <a:r>
              <a:rPr lang="en-US" sz="1400" dirty="0"/>
              <a:t>the school has seen 125% rise in profit over the past 2 years because of new admission for the live classes, for the current academic year which is going to start in the month of June.</a:t>
            </a:r>
            <a:endParaRPr sz="1400" dirty="0">
              <a:latin typeface="Arial"/>
              <a:cs typeface="Arial"/>
            </a:endParaRPr>
          </a:p>
        </p:txBody>
      </p:sp>
      <p:sp>
        <p:nvSpPr>
          <p:cNvPr id="13" name="object 13"/>
          <p:cNvSpPr txBox="1"/>
          <p:nvPr/>
        </p:nvSpPr>
        <p:spPr>
          <a:xfrm>
            <a:off x="195173" y="4115697"/>
            <a:ext cx="425393" cy="432307"/>
          </a:xfrm>
          <a:prstGeom prst="rect">
            <a:avLst/>
          </a:prstGeom>
        </p:spPr>
        <p:txBody>
          <a:bodyPr wrap="square" lIns="0" tIns="21621" rIns="0" bIns="0" rtlCol="0">
            <a:noAutofit/>
          </a:bodyPr>
          <a:lstStyle/>
          <a:p>
            <a:pPr marL="12700">
              <a:lnSpc>
                <a:spcPts val="3404"/>
              </a:lnSpc>
            </a:pPr>
            <a:r>
              <a:rPr sz="3200" b="1" dirty="0">
                <a:solidFill>
                  <a:srgbClr val="85A6C1"/>
                </a:solidFill>
                <a:latin typeface="Book Antiqua"/>
                <a:cs typeface="Book Antiqua"/>
              </a:rPr>
              <a:t>O</a:t>
            </a:r>
            <a:endParaRPr sz="3200">
              <a:latin typeface="Book Antiqua"/>
              <a:cs typeface="Book Antiqua"/>
            </a:endParaRPr>
          </a:p>
        </p:txBody>
      </p:sp>
      <p:sp>
        <p:nvSpPr>
          <p:cNvPr id="12" name="object 12"/>
          <p:cNvSpPr txBox="1"/>
          <p:nvPr/>
        </p:nvSpPr>
        <p:spPr>
          <a:xfrm>
            <a:off x="195173" y="4993775"/>
            <a:ext cx="425393" cy="432307"/>
          </a:xfrm>
          <a:prstGeom prst="rect">
            <a:avLst/>
          </a:prstGeom>
        </p:spPr>
        <p:txBody>
          <a:bodyPr wrap="square" lIns="0" tIns="21621" rIns="0" bIns="0" rtlCol="0">
            <a:noAutofit/>
          </a:bodyPr>
          <a:lstStyle/>
          <a:p>
            <a:pPr marL="12700">
              <a:lnSpc>
                <a:spcPts val="3404"/>
              </a:lnSpc>
            </a:pPr>
            <a:r>
              <a:rPr sz="3200" b="1" dirty="0">
                <a:solidFill>
                  <a:srgbClr val="39566F"/>
                </a:solidFill>
                <a:latin typeface="Book Antiqua"/>
                <a:cs typeface="Book Antiqua"/>
              </a:rPr>
              <a:t>Q</a:t>
            </a:r>
            <a:endParaRPr sz="3200">
              <a:latin typeface="Book Antiqua"/>
              <a:cs typeface="Book Antiqua"/>
            </a:endParaRPr>
          </a:p>
        </p:txBody>
      </p:sp>
      <p:sp>
        <p:nvSpPr>
          <p:cNvPr id="11" name="object 11"/>
          <p:cNvSpPr txBox="1"/>
          <p:nvPr/>
        </p:nvSpPr>
        <p:spPr>
          <a:xfrm>
            <a:off x="3470910" y="5015016"/>
            <a:ext cx="6130130" cy="844042"/>
          </a:xfrm>
          <a:prstGeom prst="rect">
            <a:avLst/>
          </a:prstGeom>
        </p:spPr>
        <p:txBody>
          <a:bodyPr wrap="square" lIns="0" tIns="9747" rIns="0" bIns="0" rtlCol="0">
            <a:noAutofit/>
          </a:bodyPr>
          <a:lstStyle/>
          <a:p>
            <a:pPr marL="12700" marR="26746">
              <a:lnSpc>
                <a:spcPts val="1535"/>
              </a:lnSpc>
            </a:pPr>
            <a:r>
              <a:rPr sz="1400" b="1" spc="0" dirty="0">
                <a:latin typeface="Arial"/>
                <a:cs typeface="Arial"/>
              </a:rPr>
              <a:t>Question</a:t>
            </a:r>
            <a:endParaRPr sz="1400" dirty="0">
              <a:latin typeface="Arial"/>
              <a:cs typeface="Arial"/>
            </a:endParaRPr>
          </a:p>
          <a:p>
            <a:pPr marL="12700" marR="26746">
              <a:lnSpc>
                <a:spcPct val="95825"/>
              </a:lnSpc>
            </a:pPr>
            <a:r>
              <a:rPr lang="en-US" sz="1400" dirty="0"/>
              <a:t>1.How should the pre-school be expanded to five tier-1 cities? What should be the strategy? What will be the program plan of expansion for the next 12 months? 2.What will be the marketing and branding strategies after launch and expansion 3.What will be the financial projection for the next one-year considering expansion. </a:t>
            </a:r>
            <a:endParaRPr lang="en-IN" sz="1400" spc="-3" dirty="0">
              <a:latin typeface="Arial"/>
              <a:cs typeface="Arial"/>
            </a:endParaRPr>
          </a:p>
        </p:txBody>
      </p:sp>
      <p:sp>
        <p:nvSpPr>
          <p:cNvPr id="9" name="object 9"/>
          <p:cNvSpPr txBox="1"/>
          <p:nvPr/>
        </p:nvSpPr>
        <p:spPr>
          <a:xfrm>
            <a:off x="11648948" y="6574489"/>
            <a:ext cx="119007" cy="157987"/>
          </a:xfrm>
          <a:prstGeom prst="rect">
            <a:avLst/>
          </a:prstGeom>
        </p:spPr>
        <p:txBody>
          <a:bodyPr wrap="square" lIns="0" tIns="7429" rIns="0" bIns="0" rtlCol="0">
            <a:noAutofit/>
          </a:bodyPr>
          <a:lstStyle/>
          <a:p>
            <a:pPr marL="12700">
              <a:lnSpc>
                <a:spcPts val="1170"/>
              </a:lnSpc>
            </a:pPr>
            <a:endParaRPr sz="1050" dirty="0">
              <a:latin typeface="Arial"/>
              <a:cs typeface="Arial"/>
            </a:endParaRPr>
          </a:p>
        </p:txBody>
      </p:sp>
      <p:sp>
        <p:nvSpPr>
          <p:cNvPr id="7" name="object 7"/>
          <p:cNvSpPr txBox="1"/>
          <p:nvPr/>
        </p:nvSpPr>
        <p:spPr>
          <a:xfrm>
            <a:off x="3859149" y="6616865"/>
            <a:ext cx="521644" cy="127507"/>
          </a:xfrm>
          <a:prstGeom prst="rect">
            <a:avLst/>
          </a:prstGeom>
        </p:spPr>
        <p:txBody>
          <a:bodyPr wrap="square" lIns="0" tIns="0" rIns="0" bIns="0" rtlCol="0">
            <a:noAutofit/>
          </a:bodyPr>
          <a:lstStyle/>
          <a:p>
            <a:pPr marL="12700">
              <a:lnSpc>
                <a:spcPct val="95825"/>
              </a:lnSpc>
            </a:pPr>
            <a:endParaRPr sz="800" dirty="0">
              <a:latin typeface="Arial"/>
              <a:cs typeface="Arial"/>
            </a:endParaRPr>
          </a:p>
        </p:txBody>
      </p:sp>
      <p:sp>
        <p:nvSpPr>
          <p:cNvPr id="6" name="object 6"/>
          <p:cNvSpPr txBox="1"/>
          <p:nvPr/>
        </p:nvSpPr>
        <p:spPr>
          <a:xfrm>
            <a:off x="4992370" y="6616865"/>
            <a:ext cx="899444" cy="127507"/>
          </a:xfrm>
          <a:prstGeom prst="rect">
            <a:avLst/>
          </a:prstGeom>
        </p:spPr>
        <p:txBody>
          <a:bodyPr wrap="square" lIns="0" tIns="0" rIns="0" bIns="0" rtlCol="0">
            <a:noAutofit/>
          </a:bodyPr>
          <a:lstStyle/>
          <a:p>
            <a:pPr marL="12700">
              <a:lnSpc>
                <a:spcPct val="95825"/>
              </a:lnSpc>
            </a:pPr>
            <a:endParaRPr sz="800" dirty="0">
              <a:latin typeface="Arial"/>
              <a:cs typeface="Arial"/>
            </a:endParaRPr>
          </a:p>
        </p:txBody>
      </p:sp>
      <p:sp>
        <p:nvSpPr>
          <p:cNvPr id="5" name="object 5"/>
          <p:cNvSpPr txBox="1"/>
          <p:nvPr/>
        </p:nvSpPr>
        <p:spPr>
          <a:xfrm>
            <a:off x="6275070" y="6616865"/>
            <a:ext cx="978680" cy="127507"/>
          </a:xfrm>
          <a:prstGeom prst="rect">
            <a:avLst/>
          </a:prstGeom>
        </p:spPr>
        <p:txBody>
          <a:bodyPr wrap="square" lIns="0" tIns="0" rIns="0" bIns="0" rtlCol="0">
            <a:noAutofit/>
          </a:bodyPr>
          <a:lstStyle/>
          <a:p>
            <a:pPr marL="12700">
              <a:lnSpc>
                <a:spcPct val="95825"/>
              </a:lnSpc>
            </a:pPr>
            <a:endParaRPr sz="800" dirty="0">
              <a:latin typeface="Arial"/>
              <a:cs typeface="Arial"/>
            </a:endParaRPr>
          </a:p>
        </p:txBody>
      </p:sp>
      <p:sp>
        <p:nvSpPr>
          <p:cNvPr id="4" name="object 4"/>
          <p:cNvSpPr txBox="1"/>
          <p:nvPr/>
        </p:nvSpPr>
        <p:spPr>
          <a:xfrm>
            <a:off x="7751191" y="6607438"/>
            <a:ext cx="672560" cy="127507"/>
          </a:xfrm>
          <a:prstGeom prst="rect">
            <a:avLst/>
          </a:prstGeom>
        </p:spPr>
        <p:txBody>
          <a:bodyPr wrap="square" lIns="0" tIns="0" rIns="0" bIns="0" rtlCol="0">
            <a:noAutofit/>
          </a:bodyPr>
          <a:lstStyle/>
          <a:p>
            <a:pPr marL="12700">
              <a:lnSpc>
                <a:spcPct val="95825"/>
              </a:lnSpc>
            </a:pPr>
            <a:endParaRPr sz="800" dirty="0">
              <a:latin typeface="Arial"/>
              <a:cs typeface="Arial"/>
            </a:endParaRPr>
          </a:p>
        </p:txBody>
      </p:sp>
      <p:sp>
        <p:nvSpPr>
          <p:cNvPr id="3" name="object 3"/>
          <p:cNvSpPr txBox="1"/>
          <p:nvPr/>
        </p:nvSpPr>
        <p:spPr>
          <a:xfrm>
            <a:off x="9196832" y="6616865"/>
            <a:ext cx="425969" cy="127507"/>
          </a:xfrm>
          <a:prstGeom prst="rect">
            <a:avLst/>
          </a:prstGeom>
        </p:spPr>
        <p:txBody>
          <a:bodyPr wrap="square" lIns="0" tIns="0" rIns="0" bIns="0" rtlCol="0">
            <a:noAutofit/>
          </a:bodyPr>
          <a:lstStyle/>
          <a:p>
            <a:pPr marL="12700">
              <a:lnSpc>
                <a:spcPct val="95825"/>
              </a:lnSpc>
            </a:pPr>
            <a:endParaRPr sz="800" dirty="0">
              <a:latin typeface="Arial"/>
              <a:cs typeface="Arial"/>
            </a:endParaRPr>
          </a:p>
        </p:txBody>
      </p:sp>
      <p:sp>
        <p:nvSpPr>
          <p:cNvPr id="2" name="object 2"/>
          <p:cNvSpPr txBox="1"/>
          <p:nvPr/>
        </p:nvSpPr>
        <p:spPr>
          <a:xfrm>
            <a:off x="332232" y="1024636"/>
            <a:ext cx="11527028" cy="152400"/>
          </a:xfrm>
          <a:prstGeom prst="rect">
            <a:avLst/>
          </a:prstGeom>
        </p:spPr>
        <p:txBody>
          <a:bodyPr wrap="square" lIns="0" tIns="0" rIns="0" bIns="0" rtlCol="0">
            <a:noAutofit/>
          </a:bodyPr>
          <a:lstStyle/>
          <a:p>
            <a:pPr marL="25400">
              <a:lnSpc>
                <a:spcPts val="1000"/>
              </a:lnSpc>
            </a:pPr>
            <a:endParaRPr sz="1000"/>
          </a:p>
        </p:txBody>
      </p:sp>
      <p:pic>
        <p:nvPicPr>
          <p:cNvPr id="2050" name="Picture 2" descr="Why Is Playtime So Important For Preschool Children?">
            <a:extLst>
              <a:ext uri="{FF2B5EF4-FFF2-40B4-BE49-F238E27FC236}">
                <a16:creationId xmlns:a16="http://schemas.microsoft.com/office/drawing/2014/main" id="{6D3802D4-A6B7-DDB0-9976-F4D64FDF30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2758" y="-3344"/>
            <a:ext cx="3708932" cy="1980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p:nvPr/>
        </p:nvSpPr>
        <p:spPr>
          <a:xfrm>
            <a:off x="0" y="0"/>
            <a:ext cx="12192000" cy="6857998"/>
          </a:xfrm>
          <a:prstGeom prst="rect">
            <a:avLst/>
          </a:prstGeom>
        </p:spPr>
        <p:txBody>
          <a:bodyPr wrap="square" lIns="0" tIns="0" rIns="0" bIns="0" rtlCol="0">
            <a:noAutofit/>
          </a:bodyPr>
          <a:lstStyle/>
          <a:p>
            <a:pPr>
              <a:lnSpc>
                <a:spcPts val="1000"/>
              </a:lnSpc>
            </a:pPr>
            <a:endParaRPr sz="1000"/>
          </a:p>
          <a:p>
            <a:pPr marL="1525270">
              <a:lnSpc>
                <a:spcPts val="2520"/>
              </a:lnSpc>
              <a:spcBef>
                <a:spcPts val="1333"/>
              </a:spcBef>
            </a:pPr>
            <a:r>
              <a:rPr sz="2000" spc="0" dirty="0">
                <a:latin typeface="Calibri Light"/>
                <a:cs typeface="Calibri Light"/>
              </a:rPr>
              <a:t>3 </a:t>
            </a:r>
            <a:r>
              <a:rPr sz="2000" spc="-50" dirty="0">
                <a:latin typeface="Calibri Light"/>
                <a:cs typeface="Calibri Light"/>
              </a:rPr>
              <a:t>P</a:t>
            </a:r>
            <a:r>
              <a:rPr sz="2000" spc="0" dirty="0">
                <a:latin typeface="Calibri Light"/>
                <a:cs typeface="Calibri Light"/>
              </a:rPr>
              <a:t>a</a:t>
            </a:r>
            <a:r>
              <a:rPr sz="2000" spc="4" dirty="0">
                <a:latin typeface="Calibri Light"/>
                <a:cs typeface="Calibri Light"/>
              </a:rPr>
              <a:t>r</a:t>
            </a:r>
            <a:r>
              <a:rPr sz="2000" spc="0" dirty="0">
                <a:latin typeface="Calibri Light"/>
                <a:cs typeface="Calibri Light"/>
              </a:rPr>
              <a:t>t</a:t>
            </a:r>
            <a:r>
              <a:rPr sz="2000" spc="-19" dirty="0">
                <a:latin typeface="Calibri Light"/>
                <a:cs typeface="Calibri Light"/>
              </a:rPr>
              <a:t> </a:t>
            </a:r>
            <a:r>
              <a:rPr sz="2000" spc="0" dirty="0">
                <a:latin typeface="Calibri Light"/>
                <a:cs typeface="Calibri Light"/>
              </a:rPr>
              <a:t>S</a:t>
            </a:r>
            <a:r>
              <a:rPr sz="2000" spc="-19" dirty="0">
                <a:latin typeface="Calibri Light"/>
                <a:cs typeface="Calibri Light"/>
              </a:rPr>
              <a:t>t</a:t>
            </a:r>
            <a:r>
              <a:rPr sz="2000" spc="0" dirty="0">
                <a:latin typeface="Calibri Light"/>
                <a:cs typeface="Calibri Light"/>
              </a:rPr>
              <a:t>o</a:t>
            </a:r>
            <a:r>
              <a:rPr sz="2000" spc="9" dirty="0">
                <a:latin typeface="Calibri Light"/>
                <a:cs typeface="Calibri Light"/>
              </a:rPr>
              <a:t>r</a:t>
            </a:r>
            <a:r>
              <a:rPr sz="2000" spc="0" dirty="0">
                <a:latin typeface="Calibri Light"/>
                <a:cs typeface="Calibri Light"/>
              </a:rPr>
              <a:t>y                                                                                                                                                    </a:t>
            </a:r>
            <a:r>
              <a:rPr sz="2000" spc="164" dirty="0">
                <a:latin typeface="Calibri Light"/>
                <a:cs typeface="Calibri Light"/>
              </a:rPr>
              <a:t> </a:t>
            </a:r>
            <a:r>
              <a:rPr sz="3000" b="1" spc="0" baseline="8888" dirty="0">
                <a:solidFill>
                  <a:srgbClr val="FFFFFF"/>
                </a:solidFill>
                <a:latin typeface="Garamond"/>
                <a:cs typeface="Garamond"/>
              </a:rPr>
              <a:t>E</a:t>
            </a:r>
            <a:r>
              <a:rPr sz="3000" b="1" spc="-104" baseline="8888" dirty="0">
                <a:solidFill>
                  <a:srgbClr val="FFFFFF"/>
                </a:solidFill>
                <a:latin typeface="Garamond"/>
                <a:cs typeface="Garamond"/>
              </a:rPr>
              <a:t>V</a:t>
            </a:r>
            <a:r>
              <a:rPr sz="3000" b="1" spc="0" baseline="8888" dirty="0">
                <a:solidFill>
                  <a:srgbClr val="FFFFFF"/>
                </a:solidFill>
                <a:latin typeface="Garamond"/>
                <a:cs typeface="Garamond"/>
              </a:rPr>
              <a:t>A</a:t>
            </a:r>
            <a:endParaRPr sz="2000">
              <a:latin typeface="Garamond"/>
              <a:cs typeface="Garamond"/>
            </a:endParaRPr>
          </a:p>
          <a:p>
            <a:pPr marR="270006" algn="r">
              <a:lnSpc>
                <a:spcPts val="1400"/>
              </a:lnSpc>
            </a:pPr>
            <a:r>
              <a:rPr sz="1400" spc="0" dirty="0">
                <a:solidFill>
                  <a:srgbClr val="B10961"/>
                </a:solidFill>
                <a:latin typeface="Calibri"/>
                <a:cs typeface="Calibri"/>
              </a:rPr>
              <a:t>Consulting</a:t>
            </a:r>
            <a:endParaRPr sz="1400">
              <a:latin typeface="Calibri"/>
              <a:cs typeface="Calibri"/>
            </a:endParaRPr>
          </a:p>
          <a:p>
            <a:pPr marL="757428">
              <a:lnSpc>
                <a:spcPts val="1181"/>
              </a:lnSpc>
              <a:spcBef>
                <a:spcPts val="45476"/>
              </a:spcBef>
            </a:pPr>
            <a:r>
              <a:rPr sz="800" spc="0" dirty="0">
                <a:solidFill>
                  <a:srgbClr val="FFFFFF"/>
                </a:solidFill>
                <a:latin typeface="Calibri"/>
                <a:cs typeface="Calibri"/>
              </a:rPr>
              <a:t>S</a:t>
            </a:r>
            <a:r>
              <a:rPr sz="800" spc="-4" dirty="0">
                <a:solidFill>
                  <a:srgbClr val="FFFFFF"/>
                </a:solidFill>
                <a:latin typeface="Calibri"/>
                <a:cs typeface="Calibri"/>
              </a:rPr>
              <a:t>tr</a:t>
            </a:r>
            <a:r>
              <a:rPr sz="800" spc="0" dirty="0">
                <a:solidFill>
                  <a:srgbClr val="FFFFFF"/>
                </a:solidFill>
                <a:latin typeface="Calibri"/>
                <a:cs typeface="Calibri"/>
              </a:rPr>
              <a:t>a</a:t>
            </a:r>
            <a:r>
              <a:rPr sz="800" spc="-9" dirty="0">
                <a:solidFill>
                  <a:srgbClr val="FFFFFF"/>
                </a:solidFill>
                <a:latin typeface="Calibri"/>
                <a:cs typeface="Calibri"/>
              </a:rPr>
              <a:t>t</a:t>
            </a:r>
            <a:r>
              <a:rPr sz="800" spc="-4" dirty="0">
                <a:solidFill>
                  <a:srgbClr val="FFFFFF"/>
                </a:solidFill>
                <a:latin typeface="Calibri"/>
                <a:cs typeface="Calibri"/>
              </a:rPr>
              <a:t>e</a:t>
            </a:r>
            <a:r>
              <a:rPr sz="800" spc="4" dirty="0">
                <a:solidFill>
                  <a:srgbClr val="FFFFFF"/>
                </a:solidFill>
                <a:latin typeface="Calibri"/>
                <a:cs typeface="Calibri"/>
              </a:rPr>
              <a:t>g</a:t>
            </a:r>
            <a:r>
              <a:rPr sz="800" spc="0" dirty="0">
                <a:solidFill>
                  <a:srgbClr val="FFFFFF"/>
                </a:solidFill>
                <a:latin typeface="Calibri"/>
                <a:cs typeface="Calibri"/>
              </a:rPr>
              <a:t>y                                                                                                                                                                                                                                                                                                                                                                                                                                                                            </a:t>
            </a:r>
            <a:r>
              <a:rPr sz="800" spc="84" dirty="0">
                <a:solidFill>
                  <a:srgbClr val="FFFFFF"/>
                </a:solidFill>
                <a:latin typeface="Calibri"/>
                <a:cs typeface="Calibri"/>
              </a:rPr>
              <a:t> </a:t>
            </a:r>
            <a:r>
              <a:rPr sz="1050" spc="0" dirty="0">
                <a:latin typeface="Calibri Light"/>
                <a:cs typeface="Calibri Light"/>
              </a:rPr>
              <a:t>1</a:t>
            </a:r>
            <a:endParaRPr sz="1050">
              <a:latin typeface="Calibri Light"/>
              <a:cs typeface="Calibri Light"/>
            </a:endParaRPr>
          </a:p>
        </p:txBody>
      </p:sp>
      <p:sp>
        <p:nvSpPr>
          <p:cNvPr id="13" name="object 13"/>
          <p:cNvSpPr/>
          <p:nvPr/>
        </p:nvSpPr>
        <p:spPr>
          <a:xfrm>
            <a:off x="457200" y="260603"/>
            <a:ext cx="786384" cy="701040"/>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1456944" y="6505956"/>
            <a:ext cx="74675" cy="288036"/>
          </a:xfrm>
          <a:custGeom>
            <a:avLst/>
            <a:gdLst/>
            <a:ahLst/>
            <a:cxnLst/>
            <a:rect l="l" t="t" r="r" b="b"/>
            <a:pathLst>
              <a:path w="74675" h="288035">
                <a:moveTo>
                  <a:pt x="0" y="288036"/>
                </a:moveTo>
                <a:lnTo>
                  <a:pt x="74675" y="288036"/>
                </a:lnTo>
                <a:lnTo>
                  <a:pt x="74675" y="0"/>
                </a:lnTo>
                <a:lnTo>
                  <a:pt x="0" y="0"/>
                </a:lnTo>
                <a:lnTo>
                  <a:pt x="0" y="288036"/>
                </a:lnTo>
                <a:close/>
              </a:path>
            </a:pathLst>
          </a:custGeom>
          <a:ln w="6096">
            <a:solidFill>
              <a:srgbClr val="1B6AA2"/>
            </a:solidFill>
          </a:ln>
        </p:spPr>
        <p:txBody>
          <a:bodyPr wrap="square" lIns="0" tIns="0" rIns="0" bIns="0" rtlCol="0">
            <a:noAutofit/>
          </a:bodyPr>
          <a:lstStyle/>
          <a:p>
            <a:endParaRPr/>
          </a:p>
        </p:txBody>
      </p:sp>
      <p:sp>
        <p:nvSpPr>
          <p:cNvPr id="15" name="object 15"/>
          <p:cNvSpPr/>
          <p:nvPr/>
        </p:nvSpPr>
        <p:spPr>
          <a:xfrm>
            <a:off x="224028" y="6505956"/>
            <a:ext cx="74675" cy="288036"/>
          </a:xfrm>
          <a:custGeom>
            <a:avLst/>
            <a:gdLst/>
            <a:ahLst/>
            <a:cxnLst/>
            <a:rect l="l" t="t" r="r" b="b"/>
            <a:pathLst>
              <a:path w="74675" h="288035">
                <a:moveTo>
                  <a:pt x="0" y="288036"/>
                </a:moveTo>
                <a:lnTo>
                  <a:pt x="74675" y="288036"/>
                </a:lnTo>
                <a:lnTo>
                  <a:pt x="74675" y="0"/>
                </a:lnTo>
                <a:lnTo>
                  <a:pt x="0" y="0"/>
                </a:lnTo>
                <a:lnTo>
                  <a:pt x="0" y="288036"/>
                </a:lnTo>
                <a:close/>
              </a:path>
            </a:pathLst>
          </a:custGeom>
          <a:ln w="6096">
            <a:solidFill>
              <a:srgbClr val="1B6AA2"/>
            </a:solidFill>
          </a:ln>
        </p:spPr>
        <p:txBody>
          <a:bodyPr wrap="square" lIns="0" tIns="0" rIns="0" bIns="0" rtlCol="0">
            <a:noAutofit/>
          </a:bodyPr>
          <a:lstStyle/>
          <a:p>
            <a:endParaRPr/>
          </a:p>
        </p:txBody>
      </p:sp>
      <p:sp>
        <p:nvSpPr>
          <p:cNvPr id="16" name="object 16"/>
          <p:cNvSpPr/>
          <p:nvPr/>
        </p:nvSpPr>
        <p:spPr>
          <a:xfrm>
            <a:off x="324612" y="6505956"/>
            <a:ext cx="74675" cy="288036"/>
          </a:xfrm>
          <a:custGeom>
            <a:avLst/>
            <a:gdLst/>
            <a:ahLst/>
            <a:cxnLst/>
            <a:rect l="l" t="t" r="r" b="b"/>
            <a:pathLst>
              <a:path w="74675" h="288035">
                <a:moveTo>
                  <a:pt x="0" y="288036"/>
                </a:moveTo>
                <a:lnTo>
                  <a:pt x="74675" y="288036"/>
                </a:lnTo>
                <a:lnTo>
                  <a:pt x="74675" y="0"/>
                </a:lnTo>
                <a:lnTo>
                  <a:pt x="0" y="0"/>
                </a:lnTo>
                <a:lnTo>
                  <a:pt x="0" y="288036"/>
                </a:lnTo>
                <a:close/>
              </a:path>
            </a:pathLst>
          </a:custGeom>
          <a:ln w="6096">
            <a:solidFill>
              <a:srgbClr val="1B6AA2"/>
            </a:solidFill>
          </a:ln>
        </p:spPr>
        <p:txBody>
          <a:bodyPr wrap="square" lIns="0" tIns="0" rIns="0" bIns="0" rtlCol="0">
            <a:noAutofit/>
          </a:bodyPr>
          <a:lstStyle/>
          <a:p>
            <a:endParaRPr/>
          </a:p>
        </p:txBody>
      </p:sp>
      <p:sp>
        <p:nvSpPr>
          <p:cNvPr id="17" name="object 17"/>
          <p:cNvSpPr/>
          <p:nvPr/>
        </p:nvSpPr>
        <p:spPr>
          <a:xfrm>
            <a:off x="425195" y="6496810"/>
            <a:ext cx="1008888" cy="301752"/>
          </a:xfrm>
          <a:custGeom>
            <a:avLst/>
            <a:gdLst/>
            <a:ahLst/>
            <a:cxnLst/>
            <a:rect l="l" t="t" r="r" b="b"/>
            <a:pathLst>
              <a:path w="1008888" h="301751">
                <a:moveTo>
                  <a:pt x="0" y="301752"/>
                </a:moveTo>
                <a:lnTo>
                  <a:pt x="1008888" y="301752"/>
                </a:lnTo>
                <a:lnTo>
                  <a:pt x="1008888" y="0"/>
                </a:lnTo>
                <a:lnTo>
                  <a:pt x="0" y="0"/>
                </a:lnTo>
                <a:lnTo>
                  <a:pt x="0" y="301752"/>
                </a:lnTo>
                <a:close/>
              </a:path>
            </a:pathLst>
          </a:custGeom>
          <a:ln w="6096">
            <a:solidFill>
              <a:srgbClr val="001F5F"/>
            </a:solidFill>
          </a:ln>
        </p:spPr>
        <p:txBody>
          <a:bodyPr wrap="square" lIns="0" tIns="0" rIns="0" bIns="0" rtlCol="0">
            <a:noAutofit/>
          </a:bodyPr>
          <a:lstStyle/>
          <a:p>
            <a:endParaRPr/>
          </a:p>
        </p:txBody>
      </p:sp>
      <p:sp>
        <p:nvSpPr>
          <p:cNvPr id="18" name="object 18"/>
          <p:cNvSpPr/>
          <p:nvPr/>
        </p:nvSpPr>
        <p:spPr>
          <a:xfrm>
            <a:off x="0" y="0"/>
            <a:ext cx="4044696" cy="6857998"/>
          </a:xfrm>
          <a:custGeom>
            <a:avLst/>
            <a:gdLst/>
            <a:ahLst/>
            <a:cxnLst/>
            <a:rect l="l" t="t" r="r" b="b"/>
            <a:pathLst>
              <a:path w="4044696" h="6857998">
                <a:moveTo>
                  <a:pt x="0" y="6857998"/>
                </a:moveTo>
                <a:lnTo>
                  <a:pt x="4044696" y="6857998"/>
                </a:lnTo>
                <a:lnTo>
                  <a:pt x="4044696" y="0"/>
                </a:lnTo>
                <a:lnTo>
                  <a:pt x="0" y="0"/>
                </a:lnTo>
                <a:lnTo>
                  <a:pt x="0" y="6857998"/>
                </a:lnTo>
                <a:close/>
              </a:path>
            </a:pathLst>
          </a:custGeom>
          <a:solidFill>
            <a:srgbClr val="135079"/>
          </a:solidFill>
        </p:spPr>
        <p:txBody>
          <a:bodyPr wrap="square" lIns="0" tIns="0" rIns="0" bIns="0" rtlCol="0">
            <a:noAutofit/>
          </a:bodyPr>
          <a:lstStyle/>
          <a:p>
            <a:endParaRPr lang="en-IN"/>
          </a:p>
        </p:txBody>
      </p:sp>
      <p:sp>
        <p:nvSpPr>
          <p:cNvPr id="19" name="object 19"/>
          <p:cNvSpPr/>
          <p:nvPr/>
        </p:nvSpPr>
        <p:spPr>
          <a:xfrm>
            <a:off x="4044696" y="0"/>
            <a:ext cx="4108704" cy="6857998"/>
          </a:xfrm>
          <a:custGeom>
            <a:avLst/>
            <a:gdLst/>
            <a:ahLst/>
            <a:cxnLst/>
            <a:rect l="l" t="t" r="r" b="b"/>
            <a:pathLst>
              <a:path w="4108704" h="6857998">
                <a:moveTo>
                  <a:pt x="4108704" y="6857998"/>
                </a:moveTo>
                <a:lnTo>
                  <a:pt x="4108704" y="0"/>
                </a:lnTo>
                <a:lnTo>
                  <a:pt x="0" y="0"/>
                </a:lnTo>
                <a:lnTo>
                  <a:pt x="0" y="6857998"/>
                </a:lnTo>
                <a:lnTo>
                  <a:pt x="4108704" y="6857998"/>
                </a:lnTo>
                <a:close/>
              </a:path>
            </a:pathLst>
          </a:custGeom>
          <a:solidFill>
            <a:srgbClr val="1B6AA2"/>
          </a:solidFill>
        </p:spPr>
        <p:txBody>
          <a:bodyPr wrap="square" lIns="0" tIns="0" rIns="0" bIns="0" rtlCol="0">
            <a:noAutofit/>
          </a:bodyPr>
          <a:lstStyle/>
          <a:p>
            <a:endParaRPr/>
          </a:p>
        </p:txBody>
      </p:sp>
      <p:sp>
        <p:nvSpPr>
          <p:cNvPr id="20" name="object 20"/>
          <p:cNvSpPr/>
          <p:nvPr/>
        </p:nvSpPr>
        <p:spPr>
          <a:xfrm>
            <a:off x="8135111" y="0"/>
            <a:ext cx="4056887" cy="6857998"/>
          </a:xfrm>
          <a:custGeom>
            <a:avLst/>
            <a:gdLst/>
            <a:ahLst/>
            <a:cxnLst/>
            <a:rect l="l" t="t" r="r" b="b"/>
            <a:pathLst>
              <a:path w="4056887" h="6857998">
                <a:moveTo>
                  <a:pt x="4056887" y="6857998"/>
                </a:moveTo>
                <a:lnTo>
                  <a:pt x="4056887" y="0"/>
                </a:lnTo>
                <a:lnTo>
                  <a:pt x="0" y="0"/>
                </a:lnTo>
                <a:lnTo>
                  <a:pt x="0" y="6857998"/>
                </a:lnTo>
                <a:lnTo>
                  <a:pt x="4056887" y="6857998"/>
                </a:lnTo>
                <a:close/>
              </a:path>
            </a:pathLst>
          </a:custGeom>
          <a:solidFill>
            <a:srgbClr val="5AAAE3"/>
          </a:solidFill>
        </p:spPr>
        <p:txBody>
          <a:bodyPr wrap="square" lIns="0" tIns="0" rIns="0" bIns="0" rtlCol="0">
            <a:noAutofit/>
          </a:bodyPr>
          <a:lstStyle/>
          <a:p>
            <a:endParaRPr/>
          </a:p>
        </p:txBody>
      </p:sp>
      <p:sp>
        <p:nvSpPr>
          <p:cNvPr id="12" name="object 12"/>
          <p:cNvSpPr/>
          <p:nvPr/>
        </p:nvSpPr>
        <p:spPr>
          <a:xfrm>
            <a:off x="8135111" y="0"/>
            <a:ext cx="18288" cy="6857998"/>
          </a:xfrm>
          <a:custGeom>
            <a:avLst/>
            <a:gdLst/>
            <a:ahLst/>
            <a:cxnLst/>
            <a:rect l="l" t="t" r="r" b="b"/>
            <a:pathLst>
              <a:path w="18288" h="6857998">
                <a:moveTo>
                  <a:pt x="0" y="6857998"/>
                </a:moveTo>
                <a:lnTo>
                  <a:pt x="18288" y="6857998"/>
                </a:lnTo>
                <a:lnTo>
                  <a:pt x="18288" y="0"/>
                </a:lnTo>
                <a:lnTo>
                  <a:pt x="0" y="0"/>
                </a:lnTo>
                <a:lnTo>
                  <a:pt x="0" y="6857998"/>
                </a:lnTo>
                <a:close/>
              </a:path>
            </a:pathLst>
          </a:custGeom>
          <a:solidFill>
            <a:srgbClr val="FFFFFF"/>
          </a:solidFill>
        </p:spPr>
        <p:txBody>
          <a:bodyPr wrap="square" lIns="0" tIns="0" rIns="0" bIns="0" rtlCol="0">
            <a:noAutofit/>
          </a:bodyPr>
          <a:lstStyle/>
          <a:p>
            <a:endParaRPr/>
          </a:p>
        </p:txBody>
      </p:sp>
      <p:sp>
        <p:nvSpPr>
          <p:cNvPr id="11" name="object 11"/>
          <p:cNvSpPr txBox="1"/>
          <p:nvPr/>
        </p:nvSpPr>
        <p:spPr>
          <a:xfrm>
            <a:off x="76200" y="152400"/>
            <a:ext cx="3777997" cy="701041"/>
          </a:xfrm>
          <a:prstGeom prst="rect">
            <a:avLst/>
          </a:prstGeom>
        </p:spPr>
        <p:txBody>
          <a:bodyPr wrap="square" lIns="0" tIns="29114" rIns="0" bIns="0" rtlCol="0">
            <a:noAutofit/>
          </a:bodyPr>
          <a:lstStyle/>
          <a:p>
            <a:pPr marL="12700">
              <a:lnSpc>
                <a:spcPts val="4585"/>
              </a:lnSpc>
            </a:pPr>
            <a:r>
              <a:rPr lang="en-IN" sz="4400" spc="-47" dirty="0">
                <a:solidFill>
                  <a:srgbClr val="FFFFFF"/>
                </a:solidFill>
                <a:latin typeface="Tw Cen MT"/>
                <a:cs typeface="Tw Cen MT"/>
              </a:rPr>
              <a:t>USER PERSONA</a:t>
            </a:r>
            <a:endParaRPr sz="3500" dirty="0">
              <a:latin typeface="Tw Cen MT"/>
              <a:cs typeface="Tw Cen MT"/>
            </a:endParaRPr>
          </a:p>
        </p:txBody>
      </p:sp>
      <p:sp>
        <p:nvSpPr>
          <p:cNvPr id="5" name="object 5"/>
          <p:cNvSpPr txBox="1"/>
          <p:nvPr/>
        </p:nvSpPr>
        <p:spPr>
          <a:xfrm>
            <a:off x="224028" y="6496810"/>
            <a:ext cx="87629" cy="301752"/>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11658" y="6496810"/>
            <a:ext cx="100584" cy="301752"/>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12242" y="6496810"/>
            <a:ext cx="1033271" cy="301752"/>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445514" y="6496810"/>
            <a:ext cx="86106" cy="301752"/>
          </a:xfrm>
          <a:prstGeom prst="rect">
            <a:avLst/>
          </a:prstGeom>
        </p:spPr>
        <p:txBody>
          <a:bodyPr wrap="square" lIns="0" tIns="0" rIns="0" bIns="0" rtlCol="0">
            <a:noAutofit/>
          </a:bodyPr>
          <a:lstStyle/>
          <a:p>
            <a:pPr marL="25400">
              <a:lnSpc>
                <a:spcPts val="1000"/>
              </a:lnSpc>
            </a:pPr>
            <a:endParaRPr sz="1000"/>
          </a:p>
        </p:txBody>
      </p:sp>
      <p:sp>
        <p:nvSpPr>
          <p:cNvPr id="27" name="TextBox 26">
            <a:extLst>
              <a:ext uri="{FF2B5EF4-FFF2-40B4-BE49-F238E27FC236}">
                <a16:creationId xmlns:a16="http://schemas.microsoft.com/office/drawing/2014/main" id="{7B7547C6-FFAC-3636-5935-71C55C98B5D1}"/>
              </a:ext>
            </a:extLst>
          </p:cNvPr>
          <p:cNvSpPr txBox="1"/>
          <p:nvPr/>
        </p:nvSpPr>
        <p:spPr>
          <a:xfrm>
            <a:off x="609600" y="1143000"/>
            <a:ext cx="2209800"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IN" dirty="0"/>
              <a:t>SINGLE MOTHER</a:t>
            </a:r>
          </a:p>
        </p:txBody>
      </p:sp>
      <p:sp>
        <p:nvSpPr>
          <p:cNvPr id="28" name="TextBox 27">
            <a:extLst>
              <a:ext uri="{FF2B5EF4-FFF2-40B4-BE49-F238E27FC236}">
                <a16:creationId xmlns:a16="http://schemas.microsoft.com/office/drawing/2014/main" id="{19CDE54F-A571-811C-B6D3-05F368DC4A1B}"/>
              </a:ext>
            </a:extLst>
          </p:cNvPr>
          <p:cNvSpPr txBox="1"/>
          <p:nvPr/>
        </p:nvSpPr>
        <p:spPr>
          <a:xfrm>
            <a:off x="4724400" y="853441"/>
            <a:ext cx="2775206"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IN" dirty="0"/>
              <a:t>WORKING COUPLE</a:t>
            </a:r>
          </a:p>
        </p:txBody>
      </p:sp>
      <p:sp>
        <p:nvSpPr>
          <p:cNvPr id="29" name="TextBox 28">
            <a:extLst>
              <a:ext uri="{FF2B5EF4-FFF2-40B4-BE49-F238E27FC236}">
                <a16:creationId xmlns:a16="http://schemas.microsoft.com/office/drawing/2014/main" id="{40C39F99-BCEB-E9E0-E8DA-0D7B191CA45D}"/>
              </a:ext>
            </a:extLst>
          </p:cNvPr>
          <p:cNvSpPr txBox="1"/>
          <p:nvPr/>
        </p:nvSpPr>
        <p:spPr>
          <a:xfrm>
            <a:off x="8686800" y="853441"/>
            <a:ext cx="3048000"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IN" dirty="0"/>
              <a:t>GRANDPARENTS</a:t>
            </a:r>
          </a:p>
        </p:txBody>
      </p:sp>
      <p:sp>
        <p:nvSpPr>
          <p:cNvPr id="30" name="TextBox 29">
            <a:extLst>
              <a:ext uri="{FF2B5EF4-FFF2-40B4-BE49-F238E27FC236}">
                <a16:creationId xmlns:a16="http://schemas.microsoft.com/office/drawing/2014/main" id="{72C9657F-8539-9A87-8CD1-F550F837C896}"/>
              </a:ext>
            </a:extLst>
          </p:cNvPr>
          <p:cNvSpPr txBox="1"/>
          <p:nvPr/>
        </p:nvSpPr>
        <p:spPr>
          <a:xfrm>
            <a:off x="502321" y="1859608"/>
            <a:ext cx="3201925" cy="5355312"/>
          </a:xfrm>
          <a:prstGeom prst="rect">
            <a:avLst/>
          </a:prstGeom>
          <a:noFill/>
        </p:spPr>
        <p:txBody>
          <a:bodyPr wrap="square" rtlCol="0">
            <a:spAutoFit/>
          </a:bodyPr>
          <a:lstStyle/>
          <a:p>
            <a:endParaRPr lang="en-IN" dirty="0"/>
          </a:p>
          <a:p>
            <a:endParaRPr lang="en-IN" dirty="0"/>
          </a:p>
          <a:p>
            <a:endParaRPr lang="en-IN" dirty="0"/>
          </a:p>
          <a:p>
            <a:endParaRPr lang="en-IN" dirty="0">
              <a:solidFill>
                <a:srgbClr val="FF0000"/>
              </a:solidFill>
            </a:endParaRPr>
          </a:p>
          <a:p>
            <a:r>
              <a:rPr lang="en-IN" dirty="0">
                <a:solidFill>
                  <a:srgbClr val="FFFF00"/>
                </a:solidFill>
              </a:rPr>
              <a:t>NAME PRITI SHUKLA</a:t>
            </a:r>
          </a:p>
          <a:p>
            <a:r>
              <a:rPr lang="en-IN" dirty="0">
                <a:solidFill>
                  <a:srgbClr val="FFFF00"/>
                </a:solidFill>
              </a:rPr>
              <a:t>AGE 27 YEAR</a:t>
            </a:r>
          </a:p>
          <a:p>
            <a:r>
              <a:rPr lang="en-IN" dirty="0">
                <a:solidFill>
                  <a:srgbClr val="FFFF00"/>
                </a:solidFill>
              </a:rPr>
              <a:t>LOCATION-DELHI</a:t>
            </a:r>
          </a:p>
          <a:p>
            <a:r>
              <a:rPr lang="en-IN" dirty="0">
                <a:solidFill>
                  <a:srgbClr val="FFFF00"/>
                </a:solidFill>
              </a:rPr>
              <a:t>MOTIVATIONS-To give bright future to her child and to find activity that will keep her children busy and happy.</a:t>
            </a:r>
          </a:p>
          <a:p>
            <a:endParaRPr lang="en-IN" dirty="0">
              <a:solidFill>
                <a:srgbClr val="FFFF00"/>
              </a:solidFill>
            </a:endParaRPr>
          </a:p>
          <a:p>
            <a:r>
              <a:rPr lang="en-IN" dirty="0">
                <a:solidFill>
                  <a:srgbClr val="FFFF00"/>
                </a:solidFill>
              </a:rPr>
              <a:t>FRUSTRATIONS-</a:t>
            </a:r>
            <a:r>
              <a:rPr lang="en-IN" dirty="0" err="1">
                <a:solidFill>
                  <a:srgbClr val="FFFF00"/>
                </a:solidFill>
              </a:rPr>
              <a:t>Priti</a:t>
            </a:r>
            <a:r>
              <a:rPr lang="en-IN" dirty="0">
                <a:solidFill>
                  <a:srgbClr val="FFFF00"/>
                </a:solidFill>
              </a:rPr>
              <a:t>  always feels like she has very little time to spend on study and she is rarely home and needs a solution that will allow her to easily work while on the go.</a:t>
            </a:r>
          </a:p>
          <a:p>
            <a:endParaRPr lang="en-IN" dirty="0"/>
          </a:p>
        </p:txBody>
      </p:sp>
      <p:sp>
        <p:nvSpPr>
          <p:cNvPr id="31" name="TextBox 30">
            <a:extLst>
              <a:ext uri="{FF2B5EF4-FFF2-40B4-BE49-F238E27FC236}">
                <a16:creationId xmlns:a16="http://schemas.microsoft.com/office/drawing/2014/main" id="{90B1501A-3D40-33DB-AF21-25B2D6BAC740}"/>
              </a:ext>
            </a:extLst>
          </p:cNvPr>
          <p:cNvSpPr txBox="1"/>
          <p:nvPr/>
        </p:nvSpPr>
        <p:spPr>
          <a:xfrm>
            <a:off x="4419600" y="1752600"/>
            <a:ext cx="3406140" cy="5078313"/>
          </a:xfrm>
          <a:prstGeom prst="rect">
            <a:avLst/>
          </a:prstGeom>
          <a:noFill/>
        </p:spPr>
        <p:txBody>
          <a:bodyPr wrap="square" rtlCol="0">
            <a:spAutoFit/>
          </a:bodyPr>
          <a:lstStyle/>
          <a:p>
            <a:endParaRPr lang="en-IN" dirty="0"/>
          </a:p>
          <a:p>
            <a:endParaRPr lang="en-IN" dirty="0"/>
          </a:p>
          <a:p>
            <a:endParaRPr lang="en-IN" dirty="0"/>
          </a:p>
          <a:p>
            <a:endParaRPr lang="en-IN" dirty="0"/>
          </a:p>
          <a:p>
            <a:r>
              <a:rPr lang="en-IN" dirty="0">
                <a:solidFill>
                  <a:srgbClr val="FFFF00"/>
                </a:solidFill>
              </a:rPr>
              <a:t>NAME-ANURAG AND ANANYA</a:t>
            </a:r>
          </a:p>
          <a:p>
            <a:r>
              <a:rPr lang="en-IN" dirty="0">
                <a:solidFill>
                  <a:srgbClr val="FFFF00"/>
                </a:solidFill>
              </a:rPr>
              <a:t>AGE-32 &amp;30</a:t>
            </a:r>
          </a:p>
          <a:p>
            <a:r>
              <a:rPr lang="en-IN" dirty="0">
                <a:solidFill>
                  <a:srgbClr val="FFFF00"/>
                </a:solidFill>
              </a:rPr>
              <a:t>LOCTION-BANGALORE</a:t>
            </a:r>
          </a:p>
          <a:p>
            <a:r>
              <a:rPr lang="en-IN" dirty="0">
                <a:solidFill>
                  <a:srgbClr val="FFFF00"/>
                </a:solidFill>
              </a:rPr>
              <a:t>MOTIVATIONS-Getting accepted into his top choice schools and choosing a school where he will have fun .</a:t>
            </a:r>
          </a:p>
          <a:p>
            <a:endParaRPr lang="en-IN" dirty="0">
              <a:solidFill>
                <a:srgbClr val="FFFF00"/>
              </a:solidFill>
            </a:endParaRPr>
          </a:p>
          <a:p>
            <a:r>
              <a:rPr lang="en-IN" dirty="0">
                <a:solidFill>
                  <a:srgbClr val="FFFF00"/>
                </a:solidFill>
              </a:rPr>
              <a:t>FRUSTATIONS-both are working couple ,they spent most of the time in their office so that they do not give proper time for their overall development and want such things.</a:t>
            </a:r>
          </a:p>
        </p:txBody>
      </p:sp>
      <p:sp>
        <p:nvSpPr>
          <p:cNvPr id="32" name="TextBox 31">
            <a:extLst>
              <a:ext uri="{FF2B5EF4-FFF2-40B4-BE49-F238E27FC236}">
                <a16:creationId xmlns:a16="http://schemas.microsoft.com/office/drawing/2014/main" id="{AE648BD1-03EC-4E2B-C766-DB77153E358C}"/>
              </a:ext>
            </a:extLst>
          </p:cNvPr>
          <p:cNvSpPr txBox="1"/>
          <p:nvPr/>
        </p:nvSpPr>
        <p:spPr>
          <a:xfrm>
            <a:off x="8458200" y="1828800"/>
            <a:ext cx="3581400" cy="4801314"/>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IN" dirty="0">
                <a:solidFill>
                  <a:srgbClr val="FFFF00"/>
                </a:solidFill>
              </a:rPr>
              <a:t>NAME-ARITARO GONGULY AND MAHARANI</a:t>
            </a:r>
          </a:p>
          <a:p>
            <a:r>
              <a:rPr lang="en-IN" dirty="0">
                <a:solidFill>
                  <a:srgbClr val="FFFF00"/>
                </a:solidFill>
              </a:rPr>
              <a:t>AGE-ABOVE -50</a:t>
            </a:r>
          </a:p>
          <a:p>
            <a:r>
              <a:rPr lang="en-IN" dirty="0">
                <a:solidFill>
                  <a:srgbClr val="FFFF00"/>
                </a:solidFill>
              </a:rPr>
              <a:t>LOCATION-KOLKATA</a:t>
            </a:r>
          </a:p>
          <a:p>
            <a:r>
              <a:rPr lang="en-IN" dirty="0">
                <a:solidFill>
                  <a:srgbClr val="FFFF00"/>
                </a:solidFill>
              </a:rPr>
              <a:t>MOTIVATIONS-learning valuable lessons like giving charity, being polite ,respectful to elders etc.</a:t>
            </a:r>
          </a:p>
          <a:p>
            <a:r>
              <a:rPr lang="en-IN" dirty="0">
                <a:solidFill>
                  <a:srgbClr val="FFFF00"/>
                </a:solidFill>
              </a:rPr>
              <a:t> </a:t>
            </a:r>
          </a:p>
          <a:p>
            <a:r>
              <a:rPr lang="en-IN" dirty="0">
                <a:solidFill>
                  <a:srgbClr val="FFFF00"/>
                </a:solidFill>
              </a:rPr>
              <a:t>FRUSTRATIONS-they are unable to care the child due to poor health of itself.</a:t>
            </a:r>
          </a:p>
        </p:txBody>
      </p:sp>
      <p:pic>
        <p:nvPicPr>
          <p:cNvPr id="1026" name="Picture 2" descr="Single mothers head 13 million households in India: UN Women report">
            <a:extLst>
              <a:ext uri="{FF2B5EF4-FFF2-40B4-BE49-F238E27FC236}">
                <a16:creationId xmlns:a16="http://schemas.microsoft.com/office/drawing/2014/main" id="{A5FF31C8-D3B7-473F-8469-113BC06CF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8" y="685800"/>
            <a:ext cx="3959356" cy="1773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81 Indian Couple With Baby Stock Photos, Pictures &amp; Royalty-Free Images  - iStock">
            <a:extLst>
              <a:ext uri="{FF2B5EF4-FFF2-40B4-BE49-F238E27FC236}">
                <a16:creationId xmlns:a16="http://schemas.microsoft.com/office/drawing/2014/main" id="{AAE84523-74CA-DF4C-9505-7DAC9FF22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695" y="27087"/>
            <a:ext cx="4081274" cy="24317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ppy Indian Family ,grand parents and children,isolated on white  background Stock Photo - Alamy">
            <a:extLst>
              <a:ext uri="{FF2B5EF4-FFF2-40B4-BE49-F238E27FC236}">
                <a16:creationId xmlns:a16="http://schemas.microsoft.com/office/drawing/2014/main" id="{01C6433A-5052-CC97-742F-85E36BED8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2541" y="27086"/>
            <a:ext cx="4029457" cy="2431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0959084" y="6096000"/>
            <a:ext cx="873251" cy="512064"/>
          </a:xfrm>
          <a:custGeom>
            <a:avLst/>
            <a:gdLst/>
            <a:ahLst/>
            <a:cxnLst/>
            <a:rect l="l" t="t" r="r" b="b"/>
            <a:pathLst>
              <a:path w="873251" h="512064">
                <a:moveTo>
                  <a:pt x="0" y="512064"/>
                </a:moveTo>
                <a:lnTo>
                  <a:pt x="873251" y="512064"/>
                </a:lnTo>
                <a:lnTo>
                  <a:pt x="873251" y="0"/>
                </a:lnTo>
                <a:lnTo>
                  <a:pt x="0" y="0"/>
                </a:lnTo>
                <a:lnTo>
                  <a:pt x="0" y="512064"/>
                </a:lnTo>
                <a:close/>
              </a:path>
            </a:pathLst>
          </a:custGeom>
          <a:solidFill>
            <a:srgbClr val="FFFFFF"/>
          </a:solidFill>
        </p:spPr>
        <p:txBody>
          <a:bodyPr wrap="square" lIns="0" tIns="0" rIns="0" bIns="0" rtlCol="0">
            <a:noAutofit/>
          </a:bodyPr>
          <a:lstStyle/>
          <a:p>
            <a:endParaRPr/>
          </a:p>
        </p:txBody>
      </p:sp>
      <p:sp>
        <p:nvSpPr>
          <p:cNvPr id="10" name="object 10"/>
          <p:cNvSpPr/>
          <p:nvPr/>
        </p:nvSpPr>
        <p:spPr>
          <a:xfrm>
            <a:off x="0" y="100583"/>
            <a:ext cx="1789176" cy="265176"/>
          </a:xfrm>
          <a:custGeom>
            <a:avLst/>
            <a:gdLst/>
            <a:ahLst/>
            <a:cxnLst/>
            <a:rect l="l" t="t" r="r" b="b"/>
            <a:pathLst>
              <a:path w="1789176" h="265176">
                <a:moveTo>
                  <a:pt x="0" y="265176"/>
                </a:moveTo>
                <a:lnTo>
                  <a:pt x="1789176" y="265176"/>
                </a:lnTo>
                <a:lnTo>
                  <a:pt x="1789176" y="0"/>
                </a:lnTo>
                <a:lnTo>
                  <a:pt x="0" y="0"/>
                </a:lnTo>
                <a:lnTo>
                  <a:pt x="0" y="265176"/>
                </a:lnTo>
                <a:close/>
              </a:path>
            </a:pathLst>
          </a:custGeom>
          <a:solidFill>
            <a:srgbClr val="373545"/>
          </a:solidFill>
        </p:spPr>
        <p:txBody>
          <a:bodyPr wrap="square" lIns="0" tIns="0" rIns="0" bIns="0" rtlCol="0">
            <a:noAutofit/>
          </a:bodyPr>
          <a:lstStyle/>
          <a:p>
            <a:endParaRPr/>
          </a:p>
        </p:txBody>
      </p:sp>
      <p:sp>
        <p:nvSpPr>
          <p:cNvPr id="7" name="object 7"/>
          <p:cNvSpPr txBox="1"/>
          <p:nvPr/>
        </p:nvSpPr>
        <p:spPr>
          <a:xfrm>
            <a:off x="332028" y="610565"/>
            <a:ext cx="1953972" cy="356108"/>
          </a:xfrm>
          <a:prstGeom prst="rect">
            <a:avLst/>
          </a:prstGeom>
        </p:spPr>
        <p:txBody>
          <a:bodyPr wrap="square" lIns="0" tIns="17811" rIns="0" bIns="0" rtlCol="0">
            <a:noAutofit/>
          </a:bodyPr>
          <a:lstStyle/>
          <a:p>
            <a:pPr marL="12700">
              <a:lnSpc>
                <a:spcPts val="2805"/>
              </a:lnSpc>
            </a:pPr>
            <a:r>
              <a:rPr lang="en-IN" sz="2600" dirty="0">
                <a:latin typeface="Book Antiqua"/>
                <a:cs typeface="Book Antiqua"/>
              </a:rPr>
              <a:t>FIVE CITIES</a:t>
            </a:r>
            <a:endParaRPr sz="2600" dirty="0">
              <a:latin typeface="Book Antiqua"/>
              <a:cs typeface="Book Antiqua"/>
            </a:endParaRPr>
          </a:p>
        </p:txBody>
      </p:sp>
      <p:sp>
        <p:nvSpPr>
          <p:cNvPr id="5" name="object 5"/>
          <p:cNvSpPr txBox="1"/>
          <p:nvPr/>
        </p:nvSpPr>
        <p:spPr>
          <a:xfrm>
            <a:off x="332029" y="610565"/>
            <a:ext cx="2239798"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pic>
        <p:nvPicPr>
          <p:cNvPr id="2050" name="Picture 2" descr="Student Unique Card">
            <a:extLst>
              <a:ext uri="{FF2B5EF4-FFF2-40B4-BE49-F238E27FC236}">
                <a16:creationId xmlns:a16="http://schemas.microsoft.com/office/drawing/2014/main" id="{B03E5746-5CD9-A540-0440-C96B8B6CE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484" y="-609600"/>
            <a:ext cx="60086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school programs | Encyclopedia on Early Childhood Development">
            <a:extLst>
              <a:ext uri="{FF2B5EF4-FFF2-40B4-BE49-F238E27FC236}">
                <a16:creationId xmlns:a16="http://schemas.microsoft.com/office/drawing/2014/main" id="{92A0C671-F10C-D7F7-0D9D-8044D12A60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8089" y="3657600"/>
            <a:ext cx="962025" cy="48253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C084A0F-9AB3-7A7A-BF52-EF283E192FBC}"/>
              </a:ext>
            </a:extLst>
          </p:cNvPr>
          <p:cNvSpPr/>
          <p:nvPr/>
        </p:nvSpPr>
        <p:spPr>
          <a:xfrm>
            <a:off x="208788" y="1110395"/>
            <a:ext cx="2534412" cy="202527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LOCATION</a:t>
            </a:r>
          </a:p>
          <a:p>
            <a:pPr algn="ctr"/>
            <a:r>
              <a:rPr lang="en-IN" dirty="0"/>
              <a:t>RESIDENTIAL AREA having surrounded by family.</a:t>
            </a:r>
          </a:p>
          <a:p>
            <a:pPr algn="ctr"/>
            <a:endParaRPr lang="en-IN" dirty="0"/>
          </a:p>
        </p:txBody>
      </p:sp>
      <p:sp>
        <p:nvSpPr>
          <p:cNvPr id="6" name="Oval 5">
            <a:extLst>
              <a:ext uri="{FF2B5EF4-FFF2-40B4-BE49-F238E27FC236}">
                <a16:creationId xmlns:a16="http://schemas.microsoft.com/office/drawing/2014/main" id="{5223F746-5038-4193-E919-192BB31C6C2F}"/>
              </a:ext>
            </a:extLst>
          </p:cNvPr>
          <p:cNvSpPr/>
          <p:nvPr/>
        </p:nvSpPr>
        <p:spPr>
          <a:xfrm>
            <a:off x="2945368" y="1110395"/>
            <a:ext cx="2534411" cy="202527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Area is well connected by roads around 5 to 8 km. </a:t>
            </a:r>
          </a:p>
        </p:txBody>
      </p:sp>
      <p:sp>
        <p:nvSpPr>
          <p:cNvPr id="8" name="Oval 7">
            <a:extLst>
              <a:ext uri="{FF2B5EF4-FFF2-40B4-BE49-F238E27FC236}">
                <a16:creationId xmlns:a16="http://schemas.microsoft.com/office/drawing/2014/main" id="{1A1B5F99-3DA2-F29C-90B8-E1E7A5E3E4A7}"/>
              </a:ext>
            </a:extLst>
          </p:cNvPr>
          <p:cNvSpPr/>
          <p:nvPr/>
        </p:nvSpPr>
        <p:spPr>
          <a:xfrm>
            <a:off x="208788" y="3460662"/>
            <a:ext cx="2534412" cy="18161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Better security in this area </a:t>
            </a:r>
          </a:p>
        </p:txBody>
      </p:sp>
      <p:sp>
        <p:nvSpPr>
          <p:cNvPr id="9" name="Oval 8">
            <a:extLst>
              <a:ext uri="{FF2B5EF4-FFF2-40B4-BE49-F238E27FC236}">
                <a16:creationId xmlns:a16="http://schemas.microsoft.com/office/drawing/2014/main" id="{3C94E8B4-419C-92B2-FB80-EA6ABF5195C9}"/>
              </a:ext>
            </a:extLst>
          </p:cNvPr>
          <p:cNvSpPr/>
          <p:nvPr/>
        </p:nvSpPr>
        <p:spPr>
          <a:xfrm>
            <a:off x="3133963" y="3428999"/>
            <a:ext cx="2534411" cy="184779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Gardens and parks attract more parents and children.</a:t>
            </a:r>
          </a:p>
        </p:txBody>
      </p:sp>
      <p:sp>
        <p:nvSpPr>
          <p:cNvPr id="12" name="Rectangle: Rounded Corners 11">
            <a:extLst>
              <a:ext uri="{FF2B5EF4-FFF2-40B4-BE49-F238E27FC236}">
                <a16:creationId xmlns:a16="http://schemas.microsoft.com/office/drawing/2014/main" id="{E8A5519F-F8D3-F83E-E421-7ADB7EDF82D5}"/>
              </a:ext>
            </a:extLst>
          </p:cNvPr>
          <p:cNvSpPr/>
          <p:nvPr/>
        </p:nvSpPr>
        <p:spPr>
          <a:xfrm>
            <a:off x="150916" y="5562560"/>
            <a:ext cx="6705600" cy="106687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 chose five different </a:t>
            </a:r>
            <a:r>
              <a:rPr lang="en-IN" dirty="0" err="1"/>
              <a:t>citis</a:t>
            </a:r>
            <a:r>
              <a:rPr lang="en-IN" dirty="0"/>
              <a:t> to explore their local culture and further </a:t>
            </a:r>
            <a:r>
              <a:rPr lang="en-IN" dirty="0" err="1"/>
              <a:t>expension</a:t>
            </a:r>
            <a:r>
              <a:rPr lang="en-IN" dirty="0"/>
              <a:t> is easy in whole </a:t>
            </a:r>
            <a:r>
              <a:rPr lang="en-IN" dirty="0" err="1"/>
              <a:t>india</a:t>
            </a:r>
            <a:r>
              <a:rPr lang="en-IN" dirty="0"/>
              <a:t>.</a:t>
            </a:r>
          </a:p>
        </p:txBody>
      </p:sp>
      <p:pic>
        <p:nvPicPr>
          <p:cNvPr id="10244" name="Picture 4" descr="Best Nursery School in Tumkur - Nursery School Admission 2021-22">
            <a:extLst>
              <a:ext uri="{FF2B5EF4-FFF2-40B4-BE49-F238E27FC236}">
                <a16:creationId xmlns:a16="http://schemas.microsoft.com/office/drawing/2014/main" id="{0B43554C-5FB2-479C-7E4D-AF47AB035F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115" y="3460661"/>
            <a:ext cx="4204806" cy="3397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0959084" y="6096000"/>
            <a:ext cx="873251" cy="512064"/>
          </a:xfrm>
          <a:custGeom>
            <a:avLst/>
            <a:gdLst/>
            <a:ahLst/>
            <a:cxnLst/>
            <a:rect l="l" t="t" r="r" b="b"/>
            <a:pathLst>
              <a:path w="873251" h="512064">
                <a:moveTo>
                  <a:pt x="0" y="512064"/>
                </a:moveTo>
                <a:lnTo>
                  <a:pt x="873251" y="512064"/>
                </a:lnTo>
                <a:lnTo>
                  <a:pt x="873251" y="0"/>
                </a:lnTo>
                <a:lnTo>
                  <a:pt x="0" y="0"/>
                </a:lnTo>
                <a:lnTo>
                  <a:pt x="0" y="512064"/>
                </a:lnTo>
                <a:close/>
              </a:path>
            </a:pathLst>
          </a:custGeom>
          <a:solidFill>
            <a:srgbClr val="FFFFFF"/>
          </a:solidFill>
        </p:spPr>
        <p:txBody>
          <a:bodyPr wrap="square" lIns="0" tIns="0" rIns="0" bIns="0" rtlCol="0">
            <a:noAutofit/>
          </a:bodyPr>
          <a:lstStyle/>
          <a:p>
            <a:endParaRPr/>
          </a:p>
        </p:txBody>
      </p:sp>
      <p:sp>
        <p:nvSpPr>
          <p:cNvPr id="6" name="object 6"/>
          <p:cNvSpPr txBox="1"/>
          <p:nvPr/>
        </p:nvSpPr>
        <p:spPr>
          <a:xfrm>
            <a:off x="851408" y="147178"/>
            <a:ext cx="883028" cy="190296"/>
          </a:xfrm>
          <a:prstGeom prst="rect">
            <a:avLst/>
          </a:prstGeom>
        </p:spPr>
        <p:txBody>
          <a:bodyPr wrap="square" lIns="0" tIns="9080" rIns="0" bIns="0" rtlCol="0">
            <a:noAutofit/>
          </a:bodyPr>
          <a:lstStyle/>
          <a:p>
            <a:pPr marL="12700">
              <a:lnSpc>
                <a:spcPts val="1430"/>
              </a:lnSpc>
            </a:pPr>
            <a:r>
              <a:rPr sz="1300" spc="-1" dirty="0">
                <a:solidFill>
                  <a:srgbClr val="FFFFFF"/>
                </a:solidFill>
                <a:latin typeface="Arial"/>
                <a:cs typeface="Arial"/>
              </a:rPr>
              <a:t>APPENDIX</a:t>
            </a:r>
            <a:endParaRPr sz="1300">
              <a:latin typeface="Arial"/>
              <a:cs typeface="Arial"/>
            </a:endParaRPr>
          </a:p>
        </p:txBody>
      </p:sp>
      <p:sp>
        <p:nvSpPr>
          <p:cNvPr id="12" name="Arrow: Right 11">
            <a:extLst>
              <a:ext uri="{FF2B5EF4-FFF2-40B4-BE49-F238E27FC236}">
                <a16:creationId xmlns:a16="http://schemas.microsoft.com/office/drawing/2014/main" id="{60D7FE5C-9F21-CE55-7576-F19BE17FEB07}"/>
              </a:ext>
            </a:extLst>
          </p:cNvPr>
          <p:cNvSpPr/>
          <p:nvPr/>
        </p:nvSpPr>
        <p:spPr>
          <a:xfrm>
            <a:off x="381000" y="268250"/>
            <a:ext cx="464820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STRATEGIES FOR PRE SCHOOL</a:t>
            </a:r>
          </a:p>
        </p:txBody>
      </p:sp>
      <p:sp>
        <p:nvSpPr>
          <p:cNvPr id="16" name="Rectangle: Rounded Corners 15">
            <a:extLst>
              <a:ext uri="{FF2B5EF4-FFF2-40B4-BE49-F238E27FC236}">
                <a16:creationId xmlns:a16="http://schemas.microsoft.com/office/drawing/2014/main" id="{7649281E-1A58-3E88-02D3-83AC930A2754}"/>
              </a:ext>
            </a:extLst>
          </p:cNvPr>
          <p:cNvSpPr/>
          <p:nvPr/>
        </p:nvSpPr>
        <p:spPr>
          <a:xfrm>
            <a:off x="304800" y="740747"/>
            <a:ext cx="4800600" cy="2688253"/>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b="1" i="1" dirty="0">
                <a:solidFill>
                  <a:srgbClr val="FFC000"/>
                </a:solidFill>
                <a:effectLst/>
                <a:latin typeface="Georgia" panose="02040502050405020303" pitchFamily="18" charset="0"/>
              </a:rPr>
              <a:t>Don’t SELL, Educate Parents</a:t>
            </a:r>
            <a:endParaRPr lang="en-US" b="0" i="0" dirty="0">
              <a:solidFill>
                <a:srgbClr val="FFC000"/>
              </a:solidFill>
              <a:effectLst/>
              <a:latin typeface="Source Serif Pro" panose="02040603050405020204" pitchFamily="18" charset="0"/>
            </a:endParaRPr>
          </a:p>
          <a:p>
            <a:pPr algn="l" fontAlgn="base"/>
            <a:r>
              <a:rPr lang="en-US" b="1" i="0" dirty="0">
                <a:effectLst/>
                <a:latin typeface="Source Serif Pro" panose="02040603050405020204" pitchFamily="18" charset="0"/>
              </a:rPr>
              <a:t> </a:t>
            </a:r>
            <a:r>
              <a:rPr lang="en-US" b="0" i="0" dirty="0">
                <a:solidFill>
                  <a:srgbClr val="002060"/>
                </a:solidFill>
                <a:effectLst/>
                <a:latin typeface="Source Serif Pro" panose="02040603050405020204" pitchFamily="18" charset="0"/>
              </a:rPr>
              <a:t>If you are thinking that you can sell to parents you are wrong. Today’s parents are well informed and educated</a:t>
            </a:r>
            <a:r>
              <a:rPr lang="en-US" dirty="0">
                <a:solidFill>
                  <a:srgbClr val="002060"/>
                </a:solidFill>
                <a:latin typeface="Source Serif Pro" panose="02040603050405020204" pitchFamily="18" charset="0"/>
              </a:rPr>
              <a:t>.</a:t>
            </a:r>
            <a:r>
              <a:rPr lang="en-US" b="0" i="0" dirty="0">
                <a:solidFill>
                  <a:srgbClr val="002060"/>
                </a:solidFill>
                <a:effectLst/>
                <a:latin typeface="Source Serif Pro" panose="02040603050405020204" pitchFamily="18" charset="0"/>
              </a:rPr>
              <a:t> Parent’s need to be educated about education and its importance. As a school, you need to have a concern about the child’s education more than the parents only then parents will make the decision in your favor.</a:t>
            </a:r>
          </a:p>
        </p:txBody>
      </p:sp>
      <p:sp>
        <p:nvSpPr>
          <p:cNvPr id="18" name="Rectangle: Rounded Corners 17">
            <a:extLst>
              <a:ext uri="{FF2B5EF4-FFF2-40B4-BE49-F238E27FC236}">
                <a16:creationId xmlns:a16="http://schemas.microsoft.com/office/drawing/2014/main" id="{1AAFA36C-5D1B-4BFF-38E0-25BD7A7C24FA}"/>
              </a:ext>
            </a:extLst>
          </p:cNvPr>
          <p:cNvSpPr/>
          <p:nvPr/>
        </p:nvSpPr>
        <p:spPr>
          <a:xfrm>
            <a:off x="5372617" y="725450"/>
            <a:ext cx="6477000" cy="26670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b="1" i="1" dirty="0">
                <a:solidFill>
                  <a:srgbClr val="FFC000"/>
                </a:solidFill>
                <a:effectLst/>
                <a:latin typeface="Georgia" panose="02040502050405020303" pitchFamily="18" charset="0"/>
              </a:rPr>
              <a:t>Don’t fall into PRICING traps</a:t>
            </a:r>
            <a:endParaRPr lang="en-US" b="0" i="0" dirty="0">
              <a:solidFill>
                <a:srgbClr val="FFC000"/>
              </a:solidFill>
              <a:effectLst/>
              <a:latin typeface="Source Serif Pro" panose="02040603050405020204" pitchFamily="18" charset="0"/>
            </a:endParaRPr>
          </a:p>
          <a:p>
            <a:pPr algn="l" fontAlgn="base"/>
            <a:r>
              <a:rPr lang="en-US" b="0" i="0" dirty="0">
                <a:effectLst/>
                <a:latin typeface="Source Serif Pro" panose="02040603050405020204" pitchFamily="18" charset="0"/>
              </a:rPr>
              <a:t>    </a:t>
            </a:r>
            <a:r>
              <a:rPr lang="en-US" b="0" i="0" dirty="0">
                <a:solidFill>
                  <a:srgbClr val="002060"/>
                </a:solidFill>
                <a:effectLst/>
                <a:latin typeface="Source Serif Pro" panose="02040603050405020204" pitchFamily="18" charset="0"/>
              </a:rPr>
              <a:t>To support my point a report issued by Times Of India in 2012 mentioned: “India ranks 72 in global education survey out of 88 countries that participated in the survey”.</a:t>
            </a:r>
          </a:p>
          <a:p>
            <a:pPr algn="l" fontAlgn="base"/>
            <a:r>
              <a:rPr lang="en-US" b="0" i="0" dirty="0">
                <a:solidFill>
                  <a:srgbClr val="002060"/>
                </a:solidFill>
                <a:effectLst/>
                <a:latin typeface="Source Serif Pro" panose="02040603050405020204" pitchFamily="18" charset="0"/>
              </a:rPr>
              <a:t> Focus on providing quality, streamline your process, improve your delivery, hire highly qualified teachers and interact with your parents very often. </a:t>
            </a:r>
          </a:p>
        </p:txBody>
      </p:sp>
      <p:pic>
        <p:nvPicPr>
          <p:cNvPr id="6146" name="Picture 2" descr="The Important Role of Parents in Special Education">
            <a:extLst>
              <a:ext uri="{FF2B5EF4-FFF2-40B4-BE49-F238E27FC236}">
                <a16:creationId xmlns:a16="http://schemas.microsoft.com/office/drawing/2014/main" id="{9D8F8385-B988-3385-9EAE-987009700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76504"/>
            <a:ext cx="4800600" cy="33814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ill+Knowlton Strategies | Athens |Brands Beware – Don't fall into the  emotion trap">
            <a:extLst>
              <a:ext uri="{FF2B5EF4-FFF2-40B4-BE49-F238E27FC236}">
                <a16:creationId xmlns:a16="http://schemas.microsoft.com/office/drawing/2014/main" id="{924564CA-20A2-3654-22D4-D7D767D16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617" y="3476505"/>
            <a:ext cx="6459717" cy="3355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0959084" y="6096000"/>
            <a:ext cx="873251" cy="512064"/>
          </a:xfrm>
          <a:custGeom>
            <a:avLst/>
            <a:gdLst/>
            <a:ahLst/>
            <a:cxnLst/>
            <a:rect l="l" t="t" r="r" b="b"/>
            <a:pathLst>
              <a:path w="873251" h="512064">
                <a:moveTo>
                  <a:pt x="0" y="512064"/>
                </a:moveTo>
                <a:lnTo>
                  <a:pt x="873251" y="512064"/>
                </a:lnTo>
                <a:lnTo>
                  <a:pt x="873251" y="0"/>
                </a:lnTo>
                <a:lnTo>
                  <a:pt x="0" y="0"/>
                </a:lnTo>
                <a:lnTo>
                  <a:pt x="0" y="512064"/>
                </a:lnTo>
                <a:close/>
              </a:path>
            </a:pathLst>
          </a:custGeom>
          <a:solidFill>
            <a:srgbClr val="FFFFFF"/>
          </a:solidFill>
        </p:spPr>
        <p:txBody>
          <a:bodyPr wrap="square" lIns="0" tIns="0" rIns="0" bIns="0" rtlCol="0">
            <a:noAutofit/>
          </a:bodyPr>
          <a:lstStyle/>
          <a:p>
            <a:endParaRPr/>
          </a:p>
        </p:txBody>
      </p:sp>
      <p:sp>
        <p:nvSpPr>
          <p:cNvPr id="14" name="object 14"/>
          <p:cNvSpPr txBox="1"/>
          <p:nvPr/>
        </p:nvSpPr>
        <p:spPr>
          <a:xfrm>
            <a:off x="851408" y="147178"/>
            <a:ext cx="883028" cy="190296"/>
          </a:xfrm>
          <a:prstGeom prst="rect">
            <a:avLst/>
          </a:prstGeom>
        </p:spPr>
        <p:txBody>
          <a:bodyPr wrap="square" lIns="0" tIns="9080" rIns="0" bIns="0" rtlCol="0">
            <a:noAutofit/>
          </a:bodyPr>
          <a:lstStyle/>
          <a:p>
            <a:pPr marL="12700">
              <a:lnSpc>
                <a:spcPts val="1430"/>
              </a:lnSpc>
            </a:pPr>
            <a:r>
              <a:rPr sz="1300" spc="-1" dirty="0">
                <a:solidFill>
                  <a:srgbClr val="FFFFFF"/>
                </a:solidFill>
                <a:latin typeface="Arial"/>
                <a:cs typeface="Arial"/>
              </a:rPr>
              <a:t>APPENDIX</a:t>
            </a:r>
            <a:endParaRPr sz="1300">
              <a:latin typeface="Arial"/>
              <a:cs typeface="Arial"/>
            </a:endParaRPr>
          </a:p>
        </p:txBody>
      </p:sp>
      <p:sp>
        <p:nvSpPr>
          <p:cNvPr id="12" name="object 12"/>
          <p:cNvSpPr txBox="1"/>
          <p:nvPr/>
        </p:nvSpPr>
        <p:spPr>
          <a:xfrm>
            <a:off x="1121759" y="610565"/>
            <a:ext cx="1084288"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11" name="object 11"/>
          <p:cNvSpPr txBox="1"/>
          <p:nvPr/>
        </p:nvSpPr>
        <p:spPr>
          <a:xfrm>
            <a:off x="2212434" y="610565"/>
            <a:ext cx="509221"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10" name="object 10"/>
          <p:cNvSpPr txBox="1"/>
          <p:nvPr/>
        </p:nvSpPr>
        <p:spPr>
          <a:xfrm>
            <a:off x="2729331" y="610565"/>
            <a:ext cx="554589"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9" name="object 9"/>
          <p:cNvSpPr txBox="1"/>
          <p:nvPr/>
        </p:nvSpPr>
        <p:spPr>
          <a:xfrm>
            <a:off x="3292857" y="610565"/>
            <a:ext cx="1524443"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8" name="object 8"/>
          <p:cNvSpPr txBox="1"/>
          <p:nvPr/>
        </p:nvSpPr>
        <p:spPr>
          <a:xfrm>
            <a:off x="4823841" y="610565"/>
            <a:ext cx="1116652"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7" name="object 7"/>
          <p:cNvSpPr txBox="1"/>
          <p:nvPr/>
        </p:nvSpPr>
        <p:spPr>
          <a:xfrm>
            <a:off x="5945886" y="610565"/>
            <a:ext cx="363406"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6" name="object 6"/>
          <p:cNvSpPr txBox="1"/>
          <p:nvPr/>
        </p:nvSpPr>
        <p:spPr>
          <a:xfrm>
            <a:off x="6316940" y="610565"/>
            <a:ext cx="3801050"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19" name="Rectangle: Rounded Corners 18">
            <a:extLst>
              <a:ext uri="{FF2B5EF4-FFF2-40B4-BE49-F238E27FC236}">
                <a16:creationId xmlns:a16="http://schemas.microsoft.com/office/drawing/2014/main" id="{59862D0C-2AE9-314C-0F3F-CA6E668577D7}"/>
              </a:ext>
            </a:extLst>
          </p:cNvPr>
          <p:cNvSpPr/>
          <p:nvPr/>
        </p:nvSpPr>
        <p:spPr>
          <a:xfrm>
            <a:off x="533399" y="190500"/>
            <a:ext cx="4648201" cy="33909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b="1" i="1" dirty="0">
                <a:solidFill>
                  <a:srgbClr val="FFC000"/>
                </a:solidFill>
                <a:effectLst/>
                <a:latin typeface="Georgia" panose="02040502050405020303" pitchFamily="18" charset="0"/>
              </a:rPr>
              <a:t>Awareness Program Initiatives</a:t>
            </a:r>
            <a:endParaRPr lang="en-US" b="0" i="0" dirty="0">
              <a:solidFill>
                <a:srgbClr val="FFC000"/>
              </a:solidFill>
              <a:effectLst/>
              <a:latin typeface="Source Serif Pro" panose="02040603050405020204" pitchFamily="18" charset="0"/>
            </a:endParaRPr>
          </a:p>
          <a:p>
            <a:pPr algn="l" fontAlgn="base"/>
            <a:r>
              <a:rPr lang="en-US" b="1" i="0" dirty="0">
                <a:effectLst/>
                <a:latin typeface="Source Serif Pro" panose="02040603050405020204" pitchFamily="18" charset="0"/>
              </a:rPr>
              <a:t> </a:t>
            </a:r>
            <a:r>
              <a:rPr lang="en-US" b="0" i="0" dirty="0">
                <a:solidFill>
                  <a:schemeClr val="tx2">
                    <a:lumMod val="50000"/>
                  </a:schemeClr>
                </a:solidFill>
                <a:effectLst/>
                <a:latin typeface="Source Serif Pro" panose="02040603050405020204" pitchFamily="18" charset="0"/>
              </a:rPr>
              <a:t>your pre school should always be in the limelight for supporting some cause. For example, start a breast cancer awareness initiative and run campaigns around it. This initiative should be a part of all your communications (online &amp; offline).</a:t>
            </a:r>
          </a:p>
        </p:txBody>
      </p:sp>
      <p:sp>
        <p:nvSpPr>
          <p:cNvPr id="20" name="Rectangle: Rounded Corners 19">
            <a:extLst>
              <a:ext uri="{FF2B5EF4-FFF2-40B4-BE49-F238E27FC236}">
                <a16:creationId xmlns:a16="http://schemas.microsoft.com/office/drawing/2014/main" id="{B5783A83-ED89-0BF0-E655-856097E862DA}"/>
              </a:ext>
            </a:extLst>
          </p:cNvPr>
          <p:cNvSpPr/>
          <p:nvPr/>
        </p:nvSpPr>
        <p:spPr>
          <a:xfrm>
            <a:off x="5402327" y="190500"/>
            <a:ext cx="6204788" cy="33909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b="1" i="1" dirty="0">
                <a:solidFill>
                  <a:srgbClr val="FFC000"/>
                </a:solidFill>
                <a:effectLst/>
                <a:latin typeface="Georgia" panose="02040502050405020303" pitchFamily="18" charset="0"/>
              </a:rPr>
              <a:t>Position your school as One Stop Solution in Education</a:t>
            </a:r>
            <a:endParaRPr lang="en-US" b="0" i="0" dirty="0">
              <a:solidFill>
                <a:srgbClr val="FFC000"/>
              </a:solidFill>
              <a:effectLst/>
              <a:latin typeface="Source Serif Pro" panose="02040603050405020204" pitchFamily="18" charset="0"/>
            </a:endParaRPr>
          </a:p>
          <a:p>
            <a:pPr algn="l" fontAlgn="base"/>
            <a:r>
              <a:rPr lang="en-US" b="0" i="0" dirty="0">
                <a:effectLst/>
                <a:latin typeface="Source Serif Pro" panose="02040603050405020204" pitchFamily="18" charset="0"/>
              </a:rPr>
              <a:t> </a:t>
            </a:r>
            <a:r>
              <a:rPr lang="en-US" b="0" i="0" dirty="0">
                <a:solidFill>
                  <a:schemeClr val="tx2">
                    <a:lumMod val="50000"/>
                  </a:schemeClr>
                </a:solidFill>
                <a:effectLst/>
                <a:latin typeface="Source Serif Pro" panose="02040603050405020204" pitchFamily="18" charset="0"/>
              </a:rPr>
              <a:t>parents take admission in preschool their concern is about admission to the higher school for grade 1.</a:t>
            </a:r>
          </a:p>
          <a:p>
            <a:pPr algn="l" fontAlgn="base"/>
            <a:r>
              <a:rPr lang="en-US" b="0" i="0" dirty="0">
                <a:solidFill>
                  <a:schemeClr val="tx2">
                    <a:lumMod val="50000"/>
                  </a:schemeClr>
                </a:solidFill>
                <a:effectLst/>
                <a:latin typeface="Source Serif Pro" panose="02040603050405020204" pitchFamily="18" charset="0"/>
              </a:rPr>
              <a:t> Parents are concerned about donations, admissions procedures, interviews and so on. As a preschool, you can have a strategy wherein if the child takes an admission in playgroup or nursery and continues with the preschool for Lower Kindergarten (LKG) and Upper Kindergarten (UKG) the child will get direct admission into the high school </a:t>
            </a:r>
            <a:r>
              <a:rPr lang="en-US" b="0" i="0" dirty="0" err="1">
                <a:solidFill>
                  <a:schemeClr val="tx2">
                    <a:lumMod val="50000"/>
                  </a:schemeClr>
                </a:solidFill>
                <a:effectLst/>
                <a:latin typeface="Source Serif Pro" panose="02040603050405020204" pitchFamily="18" charset="0"/>
              </a:rPr>
              <a:t>i.e</a:t>
            </a:r>
            <a:r>
              <a:rPr lang="en-US" b="0" i="0" dirty="0">
                <a:solidFill>
                  <a:schemeClr val="tx2">
                    <a:lumMod val="50000"/>
                  </a:schemeClr>
                </a:solidFill>
                <a:effectLst/>
                <a:latin typeface="Source Serif Pro" panose="02040603050405020204" pitchFamily="18" charset="0"/>
              </a:rPr>
              <a:t> the parent school.</a:t>
            </a:r>
          </a:p>
          <a:p>
            <a:pPr algn="l" fontAlgn="base"/>
            <a:r>
              <a:rPr lang="en-US" b="0" i="0" dirty="0">
                <a:effectLst/>
                <a:latin typeface="Source Serif Pro" panose="02040603050405020204" pitchFamily="18" charset="0"/>
              </a:rPr>
              <a:t> </a:t>
            </a:r>
          </a:p>
        </p:txBody>
      </p:sp>
      <p:pic>
        <p:nvPicPr>
          <p:cNvPr id="7170" name="Picture 2" descr="Cancer Awareness Program - An Initiative by InSync within Office Premises">
            <a:extLst>
              <a:ext uri="{FF2B5EF4-FFF2-40B4-BE49-F238E27FC236}">
                <a16:creationId xmlns:a16="http://schemas.microsoft.com/office/drawing/2014/main" id="{4AF62EF1-8552-CE96-DFC2-E6F6BF8B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4658"/>
            <a:ext cx="4648200" cy="319714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elping Children with Learning Disabilities - HelpGuide.org">
            <a:extLst>
              <a:ext uri="{FF2B5EF4-FFF2-40B4-BE49-F238E27FC236}">
                <a16:creationId xmlns:a16="http://schemas.microsoft.com/office/drawing/2014/main" id="{E3F7B007-FE28-6AC3-D32E-DF81943DEA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2327" y="3581400"/>
            <a:ext cx="6204788"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0959084" y="6086573"/>
            <a:ext cx="873251" cy="512064"/>
          </a:xfrm>
          <a:custGeom>
            <a:avLst/>
            <a:gdLst/>
            <a:ahLst/>
            <a:cxnLst/>
            <a:rect l="l" t="t" r="r" b="b"/>
            <a:pathLst>
              <a:path w="873251" h="512064">
                <a:moveTo>
                  <a:pt x="0" y="512064"/>
                </a:moveTo>
                <a:lnTo>
                  <a:pt x="873251" y="512064"/>
                </a:lnTo>
                <a:lnTo>
                  <a:pt x="873251" y="0"/>
                </a:lnTo>
                <a:lnTo>
                  <a:pt x="0" y="0"/>
                </a:lnTo>
                <a:lnTo>
                  <a:pt x="0" y="512064"/>
                </a:lnTo>
                <a:close/>
              </a:path>
            </a:pathLst>
          </a:custGeom>
          <a:solidFill>
            <a:srgbClr val="FFFFFF"/>
          </a:solidFill>
        </p:spPr>
        <p:txBody>
          <a:bodyPr wrap="square" lIns="0" tIns="0" rIns="0" bIns="0" rtlCol="0">
            <a:noAutofit/>
          </a:bodyPr>
          <a:lstStyle/>
          <a:p>
            <a:endParaRPr/>
          </a:p>
        </p:txBody>
      </p:sp>
      <p:sp>
        <p:nvSpPr>
          <p:cNvPr id="15" name="object 15"/>
          <p:cNvSpPr txBox="1"/>
          <p:nvPr/>
        </p:nvSpPr>
        <p:spPr>
          <a:xfrm>
            <a:off x="851408" y="147178"/>
            <a:ext cx="883028" cy="190296"/>
          </a:xfrm>
          <a:prstGeom prst="rect">
            <a:avLst/>
          </a:prstGeom>
        </p:spPr>
        <p:txBody>
          <a:bodyPr wrap="square" lIns="0" tIns="9080" rIns="0" bIns="0" rtlCol="0">
            <a:noAutofit/>
          </a:bodyPr>
          <a:lstStyle/>
          <a:p>
            <a:pPr marL="12700">
              <a:lnSpc>
                <a:spcPts val="1430"/>
              </a:lnSpc>
            </a:pPr>
            <a:r>
              <a:rPr sz="1300" spc="-1" dirty="0">
                <a:solidFill>
                  <a:srgbClr val="FFFFFF"/>
                </a:solidFill>
                <a:latin typeface="Arial"/>
                <a:cs typeface="Arial"/>
              </a:rPr>
              <a:t>APPENDIX</a:t>
            </a:r>
            <a:endParaRPr sz="1300">
              <a:latin typeface="Arial"/>
              <a:cs typeface="Arial"/>
            </a:endParaRPr>
          </a:p>
        </p:txBody>
      </p:sp>
      <p:sp>
        <p:nvSpPr>
          <p:cNvPr id="14" name="object 14"/>
          <p:cNvSpPr txBox="1"/>
          <p:nvPr/>
        </p:nvSpPr>
        <p:spPr>
          <a:xfrm>
            <a:off x="332028" y="610565"/>
            <a:ext cx="7364172"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13" name="object 13"/>
          <p:cNvSpPr txBox="1"/>
          <p:nvPr/>
        </p:nvSpPr>
        <p:spPr>
          <a:xfrm>
            <a:off x="1936624" y="610565"/>
            <a:ext cx="363406"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12" name="object 12"/>
          <p:cNvSpPr txBox="1"/>
          <p:nvPr/>
        </p:nvSpPr>
        <p:spPr>
          <a:xfrm>
            <a:off x="2307678" y="610565"/>
            <a:ext cx="1315212"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11" name="object 11"/>
          <p:cNvSpPr txBox="1"/>
          <p:nvPr/>
        </p:nvSpPr>
        <p:spPr>
          <a:xfrm>
            <a:off x="3630510" y="610565"/>
            <a:ext cx="448021"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10" name="object 10"/>
          <p:cNvSpPr txBox="1"/>
          <p:nvPr/>
        </p:nvSpPr>
        <p:spPr>
          <a:xfrm>
            <a:off x="1936624" y="610565"/>
            <a:ext cx="5495521"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6" name="object 6"/>
          <p:cNvSpPr txBox="1"/>
          <p:nvPr/>
        </p:nvSpPr>
        <p:spPr>
          <a:xfrm>
            <a:off x="6421374" y="4249348"/>
            <a:ext cx="845159" cy="254000"/>
          </a:xfrm>
          <a:prstGeom prst="rect">
            <a:avLst/>
          </a:prstGeom>
        </p:spPr>
        <p:txBody>
          <a:bodyPr wrap="square" lIns="0" tIns="12319" rIns="0" bIns="0" rtlCol="0">
            <a:noAutofit/>
          </a:bodyPr>
          <a:lstStyle/>
          <a:p>
            <a:pPr marL="12700">
              <a:lnSpc>
                <a:spcPts val="1939"/>
              </a:lnSpc>
            </a:pPr>
            <a:endParaRPr sz="1800" dirty="0">
              <a:latin typeface="Arial"/>
              <a:cs typeface="Arial"/>
            </a:endParaRPr>
          </a:p>
        </p:txBody>
      </p:sp>
      <p:sp>
        <p:nvSpPr>
          <p:cNvPr id="5" name="object 5"/>
          <p:cNvSpPr txBox="1"/>
          <p:nvPr/>
        </p:nvSpPr>
        <p:spPr>
          <a:xfrm>
            <a:off x="7271537" y="4249348"/>
            <a:ext cx="1149654" cy="254000"/>
          </a:xfrm>
          <a:prstGeom prst="rect">
            <a:avLst/>
          </a:prstGeom>
        </p:spPr>
        <p:txBody>
          <a:bodyPr wrap="square" lIns="0" tIns="12319" rIns="0" bIns="0" rtlCol="0">
            <a:noAutofit/>
          </a:bodyPr>
          <a:lstStyle/>
          <a:p>
            <a:pPr marL="12700">
              <a:lnSpc>
                <a:spcPts val="1939"/>
              </a:lnSpc>
            </a:pPr>
            <a:endParaRPr sz="1800" dirty="0">
              <a:latin typeface="Arial"/>
              <a:cs typeface="Arial"/>
            </a:endParaRPr>
          </a:p>
        </p:txBody>
      </p:sp>
      <p:sp>
        <p:nvSpPr>
          <p:cNvPr id="4" name="object 4"/>
          <p:cNvSpPr txBox="1"/>
          <p:nvPr/>
        </p:nvSpPr>
        <p:spPr>
          <a:xfrm>
            <a:off x="8428253" y="4249348"/>
            <a:ext cx="1289329" cy="254000"/>
          </a:xfrm>
          <a:prstGeom prst="rect">
            <a:avLst/>
          </a:prstGeom>
        </p:spPr>
        <p:txBody>
          <a:bodyPr wrap="square" lIns="0" tIns="12319" rIns="0" bIns="0" rtlCol="0">
            <a:noAutofit/>
          </a:bodyPr>
          <a:lstStyle/>
          <a:p>
            <a:pPr marL="12700">
              <a:lnSpc>
                <a:spcPts val="1939"/>
              </a:lnSpc>
            </a:pPr>
            <a:endParaRPr sz="1800" dirty="0">
              <a:latin typeface="Arial"/>
              <a:cs typeface="Arial"/>
            </a:endParaRPr>
          </a:p>
        </p:txBody>
      </p:sp>
      <p:sp>
        <p:nvSpPr>
          <p:cNvPr id="3" name="object 3"/>
          <p:cNvSpPr txBox="1"/>
          <p:nvPr/>
        </p:nvSpPr>
        <p:spPr>
          <a:xfrm>
            <a:off x="9723500" y="4249348"/>
            <a:ext cx="858875" cy="254000"/>
          </a:xfrm>
          <a:prstGeom prst="rect">
            <a:avLst/>
          </a:prstGeom>
        </p:spPr>
        <p:txBody>
          <a:bodyPr wrap="square" lIns="0" tIns="12319" rIns="0" bIns="0" rtlCol="0">
            <a:noAutofit/>
          </a:bodyPr>
          <a:lstStyle/>
          <a:p>
            <a:pPr marL="12700">
              <a:lnSpc>
                <a:spcPts val="1939"/>
              </a:lnSpc>
            </a:pPr>
            <a:endParaRPr sz="1800" dirty="0">
              <a:latin typeface="Arial"/>
              <a:cs typeface="Arial"/>
            </a:endParaRPr>
          </a:p>
        </p:txBody>
      </p:sp>
      <p:sp>
        <p:nvSpPr>
          <p:cNvPr id="20" name="Rectangle: Rounded Corners 19">
            <a:extLst>
              <a:ext uri="{FF2B5EF4-FFF2-40B4-BE49-F238E27FC236}">
                <a16:creationId xmlns:a16="http://schemas.microsoft.com/office/drawing/2014/main" id="{95F606F1-D701-F09F-0195-3F5663E86946}"/>
              </a:ext>
            </a:extLst>
          </p:cNvPr>
          <p:cNvSpPr/>
          <p:nvPr/>
        </p:nvSpPr>
        <p:spPr>
          <a:xfrm>
            <a:off x="197104" y="147177"/>
            <a:ext cx="7499096" cy="396762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b="1" i="1" dirty="0">
                <a:solidFill>
                  <a:srgbClr val="FFC000"/>
                </a:solidFill>
                <a:effectLst/>
                <a:latin typeface="Georgia" panose="02040502050405020303" pitchFamily="18" charset="0"/>
              </a:rPr>
              <a:t>Introduce an AFFILIATE program</a:t>
            </a:r>
            <a:endParaRPr lang="en-US" b="0" i="0" dirty="0">
              <a:solidFill>
                <a:srgbClr val="FFC000"/>
              </a:solidFill>
              <a:effectLst/>
              <a:latin typeface="Source Serif Pro" panose="02040603050405020204" pitchFamily="18" charset="0"/>
            </a:endParaRPr>
          </a:p>
          <a:p>
            <a:pPr algn="l" fontAlgn="base"/>
            <a:r>
              <a:rPr lang="en-US" b="1" i="0" dirty="0">
                <a:effectLst/>
                <a:latin typeface="Source Serif Pro" panose="02040603050405020204" pitchFamily="18" charset="0"/>
              </a:rPr>
              <a:t> </a:t>
            </a:r>
            <a:r>
              <a:rPr lang="en-US" b="0" i="0" dirty="0">
                <a:solidFill>
                  <a:schemeClr val="tx1">
                    <a:lumMod val="85000"/>
                    <a:lumOff val="15000"/>
                  </a:schemeClr>
                </a:solidFill>
                <a:effectLst/>
                <a:latin typeface="Source Serif Pro" panose="02040603050405020204" pitchFamily="18" charset="0"/>
              </a:rPr>
              <a:t>Affiliate marketing is slightly different from Referral marketing. The key difference between them is a </a:t>
            </a:r>
            <a:r>
              <a:rPr lang="en-US" b="1" i="0" dirty="0">
                <a:solidFill>
                  <a:schemeClr val="tx1">
                    <a:lumMod val="85000"/>
                    <a:lumOff val="15000"/>
                  </a:schemeClr>
                </a:solidFill>
                <a:effectLst/>
                <a:latin typeface="Source Serif Pro" panose="02040603050405020204" pitchFamily="18" charset="0"/>
              </a:rPr>
              <a:t>monetary benefit</a:t>
            </a:r>
            <a:r>
              <a:rPr lang="en-US" b="0" i="0" dirty="0">
                <a:solidFill>
                  <a:schemeClr val="tx1">
                    <a:lumMod val="85000"/>
                    <a:lumOff val="15000"/>
                  </a:schemeClr>
                </a:solidFill>
                <a:effectLst/>
                <a:latin typeface="Source Serif Pro" panose="02040603050405020204" pitchFamily="18" charset="0"/>
              </a:rPr>
              <a:t>. </a:t>
            </a:r>
          </a:p>
          <a:p>
            <a:pPr algn="l" fontAlgn="base"/>
            <a:r>
              <a:rPr lang="en-US" b="0" i="0" dirty="0">
                <a:solidFill>
                  <a:schemeClr val="tx1">
                    <a:lumMod val="85000"/>
                    <a:lumOff val="15000"/>
                  </a:schemeClr>
                </a:solidFill>
                <a:effectLst/>
                <a:latin typeface="Source Serif Pro" panose="02040603050405020204" pitchFamily="18" charset="0"/>
              </a:rPr>
              <a:t>I learned that the key decision makers for a child’s education are the mothers. Keeping this thought in mind I tied up my preschool (for one specific location) with a couple of parlors. Why parlors? Probably the only place where women have plenty of time to chit chat and relax (pun intended: p). As a marketer, I found an opportunity to make use of this time and introduce my schools to the mothers via the parlor owners, in this case, the parlor owner is my </a:t>
            </a:r>
            <a:r>
              <a:rPr lang="en-US" b="1" i="0" dirty="0">
                <a:solidFill>
                  <a:schemeClr val="tx1">
                    <a:lumMod val="85000"/>
                    <a:lumOff val="15000"/>
                  </a:schemeClr>
                </a:solidFill>
                <a:effectLst/>
                <a:latin typeface="Source Serif Pro" panose="02040603050405020204" pitchFamily="18" charset="0"/>
              </a:rPr>
              <a:t>affiliate</a:t>
            </a:r>
            <a:r>
              <a:rPr lang="en-US" b="0" i="0" dirty="0">
                <a:solidFill>
                  <a:schemeClr val="tx1">
                    <a:lumMod val="85000"/>
                    <a:lumOff val="15000"/>
                  </a:schemeClr>
                </a:solidFill>
                <a:effectLst/>
                <a:latin typeface="Source Serif Pro" panose="02040603050405020204" pitchFamily="18" charset="0"/>
              </a:rPr>
              <a:t>.</a:t>
            </a:r>
          </a:p>
          <a:p>
            <a:pPr algn="l" fontAlgn="base"/>
            <a:r>
              <a:rPr lang="en-US" b="0" i="0" dirty="0">
                <a:effectLst/>
                <a:latin typeface="Source Serif Pro" panose="02040603050405020204" pitchFamily="18" charset="0"/>
              </a:rPr>
              <a:t> </a:t>
            </a:r>
          </a:p>
          <a:p>
            <a:pPr algn="l" fontAlgn="base"/>
            <a:endParaRPr lang="en-US" b="0" i="0" dirty="0">
              <a:effectLst/>
              <a:latin typeface="Source Serif Pro" panose="02040603050405020204" pitchFamily="18" charset="0"/>
            </a:endParaRPr>
          </a:p>
          <a:p>
            <a:pPr algn="l" fontAlgn="base"/>
            <a:r>
              <a:rPr lang="en-US" b="0" i="0" dirty="0">
                <a:effectLst/>
                <a:latin typeface="Source Serif Pro" panose="02040603050405020204" pitchFamily="18" charset="0"/>
              </a:rPr>
              <a:t> </a:t>
            </a:r>
          </a:p>
        </p:txBody>
      </p:sp>
      <p:sp>
        <p:nvSpPr>
          <p:cNvPr id="21" name="Rectangle: Rounded Corners 20">
            <a:extLst>
              <a:ext uri="{FF2B5EF4-FFF2-40B4-BE49-F238E27FC236}">
                <a16:creationId xmlns:a16="http://schemas.microsoft.com/office/drawing/2014/main" id="{24EF5CF5-4675-BB58-D0F0-175CFB829710}"/>
              </a:ext>
            </a:extLst>
          </p:cNvPr>
          <p:cNvSpPr/>
          <p:nvPr/>
        </p:nvSpPr>
        <p:spPr>
          <a:xfrm>
            <a:off x="7725816" y="147177"/>
            <a:ext cx="4488180" cy="396762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buFont typeface="Arial" panose="020B0604020202020204" pitchFamily="34" charset="0"/>
              <a:buChar char="•"/>
            </a:pPr>
            <a:r>
              <a:rPr lang="en-US" b="1" i="1" dirty="0">
                <a:solidFill>
                  <a:srgbClr val="FFC000"/>
                </a:solidFill>
                <a:effectLst/>
                <a:latin typeface="Georgia" panose="02040502050405020303" pitchFamily="18" charset="0"/>
              </a:rPr>
              <a:t>Engage with Parents</a:t>
            </a:r>
            <a:endParaRPr lang="en-US" b="0" i="0" dirty="0">
              <a:solidFill>
                <a:srgbClr val="FFC000"/>
              </a:solidFill>
              <a:effectLst/>
              <a:latin typeface="Source Serif Pro" panose="02040603050405020204" pitchFamily="18" charset="0"/>
            </a:endParaRPr>
          </a:p>
          <a:p>
            <a:pPr algn="l" fontAlgn="base"/>
            <a:r>
              <a:rPr lang="en-US" b="1" i="0" dirty="0">
                <a:effectLst/>
                <a:latin typeface="Source Serif Pro" panose="02040603050405020204" pitchFamily="18" charset="0"/>
              </a:rPr>
              <a:t> </a:t>
            </a:r>
            <a:endParaRPr lang="en-US" b="0" i="0" dirty="0">
              <a:effectLst/>
              <a:latin typeface="Source Serif Pro" panose="02040603050405020204" pitchFamily="18" charset="0"/>
            </a:endParaRPr>
          </a:p>
          <a:p>
            <a:pPr algn="l" fontAlgn="base"/>
            <a:r>
              <a:rPr lang="en-US" b="0" i="0" dirty="0">
                <a:solidFill>
                  <a:schemeClr val="tx1">
                    <a:lumMod val="85000"/>
                    <a:lumOff val="15000"/>
                  </a:schemeClr>
                </a:solidFill>
                <a:effectLst/>
                <a:latin typeface="Source Serif Pro" panose="02040603050405020204" pitchFamily="18" charset="0"/>
              </a:rPr>
              <a:t>If Digital Marketing is not part of your current strategy you might lose your customers (parents) over a period of time. </a:t>
            </a:r>
          </a:p>
          <a:p>
            <a:pPr algn="l" fontAlgn="base"/>
            <a:r>
              <a:rPr lang="en-US" b="0" i="0" dirty="0">
                <a:solidFill>
                  <a:schemeClr val="tx1">
                    <a:lumMod val="85000"/>
                    <a:lumOff val="15000"/>
                  </a:schemeClr>
                </a:solidFill>
                <a:effectLst/>
                <a:latin typeface="Source Serif Pro" panose="02040603050405020204" pitchFamily="18" charset="0"/>
              </a:rPr>
              <a:t> In today’s scenario where social media has become a part of our daily life; as a school, you cannot ignore the opportunity to connect with parents on these mediums.</a:t>
            </a:r>
          </a:p>
          <a:p>
            <a:pPr algn="l" fontAlgn="base"/>
            <a:r>
              <a:rPr lang="en-US" b="0" i="0" dirty="0">
                <a:effectLst/>
                <a:latin typeface="Source Serif Pro" panose="02040603050405020204" pitchFamily="18" charset="0"/>
              </a:rPr>
              <a:t> </a:t>
            </a:r>
          </a:p>
        </p:txBody>
      </p:sp>
      <p:pic>
        <p:nvPicPr>
          <p:cNvPr id="8194" name="Picture 2" descr="An Introduction to Affiliate Programs - SaaSquatch">
            <a:extLst>
              <a:ext uri="{FF2B5EF4-FFF2-40B4-BE49-F238E27FC236}">
                <a16:creationId xmlns:a16="http://schemas.microsoft.com/office/drawing/2014/main" id="{0AC1F6F3-E981-AEF8-DA8E-1CB459502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6" y="4114800"/>
            <a:ext cx="7499096" cy="274319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Ways to Foster Parent Engagement – Kennedy High the global school">
            <a:extLst>
              <a:ext uri="{FF2B5EF4-FFF2-40B4-BE49-F238E27FC236}">
                <a16:creationId xmlns:a16="http://schemas.microsoft.com/office/drawing/2014/main" id="{FE32F23D-7992-1E38-0081-78D625131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816" y="4249349"/>
            <a:ext cx="4466184" cy="260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1434084" y="673608"/>
            <a:ext cx="9324975" cy="0"/>
          </a:xfrm>
          <a:custGeom>
            <a:avLst/>
            <a:gdLst/>
            <a:ahLst/>
            <a:cxnLst/>
            <a:rect l="l" t="t" r="r" b="b"/>
            <a:pathLst>
              <a:path w="9324975">
                <a:moveTo>
                  <a:pt x="0" y="0"/>
                </a:moveTo>
                <a:lnTo>
                  <a:pt x="9324975" y="0"/>
                </a:lnTo>
              </a:path>
            </a:pathLst>
          </a:custGeom>
          <a:ln w="6096">
            <a:solidFill>
              <a:srgbClr val="31766F"/>
            </a:solidFill>
          </a:ln>
        </p:spPr>
        <p:txBody>
          <a:bodyPr wrap="square" lIns="0" tIns="0" rIns="0" bIns="0" rtlCol="0">
            <a:noAutofit/>
          </a:bodyPr>
          <a:lstStyle/>
          <a:p>
            <a:endParaRPr/>
          </a:p>
        </p:txBody>
      </p:sp>
      <p:sp>
        <p:nvSpPr>
          <p:cNvPr id="38" name="object 38"/>
          <p:cNvSpPr/>
          <p:nvPr/>
        </p:nvSpPr>
        <p:spPr>
          <a:xfrm>
            <a:off x="1434084" y="673608"/>
            <a:ext cx="9324975" cy="0"/>
          </a:xfrm>
          <a:custGeom>
            <a:avLst/>
            <a:gdLst/>
            <a:ahLst/>
            <a:cxnLst/>
            <a:rect l="l" t="t" r="r" b="b"/>
            <a:pathLst>
              <a:path w="9324975">
                <a:moveTo>
                  <a:pt x="0" y="0"/>
                </a:moveTo>
                <a:lnTo>
                  <a:pt x="9324975" y="0"/>
                </a:lnTo>
              </a:path>
            </a:pathLst>
          </a:custGeom>
          <a:ln w="6096">
            <a:solidFill>
              <a:srgbClr val="31766F"/>
            </a:solidFill>
          </a:ln>
        </p:spPr>
        <p:txBody>
          <a:bodyPr wrap="square" lIns="0" tIns="0" rIns="0" bIns="0" rtlCol="0">
            <a:noAutofit/>
          </a:bodyPr>
          <a:lstStyle/>
          <a:p>
            <a:endParaRPr/>
          </a:p>
        </p:txBody>
      </p:sp>
      <p:sp>
        <p:nvSpPr>
          <p:cNvPr id="34" name="object 34"/>
          <p:cNvSpPr/>
          <p:nvPr/>
        </p:nvSpPr>
        <p:spPr>
          <a:xfrm>
            <a:off x="0" y="0"/>
            <a:ext cx="288036" cy="6857998"/>
          </a:xfrm>
          <a:custGeom>
            <a:avLst/>
            <a:gdLst/>
            <a:ahLst/>
            <a:cxnLst/>
            <a:rect l="l" t="t" r="r" b="b"/>
            <a:pathLst>
              <a:path w="288036" h="6857998">
                <a:moveTo>
                  <a:pt x="288036" y="6857998"/>
                </a:moveTo>
                <a:lnTo>
                  <a:pt x="288036" y="0"/>
                </a:lnTo>
                <a:lnTo>
                  <a:pt x="0" y="0"/>
                </a:lnTo>
                <a:lnTo>
                  <a:pt x="0" y="6857998"/>
                </a:lnTo>
                <a:lnTo>
                  <a:pt x="288036" y="6857998"/>
                </a:lnTo>
                <a:close/>
              </a:path>
            </a:pathLst>
          </a:custGeom>
          <a:solidFill>
            <a:srgbClr val="135079"/>
          </a:solidFill>
        </p:spPr>
        <p:txBody>
          <a:bodyPr wrap="square" lIns="0" tIns="0" rIns="0" bIns="0" rtlCol="0">
            <a:noAutofit/>
          </a:bodyPr>
          <a:lstStyle/>
          <a:p>
            <a:endParaRPr/>
          </a:p>
        </p:txBody>
      </p:sp>
      <p:sp>
        <p:nvSpPr>
          <p:cNvPr id="33" name="object 33"/>
          <p:cNvSpPr/>
          <p:nvPr/>
        </p:nvSpPr>
        <p:spPr>
          <a:xfrm>
            <a:off x="426402" y="1368171"/>
            <a:ext cx="50292" cy="124967"/>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txBox="1"/>
          <p:nvPr/>
        </p:nvSpPr>
        <p:spPr>
          <a:xfrm>
            <a:off x="1676400" y="294568"/>
            <a:ext cx="7467600" cy="215205"/>
          </a:xfrm>
          <a:prstGeom prst="rect">
            <a:avLst/>
          </a:prstGeom>
        </p:spPr>
        <p:txBody>
          <a:bodyPr wrap="square" lIns="0" tIns="13589" rIns="0" bIns="0" rtlCol="0">
            <a:noAutofit/>
          </a:bodyPr>
          <a:lstStyle/>
          <a:p>
            <a:pPr marL="12700">
              <a:lnSpc>
                <a:spcPts val="2140"/>
              </a:lnSpc>
            </a:pPr>
            <a:r>
              <a:rPr lang="en-US" sz="4400" dirty="0">
                <a:solidFill>
                  <a:srgbClr val="C00000"/>
                </a:solidFill>
              </a:rPr>
              <a:t>Marketing &amp; branding strategies</a:t>
            </a:r>
            <a:endParaRPr sz="4400" dirty="0">
              <a:solidFill>
                <a:srgbClr val="C00000"/>
              </a:solidFill>
              <a:latin typeface="Calibri Light"/>
              <a:cs typeface="Calibri Light"/>
            </a:endParaRPr>
          </a:p>
        </p:txBody>
      </p:sp>
      <p:sp>
        <p:nvSpPr>
          <p:cNvPr id="17" name="object 17"/>
          <p:cNvSpPr txBox="1"/>
          <p:nvPr/>
        </p:nvSpPr>
        <p:spPr>
          <a:xfrm>
            <a:off x="642314" y="1345565"/>
            <a:ext cx="9263685" cy="380993"/>
          </a:xfrm>
          <a:prstGeom prst="rect">
            <a:avLst/>
          </a:prstGeom>
        </p:spPr>
        <p:txBody>
          <a:bodyPr wrap="square" lIns="0" tIns="9556" rIns="0" bIns="0" rtlCol="0">
            <a:noAutofit/>
          </a:bodyPr>
          <a:lstStyle/>
          <a:p>
            <a:pPr marL="12700">
              <a:lnSpc>
                <a:spcPts val="1505"/>
              </a:lnSpc>
            </a:pPr>
            <a:r>
              <a:rPr lang="en-US" sz="1400" dirty="0">
                <a:solidFill>
                  <a:srgbClr val="00B0F0"/>
                </a:solidFill>
                <a:latin typeface="Calibri Light"/>
                <a:cs typeface="Calibri Light"/>
              </a:rPr>
              <a:t>Being a preschool director centers on children's education, but to make a difference, first you need to get those kids in the door. That's why marketing and brand management are also a big part of the job.</a:t>
            </a:r>
            <a:endParaRPr sz="1400" dirty="0">
              <a:solidFill>
                <a:srgbClr val="00B0F0"/>
              </a:solidFill>
              <a:latin typeface="Calibri Light"/>
              <a:cs typeface="Calibri Light"/>
            </a:endParaRPr>
          </a:p>
        </p:txBody>
      </p:sp>
      <p:sp>
        <p:nvSpPr>
          <p:cNvPr id="15" name="object 15"/>
          <p:cNvSpPr txBox="1"/>
          <p:nvPr/>
        </p:nvSpPr>
        <p:spPr>
          <a:xfrm>
            <a:off x="8318373" y="4450842"/>
            <a:ext cx="1638727" cy="203707"/>
          </a:xfrm>
          <a:prstGeom prst="rect">
            <a:avLst/>
          </a:prstGeom>
        </p:spPr>
        <p:txBody>
          <a:bodyPr wrap="square" lIns="0" tIns="9556" rIns="0" bIns="0" rtlCol="0">
            <a:noAutofit/>
          </a:bodyPr>
          <a:lstStyle/>
          <a:p>
            <a:pPr marL="12700">
              <a:lnSpc>
                <a:spcPts val="1505"/>
              </a:lnSpc>
            </a:pPr>
            <a:endParaRPr sz="1400" dirty="0">
              <a:latin typeface="Calibri Light"/>
              <a:cs typeface="Calibri Light"/>
            </a:endParaRPr>
          </a:p>
        </p:txBody>
      </p:sp>
      <p:sp>
        <p:nvSpPr>
          <p:cNvPr id="12" name="object 12"/>
          <p:cNvSpPr txBox="1"/>
          <p:nvPr/>
        </p:nvSpPr>
        <p:spPr>
          <a:xfrm>
            <a:off x="11616055" y="6642912"/>
            <a:ext cx="182633" cy="159512"/>
          </a:xfrm>
          <a:prstGeom prst="rect">
            <a:avLst/>
          </a:prstGeom>
        </p:spPr>
        <p:txBody>
          <a:bodyPr wrap="square" lIns="0" tIns="7334" rIns="0" bIns="0" rtlCol="0">
            <a:noAutofit/>
          </a:bodyPr>
          <a:lstStyle/>
          <a:p>
            <a:pPr marL="12700">
              <a:lnSpc>
                <a:spcPts val="1155"/>
              </a:lnSpc>
            </a:pPr>
            <a:endParaRPr sz="1050" dirty="0">
              <a:latin typeface="Calibri Light"/>
              <a:cs typeface="Calibri Light"/>
            </a:endParaRPr>
          </a:p>
        </p:txBody>
      </p:sp>
      <p:sp>
        <p:nvSpPr>
          <p:cNvPr id="11" name="object 11"/>
          <p:cNvSpPr txBox="1"/>
          <p:nvPr/>
        </p:nvSpPr>
        <p:spPr>
          <a:xfrm rot="16200000">
            <a:off x="0" y="3341443"/>
            <a:ext cx="692708" cy="177165"/>
          </a:xfrm>
          <a:prstGeom prst="rect">
            <a:avLst/>
          </a:prstGeom>
        </p:spPr>
        <p:txBody>
          <a:bodyPr wrap="square" lIns="0" tIns="8858" rIns="0" bIns="0" rtlCol="0">
            <a:noAutofit/>
          </a:bodyPr>
          <a:lstStyle/>
          <a:p>
            <a:pPr marL="12700">
              <a:lnSpc>
                <a:spcPts val="1395"/>
              </a:lnSpc>
            </a:pPr>
            <a:r>
              <a:rPr sz="1300" spc="-4" dirty="0">
                <a:solidFill>
                  <a:srgbClr val="FFFFFF"/>
                </a:solidFill>
                <a:latin typeface="Calibri"/>
                <a:cs typeface="Calibri"/>
              </a:rPr>
              <a:t>A</a:t>
            </a:r>
            <a:r>
              <a:rPr sz="1300" spc="0" dirty="0">
                <a:solidFill>
                  <a:srgbClr val="FFFFFF"/>
                </a:solidFill>
                <a:latin typeface="Calibri"/>
                <a:cs typeface="Calibri"/>
              </a:rPr>
              <a:t>p</a:t>
            </a:r>
            <a:r>
              <a:rPr sz="1300" spc="4" dirty="0">
                <a:solidFill>
                  <a:srgbClr val="FFFFFF"/>
                </a:solidFill>
                <a:latin typeface="Calibri"/>
                <a:cs typeface="Calibri"/>
              </a:rPr>
              <a:t>p</a:t>
            </a:r>
            <a:r>
              <a:rPr sz="1300" spc="0" dirty="0">
                <a:solidFill>
                  <a:srgbClr val="FFFFFF"/>
                </a:solidFill>
                <a:latin typeface="Calibri"/>
                <a:cs typeface="Calibri"/>
              </a:rPr>
              <a:t>e</a:t>
            </a:r>
            <a:r>
              <a:rPr sz="1300" spc="4" dirty="0">
                <a:solidFill>
                  <a:srgbClr val="FFFFFF"/>
                </a:solidFill>
                <a:latin typeface="Calibri"/>
                <a:cs typeface="Calibri"/>
              </a:rPr>
              <a:t>n</a:t>
            </a:r>
            <a:r>
              <a:rPr sz="1300" spc="0" dirty="0">
                <a:solidFill>
                  <a:srgbClr val="FFFFFF"/>
                </a:solidFill>
                <a:latin typeface="Calibri"/>
                <a:cs typeface="Calibri"/>
              </a:rPr>
              <a:t>d</a:t>
            </a:r>
            <a:r>
              <a:rPr sz="1300" spc="4" dirty="0">
                <a:solidFill>
                  <a:srgbClr val="FFFFFF"/>
                </a:solidFill>
                <a:latin typeface="Calibri"/>
                <a:cs typeface="Calibri"/>
              </a:rPr>
              <a:t>i</a:t>
            </a:r>
            <a:r>
              <a:rPr sz="1300" spc="0" dirty="0">
                <a:solidFill>
                  <a:srgbClr val="FFFFFF"/>
                </a:solidFill>
                <a:latin typeface="Calibri"/>
                <a:cs typeface="Calibri"/>
              </a:rPr>
              <a:t>x</a:t>
            </a:r>
            <a:endParaRPr sz="1300">
              <a:latin typeface="Calibri"/>
              <a:cs typeface="Calibri"/>
            </a:endParaRPr>
          </a:p>
        </p:txBody>
      </p:sp>
      <p:sp>
        <p:nvSpPr>
          <p:cNvPr id="10" name="object 10"/>
          <p:cNvSpPr txBox="1"/>
          <p:nvPr/>
        </p:nvSpPr>
        <p:spPr>
          <a:xfrm>
            <a:off x="2132076" y="3581399"/>
            <a:ext cx="45719" cy="2732081"/>
          </a:xfrm>
          <a:prstGeom prst="rect">
            <a:avLst/>
          </a:prstGeom>
        </p:spPr>
        <p:txBody>
          <a:bodyPr wrap="square" lIns="0" tIns="0" rIns="0" bIns="0" rtlCol="0">
            <a:noAutofit/>
          </a:bodyPr>
          <a:lstStyle/>
          <a:p>
            <a:pPr>
              <a:lnSpc>
                <a:spcPts val="1000"/>
              </a:lnSpc>
            </a:pPr>
            <a:endParaRPr sz="1000" dirty="0"/>
          </a:p>
        </p:txBody>
      </p:sp>
      <p:sp>
        <p:nvSpPr>
          <p:cNvPr id="8" name="object 8"/>
          <p:cNvSpPr txBox="1"/>
          <p:nvPr/>
        </p:nvSpPr>
        <p:spPr>
          <a:xfrm>
            <a:off x="6161532" y="3336036"/>
            <a:ext cx="1895856" cy="2828544"/>
          </a:xfrm>
          <a:prstGeom prst="rect">
            <a:avLst/>
          </a:prstGeom>
        </p:spPr>
        <p:txBody>
          <a:bodyPr wrap="square" lIns="0" tIns="0" rIns="0" bIns="0" rtlCol="0">
            <a:noAutofit/>
          </a:bodyPr>
          <a:lstStyle/>
          <a:p>
            <a:pPr>
              <a:lnSpc>
                <a:spcPts val="1000"/>
              </a:lnSpc>
            </a:pPr>
            <a:endParaRPr sz="1000" dirty="0"/>
          </a:p>
        </p:txBody>
      </p:sp>
      <p:sp>
        <p:nvSpPr>
          <p:cNvPr id="6" name="object 6"/>
          <p:cNvSpPr txBox="1"/>
          <p:nvPr/>
        </p:nvSpPr>
        <p:spPr>
          <a:xfrm>
            <a:off x="2132076" y="2854452"/>
            <a:ext cx="1895855" cy="381000"/>
          </a:xfrm>
          <a:prstGeom prst="rect">
            <a:avLst/>
          </a:prstGeom>
        </p:spPr>
        <p:txBody>
          <a:bodyPr wrap="square" lIns="0" tIns="2668" rIns="0" bIns="0" rtlCol="0">
            <a:noAutofit/>
          </a:bodyPr>
          <a:lstStyle/>
          <a:p>
            <a:pPr>
              <a:lnSpc>
                <a:spcPts val="600"/>
              </a:lnSpc>
            </a:pPr>
            <a:endParaRPr sz="600" dirty="0"/>
          </a:p>
        </p:txBody>
      </p:sp>
      <p:sp>
        <p:nvSpPr>
          <p:cNvPr id="4" name="object 4"/>
          <p:cNvSpPr txBox="1"/>
          <p:nvPr/>
        </p:nvSpPr>
        <p:spPr>
          <a:xfrm>
            <a:off x="6161532" y="2854452"/>
            <a:ext cx="1895856" cy="381000"/>
          </a:xfrm>
          <a:prstGeom prst="rect">
            <a:avLst/>
          </a:prstGeom>
        </p:spPr>
        <p:txBody>
          <a:bodyPr wrap="square" lIns="0" tIns="2668" rIns="0" bIns="0" rtlCol="0">
            <a:noAutofit/>
          </a:bodyPr>
          <a:lstStyle/>
          <a:p>
            <a:pPr>
              <a:lnSpc>
                <a:spcPts val="600"/>
              </a:lnSpc>
            </a:pPr>
            <a:endParaRPr sz="600"/>
          </a:p>
          <a:p>
            <a:pPr marL="554100">
              <a:lnSpc>
                <a:spcPct val="101725"/>
              </a:lnSpc>
            </a:pPr>
            <a:r>
              <a:rPr sz="1400" spc="-5" dirty="0">
                <a:solidFill>
                  <a:srgbClr val="FFFFFF"/>
                </a:solidFill>
                <a:latin typeface="Calibri Light"/>
                <a:cs typeface="Calibri Light"/>
              </a:rPr>
              <a:t>Integration</a:t>
            </a:r>
            <a:endParaRPr sz="1400">
              <a:latin typeface="Calibri Light"/>
              <a:cs typeface="Calibri Light"/>
            </a:endParaRPr>
          </a:p>
        </p:txBody>
      </p:sp>
      <p:sp>
        <p:nvSpPr>
          <p:cNvPr id="2" name="object 2"/>
          <p:cNvSpPr txBox="1"/>
          <p:nvPr/>
        </p:nvSpPr>
        <p:spPr>
          <a:xfrm>
            <a:off x="11141964" y="269748"/>
            <a:ext cx="792479" cy="288036"/>
          </a:xfrm>
          <a:prstGeom prst="rect">
            <a:avLst/>
          </a:prstGeom>
        </p:spPr>
        <p:txBody>
          <a:bodyPr wrap="square" lIns="0" tIns="21653" rIns="0" bIns="0" rtlCol="0">
            <a:noAutofit/>
          </a:bodyPr>
          <a:lstStyle/>
          <a:p>
            <a:pPr marL="145414">
              <a:lnSpc>
                <a:spcPts val="2210"/>
              </a:lnSpc>
            </a:pPr>
            <a:r>
              <a:rPr sz="2000" b="1" spc="-34" dirty="0">
                <a:solidFill>
                  <a:srgbClr val="FFFFFF"/>
                </a:solidFill>
                <a:latin typeface="Garamond"/>
                <a:cs typeface="Garamond"/>
              </a:rPr>
              <a:t>EVA</a:t>
            </a:r>
            <a:endParaRPr sz="2000">
              <a:latin typeface="Garamond"/>
              <a:cs typeface="Garamond"/>
            </a:endParaRPr>
          </a:p>
        </p:txBody>
      </p:sp>
      <p:sp>
        <p:nvSpPr>
          <p:cNvPr id="41" name="TextBox 40">
            <a:extLst>
              <a:ext uri="{FF2B5EF4-FFF2-40B4-BE49-F238E27FC236}">
                <a16:creationId xmlns:a16="http://schemas.microsoft.com/office/drawing/2014/main" id="{BD589A9C-B274-7227-1B00-D6D7976C5607}"/>
              </a:ext>
            </a:extLst>
          </p:cNvPr>
          <p:cNvSpPr txBox="1"/>
          <p:nvPr/>
        </p:nvSpPr>
        <p:spPr>
          <a:xfrm>
            <a:off x="768103" y="2125771"/>
            <a:ext cx="10847952" cy="1046440"/>
          </a:xfrm>
          <a:prstGeom prst="rect">
            <a:avLst/>
          </a:prstGeom>
          <a:solidFill>
            <a:srgbClr val="92D050"/>
          </a:solidFill>
        </p:spPr>
        <p:txBody>
          <a:bodyPr wrap="square" rtlCol="0">
            <a:spAutoFit/>
          </a:bodyPr>
          <a:lstStyle/>
          <a:p>
            <a:pPr algn="ctr"/>
            <a:r>
              <a:rPr lang="en-IN" sz="4400" dirty="0"/>
              <a:t>PILLER OF </a:t>
            </a:r>
            <a:r>
              <a:rPr lang="en-US" sz="4400" dirty="0"/>
              <a:t>MARKETING &amp; BRANDING</a:t>
            </a:r>
            <a:endParaRPr lang="en-US" sz="4400" dirty="0">
              <a:latin typeface="Calibri Light"/>
              <a:cs typeface="Calibri Light"/>
            </a:endParaRPr>
          </a:p>
          <a:p>
            <a:r>
              <a:rPr lang="en-IN" dirty="0"/>
              <a:t> </a:t>
            </a:r>
          </a:p>
        </p:txBody>
      </p:sp>
      <p:sp>
        <p:nvSpPr>
          <p:cNvPr id="44" name="Rectangle: Rounded Corners 43">
            <a:extLst>
              <a:ext uri="{FF2B5EF4-FFF2-40B4-BE49-F238E27FC236}">
                <a16:creationId xmlns:a16="http://schemas.microsoft.com/office/drawing/2014/main" id="{776CFDBE-56A0-10F0-2D11-1BE3FF8EE69A}"/>
              </a:ext>
            </a:extLst>
          </p:cNvPr>
          <p:cNvSpPr/>
          <p:nvPr/>
        </p:nvSpPr>
        <p:spPr>
          <a:xfrm>
            <a:off x="768103" y="3235453"/>
            <a:ext cx="2914582" cy="16413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Volunteer:</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You and staff should volunteer locally. Wear branded T-shirts and network with families during these times. </a:t>
            </a:r>
            <a:endParaRPr lang="en-IN" dirty="0">
              <a:solidFill>
                <a:schemeClr val="tx1">
                  <a:lumMod val="85000"/>
                  <a:lumOff val="15000"/>
                </a:schemeClr>
              </a:solidFill>
            </a:endParaRPr>
          </a:p>
        </p:txBody>
      </p:sp>
      <p:sp>
        <p:nvSpPr>
          <p:cNvPr id="45" name="Rectangle: Rounded Corners 44">
            <a:extLst>
              <a:ext uri="{FF2B5EF4-FFF2-40B4-BE49-F238E27FC236}">
                <a16:creationId xmlns:a16="http://schemas.microsoft.com/office/drawing/2014/main" id="{385577CB-254F-884A-D05C-E9C9846E80F3}"/>
              </a:ext>
            </a:extLst>
          </p:cNvPr>
          <p:cNvSpPr/>
          <p:nvPr/>
        </p:nvSpPr>
        <p:spPr>
          <a:xfrm>
            <a:off x="3860740" y="3178720"/>
            <a:ext cx="3722752" cy="169807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Community events:</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Sponsor a local 5K fun run or safety fair. Sign up to walk the local parades and pass out candy, bubbles or extras with your flyer information.</a:t>
            </a:r>
            <a:endParaRPr lang="en-IN" dirty="0">
              <a:solidFill>
                <a:schemeClr val="tx1">
                  <a:lumMod val="85000"/>
                  <a:lumOff val="15000"/>
                </a:schemeClr>
              </a:solidFill>
            </a:endParaRPr>
          </a:p>
        </p:txBody>
      </p:sp>
      <p:sp>
        <p:nvSpPr>
          <p:cNvPr id="46" name="Rectangle: Rounded Corners 45">
            <a:extLst>
              <a:ext uri="{FF2B5EF4-FFF2-40B4-BE49-F238E27FC236}">
                <a16:creationId xmlns:a16="http://schemas.microsoft.com/office/drawing/2014/main" id="{0E8D7988-6968-EA30-99CC-C578C0C7F972}"/>
              </a:ext>
            </a:extLst>
          </p:cNvPr>
          <p:cNvSpPr/>
          <p:nvPr/>
        </p:nvSpPr>
        <p:spPr>
          <a:xfrm>
            <a:off x="7696200" y="3172213"/>
            <a:ext cx="3919855" cy="17110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Social media:</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Your target market is savvy on social media. Maintain a preschool page with regular posts and consider engaging extras like photo contests.</a:t>
            </a:r>
            <a:endParaRPr lang="en-IN" dirty="0">
              <a:solidFill>
                <a:schemeClr val="tx1">
                  <a:lumMod val="85000"/>
                  <a:lumOff val="15000"/>
                </a:schemeClr>
              </a:solidFill>
            </a:endParaRPr>
          </a:p>
        </p:txBody>
      </p:sp>
      <p:pic>
        <p:nvPicPr>
          <p:cNvPr id="3074" name="Picture 2" descr="Volunteer Vectors &amp; Illustrations for Free Download | Freepik">
            <a:extLst>
              <a:ext uri="{FF2B5EF4-FFF2-40B4-BE49-F238E27FC236}">
                <a16:creationId xmlns:a16="http://schemas.microsoft.com/office/drawing/2014/main" id="{4CA820BC-1223-A059-2697-76FB5321BD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103" y="4876799"/>
            <a:ext cx="2914582" cy="1900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munity events icon - Arkansas Foodbank">
            <a:extLst>
              <a:ext uri="{FF2B5EF4-FFF2-40B4-BE49-F238E27FC236}">
                <a16:creationId xmlns:a16="http://schemas.microsoft.com/office/drawing/2014/main" id="{7BA987F0-495F-ACBF-6DE5-CF3708589F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0740" y="4883308"/>
            <a:ext cx="3722752" cy="18409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ocial media marketing tips 2022">
            <a:extLst>
              <a:ext uri="{FF2B5EF4-FFF2-40B4-BE49-F238E27FC236}">
                <a16:creationId xmlns:a16="http://schemas.microsoft.com/office/drawing/2014/main" id="{BB6B51E2-CA62-E6CF-D714-9F18D6AA42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61548" y="4883308"/>
            <a:ext cx="3854508" cy="1839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0959084" y="6096000"/>
            <a:ext cx="873251" cy="512064"/>
          </a:xfrm>
          <a:custGeom>
            <a:avLst/>
            <a:gdLst/>
            <a:ahLst/>
            <a:cxnLst/>
            <a:rect l="l" t="t" r="r" b="b"/>
            <a:pathLst>
              <a:path w="873251" h="512064">
                <a:moveTo>
                  <a:pt x="0" y="512064"/>
                </a:moveTo>
                <a:lnTo>
                  <a:pt x="873251" y="512064"/>
                </a:lnTo>
                <a:lnTo>
                  <a:pt x="873251" y="0"/>
                </a:lnTo>
                <a:lnTo>
                  <a:pt x="0" y="0"/>
                </a:lnTo>
                <a:lnTo>
                  <a:pt x="0" y="512064"/>
                </a:lnTo>
                <a:close/>
              </a:path>
            </a:pathLst>
          </a:custGeom>
          <a:solidFill>
            <a:srgbClr val="FFFFFF"/>
          </a:solidFill>
        </p:spPr>
        <p:txBody>
          <a:bodyPr wrap="square" lIns="0" tIns="0" rIns="0" bIns="0" rtlCol="0">
            <a:noAutofit/>
          </a:bodyPr>
          <a:lstStyle/>
          <a:p>
            <a:endParaRPr/>
          </a:p>
        </p:txBody>
      </p:sp>
      <p:sp>
        <p:nvSpPr>
          <p:cNvPr id="6" name="object 6"/>
          <p:cNvSpPr txBox="1"/>
          <p:nvPr/>
        </p:nvSpPr>
        <p:spPr>
          <a:xfrm>
            <a:off x="851408" y="147178"/>
            <a:ext cx="883028" cy="190296"/>
          </a:xfrm>
          <a:prstGeom prst="rect">
            <a:avLst/>
          </a:prstGeom>
        </p:spPr>
        <p:txBody>
          <a:bodyPr wrap="square" lIns="0" tIns="9080" rIns="0" bIns="0" rtlCol="0">
            <a:noAutofit/>
          </a:bodyPr>
          <a:lstStyle/>
          <a:p>
            <a:pPr marL="12700">
              <a:lnSpc>
                <a:spcPts val="1430"/>
              </a:lnSpc>
            </a:pPr>
            <a:endParaRPr sz="1300" dirty="0">
              <a:latin typeface="Arial"/>
              <a:cs typeface="Arial"/>
            </a:endParaRPr>
          </a:p>
        </p:txBody>
      </p:sp>
      <p:sp>
        <p:nvSpPr>
          <p:cNvPr id="5" name="object 5"/>
          <p:cNvSpPr txBox="1"/>
          <p:nvPr/>
        </p:nvSpPr>
        <p:spPr>
          <a:xfrm>
            <a:off x="332028" y="610565"/>
            <a:ext cx="687817" cy="356108"/>
          </a:xfrm>
          <a:prstGeom prst="rect">
            <a:avLst/>
          </a:prstGeom>
        </p:spPr>
        <p:txBody>
          <a:bodyPr wrap="square" lIns="0" tIns="17811" rIns="0" bIns="0" rtlCol="0">
            <a:noAutofit/>
          </a:bodyPr>
          <a:lstStyle/>
          <a:p>
            <a:pPr marL="12700">
              <a:lnSpc>
                <a:spcPts val="2805"/>
              </a:lnSpc>
            </a:pPr>
            <a:endParaRPr sz="2600" dirty="0">
              <a:latin typeface="Book Antiqua"/>
              <a:cs typeface="Book Antiqua"/>
            </a:endParaRPr>
          </a:p>
        </p:txBody>
      </p:sp>
      <p:sp>
        <p:nvSpPr>
          <p:cNvPr id="2" name="object 2"/>
          <p:cNvSpPr txBox="1"/>
          <p:nvPr/>
        </p:nvSpPr>
        <p:spPr>
          <a:xfrm>
            <a:off x="11575796" y="6574489"/>
            <a:ext cx="191593" cy="157987"/>
          </a:xfrm>
          <a:prstGeom prst="rect">
            <a:avLst/>
          </a:prstGeom>
        </p:spPr>
        <p:txBody>
          <a:bodyPr wrap="square" lIns="0" tIns="7429" rIns="0" bIns="0" rtlCol="0">
            <a:noAutofit/>
          </a:bodyPr>
          <a:lstStyle/>
          <a:p>
            <a:pPr marL="12700">
              <a:lnSpc>
                <a:spcPts val="1170"/>
              </a:lnSpc>
            </a:pPr>
            <a:endParaRPr sz="1050" dirty="0">
              <a:latin typeface="Arial"/>
              <a:cs typeface="Arial"/>
            </a:endParaRPr>
          </a:p>
        </p:txBody>
      </p:sp>
      <p:sp>
        <p:nvSpPr>
          <p:cNvPr id="18" name="Rectangle: Rounded Corners 17">
            <a:extLst>
              <a:ext uri="{FF2B5EF4-FFF2-40B4-BE49-F238E27FC236}">
                <a16:creationId xmlns:a16="http://schemas.microsoft.com/office/drawing/2014/main" id="{500557F5-3696-51B2-6BC0-A153D6AA4ED4}"/>
              </a:ext>
            </a:extLst>
          </p:cNvPr>
          <p:cNvSpPr/>
          <p:nvPr/>
        </p:nvSpPr>
        <p:spPr>
          <a:xfrm>
            <a:off x="0" y="0"/>
            <a:ext cx="4260596" cy="44691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Website refresh:</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People will search to find you, so make sure you are using keywords to boost SEO . Include a mission statement and describe why your school is unique. Staff pages offer a personalized experience and parent recommendation statements underscore key messaging.</a:t>
            </a:r>
            <a:endParaRPr lang="en-IN" dirty="0">
              <a:solidFill>
                <a:schemeClr val="tx1">
                  <a:lumMod val="85000"/>
                  <a:lumOff val="15000"/>
                </a:schemeClr>
              </a:solidFill>
            </a:endParaRPr>
          </a:p>
        </p:txBody>
      </p:sp>
      <p:sp>
        <p:nvSpPr>
          <p:cNvPr id="19" name="Rectangle: Rounded Corners 18">
            <a:extLst>
              <a:ext uri="{FF2B5EF4-FFF2-40B4-BE49-F238E27FC236}">
                <a16:creationId xmlns:a16="http://schemas.microsoft.com/office/drawing/2014/main" id="{A57E5DA2-18E9-9FAE-2A46-F23A27C428A0}"/>
              </a:ext>
            </a:extLst>
          </p:cNvPr>
          <p:cNvSpPr/>
          <p:nvPr/>
        </p:nvSpPr>
        <p:spPr>
          <a:xfrm>
            <a:off x="4305979" y="25138"/>
            <a:ext cx="3709321" cy="4469181"/>
          </a:xfrm>
          <a:prstGeom prst="roundRect">
            <a:avLst>
              <a:gd name="adj" fmla="val 1332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Host in-house events:</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Open free events to current families and the public in the evenings and weekends.  parents' night out or craft project afternoon for kids. Hosting thought-leadership seminars on important topics, like ways to teach your child to read or how to stop bullying.</a:t>
            </a:r>
            <a:endParaRPr lang="en-IN" dirty="0">
              <a:solidFill>
                <a:schemeClr val="tx1">
                  <a:lumMod val="85000"/>
                  <a:lumOff val="15000"/>
                </a:schemeClr>
              </a:solidFill>
            </a:endParaRPr>
          </a:p>
        </p:txBody>
      </p:sp>
      <p:sp>
        <p:nvSpPr>
          <p:cNvPr id="20" name="Rectangle: Rounded Corners 19">
            <a:extLst>
              <a:ext uri="{FF2B5EF4-FFF2-40B4-BE49-F238E27FC236}">
                <a16:creationId xmlns:a16="http://schemas.microsoft.com/office/drawing/2014/main" id="{B721F814-F03F-1CF8-6937-AF4E6B76CE3C}"/>
              </a:ext>
            </a:extLst>
          </p:cNvPr>
          <p:cNvSpPr/>
          <p:nvPr/>
        </p:nvSpPr>
        <p:spPr>
          <a:xfrm>
            <a:off x="8060683" y="51848"/>
            <a:ext cx="4131316" cy="441733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333333"/>
                </a:solidFill>
                <a:effectLst/>
                <a:latin typeface="Open Sans" panose="020B0606030504020204" pitchFamily="34" charset="0"/>
              </a:rPr>
              <a:t>Branded products:</a:t>
            </a:r>
            <a:r>
              <a:rPr lang="en-US" b="0" i="0" dirty="0">
                <a:solidFill>
                  <a:srgbClr val="333333"/>
                </a:solidFill>
                <a:effectLst/>
                <a:latin typeface="Open Sans" panose="020B0606030504020204" pitchFamily="34" charset="0"/>
              </a:rPr>
              <a:t> </a:t>
            </a:r>
            <a:r>
              <a:rPr lang="en-US" b="0" i="0" dirty="0">
                <a:solidFill>
                  <a:schemeClr val="tx1">
                    <a:lumMod val="85000"/>
                    <a:lumOff val="15000"/>
                  </a:schemeClr>
                </a:solidFill>
                <a:effectLst/>
                <a:latin typeface="Open Sans" panose="020B0606030504020204" pitchFamily="34" charset="0"/>
              </a:rPr>
              <a:t>Having your name on a variety of promotional items is a smart idea, but it can go beyond pens. Lifetouch Preschool Portraits offers some schools the opportunity to add branding to photography products, such as class pictures or graduation folios. </a:t>
            </a:r>
            <a:endParaRPr lang="en-IN" dirty="0">
              <a:solidFill>
                <a:schemeClr val="tx1">
                  <a:lumMod val="85000"/>
                  <a:lumOff val="15000"/>
                </a:schemeClr>
              </a:solidFill>
            </a:endParaRPr>
          </a:p>
        </p:txBody>
      </p:sp>
      <p:pic>
        <p:nvPicPr>
          <p:cNvPr id="4098" name="Picture 2" descr="When to Consider a Website Redesign | Mightybytes">
            <a:extLst>
              <a:ext uri="{FF2B5EF4-FFF2-40B4-BE49-F238E27FC236}">
                <a16:creationId xmlns:a16="http://schemas.microsoft.com/office/drawing/2014/main" id="{538E7463-AA6E-8FB1-44F9-2651F06FD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21028"/>
            <a:ext cx="4260596" cy="23655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portant Things to Consider When Hosting an Event at Home">
            <a:extLst>
              <a:ext uri="{FF2B5EF4-FFF2-40B4-BE49-F238E27FC236}">
                <a16:creationId xmlns:a16="http://schemas.microsoft.com/office/drawing/2014/main" id="{C909BD64-C8FE-36BE-6895-19583ED49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104" y="4521027"/>
            <a:ext cx="3746196" cy="232213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ifference Between Product and Brand (with Examples and Comparison Chart) -  Key Differences">
            <a:extLst>
              <a:ext uri="{FF2B5EF4-FFF2-40B4-BE49-F238E27FC236}">
                <a16:creationId xmlns:a16="http://schemas.microsoft.com/office/drawing/2014/main" id="{9093FDAF-9CEA-A5B9-77D1-4CFDC0E96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3808" y="4521027"/>
            <a:ext cx="4168192" cy="2322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TotalTime>
  <Words>1602</Words>
  <Application>Microsoft Office PowerPoint</Application>
  <PresentationFormat>Widescreen</PresentationFormat>
  <Paragraphs>170</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Book Antiqua</vt:lpstr>
      <vt:lpstr>Calibri</vt:lpstr>
      <vt:lpstr>Calibri Light</vt:lpstr>
      <vt:lpstr>Garamond</vt:lpstr>
      <vt:lpstr>Georgia</vt:lpstr>
      <vt:lpstr>Open Sans</vt:lpstr>
      <vt:lpstr>Segoe UI Light</vt:lpstr>
      <vt:lpstr>Source Serif Pro</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BALMIKI KUMAR</cp:lastModifiedBy>
  <cp:revision>12</cp:revision>
  <dcterms:modified xsi:type="dcterms:W3CDTF">2022-09-29T18:01:04Z</dcterms:modified>
</cp:coreProperties>
</file>