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10/30/2023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da.com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www.ibm.com/products/watsonx-assista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0.04805" TargetMode="External"/><Relationship Id="rId5" Type="http://schemas.openxmlformats.org/officeDocument/2006/relationships/hyperlink" Target="https://ai.google/static/documents/google-about-bard.pdf" TargetMode="External"/><Relationship Id="rId4" Type="http://schemas.openxmlformats.org/officeDocument/2006/relationships/hyperlink" Target="https://arxiv.org/abs/2307.0928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pef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saadmakhdoom/ecommerce-faq-chatbot-dataset" TargetMode="External"/><Relationship Id="rId4" Type="http://schemas.openxmlformats.org/officeDocument/2006/relationships/hyperlink" Target="https://arxiv.org/pdf/2106.09685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986391"/>
            <a:ext cx="9604310" cy="1401562"/>
          </a:xfrm>
        </p:spPr>
        <p:txBody>
          <a:bodyPr/>
          <a:lstStyle/>
          <a:p>
            <a:r>
              <a:rPr lang="en-US" dirty="0"/>
              <a:t>FAQ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286650"/>
            <a:ext cx="9604310" cy="457200"/>
          </a:xfrm>
        </p:spPr>
        <p:txBody>
          <a:bodyPr>
            <a:noAutofit/>
          </a:bodyPr>
          <a:lstStyle/>
          <a:p>
            <a:r>
              <a:rPr lang="en-US" b="1" dirty="0"/>
              <a:t>Team Members:</a:t>
            </a:r>
          </a:p>
          <a:p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Bal Narendra Sapa</a:t>
            </a:r>
          </a:p>
          <a:p>
            <a:pPr marL="457200" indent="-457200">
              <a:buAutoNum type="arabicPeriod"/>
            </a:pPr>
            <a:r>
              <a:rPr lang="en-US" b="1" dirty="0"/>
              <a:t>Ajay Kumar </a:t>
            </a:r>
            <a:r>
              <a:rPr lang="en-US" b="1" dirty="0" err="1"/>
              <a:t>Jagu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will be building a FAQ chatbot for an E-Commerce site with the help of Large Language Models.</a:t>
            </a:r>
          </a:p>
          <a:p>
            <a:r>
              <a:rPr lang="en-US" sz="2800" dirty="0"/>
              <a:t>We will take an LLM and fine-tune it on custom dataset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Our aim is to build a chatbot that is finetuned on the FAQs asked by users.</a:t>
            </a:r>
          </a:p>
          <a:p>
            <a:r>
              <a:rPr lang="en-US" sz="2800" dirty="0"/>
              <a:t>Users may have some common questions which can be quite common among users.</a:t>
            </a:r>
          </a:p>
          <a:p>
            <a:r>
              <a:rPr lang="en-US" sz="2800" dirty="0"/>
              <a:t>Usually, user goes to FAQ section of the product or calls the customer support to clarify</a:t>
            </a:r>
          </a:p>
          <a:p>
            <a:r>
              <a:rPr lang="en-US" sz="2800" dirty="0"/>
              <a:t>A Chatbot finetuned periodically, can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7968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Introducing a chatbot for FAQs can be profitable for companies because this approach require less reliance on customer support.</a:t>
            </a:r>
          </a:p>
          <a:p>
            <a:r>
              <a:rPr lang="en-US" sz="2800" dirty="0"/>
              <a:t>Companies that rely hugely on customer support can hugely benefit by this chatbot.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41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State-of-the-Art and Relevant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State of the Art Models for chatbots</a:t>
            </a:r>
          </a:p>
          <a:p>
            <a:pPr lvl="1"/>
            <a:r>
              <a:rPr lang="en-US" sz="2600" dirty="0"/>
              <a:t>OpenAI’s GPT-3, GPT-3.5, GPT-4</a:t>
            </a:r>
          </a:p>
          <a:p>
            <a:pPr lvl="1"/>
            <a:r>
              <a:rPr lang="en-US" sz="2600" dirty="0"/>
              <a:t>LLAMA2 by Meta</a:t>
            </a:r>
          </a:p>
          <a:p>
            <a:pPr lvl="1"/>
            <a:r>
              <a:rPr lang="en-US" sz="2600" dirty="0"/>
              <a:t>Bard by Google</a:t>
            </a:r>
          </a:p>
          <a:p>
            <a:pPr lvl="1"/>
            <a:r>
              <a:rPr lang="en-US" sz="2600" dirty="0"/>
              <a:t>BERT by Google</a:t>
            </a:r>
          </a:p>
          <a:p>
            <a:r>
              <a:rPr lang="en-US" sz="2800" dirty="0"/>
              <a:t>Relevant Works</a:t>
            </a:r>
          </a:p>
          <a:p>
            <a:pPr lvl="1"/>
            <a:r>
              <a:rPr lang="en-US" sz="2600" dirty="0"/>
              <a:t>IBM Watson Assistant</a:t>
            </a:r>
          </a:p>
          <a:p>
            <a:pPr lvl="1"/>
            <a:r>
              <a:rPr lang="en-US" sz="2600" dirty="0" err="1"/>
              <a:t>Dialogflow</a:t>
            </a:r>
            <a:r>
              <a:rPr lang="en-US" sz="2600" dirty="0"/>
              <a:t> by Google</a:t>
            </a:r>
          </a:p>
          <a:p>
            <a:pPr lvl="1"/>
            <a:r>
              <a:rPr lang="en-US" sz="2600" dirty="0"/>
              <a:t>Ada Healthcare chatbot</a:t>
            </a:r>
          </a:p>
        </p:txBody>
      </p:sp>
    </p:spTree>
    <p:extLst>
      <p:ext uri="{BB962C8B-B14F-4D97-AF65-F5344CB8AC3E}">
        <p14:creationId xmlns:p14="http://schemas.microsoft.com/office/powerpoint/2010/main" val="251185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State-of-the-Art and Relevant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Citations</a:t>
            </a:r>
          </a:p>
          <a:p>
            <a:pPr lvl="1"/>
            <a:r>
              <a:rPr lang="en-US" sz="2400" dirty="0">
                <a:hlinkClick r:id="rId3"/>
              </a:rPr>
              <a:t>https://arxiv.org/abs/2005.14165</a:t>
            </a:r>
            <a:r>
              <a:rPr lang="en-US" sz="2400" dirty="0"/>
              <a:t> - GPT3</a:t>
            </a:r>
          </a:p>
          <a:p>
            <a:pPr lvl="1"/>
            <a:r>
              <a:rPr lang="en-US" sz="2400" dirty="0">
                <a:hlinkClick r:id="rId4"/>
              </a:rPr>
              <a:t>https://arxiv.org/abs/2307.09288</a:t>
            </a:r>
            <a:r>
              <a:rPr lang="en-US" sz="2400" dirty="0"/>
              <a:t> - Llama2</a:t>
            </a:r>
          </a:p>
          <a:p>
            <a:pPr lvl="1"/>
            <a:r>
              <a:rPr lang="en-US" sz="2400" dirty="0">
                <a:hlinkClick r:id="rId5"/>
              </a:rPr>
              <a:t>https://ai.google/static/documents/google-about-bard.pdf</a:t>
            </a:r>
            <a:r>
              <a:rPr lang="en-US" sz="2400" dirty="0"/>
              <a:t> - BARD</a:t>
            </a:r>
          </a:p>
          <a:p>
            <a:pPr lvl="1"/>
            <a:r>
              <a:rPr lang="en-US" sz="2400" dirty="0">
                <a:hlinkClick r:id="rId6"/>
              </a:rPr>
              <a:t>https://arxiv.org/abs/1810.04805</a:t>
            </a:r>
            <a:r>
              <a:rPr lang="en-US" sz="2400" dirty="0"/>
              <a:t> - BERT</a:t>
            </a:r>
          </a:p>
          <a:p>
            <a:pPr lvl="1"/>
            <a:r>
              <a:rPr lang="en-US" sz="2400" dirty="0">
                <a:hlinkClick r:id="rId7"/>
              </a:rPr>
              <a:t>https://www.ibm.com/products/watsonx-assistant</a:t>
            </a:r>
            <a:r>
              <a:rPr lang="en-US" sz="2400" dirty="0"/>
              <a:t> – IBM</a:t>
            </a:r>
          </a:p>
          <a:p>
            <a:pPr lvl="1"/>
            <a:r>
              <a:rPr lang="en-US" sz="2400" dirty="0">
                <a:hlinkClick r:id="rId8"/>
              </a:rPr>
              <a:t>https://ada.com/</a:t>
            </a:r>
            <a:r>
              <a:rPr lang="en-US" sz="2400" dirty="0"/>
              <a:t> - Ada Health</a:t>
            </a:r>
          </a:p>
        </p:txBody>
      </p:sp>
    </p:spTree>
    <p:extLst>
      <p:ext uri="{BB962C8B-B14F-4D97-AF65-F5344CB8AC3E}">
        <p14:creationId xmlns:p14="http://schemas.microsoft.com/office/powerpoint/2010/main" val="24236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We will use small-size model such as Falcon-7B model based on the hardware resources we have.</a:t>
            </a:r>
          </a:p>
          <a:p>
            <a:r>
              <a:rPr lang="en-US" sz="2400" dirty="0"/>
              <a:t>We will be using </a:t>
            </a:r>
            <a:r>
              <a:rPr lang="en-US" sz="2400" dirty="0">
                <a:hlinkClick r:id="rId3"/>
              </a:rPr>
              <a:t>Parameter Efficient Fine Tuning (PEFT)</a:t>
            </a:r>
            <a:r>
              <a:rPr lang="en-US" sz="2400" dirty="0"/>
              <a:t> with </a:t>
            </a:r>
            <a:r>
              <a:rPr lang="en-US" sz="2400" dirty="0" err="1">
                <a:hlinkClick r:id="rId4"/>
              </a:rPr>
              <a:t>LoRA</a:t>
            </a:r>
            <a:r>
              <a:rPr lang="en-US" sz="2400" dirty="0"/>
              <a:t> Technique to fine tune the model. In this methods the base model’s weights are frozen and on top of them new parameters are introduced and trained.</a:t>
            </a:r>
          </a:p>
          <a:p>
            <a:r>
              <a:rPr lang="en-US" sz="2400" dirty="0"/>
              <a:t>We will make use of a Kaggle dataset. Click </a:t>
            </a:r>
            <a:r>
              <a:rPr lang="en-US" sz="2400" dirty="0">
                <a:hlinkClick r:id="rId5"/>
              </a:rPr>
              <a:t>here</a:t>
            </a:r>
            <a:r>
              <a:rPr lang="en-US" sz="2400" dirty="0"/>
              <a:t> to go the dataset.</a:t>
            </a:r>
          </a:p>
          <a:p>
            <a:r>
              <a:rPr lang="en-US" sz="2400" dirty="0"/>
              <a:t>We will fine-tune the model on google </a:t>
            </a:r>
            <a:r>
              <a:rPr lang="en-US" sz="2400" dirty="0" err="1"/>
              <a:t>colab</a:t>
            </a:r>
            <a:r>
              <a:rPr lang="en-US" sz="2400" dirty="0"/>
              <a:t> since it gives a free T4 GPU with 15 gigs VRAM. We may also choose Kaggle Notebook which gives 2 T4 GPUs with each 14 gigs VRAM (~ 29 gigs) but it has resource limits.</a:t>
            </a:r>
          </a:p>
        </p:txBody>
      </p:sp>
    </p:spTree>
    <p:extLst>
      <p:ext uri="{BB962C8B-B14F-4D97-AF65-F5344CB8AC3E}">
        <p14:creationId xmlns:p14="http://schemas.microsoft.com/office/powerpoint/2010/main" val="284303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fine-tuned model will be uploaded to the </a:t>
            </a:r>
            <a:r>
              <a:rPr lang="en-US" sz="2400" dirty="0" err="1"/>
              <a:t>huggingface</a:t>
            </a:r>
            <a:r>
              <a:rPr lang="en-US" sz="2400" dirty="0"/>
              <a:t>.</a:t>
            </a:r>
          </a:p>
          <a:p>
            <a:r>
              <a:rPr lang="en-US" sz="2400" dirty="0"/>
              <a:t>A Jupyter notebook with complete code and markdown explanation.</a:t>
            </a:r>
          </a:p>
          <a:p>
            <a:r>
              <a:rPr lang="en-US" sz="2400" dirty="0"/>
              <a:t>If possible, we will also build a </a:t>
            </a:r>
            <a:r>
              <a:rPr lang="en-US" sz="2400" dirty="0" err="1"/>
              <a:t>streamlit</a:t>
            </a:r>
            <a:r>
              <a:rPr lang="en-US" sz="2400" dirty="0"/>
              <a:t> app. But since this app requires a GPU to run, we may not be able to host it on the </a:t>
            </a:r>
            <a:r>
              <a:rPr lang="en-US" sz="2400" dirty="0" err="1"/>
              <a:t>Huggingface</a:t>
            </a:r>
            <a:r>
              <a:rPr lang="en-US" sz="2400" dirty="0"/>
              <a:t> spaces since </a:t>
            </a:r>
            <a:r>
              <a:rPr lang="en-US" sz="2400" dirty="0" err="1"/>
              <a:t>huggingface</a:t>
            </a:r>
            <a:r>
              <a:rPr lang="en-US" sz="2400" dirty="0"/>
              <a:t> requires users to subscribe to GPUs.</a:t>
            </a:r>
          </a:p>
        </p:txBody>
      </p:sp>
    </p:spTree>
    <p:extLst>
      <p:ext uri="{BB962C8B-B14F-4D97-AF65-F5344CB8AC3E}">
        <p14:creationId xmlns:p14="http://schemas.microsoft.com/office/powerpoint/2010/main" val="42491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Jupyter notebook will be provided in the </a:t>
            </a:r>
            <a:r>
              <a:rPr lang="en-US" sz="2400" dirty="0" err="1"/>
              <a:t>github</a:t>
            </a:r>
            <a:r>
              <a:rPr lang="en-US" sz="2400" dirty="0"/>
              <a:t> with sequential explanation of everything that goes on in this project.</a:t>
            </a:r>
          </a:p>
          <a:p>
            <a:r>
              <a:rPr lang="en-US" sz="2400" dirty="0"/>
              <a:t>The code will be pushed to the GitHub with clear readme instructions.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9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119</TotalTime>
  <Words>486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FAQ ChatBot</vt:lpstr>
      <vt:lpstr>Project Topic</vt:lpstr>
      <vt:lpstr>Statement of Project Objectives</vt:lpstr>
      <vt:lpstr>Statement of Value</vt:lpstr>
      <vt:lpstr>Review of State-of-the-Art and Relevant Works</vt:lpstr>
      <vt:lpstr>Review of State-of-the-Art and Relevant Works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Sapa, Bal Narendra</dc:creator>
  <cp:lastModifiedBy>Sapa, Bal Narendra</cp:lastModifiedBy>
  <cp:revision>15</cp:revision>
  <dcterms:created xsi:type="dcterms:W3CDTF">2023-10-29T18:15:50Z</dcterms:created>
  <dcterms:modified xsi:type="dcterms:W3CDTF">2023-10-30T23:05:05Z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