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57" r:id="rId6"/>
    <p:sldId id="265" r:id="rId7"/>
    <p:sldId id="266" r:id="rId8"/>
    <p:sldId id="276" r:id="rId9"/>
    <p:sldId id="277" r:id="rId10"/>
    <p:sldId id="278" r:id="rId11"/>
    <p:sldId id="279" r:id="rId12"/>
    <p:sldId id="280"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79" d="100"/>
          <a:sy n="79" d="100"/>
        </p:scale>
        <p:origin x="773"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11/28/2023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11/28/2023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11/28/2023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11/28/2023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11/28/2023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11/28/2023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11/28/2023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11/28/2023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11/28/2023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saadmakhdoom/ecommerce-faq-chatbot-dataset"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FAQ chatbot using Fine-Tuned LLM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782286" y="4817995"/>
            <a:ext cx="4552370" cy="1855179"/>
          </a:xfrm>
        </p:spPr>
        <p:txBody>
          <a:bodyPr/>
          <a:lstStyle/>
          <a:p>
            <a:r>
              <a:rPr lang="en-US" b="1" dirty="0"/>
              <a:t>Members:</a:t>
            </a:r>
          </a:p>
          <a:p>
            <a:r>
              <a:rPr lang="en-US" dirty="0"/>
              <a:t>Bal Narendra Sapa</a:t>
            </a:r>
          </a:p>
          <a:p>
            <a:r>
              <a:rPr lang="en-US" dirty="0"/>
              <a:t>Ajay Kumar </a:t>
            </a:r>
            <a:r>
              <a:rPr lang="en-US" dirty="0" err="1"/>
              <a:t>Jagu</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Bal Narendra Sapa​</a:t>
            </a:r>
          </a:p>
          <a:p>
            <a:r>
              <a:rPr lang="en-US" dirty="0"/>
              <a:t>Ajay Kumar </a:t>
            </a:r>
            <a:r>
              <a:rPr lang="en-US" dirty="0" err="1"/>
              <a:t>Jagu</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963212" y="2173110"/>
            <a:ext cx="9779182" cy="3366815"/>
          </a:xfrm>
        </p:spPr>
        <p:txBody>
          <a:bodyPr vert="horz" lIns="91440" tIns="45720" rIns="91440" bIns="45720" rtlCol="0" anchor="t">
            <a:normAutofit lnSpcReduction="10000"/>
          </a:bodyPr>
          <a:lstStyle/>
          <a:p>
            <a:pPr marL="457200" indent="-457200">
              <a:buFont typeface="Arial" panose="020B0604020202020204" pitchFamily="34" charset="0"/>
              <a:buChar char="•"/>
            </a:pPr>
            <a:r>
              <a:rPr lang="en-US" dirty="0"/>
              <a:t>Introduction</a:t>
            </a:r>
          </a:p>
          <a:p>
            <a:pPr marL="457200" indent="-457200">
              <a:buFont typeface="Arial" panose="020B0604020202020204" pitchFamily="34" charset="0"/>
              <a:buChar char="•"/>
            </a:pPr>
            <a:r>
              <a:rPr lang="en-US" dirty="0"/>
              <a:t>Statement of value</a:t>
            </a:r>
          </a:p>
          <a:p>
            <a:pPr marL="457200" indent="-457200">
              <a:buFont typeface="Arial" panose="020B0604020202020204" pitchFamily="34" charset="0"/>
              <a:buChar char="•"/>
            </a:pPr>
            <a:r>
              <a:rPr lang="en-US" dirty="0"/>
              <a:t>Dataset</a:t>
            </a:r>
          </a:p>
          <a:p>
            <a:pPr marL="457200" indent="-457200">
              <a:buFont typeface="Arial" panose="020B0604020202020204" pitchFamily="34" charset="0"/>
              <a:buChar char="•"/>
            </a:pPr>
            <a:r>
              <a:rPr lang="en-US" dirty="0"/>
              <a:t>Dataset Preprocessing</a:t>
            </a:r>
          </a:p>
          <a:p>
            <a:pPr marL="457200" indent="-457200">
              <a:buFont typeface="Arial" panose="020B0604020202020204" pitchFamily="34" charset="0"/>
              <a:buChar char="•"/>
            </a:pPr>
            <a:r>
              <a:rPr lang="en-US" dirty="0"/>
              <a:t>PEFT Configuration</a:t>
            </a:r>
          </a:p>
          <a:p>
            <a:pPr marL="457200" indent="-457200">
              <a:buFont typeface="Arial" panose="020B0604020202020204" pitchFamily="34" charset="0"/>
              <a:buChar char="•"/>
            </a:pPr>
            <a:r>
              <a:rPr lang="en-US" dirty="0"/>
              <a:t>Training</a:t>
            </a:r>
          </a:p>
          <a:p>
            <a:pPr marL="457200" indent="-457200">
              <a:buFont typeface="Arial" panose="020B0604020202020204" pitchFamily="34" charset="0"/>
              <a:buChar char="•"/>
            </a:pPr>
            <a:r>
              <a:rPr lang="en-US" dirty="0"/>
              <a:t>Metrics</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Introduction</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237363"/>
            <a:ext cx="8793630" cy="3119454"/>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We will be building a FAQ chatbot for an E-Commerce site with the help of Large Language Models.</a:t>
            </a:r>
          </a:p>
          <a:p>
            <a:pPr marL="342900" indent="-342900">
              <a:buFont typeface="Arial" panose="020B0604020202020204" pitchFamily="34" charset="0"/>
              <a:buChar char="•"/>
            </a:pPr>
            <a:r>
              <a:rPr lang="en-US" sz="2800" dirty="0"/>
              <a:t>We will take an LLM and fine-tune it on custom dataset</a:t>
            </a:r>
          </a:p>
          <a:p>
            <a:pPr marL="342900" indent="-342900">
              <a:buFont typeface="Arial" panose="020B0604020202020204" pitchFamily="34" charset="0"/>
              <a:buChar char="•"/>
            </a:pPr>
            <a:r>
              <a:rPr lang="en-US" sz="2800" dirty="0"/>
              <a:t>A Chatbot finetuned periodically, can answer generally asked questions.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6410355" cy="1325563"/>
          </a:xfrm>
        </p:spPr>
        <p:txBody>
          <a:bodyPr/>
          <a:lstStyle/>
          <a:p>
            <a:r>
              <a:rPr lang="en-US" dirty="0"/>
              <a:t>Statement of value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23" name="Content Placeholder 3">
            <a:extLst>
              <a:ext uri="{FF2B5EF4-FFF2-40B4-BE49-F238E27FC236}">
                <a16:creationId xmlns:a16="http://schemas.microsoft.com/office/drawing/2014/main" id="{DA87DE43-95D8-613F-FDE2-F64DA8827423}"/>
              </a:ext>
            </a:extLst>
          </p:cNvPr>
          <p:cNvSpPr>
            <a:spLocks noGrp="1"/>
          </p:cNvSpPr>
          <p:nvPr>
            <p:ph idx="1"/>
          </p:nvPr>
        </p:nvSpPr>
        <p:spPr>
          <a:xfrm>
            <a:off x="680935" y="1838528"/>
            <a:ext cx="10885251" cy="4036978"/>
          </a:xfrm>
        </p:spPr>
        <p:txBody>
          <a:bodyPr vert="horz" lIns="91440" tIns="45720" rIns="91440" bIns="45720" rtlCol="0" anchor="t">
            <a:normAutofit fontScale="70000" lnSpcReduction="20000"/>
          </a:bodyPr>
          <a:lstStyle/>
          <a:p>
            <a:pPr marL="342900" indent="-342900">
              <a:lnSpc>
                <a:spcPct val="110000"/>
              </a:lnSpc>
              <a:buFont typeface="Arial" panose="020B0604020202020204" pitchFamily="34" charset="0"/>
              <a:buChar char="•"/>
            </a:pPr>
            <a:r>
              <a:rPr lang="en-US" sz="2800" dirty="0"/>
              <a:t>Implementing a chatbot for FAQs, especially using Retrieval Augmented Generation (RAG), can significantly benefit companies by reducing reliance on customer support. RAG models, which involve generating embeddings for documented FAQs and combining them with user queries, provide efficient answers without the need for storing embeddings post-answering. However, this approach may be resource-intensive for large companies as embeddings must be passed to the language model (LLM) with each query, leading to potential scalability and storage challenges.</a:t>
            </a:r>
          </a:p>
          <a:p>
            <a:pPr marL="342900" indent="-342900">
              <a:lnSpc>
                <a:spcPct val="110000"/>
              </a:lnSpc>
              <a:buFont typeface="Arial" panose="020B0604020202020204" pitchFamily="34" charset="0"/>
              <a:buChar char="•"/>
            </a:pPr>
            <a:endParaRPr lang="en-US" sz="2800" dirty="0"/>
          </a:p>
          <a:p>
            <a:pPr marL="342900" indent="-342900">
              <a:lnSpc>
                <a:spcPct val="110000"/>
              </a:lnSpc>
              <a:buFont typeface="Arial" panose="020B0604020202020204" pitchFamily="34" charset="0"/>
              <a:buChar char="•"/>
            </a:pPr>
            <a:r>
              <a:rPr lang="en-US" sz="2800" dirty="0"/>
              <a:t>On the other hand, employing a fine-tuned model trained on private data addresses these issues. It doesn't require constant embedding generation, ensuring independence in answering future questions. Monthly fine-tuning keeps the model up-to-date, offering a cost-effective solution compared to continual embedding generation and storage concerns.</a:t>
            </a:r>
          </a:p>
        </p:txBody>
      </p:sp>
    </p:spTree>
    <p:extLst>
      <p:ext uri="{BB962C8B-B14F-4D97-AF65-F5344CB8AC3E}">
        <p14:creationId xmlns:p14="http://schemas.microsoft.com/office/powerpoint/2010/main" val="27215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Dataset</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23" name="Content Placeholder 3">
            <a:extLst>
              <a:ext uri="{FF2B5EF4-FFF2-40B4-BE49-F238E27FC236}">
                <a16:creationId xmlns:a16="http://schemas.microsoft.com/office/drawing/2014/main" id="{DA87DE43-95D8-613F-FDE2-F64DA8827423}"/>
              </a:ext>
            </a:extLst>
          </p:cNvPr>
          <p:cNvSpPr>
            <a:spLocks noGrp="1"/>
          </p:cNvSpPr>
          <p:nvPr>
            <p:ph idx="1"/>
          </p:nvPr>
        </p:nvSpPr>
        <p:spPr>
          <a:xfrm>
            <a:off x="1167493" y="2237363"/>
            <a:ext cx="8521256" cy="3119454"/>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We have taken the dataset from Kaggle.</a:t>
            </a:r>
          </a:p>
          <a:p>
            <a:pPr marL="342900" indent="-342900">
              <a:buFont typeface="Arial" panose="020B0604020202020204" pitchFamily="34" charset="0"/>
              <a:buChar char="•"/>
            </a:pPr>
            <a:r>
              <a:rPr lang="en-US" sz="2800" dirty="0"/>
              <a:t>Click </a:t>
            </a:r>
            <a:r>
              <a:rPr lang="en-US" sz="2800" dirty="0">
                <a:hlinkClick r:id="rId2"/>
              </a:rPr>
              <a:t>here</a:t>
            </a:r>
            <a:r>
              <a:rPr lang="en-US" sz="2800" dirty="0"/>
              <a:t> to the dataset.</a:t>
            </a:r>
          </a:p>
          <a:p>
            <a:pPr marL="342900" indent="-342900">
              <a:buFont typeface="Arial" panose="020B0604020202020204" pitchFamily="34" charset="0"/>
              <a:buChar char="•"/>
            </a:pPr>
            <a:r>
              <a:rPr lang="en-US" sz="2800" dirty="0"/>
              <a:t>The dataset looks like shown below.</a:t>
            </a:r>
          </a:p>
          <a:p>
            <a:endParaRPr lang="en-US" sz="2800" dirty="0"/>
          </a:p>
        </p:txBody>
      </p:sp>
      <p:pic>
        <p:nvPicPr>
          <p:cNvPr id="4" name="Picture 3">
            <a:extLst>
              <a:ext uri="{FF2B5EF4-FFF2-40B4-BE49-F238E27FC236}">
                <a16:creationId xmlns:a16="http://schemas.microsoft.com/office/drawing/2014/main" id="{C7D177EB-1C60-7432-C65C-F1261328B277}"/>
              </a:ext>
            </a:extLst>
          </p:cNvPr>
          <p:cNvPicPr>
            <a:picLocks noChangeAspect="1"/>
          </p:cNvPicPr>
          <p:nvPr/>
        </p:nvPicPr>
        <p:blipFill>
          <a:blip r:embed="rId3"/>
          <a:stretch>
            <a:fillRect/>
          </a:stretch>
        </p:blipFill>
        <p:spPr>
          <a:xfrm>
            <a:off x="1167492" y="3905295"/>
            <a:ext cx="8385070" cy="2952705"/>
          </a:xfrm>
          <a:prstGeom prst="rect">
            <a:avLst/>
          </a:prstGeom>
        </p:spPr>
      </p:pic>
    </p:spTree>
    <p:extLst>
      <p:ext uri="{BB962C8B-B14F-4D97-AF65-F5344CB8AC3E}">
        <p14:creationId xmlns:p14="http://schemas.microsoft.com/office/powerpoint/2010/main" val="295162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Dataset Preprocessing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23" name="Content Placeholder 3">
            <a:extLst>
              <a:ext uri="{FF2B5EF4-FFF2-40B4-BE49-F238E27FC236}">
                <a16:creationId xmlns:a16="http://schemas.microsoft.com/office/drawing/2014/main" id="{DA87DE43-95D8-613F-FDE2-F64DA8827423}"/>
              </a:ext>
            </a:extLst>
          </p:cNvPr>
          <p:cNvSpPr>
            <a:spLocks noGrp="1"/>
          </p:cNvSpPr>
          <p:nvPr>
            <p:ph idx="1"/>
          </p:nvPr>
        </p:nvSpPr>
        <p:spPr>
          <a:xfrm>
            <a:off x="1167493" y="2237363"/>
            <a:ext cx="8521256" cy="3119454"/>
          </a:xfrm>
        </p:spPr>
        <p:txBody>
          <a:bodyPr vert="horz" lIns="91440" tIns="45720" rIns="91440" bIns="45720" rtlCol="0" anchor="t">
            <a:normAutofit/>
          </a:bodyPr>
          <a:lstStyle/>
          <a:p>
            <a:pPr marL="457200" indent="-457200">
              <a:buFont typeface="Arial" panose="020B0604020202020204" pitchFamily="34" charset="0"/>
              <a:buChar char="•"/>
            </a:pPr>
            <a:r>
              <a:rPr lang="en-US" sz="2800" dirty="0"/>
              <a:t>Raw dataset is converted into a </a:t>
            </a:r>
            <a:r>
              <a:rPr lang="en-US" sz="2800" dirty="0" err="1"/>
              <a:t>huggingface</a:t>
            </a:r>
            <a:r>
              <a:rPr lang="en-US" sz="2800" dirty="0"/>
              <a:t> compatible dataset for easier processing.</a:t>
            </a:r>
          </a:p>
          <a:p>
            <a:pPr marL="457200" indent="-457200">
              <a:buFont typeface="Arial" panose="020B0604020202020204" pitchFamily="34" charset="0"/>
              <a:buChar char="•"/>
            </a:pPr>
            <a:r>
              <a:rPr lang="en-US" sz="2800" dirty="0"/>
              <a:t>Then the samples are tokenized using the tokenizer from the original model(Falcon 7b).</a:t>
            </a:r>
          </a:p>
        </p:txBody>
      </p:sp>
    </p:spTree>
    <p:extLst>
      <p:ext uri="{BB962C8B-B14F-4D97-AF65-F5344CB8AC3E}">
        <p14:creationId xmlns:p14="http://schemas.microsoft.com/office/powerpoint/2010/main" val="234095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PEFT Configuration</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237363"/>
            <a:ext cx="8793630" cy="3119454"/>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Original weights are frozen and on top of them new parameters are introduced and trained.</a:t>
            </a:r>
          </a:p>
          <a:p>
            <a:pPr marL="342900" indent="-342900">
              <a:buFont typeface="Arial" panose="020B0604020202020204" pitchFamily="34" charset="0"/>
              <a:buChar char="•"/>
            </a:pPr>
            <a:r>
              <a:rPr lang="en-US" sz="2800" dirty="0"/>
              <a:t>Parameters for Lora are taken as shown in </a:t>
            </a:r>
          </a:p>
          <a:p>
            <a:r>
              <a:rPr lang="en-US" sz="2800" dirty="0"/>
              <a:t>    image</a:t>
            </a:r>
          </a:p>
          <a:p>
            <a:pPr marL="342900" indent="-342900">
              <a:buFont typeface="Arial" panose="020B0604020202020204" pitchFamily="34" charset="0"/>
              <a:buChar char="•"/>
            </a:pPr>
            <a:endParaRPr lang="en-US" sz="2800"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pic>
        <p:nvPicPr>
          <p:cNvPr id="5" name="Picture 4">
            <a:extLst>
              <a:ext uri="{FF2B5EF4-FFF2-40B4-BE49-F238E27FC236}">
                <a16:creationId xmlns:a16="http://schemas.microsoft.com/office/drawing/2014/main" id="{870F5EA2-E7C3-37E0-8CAC-89AB0EE82077}"/>
              </a:ext>
            </a:extLst>
          </p:cNvPr>
          <p:cNvPicPr>
            <a:picLocks noChangeAspect="1"/>
          </p:cNvPicPr>
          <p:nvPr/>
        </p:nvPicPr>
        <p:blipFill>
          <a:blip r:embed="rId2"/>
          <a:stretch>
            <a:fillRect/>
          </a:stretch>
        </p:blipFill>
        <p:spPr>
          <a:xfrm>
            <a:off x="8365532" y="2906944"/>
            <a:ext cx="3191182" cy="2249024"/>
          </a:xfrm>
          <a:prstGeom prst="rect">
            <a:avLst/>
          </a:prstGeom>
        </p:spPr>
      </p:pic>
    </p:spTree>
    <p:extLst>
      <p:ext uri="{BB962C8B-B14F-4D97-AF65-F5344CB8AC3E}">
        <p14:creationId xmlns:p14="http://schemas.microsoft.com/office/powerpoint/2010/main" val="143004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Training</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237363"/>
            <a:ext cx="8793630" cy="3119454"/>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FALCON-7B </a:t>
            </a:r>
            <a:r>
              <a:rPr lang="en-US" sz="2800" dirty="0" err="1"/>
              <a:t>llm</a:t>
            </a:r>
            <a:r>
              <a:rPr lang="en-US" sz="2800" dirty="0"/>
              <a:t> model is taken as base model</a:t>
            </a:r>
          </a:p>
          <a:p>
            <a:pPr marL="342900" indent="-342900">
              <a:buFont typeface="Arial" panose="020B0604020202020204" pitchFamily="34" charset="0"/>
              <a:buChar char="•"/>
            </a:pPr>
            <a:r>
              <a:rPr lang="en-US" sz="2800" dirty="0"/>
              <a:t>Training requires a CPU </a:t>
            </a:r>
            <a:r>
              <a:rPr lang="en-US" sz="2800" dirty="0" err="1"/>
              <a:t>vRAM</a:t>
            </a:r>
            <a:r>
              <a:rPr lang="en-US" sz="2800" dirty="0"/>
              <a:t> of 30 gigs and A GPU </a:t>
            </a:r>
            <a:r>
              <a:rPr lang="en-US" sz="2800" dirty="0" err="1"/>
              <a:t>vRAM</a:t>
            </a:r>
            <a:r>
              <a:rPr lang="en-US" sz="2800" dirty="0"/>
              <a:t> of 20 gigs</a:t>
            </a:r>
          </a:p>
          <a:p>
            <a:pPr marL="342900" indent="-342900">
              <a:buFont typeface="Arial" panose="020B0604020202020204" pitchFamily="34" charset="0"/>
              <a:buChar char="•"/>
            </a:pPr>
            <a:r>
              <a:rPr lang="en-US" sz="2800" dirty="0"/>
              <a:t>We have trained the model on Kaggle. We tried using Google </a:t>
            </a:r>
            <a:r>
              <a:rPr lang="en-US" sz="2800" dirty="0" err="1"/>
              <a:t>colab</a:t>
            </a:r>
            <a:r>
              <a:rPr lang="en-US" sz="2800" dirty="0"/>
              <a:t> but couldn’t be able to run because of low memory.</a:t>
            </a:r>
          </a:p>
          <a:p>
            <a:endParaRPr lang="en-US" sz="2800"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03830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Metrics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237363"/>
            <a:ext cx="8793630" cy="3119454"/>
          </a:xfrm>
        </p:spPr>
        <p:txBody>
          <a:bodyPr vert="horz" lIns="91440" tIns="45720" rIns="91440" bIns="45720" rtlCol="0" anchor="t">
            <a:normAutofit/>
          </a:bodyPr>
          <a:lstStyle/>
          <a:p>
            <a:pPr marL="457200" indent="-457200">
              <a:buFont typeface="Arial" panose="020B0604020202020204" pitchFamily="34" charset="0"/>
              <a:buChar char="•"/>
            </a:pPr>
            <a:r>
              <a:rPr lang="en-US" sz="2800" dirty="0"/>
              <a:t>Cross Entropy loss is used here.</a:t>
            </a:r>
          </a:p>
          <a:p>
            <a:pPr marL="457200" indent="-457200">
              <a:buFont typeface="Arial" panose="020B0604020202020204" pitchFamily="34" charset="0"/>
              <a:buChar char="•"/>
            </a:pPr>
            <a:r>
              <a:rPr lang="en-US" sz="2800" dirty="0"/>
              <a:t>As we can see the validation loss is decreasing.</a:t>
            </a:r>
          </a:p>
          <a:p>
            <a:endParaRPr lang="en-US" sz="2800" dirty="0"/>
          </a:p>
          <a:p>
            <a:endParaRPr lang="en-US" sz="2800"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5" name="Picture 4">
            <a:extLst>
              <a:ext uri="{FF2B5EF4-FFF2-40B4-BE49-F238E27FC236}">
                <a16:creationId xmlns:a16="http://schemas.microsoft.com/office/drawing/2014/main" id="{46196602-0FC1-5753-ED53-F5539F9581F0}"/>
              </a:ext>
            </a:extLst>
          </p:cNvPr>
          <p:cNvPicPr>
            <a:picLocks noChangeAspect="1"/>
          </p:cNvPicPr>
          <p:nvPr/>
        </p:nvPicPr>
        <p:blipFill rotWithShape="1">
          <a:blip r:embed="rId2"/>
          <a:srcRect r="3009" b="3665"/>
          <a:stretch/>
        </p:blipFill>
        <p:spPr>
          <a:xfrm>
            <a:off x="2904942" y="3550639"/>
            <a:ext cx="4517261" cy="2750614"/>
          </a:xfrm>
          <a:prstGeom prst="rect">
            <a:avLst/>
          </a:prstGeom>
        </p:spPr>
      </p:pic>
    </p:spTree>
    <p:extLst>
      <p:ext uri="{BB962C8B-B14F-4D97-AF65-F5344CB8AC3E}">
        <p14:creationId xmlns:p14="http://schemas.microsoft.com/office/powerpoint/2010/main" val="357233538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{C53DA2F1-F7F2-4EE5-B615-DDCF4FC03348}tf45331398_win32</Template>
  <TotalTime>39</TotalTime>
  <Words>372</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Office Theme</vt:lpstr>
      <vt:lpstr>FAQ chatbot using Fine-Tuned LLM</vt:lpstr>
      <vt:lpstr>Agenda</vt:lpstr>
      <vt:lpstr>Introduction</vt:lpstr>
      <vt:lpstr>Statement of value</vt:lpstr>
      <vt:lpstr>Dataset</vt:lpstr>
      <vt:lpstr>Dataset Preprocessing</vt:lpstr>
      <vt:lpstr>PEFT Configuration</vt:lpstr>
      <vt:lpstr>Training</vt:lpstr>
      <vt:lpstr>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FAQ chatbot using Fine-Tuned LLM</dc:title>
  <dc:creator>Sapa, Bal Narendra</dc:creator>
  <cp:lastModifiedBy>Sapa, Bal Narendra</cp:lastModifiedBy>
  <cp:revision>9</cp:revision>
  <dcterms:created xsi:type="dcterms:W3CDTF">2023-11-29T00:25:33Z</dcterms:created>
  <dcterms:modified xsi:type="dcterms:W3CDTF">2023-11-29T01:05:07Z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