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61" r:id="rId2"/>
    <p:sldId id="257" r:id="rId3"/>
    <p:sldId id="262" r:id="rId4"/>
    <p:sldId id="263" r:id="rId5"/>
    <p:sldId id="265" r:id="rId6"/>
    <p:sldId id="264"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79" d="100"/>
          <a:sy n="79" d="100"/>
        </p:scale>
        <p:origin x="773"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309947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555822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406958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74541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2581689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3210428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2701362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11/17/2023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11/17/2023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11/17/2023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11/17/2023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11/17/2023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11/17/2023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11/17/2023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11/17/2023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11/17/2023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ada.com/" TargetMode="External"/><Relationship Id="rId3" Type="http://schemas.openxmlformats.org/officeDocument/2006/relationships/hyperlink" Target="https://arxiv.org/abs/2005.14165" TargetMode="External"/><Relationship Id="rId7" Type="http://schemas.openxmlformats.org/officeDocument/2006/relationships/hyperlink" Target="https://www.ibm.com/products/watsonx-assistan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arxiv.org/abs/1810.04805" TargetMode="External"/><Relationship Id="rId5" Type="http://schemas.openxmlformats.org/officeDocument/2006/relationships/hyperlink" Target="https://ai.google/static/documents/google-about-bard.pdf" TargetMode="External"/><Relationship Id="rId4" Type="http://schemas.openxmlformats.org/officeDocument/2006/relationships/hyperlink" Target="https://arxiv.org/abs/2307.09288"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huggingface.co/blog/pef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kaggle.com/datasets/saadmakhdoom/ecommerce-faq-chatbot-dataset" TargetMode="External"/><Relationship Id="rId4" Type="http://schemas.openxmlformats.org/officeDocument/2006/relationships/hyperlink" Target="https://arxiv.org/pdf/2106.09685.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2986391"/>
            <a:ext cx="9604310" cy="1401562"/>
          </a:xfrm>
        </p:spPr>
        <p:txBody>
          <a:bodyPr/>
          <a:lstStyle/>
          <a:p>
            <a:r>
              <a:rPr lang="en-US" dirty="0"/>
              <a:t>FAQ </a:t>
            </a:r>
            <a:r>
              <a:rPr lang="en-US" dirty="0" err="1"/>
              <a:t>ChatBot</a:t>
            </a:r>
            <a:endParaRPr lang="en-US" dirty="0"/>
          </a:p>
        </p:txBody>
      </p:sp>
      <p:sp>
        <p:nvSpPr>
          <p:cNvPr id="3" name="Subtitle 2"/>
          <p:cNvSpPr>
            <a:spLocks noGrp="1"/>
          </p:cNvSpPr>
          <p:nvPr>
            <p:ph type="subTitle" idx="1"/>
          </p:nvPr>
        </p:nvSpPr>
        <p:spPr>
          <a:xfrm>
            <a:off x="1293845" y="5286650"/>
            <a:ext cx="9604310" cy="457200"/>
          </a:xfrm>
        </p:spPr>
        <p:txBody>
          <a:bodyPr>
            <a:noAutofit/>
          </a:bodyPr>
          <a:lstStyle/>
          <a:p>
            <a:r>
              <a:rPr lang="en-US" b="1" dirty="0"/>
              <a:t>Team Members:</a:t>
            </a:r>
          </a:p>
          <a:p>
            <a:endParaRPr lang="en-US" b="1" dirty="0"/>
          </a:p>
          <a:p>
            <a:pPr marL="457200" indent="-457200">
              <a:buAutoNum type="arabicPeriod"/>
            </a:pPr>
            <a:r>
              <a:rPr lang="en-US" b="1" dirty="0"/>
              <a:t>Bal Narendra Sapa</a:t>
            </a:r>
          </a:p>
          <a:p>
            <a:pPr marL="457200" indent="-457200">
              <a:buAutoNum type="arabicPeriod"/>
            </a:pPr>
            <a:r>
              <a:rPr lang="en-US" b="1" dirty="0"/>
              <a:t>Ajay Kumar </a:t>
            </a:r>
            <a:r>
              <a:rPr lang="en-US" b="1" dirty="0" err="1"/>
              <a:t>Jagu</a:t>
            </a:r>
            <a:endParaRPr lang="en-US" b="1"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Topic</a:t>
            </a:r>
          </a:p>
        </p:txBody>
      </p:sp>
      <p:sp>
        <p:nvSpPr>
          <p:cNvPr id="3" name="Content Placeholder 2"/>
          <p:cNvSpPr>
            <a:spLocks noGrp="1"/>
          </p:cNvSpPr>
          <p:nvPr>
            <p:ph idx="1"/>
          </p:nvPr>
        </p:nvSpPr>
        <p:spPr/>
        <p:txBody>
          <a:bodyPr>
            <a:normAutofit/>
          </a:bodyPr>
          <a:lstStyle/>
          <a:p>
            <a:r>
              <a:rPr lang="en-US" sz="2800" dirty="0"/>
              <a:t>We will be building a FAQ chatbot for an E-Commerce site with the help of Large Language Models.</a:t>
            </a:r>
          </a:p>
          <a:p>
            <a:r>
              <a:rPr lang="en-US" sz="2800" dirty="0"/>
              <a:t>We will take an LLM and fine-tune it on custom dataset</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of Project Objectives</a:t>
            </a:r>
          </a:p>
        </p:txBody>
      </p:sp>
      <p:sp>
        <p:nvSpPr>
          <p:cNvPr id="3" name="Content Placeholder 2"/>
          <p:cNvSpPr>
            <a:spLocks noGrp="1"/>
          </p:cNvSpPr>
          <p:nvPr>
            <p:ph idx="1"/>
          </p:nvPr>
        </p:nvSpPr>
        <p:spPr/>
        <p:txBody>
          <a:bodyPr>
            <a:normAutofit lnSpcReduction="10000"/>
          </a:bodyPr>
          <a:lstStyle/>
          <a:p>
            <a:r>
              <a:rPr lang="en-US" sz="2800" dirty="0"/>
              <a:t>Our aim is to build a chatbot that is finetuned on the FAQs asked by users.</a:t>
            </a:r>
          </a:p>
          <a:p>
            <a:r>
              <a:rPr lang="en-US" sz="2800" dirty="0"/>
              <a:t>Users may have some common questions which can be quite common among users.</a:t>
            </a:r>
          </a:p>
          <a:p>
            <a:r>
              <a:rPr lang="en-US" sz="2800" dirty="0"/>
              <a:t>Usually, user goes to FAQ section of the product or calls the customer support to clarify</a:t>
            </a:r>
          </a:p>
          <a:p>
            <a:r>
              <a:rPr lang="en-US" sz="2800" dirty="0"/>
              <a:t>A Chatbot finetuned periodically, can answer these questions.</a:t>
            </a:r>
          </a:p>
        </p:txBody>
      </p:sp>
    </p:spTree>
    <p:extLst>
      <p:ext uri="{BB962C8B-B14F-4D97-AF65-F5344CB8AC3E}">
        <p14:creationId xmlns:p14="http://schemas.microsoft.com/office/powerpoint/2010/main" val="7968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42485"/>
            <a:ext cx="9601200" cy="579438"/>
          </a:xfrm>
        </p:spPr>
        <p:txBody>
          <a:bodyPr/>
          <a:lstStyle/>
          <a:p>
            <a:r>
              <a:rPr lang="en-US" dirty="0"/>
              <a:t>Statement of Value</a:t>
            </a:r>
          </a:p>
        </p:txBody>
      </p:sp>
      <p:sp>
        <p:nvSpPr>
          <p:cNvPr id="3" name="Content Placeholder 2"/>
          <p:cNvSpPr>
            <a:spLocks noGrp="1"/>
          </p:cNvSpPr>
          <p:nvPr>
            <p:ph idx="1"/>
          </p:nvPr>
        </p:nvSpPr>
        <p:spPr>
          <a:xfrm>
            <a:off x="1295400" y="1293779"/>
            <a:ext cx="9601200" cy="4727642"/>
          </a:xfrm>
        </p:spPr>
        <p:txBody>
          <a:bodyPr>
            <a:normAutofit fontScale="92500" lnSpcReduction="20000"/>
          </a:bodyPr>
          <a:lstStyle/>
          <a:p>
            <a:r>
              <a:rPr lang="en-US" dirty="0"/>
              <a:t>Introducing a chatbot for FAQs can be profitable for companies because this approach require less reliance on customer support.</a:t>
            </a:r>
          </a:p>
          <a:p>
            <a:r>
              <a:rPr lang="en-US" dirty="0"/>
              <a:t>Companies that rely hugely on customer support can hugely benefit by this chatbot.</a:t>
            </a:r>
          </a:p>
          <a:p>
            <a:r>
              <a:rPr lang="en-US" dirty="0"/>
              <a:t>There have been implementations using RAG(Retrieval Augmented Generation). More precisely, these models are not actually trained on the private data. FAQs are documented and embeddings for those documents are generated and these embeddings with the user question are provided to the LLM and it answers based on the embeddings</a:t>
            </a:r>
          </a:p>
          <a:p>
            <a:r>
              <a:rPr lang="en-US" dirty="0"/>
              <a:t>The problem </a:t>
            </a:r>
            <a:r>
              <a:rPr lang="en-US"/>
              <a:t>here is, </a:t>
            </a:r>
            <a:r>
              <a:rPr lang="en-US" dirty="0"/>
              <a:t>LLM would not remember anything about the document after the question has been answered. And for large companies, This can be an overhead for answering question because every time you need to pass these embeddings to the model and also storing and maintaining these embeddings could require additional resources. But a finetuned model which is trained on this private data does not depend on any data for questions in future. It can answer them independently. </a:t>
            </a:r>
          </a:p>
          <a:p>
            <a:r>
              <a:rPr lang="en-US" dirty="0"/>
              <a:t>If the model is trained once a month on the custom data, Not only does the model stay up-to-date but also this can be a lot less expensive than generating embeddings for a document. And we also do not need to worry about storing and scaling the embeddings if we choose to fine-tune.</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07410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State-of-the-Art and Relevant Works</a:t>
            </a:r>
          </a:p>
        </p:txBody>
      </p:sp>
      <p:sp>
        <p:nvSpPr>
          <p:cNvPr id="3" name="Content Placeholder 2"/>
          <p:cNvSpPr>
            <a:spLocks noGrp="1"/>
          </p:cNvSpPr>
          <p:nvPr>
            <p:ph idx="1"/>
          </p:nvPr>
        </p:nvSpPr>
        <p:spPr/>
        <p:txBody>
          <a:bodyPr>
            <a:normAutofit fontScale="92500" lnSpcReduction="20000"/>
          </a:bodyPr>
          <a:lstStyle/>
          <a:p>
            <a:r>
              <a:rPr lang="en-US" sz="2800" dirty="0"/>
              <a:t>State of the Art Models for chatbots</a:t>
            </a:r>
          </a:p>
          <a:p>
            <a:pPr lvl="1"/>
            <a:r>
              <a:rPr lang="en-US" sz="2600" dirty="0"/>
              <a:t>OpenAI’s GPT-3, GPT-3.5, GPT-4</a:t>
            </a:r>
          </a:p>
          <a:p>
            <a:pPr lvl="1"/>
            <a:r>
              <a:rPr lang="en-US" sz="2600" dirty="0"/>
              <a:t>LLAMA2 by Meta</a:t>
            </a:r>
          </a:p>
          <a:p>
            <a:pPr lvl="1"/>
            <a:r>
              <a:rPr lang="en-US" sz="2600" dirty="0"/>
              <a:t>Bard by Google</a:t>
            </a:r>
          </a:p>
          <a:p>
            <a:pPr lvl="1"/>
            <a:r>
              <a:rPr lang="en-US" sz="2600" dirty="0"/>
              <a:t>BERT by Google</a:t>
            </a:r>
          </a:p>
          <a:p>
            <a:r>
              <a:rPr lang="en-US" sz="2800" dirty="0"/>
              <a:t>Relevant Works</a:t>
            </a:r>
          </a:p>
          <a:p>
            <a:pPr lvl="1"/>
            <a:r>
              <a:rPr lang="en-US" sz="2600" dirty="0"/>
              <a:t>IBM Watson Assistant</a:t>
            </a:r>
          </a:p>
          <a:p>
            <a:pPr lvl="1"/>
            <a:r>
              <a:rPr lang="en-US" sz="2600" dirty="0" err="1"/>
              <a:t>Dialogflow</a:t>
            </a:r>
            <a:r>
              <a:rPr lang="en-US" sz="2600" dirty="0"/>
              <a:t> by Google</a:t>
            </a:r>
          </a:p>
          <a:p>
            <a:pPr lvl="1"/>
            <a:r>
              <a:rPr lang="en-US" sz="2600" dirty="0"/>
              <a:t>Ada Healthcare chatbot</a:t>
            </a:r>
          </a:p>
        </p:txBody>
      </p:sp>
    </p:spTree>
    <p:extLst>
      <p:ext uri="{BB962C8B-B14F-4D97-AF65-F5344CB8AC3E}">
        <p14:creationId xmlns:p14="http://schemas.microsoft.com/office/powerpoint/2010/main" val="251185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State-of-the-Art and Relevant Works</a:t>
            </a:r>
          </a:p>
        </p:txBody>
      </p:sp>
      <p:sp>
        <p:nvSpPr>
          <p:cNvPr id="3" name="Content Placeholder 2"/>
          <p:cNvSpPr>
            <a:spLocks noGrp="1"/>
          </p:cNvSpPr>
          <p:nvPr>
            <p:ph idx="1"/>
          </p:nvPr>
        </p:nvSpPr>
        <p:spPr/>
        <p:txBody>
          <a:bodyPr>
            <a:normAutofit/>
          </a:bodyPr>
          <a:lstStyle/>
          <a:p>
            <a:r>
              <a:rPr lang="en-US" sz="2800" dirty="0"/>
              <a:t>Citations</a:t>
            </a:r>
          </a:p>
          <a:p>
            <a:pPr lvl="1"/>
            <a:r>
              <a:rPr lang="en-US" sz="2400" dirty="0">
                <a:hlinkClick r:id="rId3"/>
              </a:rPr>
              <a:t>https://arxiv.org/abs/2005.14165</a:t>
            </a:r>
            <a:r>
              <a:rPr lang="en-US" sz="2400" dirty="0"/>
              <a:t> - GPT3</a:t>
            </a:r>
          </a:p>
          <a:p>
            <a:pPr lvl="1"/>
            <a:r>
              <a:rPr lang="en-US" sz="2400" dirty="0">
                <a:hlinkClick r:id="rId4"/>
              </a:rPr>
              <a:t>https://arxiv.org/abs/2307.09288</a:t>
            </a:r>
            <a:r>
              <a:rPr lang="en-US" sz="2400" dirty="0"/>
              <a:t> - Llama2</a:t>
            </a:r>
          </a:p>
          <a:p>
            <a:pPr lvl="1"/>
            <a:r>
              <a:rPr lang="en-US" sz="2400" dirty="0">
                <a:hlinkClick r:id="rId5"/>
              </a:rPr>
              <a:t>https://ai.google/static/documents/google-about-bard.pdf</a:t>
            </a:r>
            <a:r>
              <a:rPr lang="en-US" sz="2400" dirty="0"/>
              <a:t> - BARD</a:t>
            </a:r>
          </a:p>
          <a:p>
            <a:pPr lvl="1"/>
            <a:r>
              <a:rPr lang="en-US" sz="2400" dirty="0">
                <a:hlinkClick r:id="rId6"/>
              </a:rPr>
              <a:t>https://arxiv.org/abs/1810.04805</a:t>
            </a:r>
            <a:r>
              <a:rPr lang="en-US" sz="2400" dirty="0"/>
              <a:t> - BERT</a:t>
            </a:r>
          </a:p>
          <a:p>
            <a:pPr lvl="1"/>
            <a:r>
              <a:rPr lang="en-US" sz="2400" dirty="0">
                <a:hlinkClick r:id="rId7"/>
              </a:rPr>
              <a:t>https://www.ibm.com/products/watsonx-assistant</a:t>
            </a:r>
            <a:r>
              <a:rPr lang="en-US" sz="2400" dirty="0"/>
              <a:t> – IBM</a:t>
            </a:r>
          </a:p>
          <a:p>
            <a:pPr lvl="1"/>
            <a:r>
              <a:rPr lang="en-US" sz="2400" dirty="0">
                <a:hlinkClick r:id="rId8"/>
              </a:rPr>
              <a:t>https://ada.com/</a:t>
            </a:r>
            <a:r>
              <a:rPr lang="en-US" sz="2400" dirty="0"/>
              <a:t> - Ada Health</a:t>
            </a:r>
          </a:p>
        </p:txBody>
      </p:sp>
    </p:spTree>
    <p:extLst>
      <p:ext uri="{BB962C8B-B14F-4D97-AF65-F5344CB8AC3E}">
        <p14:creationId xmlns:p14="http://schemas.microsoft.com/office/powerpoint/2010/main" val="242365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normAutofit fontScale="92500"/>
          </a:bodyPr>
          <a:lstStyle/>
          <a:p>
            <a:r>
              <a:rPr lang="en-US" sz="2400" dirty="0"/>
              <a:t>We will use small-size model such as Falcon-7B model based on the hardware resources we have.</a:t>
            </a:r>
          </a:p>
          <a:p>
            <a:r>
              <a:rPr lang="en-US" sz="2400" dirty="0"/>
              <a:t>We will be using </a:t>
            </a:r>
            <a:r>
              <a:rPr lang="en-US" sz="2400" dirty="0">
                <a:hlinkClick r:id="rId3"/>
              </a:rPr>
              <a:t>Parameter Efficient Fine Tuning (PEFT)</a:t>
            </a:r>
            <a:r>
              <a:rPr lang="en-US" sz="2400" dirty="0"/>
              <a:t> with </a:t>
            </a:r>
            <a:r>
              <a:rPr lang="en-US" sz="2400" dirty="0" err="1">
                <a:hlinkClick r:id="rId4"/>
              </a:rPr>
              <a:t>LoRA</a:t>
            </a:r>
            <a:r>
              <a:rPr lang="en-US" sz="2400" dirty="0"/>
              <a:t> Technique to fine tune the model. In this methods the base model’s weights are frozen and on top of them new parameters are introduced and trained.</a:t>
            </a:r>
          </a:p>
          <a:p>
            <a:r>
              <a:rPr lang="en-US" sz="2400" dirty="0"/>
              <a:t>We will make use of a Kaggle dataset. Click </a:t>
            </a:r>
            <a:r>
              <a:rPr lang="en-US" sz="2400" dirty="0">
                <a:hlinkClick r:id="rId5"/>
              </a:rPr>
              <a:t>here</a:t>
            </a:r>
            <a:r>
              <a:rPr lang="en-US" sz="2400" dirty="0"/>
              <a:t> to go the dataset.</a:t>
            </a:r>
          </a:p>
          <a:p>
            <a:r>
              <a:rPr lang="en-US" sz="2400" dirty="0"/>
              <a:t>We will fine-tune the model on google </a:t>
            </a:r>
            <a:r>
              <a:rPr lang="en-US" sz="2400" dirty="0" err="1"/>
              <a:t>colab</a:t>
            </a:r>
            <a:r>
              <a:rPr lang="en-US" sz="2400" dirty="0"/>
              <a:t> since it gives a free T4 GPU with 15 gigs VRAM. We may also choose Kaggle Notebook which gives 2 T4 GPUs with each 14 gigs VRAM (~ 29 gigs) but it has resource limits.</a:t>
            </a:r>
          </a:p>
        </p:txBody>
      </p:sp>
    </p:spTree>
    <p:extLst>
      <p:ext uri="{BB962C8B-B14F-4D97-AF65-F5344CB8AC3E}">
        <p14:creationId xmlns:p14="http://schemas.microsoft.com/office/powerpoint/2010/main" val="284303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a:t>
            </a:r>
          </a:p>
        </p:txBody>
      </p:sp>
      <p:sp>
        <p:nvSpPr>
          <p:cNvPr id="3" name="Content Placeholder 2"/>
          <p:cNvSpPr>
            <a:spLocks noGrp="1"/>
          </p:cNvSpPr>
          <p:nvPr>
            <p:ph idx="1"/>
          </p:nvPr>
        </p:nvSpPr>
        <p:spPr/>
        <p:txBody>
          <a:bodyPr>
            <a:normAutofit/>
          </a:bodyPr>
          <a:lstStyle/>
          <a:p>
            <a:r>
              <a:rPr lang="en-US" sz="2400" dirty="0"/>
              <a:t>The fine-tuned model will be uploaded to the </a:t>
            </a:r>
            <a:r>
              <a:rPr lang="en-US" sz="2400" dirty="0" err="1"/>
              <a:t>huggingface</a:t>
            </a:r>
            <a:r>
              <a:rPr lang="en-US" sz="2400" dirty="0"/>
              <a:t>.</a:t>
            </a:r>
          </a:p>
          <a:p>
            <a:r>
              <a:rPr lang="en-US" sz="2400" dirty="0"/>
              <a:t>A Jupyter notebook with complete code and markdown explanation.</a:t>
            </a:r>
          </a:p>
          <a:p>
            <a:r>
              <a:rPr lang="en-US" sz="2400" dirty="0"/>
              <a:t>If possible, we will also build a </a:t>
            </a:r>
            <a:r>
              <a:rPr lang="en-US" sz="2400" dirty="0" err="1"/>
              <a:t>streamlit</a:t>
            </a:r>
            <a:r>
              <a:rPr lang="en-US" sz="2400" dirty="0"/>
              <a:t> app. But since this app requires a GPU to run, we may not be able to host it on the </a:t>
            </a:r>
            <a:r>
              <a:rPr lang="en-US" sz="2400" dirty="0" err="1"/>
              <a:t>Huggingface</a:t>
            </a:r>
            <a:r>
              <a:rPr lang="en-US" sz="2400" dirty="0"/>
              <a:t> spaces since </a:t>
            </a:r>
            <a:r>
              <a:rPr lang="en-US" sz="2400" dirty="0" err="1"/>
              <a:t>huggingface</a:t>
            </a:r>
            <a:r>
              <a:rPr lang="en-US" sz="2400" dirty="0"/>
              <a:t> requires users to subscribe to GPUs.</a:t>
            </a:r>
          </a:p>
        </p:txBody>
      </p:sp>
    </p:spTree>
    <p:extLst>
      <p:ext uri="{BB962C8B-B14F-4D97-AF65-F5344CB8AC3E}">
        <p14:creationId xmlns:p14="http://schemas.microsoft.com/office/powerpoint/2010/main" val="424915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Methodology</a:t>
            </a:r>
          </a:p>
        </p:txBody>
      </p:sp>
      <p:sp>
        <p:nvSpPr>
          <p:cNvPr id="3" name="Content Placeholder 2"/>
          <p:cNvSpPr>
            <a:spLocks noGrp="1"/>
          </p:cNvSpPr>
          <p:nvPr>
            <p:ph idx="1"/>
          </p:nvPr>
        </p:nvSpPr>
        <p:spPr/>
        <p:txBody>
          <a:bodyPr>
            <a:normAutofit/>
          </a:bodyPr>
          <a:lstStyle/>
          <a:p>
            <a:r>
              <a:rPr lang="en-US" sz="2400" dirty="0"/>
              <a:t>A Jupyter notebook will be provided in the </a:t>
            </a:r>
            <a:r>
              <a:rPr lang="en-US" sz="2400" dirty="0" err="1"/>
              <a:t>github</a:t>
            </a:r>
            <a:r>
              <a:rPr lang="en-US" sz="2400" dirty="0"/>
              <a:t> with sequential explanation of everything that goes on in this project.</a:t>
            </a:r>
          </a:p>
          <a:p>
            <a:pPr marL="0" indent="0">
              <a:buNone/>
            </a:pPr>
            <a:r>
              <a:rPr lang="en-US" sz="2400" b="1" u="sng" dirty="0"/>
              <a:t>Metrics:</a:t>
            </a:r>
          </a:p>
          <a:p>
            <a:r>
              <a:rPr lang="en-US" sz="2400" dirty="0"/>
              <a:t>BLEU Score.</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295197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167</TotalTime>
  <Words>673</Words>
  <Application>Microsoft Office PowerPoint</Application>
  <PresentationFormat>Widescreen</PresentationFormat>
  <Paragraphs>61</Paragraphs>
  <Slides>9</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Diamond Grid 16x9</vt:lpstr>
      <vt:lpstr>FAQ ChatBot</vt:lpstr>
      <vt:lpstr>Project Topic</vt:lpstr>
      <vt:lpstr>Statement of Project Objectives</vt:lpstr>
      <vt:lpstr>Statement of Value</vt:lpstr>
      <vt:lpstr>Review of State-of-the-Art and Relevant Works</vt:lpstr>
      <vt:lpstr>Review of State-of-the-Art and Relevant Works</vt:lpstr>
      <vt:lpstr>Approach</vt:lpstr>
      <vt:lpstr>Deliverables</vt:lpstr>
      <vt:lpstr>Evaluation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Sapa, Bal Narendra</dc:creator>
  <cp:lastModifiedBy>Sapa, Bal Narendra</cp:lastModifiedBy>
  <cp:revision>19</cp:revision>
  <dcterms:created xsi:type="dcterms:W3CDTF">2023-10-29T18:15:50Z</dcterms:created>
  <dcterms:modified xsi:type="dcterms:W3CDTF">2023-11-18T01:16:32Z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