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70" r:id="rId8"/>
    <p:sldId id="263" r:id="rId9"/>
    <p:sldId id="267" r:id="rId10"/>
    <p:sldId id="264" r:id="rId11"/>
    <p:sldId id="266" r:id="rId12"/>
    <p:sldId id="269"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16"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87114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113701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165173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38969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342797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374648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78327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41627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296080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54507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EBFFB-1A58-4D8C-BE5C-C29644A32C2D}"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45721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EBFFB-1A58-4D8C-BE5C-C29644A32C2D}" type="datetimeFigureOut">
              <a:rPr lang="en-US" smtClean="0"/>
              <a:pPr/>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ACD9E-E26D-407B-A989-452A26907E65}" type="slidenum">
              <a:rPr lang="en-US" smtClean="0"/>
              <a:pPr/>
              <a:t>‹#›</a:t>
            </a:fld>
            <a:endParaRPr lang="en-US"/>
          </a:p>
        </p:txBody>
      </p:sp>
    </p:spTree>
    <p:extLst>
      <p:ext uri="{BB962C8B-B14F-4D97-AF65-F5344CB8AC3E}">
        <p14:creationId xmlns:p14="http://schemas.microsoft.com/office/powerpoint/2010/main" xmlns="" val="202341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RC Car</a:t>
            </a:r>
            <a:endParaRPr lang="en-US" dirty="0"/>
          </a:p>
        </p:txBody>
      </p:sp>
      <p:sp>
        <p:nvSpPr>
          <p:cNvPr id="3" name="Subtitle 2"/>
          <p:cNvSpPr>
            <a:spLocks noGrp="1"/>
          </p:cNvSpPr>
          <p:nvPr>
            <p:ph type="subTitle" idx="1"/>
          </p:nvPr>
        </p:nvSpPr>
        <p:spPr/>
        <p:txBody>
          <a:bodyPr/>
          <a:lstStyle/>
          <a:p>
            <a:r>
              <a:rPr lang="en-US" dirty="0" smtClean="0"/>
              <a:t>ENEL 400 System Design Presentation</a:t>
            </a:r>
          </a:p>
          <a:p>
            <a:endParaRPr lang="en-US" dirty="0"/>
          </a:p>
          <a:p>
            <a:r>
              <a:rPr lang="en-US" dirty="0" smtClean="0"/>
              <a:t>Matthew </a:t>
            </a:r>
            <a:r>
              <a:rPr lang="en-US" dirty="0" err="1" smtClean="0"/>
              <a:t>Selin</a:t>
            </a:r>
            <a:r>
              <a:rPr lang="en-US" dirty="0" smtClean="0"/>
              <a:t>, Ali Baloch, Mohammed </a:t>
            </a:r>
            <a:r>
              <a:rPr lang="en-US" dirty="0" err="1" smtClean="0"/>
              <a:t>Benhammou</a:t>
            </a:r>
            <a:endParaRPr lang="en-US" dirty="0"/>
          </a:p>
        </p:txBody>
      </p:sp>
    </p:spTree>
    <p:extLst>
      <p:ext uri="{BB962C8B-B14F-4D97-AF65-F5344CB8AC3E}">
        <p14:creationId xmlns:p14="http://schemas.microsoft.com/office/powerpoint/2010/main" xmlns="" val="466217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Client Statement:</a:t>
            </a:r>
            <a:br>
              <a:rPr lang="en-CA" dirty="0" smtClean="0"/>
            </a:br>
            <a:endParaRPr lang="en-CA" dirty="0"/>
          </a:p>
        </p:txBody>
      </p:sp>
      <p:sp>
        <p:nvSpPr>
          <p:cNvPr id="3" name="Content Placeholder 2"/>
          <p:cNvSpPr>
            <a:spLocks noGrp="1"/>
          </p:cNvSpPr>
          <p:nvPr>
            <p:ph idx="1"/>
          </p:nvPr>
        </p:nvSpPr>
        <p:spPr/>
        <p:txBody>
          <a:bodyPr>
            <a:normAutofit fontScale="92500"/>
          </a:bodyPr>
          <a:lstStyle/>
          <a:p>
            <a:pPr>
              <a:buNone/>
            </a:pPr>
            <a:r>
              <a:rPr lang="en-US" dirty="0" smtClean="0"/>
              <a:t>Create </a:t>
            </a:r>
            <a:r>
              <a:rPr lang="en-US" dirty="0" smtClean="0"/>
              <a:t>alternative controls and assisted driving systems that allows </a:t>
            </a:r>
            <a:r>
              <a:rPr lang="en-US" dirty="0" smtClean="0"/>
              <a:t>users,</a:t>
            </a:r>
          </a:p>
          <a:p>
            <a:pPr>
              <a:buNone/>
            </a:pPr>
            <a:r>
              <a:rPr lang="en-US" dirty="0" smtClean="0"/>
              <a:t>who </a:t>
            </a:r>
            <a:r>
              <a:rPr lang="en-US" dirty="0" smtClean="0"/>
              <a:t>are unable to use conventional controls, to fully operate a vehicle</a:t>
            </a:r>
            <a:endParaRPr lang="en-CA" dirty="0" smtClean="0"/>
          </a:p>
          <a:p>
            <a:endParaRPr lang="en-CA" dirty="0" smtClean="0"/>
          </a:p>
          <a:p>
            <a:pPr>
              <a:buNone/>
            </a:pPr>
            <a:r>
              <a:rPr lang="en-CA" dirty="0" smtClean="0"/>
              <a:t>Conventional Controls</a:t>
            </a:r>
            <a:r>
              <a:rPr lang="en-CA" dirty="0" smtClean="0"/>
              <a:t>:</a:t>
            </a:r>
          </a:p>
          <a:p>
            <a:pPr lvl="0"/>
            <a:r>
              <a:rPr lang="en-CA" dirty="0" smtClean="0"/>
              <a:t>steering wheel</a:t>
            </a:r>
          </a:p>
          <a:p>
            <a:pPr lvl="0"/>
            <a:r>
              <a:rPr lang="en-CA" dirty="0" smtClean="0"/>
              <a:t>foot pedals</a:t>
            </a:r>
          </a:p>
          <a:p>
            <a:pPr lvl="0"/>
            <a:r>
              <a:rPr lang="en-CA" dirty="0" smtClean="0"/>
              <a:t>gear shifter</a:t>
            </a:r>
          </a:p>
          <a:p>
            <a:pPr lvl="0"/>
            <a:r>
              <a:rPr lang="en-CA" dirty="0" smtClean="0"/>
              <a:t>joystick, thumb stick</a:t>
            </a:r>
          </a:p>
          <a:p>
            <a:pPr lvl="0"/>
            <a:r>
              <a:rPr lang="en-CA" dirty="0" smtClean="0"/>
              <a:t>buttons?</a:t>
            </a:r>
          </a:p>
          <a:p>
            <a:pPr lvl="0"/>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737456"/>
            <a:ext cx="7332881" cy="2095109"/>
          </a:xfrm>
        </p:spPr>
      </p:pic>
      <p:sp>
        <p:nvSpPr>
          <p:cNvPr id="6" name="TextBox 5"/>
          <p:cNvSpPr txBox="1"/>
          <p:nvPr/>
        </p:nvSpPr>
        <p:spPr>
          <a:xfrm>
            <a:off x="660400" y="584200"/>
            <a:ext cx="10896600" cy="646331"/>
          </a:xfrm>
          <a:prstGeom prst="rect">
            <a:avLst/>
          </a:prstGeom>
          <a:noFill/>
        </p:spPr>
        <p:txBody>
          <a:bodyPr wrap="square" rtlCol="0">
            <a:spAutoFit/>
          </a:bodyPr>
          <a:lstStyle/>
          <a:p>
            <a:r>
              <a:rPr lang="en-CA" smtClean="0"/>
              <a:t>Design Alternative</a:t>
            </a:r>
            <a:r>
              <a:rPr lang="en-CA" dirty="0" smtClean="0"/>
              <a:t>: Eliminate </a:t>
            </a:r>
            <a:r>
              <a:rPr lang="en-CA" dirty="0"/>
              <a:t>the vehicles ability to drive backwards so that the gesture controller can be used for different </a:t>
            </a:r>
            <a:r>
              <a:rPr lang="en-CA" dirty="0" smtClean="0"/>
              <a:t>controls such as controlling forward speed.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3857562"/>
            <a:ext cx="7600986" cy="2327338"/>
          </a:xfrm>
          <a:prstGeom prst="rect">
            <a:avLst/>
          </a:prstGeom>
        </p:spPr>
      </p:pic>
    </p:spTree>
    <p:extLst>
      <p:ext uri="{BB962C8B-B14F-4D97-AF65-F5344CB8AC3E}">
        <p14:creationId xmlns:p14="http://schemas.microsoft.com/office/powerpoint/2010/main" xmlns="" val="3542881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Wireless Communication</a:t>
            </a:r>
            <a:endParaRPr lang="en-CA" dirty="0"/>
          </a:p>
        </p:txBody>
      </p:sp>
      <p:sp>
        <p:nvSpPr>
          <p:cNvPr id="3" name="Content Placeholder 2"/>
          <p:cNvSpPr>
            <a:spLocks noGrp="1"/>
          </p:cNvSpPr>
          <p:nvPr>
            <p:ph idx="1"/>
          </p:nvPr>
        </p:nvSpPr>
        <p:spPr/>
        <p:txBody>
          <a:bodyPr/>
          <a:lstStyle/>
          <a:p>
            <a:pPr>
              <a:buNone/>
            </a:pPr>
            <a:r>
              <a:rPr lang="en-CA" dirty="0" smtClean="0"/>
              <a:t>We are currently looking at components that can transmit and receive radio wave signals.</a:t>
            </a:r>
          </a:p>
          <a:p>
            <a:pPr>
              <a:buNone/>
            </a:pPr>
            <a:endParaRPr lang="en-CA" dirty="0" smtClean="0"/>
          </a:p>
          <a:p>
            <a:pPr>
              <a:buNone/>
            </a:pPr>
            <a:r>
              <a:rPr lang="en-CA" dirty="0" smtClean="0"/>
              <a:t>Signal must be able to be received up to 30 meters away.</a:t>
            </a:r>
          </a:p>
          <a:p>
            <a:pPr>
              <a:buNone/>
            </a:pPr>
            <a:endParaRPr lang="en-CA" dirty="0" smtClean="0"/>
          </a:p>
          <a:p>
            <a:pPr>
              <a:buNone/>
            </a:pPr>
            <a:r>
              <a:rPr lang="en-CA" dirty="0" smtClean="0"/>
              <a:t>Signal must not be obstructed by obstacles such as tables or walls.</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Power Supply</a:t>
            </a:r>
            <a:endParaRPr lang="en-CA" dirty="0"/>
          </a:p>
        </p:txBody>
      </p:sp>
      <p:sp>
        <p:nvSpPr>
          <p:cNvPr id="3" name="Content Placeholder 2"/>
          <p:cNvSpPr>
            <a:spLocks noGrp="1"/>
          </p:cNvSpPr>
          <p:nvPr>
            <p:ph idx="1"/>
          </p:nvPr>
        </p:nvSpPr>
        <p:spPr/>
        <p:txBody>
          <a:bodyPr/>
          <a:lstStyle/>
          <a:p>
            <a:pPr>
              <a:buNone/>
            </a:pPr>
            <a:r>
              <a:rPr lang="en-CA" dirty="0" smtClean="0"/>
              <a:t>We are planning to supply the user controller and the vehicle with power from 9v batteries.</a:t>
            </a:r>
          </a:p>
          <a:p>
            <a:pPr>
              <a:buNone/>
            </a:pPr>
            <a:endParaRPr lang="en-CA" dirty="0" smtClean="0"/>
          </a:p>
          <a:p>
            <a:pPr>
              <a:buNone/>
            </a:pPr>
            <a:r>
              <a:rPr lang="en-CA" dirty="0" smtClean="0"/>
              <a:t>The motors on the vehicle consume the most power. </a:t>
            </a:r>
          </a:p>
          <a:p>
            <a:pPr>
              <a:buNone/>
            </a:pPr>
            <a:endParaRPr lang="en-CA" dirty="0" smtClean="0"/>
          </a:p>
          <a:p>
            <a:pPr>
              <a:buNone/>
            </a:pPr>
            <a:r>
              <a:rPr lang="en-CA" dirty="0" smtClean="0"/>
              <a:t>We may have to develop some efficient use of power to avoid depleting the batteries rapidly. </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t>
            </a:r>
            <a:r>
              <a:rPr lang="en-CA" dirty="0" smtClean="0"/>
              <a:t>Avoidance System</a:t>
            </a:r>
            <a:r>
              <a:rPr lang="en-CA" dirty="0" smtClean="0"/>
              <a:t>: </a:t>
            </a:r>
            <a:endParaRPr lang="en-CA" dirty="0"/>
          </a:p>
        </p:txBody>
      </p:sp>
      <p:sp>
        <p:nvSpPr>
          <p:cNvPr id="3" name="Content Placeholder 2"/>
          <p:cNvSpPr>
            <a:spLocks noGrp="1"/>
          </p:cNvSpPr>
          <p:nvPr>
            <p:ph idx="1"/>
          </p:nvPr>
        </p:nvSpPr>
        <p:spPr/>
        <p:txBody>
          <a:bodyPr>
            <a:normAutofit lnSpcReduction="10000"/>
          </a:bodyPr>
          <a:lstStyle/>
          <a:p>
            <a:pPr lvl="0"/>
            <a:r>
              <a:rPr lang="en-US" dirty="0" smtClean="0"/>
              <a:t>Requirements:</a:t>
            </a:r>
            <a:br>
              <a:rPr lang="en-US" dirty="0" smtClean="0"/>
            </a:br>
            <a:r>
              <a:rPr lang="en-CA" dirty="0" smtClean="0"/>
              <a:t>The vehicle will detect obstacles that are in its path and stop to avoid collisions. </a:t>
            </a:r>
            <a:endParaRPr lang="en-US" dirty="0" smtClean="0"/>
          </a:p>
          <a:p>
            <a:pPr lvl="0"/>
            <a:r>
              <a:rPr lang="en-US" dirty="0" smtClean="0"/>
              <a:t>Metrics:</a:t>
            </a:r>
            <a:br>
              <a:rPr lang="en-US" dirty="0" smtClean="0"/>
            </a:br>
            <a:r>
              <a:rPr lang="en-US" dirty="0" smtClean="0"/>
              <a:t>Ultrasonic </a:t>
            </a:r>
            <a:r>
              <a:rPr lang="en-US" dirty="0" smtClean="0"/>
              <a:t>sensors will measure distance between itself and the closest object in its path. Once the vehicle becomes close to the obstacle it will stop to avoid collision</a:t>
            </a:r>
            <a:r>
              <a:rPr lang="en-US" dirty="0" smtClean="0"/>
              <a:t>.</a:t>
            </a:r>
          </a:p>
          <a:p>
            <a:r>
              <a:rPr lang="en-US" dirty="0" smtClean="0"/>
              <a:t>Constraints:</a:t>
            </a:r>
            <a:br>
              <a:rPr lang="en-US" dirty="0" smtClean="0"/>
            </a:br>
            <a:r>
              <a:rPr lang="en-US" dirty="0" smtClean="0"/>
              <a:t>Ultrasonic sensors will not be able to detect small objects or objects that are far away. It will not detect objects that are not in its travel path. It won’t be able to detect holes or ledges.</a:t>
            </a:r>
            <a:endParaRPr lang="en-CA" dirty="0" smtClean="0"/>
          </a:p>
          <a:p>
            <a:pPr lvl="0"/>
            <a:endParaRPr lang="en-CA" dirty="0" smtClean="0"/>
          </a:p>
          <a:p>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 System</a:t>
            </a:r>
            <a:endParaRPr lang="en-CA" dirty="0"/>
          </a:p>
        </p:txBody>
      </p:sp>
      <p:sp>
        <p:nvSpPr>
          <p:cNvPr id="3" name="Content Placeholder 2"/>
          <p:cNvSpPr>
            <a:spLocks noGrp="1"/>
          </p:cNvSpPr>
          <p:nvPr>
            <p:ph idx="1"/>
          </p:nvPr>
        </p:nvSpPr>
        <p:spPr/>
        <p:txBody>
          <a:bodyPr/>
          <a:lstStyle/>
          <a:p>
            <a:r>
              <a:rPr lang="en-CA" dirty="0" smtClean="0"/>
              <a:t>Means:</a:t>
            </a:r>
            <a:br>
              <a:rPr lang="en-CA" dirty="0" smtClean="0"/>
            </a:br>
            <a:r>
              <a:rPr lang="en-CA" dirty="0" smtClean="0"/>
              <a:t>Ultrasonic sensor mounted on the front and back of the vehicle will allow the microcontroller to detect obstacles in its path. The vehicle will monitor these sensors and prohibit the vehicle from driving into stationary obstacles. </a:t>
            </a:r>
            <a:endParaRPr lang="en-CA"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Self Driving</a:t>
            </a:r>
            <a:endParaRPr lang="en-CA" dirty="0"/>
          </a:p>
        </p:txBody>
      </p:sp>
      <p:sp>
        <p:nvSpPr>
          <p:cNvPr id="3" name="Content Placeholder 2"/>
          <p:cNvSpPr>
            <a:spLocks noGrp="1"/>
          </p:cNvSpPr>
          <p:nvPr>
            <p:ph idx="1"/>
          </p:nvPr>
        </p:nvSpPr>
        <p:spPr/>
        <p:txBody>
          <a:bodyPr/>
          <a:lstStyle/>
          <a:p>
            <a:pPr lvl="0"/>
            <a:r>
              <a:rPr lang="en-CA" dirty="0" smtClean="0"/>
              <a:t>Requirements:</a:t>
            </a:r>
            <a:br>
              <a:rPr lang="en-CA" dirty="0" smtClean="0"/>
            </a:br>
            <a:r>
              <a:rPr lang="en-CA" dirty="0" smtClean="0"/>
              <a:t>The user will be able to command the vehicle to execute a predefined maneuver.</a:t>
            </a:r>
            <a:endParaRPr lang="en-CA" dirty="0" smtClean="0"/>
          </a:p>
          <a:p>
            <a:pPr lvl="0"/>
            <a:r>
              <a:rPr lang="en-CA" dirty="0" smtClean="0"/>
              <a:t>Metrics:</a:t>
            </a:r>
            <a:br>
              <a:rPr lang="en-CA" dirty="0" smtClean="0"/>
            </a:br>
            <a:r>
              <a:rPr lang="en-US" dirty="0" smtClean="0"/>
              <a:t>The vehicle will have preset maneuvers such as pivoting and travelling a specific distance. The user will be able to invoke these maneuvers and the vehicle will drive itself according to the users command.</a:t>
            </a:r>
            <a:endParaRPr lang="en-CA" dirty="0" smtClean="0"/>
          </a:p>
          <a:p>
            <a:pPr lvl="0"/>
            <a:r>
              <a:rPr lang="en-CA" dirty="0" smtClean="0"/>
              <a:t>Constraints:</a:t>
            </a:r>
            <a:br>
              <a:rPr lang="en-CA" dirty="0" smtClean="0"/>
            </a:br>
            <a:r>
              <a:rPr lang="en-US" dirty="0" smtClean="0"/>
              <a:t>Cannot program long maneuvers. Can only program a limited number of maneuvers.</a:t>
            </a:r>
            <a:endParaRPr lang="en-CA" dirty="0" smtClean="0"/>
          </a:p>
          <a:p>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Self Driving</a:t>
            </a:r>
            <a:endParaRPr lang="en-CA" dirty="0"/>
          </a:p>
        </p:txBody>
      </p:sp>
      <p:sp>
        <p:nvSpPr>
          <p:cNvPr id="3" name="Content Placeholder 2"/>
          <p:cNvSpPr>
            <a:spLocks noGrp="1"/>
          </p:cNvSpPr>
          <p:nvPr>
            <p:ph idx="1"/>
          </p:nvPr>
        </p:nvSpPr>
        <p:spPr/>
        <p:txBody>
          <a:bodyPr/>
          <a:lstStyle/>
          <a:p>
            <a:r>
              <a:rPr lang="en-CA" dirty="0" smtClean="0"/>
              <a:t>Means:</a:t>
            </a:r>
            <a:br>
              <a:rPr lang="en-CA" dirty="0" smtClean="0"/>
            </a:br>
            <a:r>
              <a:rPr lang="en-CA" dirty="0" smtClean="0"/>
              <a:t>The vehicle will be programmed with specific maneuvers such as pivoting or travelling forwards/backwards a specific distance. The user will be able to invoke these maneuvers with their controller</a:t>
            </a:r>
            <a:r>
              <a:rPr lang="en-CA" dirty="0" smtClean="0"/>
              <a:t>.</a:t>
            </a:r>
          </a:p>
          <a:p>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22700" y="1273335"/>
            <a:ext cx="4086357" cy="4903628"/>
          </a:xfrm>
        </p:spPr>
      </p:pic>
    </p:spTree>
    <p:extLst>
      <p:ext uri="{BB962C8B-B14F-4D97-AF65-F5344CB8AC3E}">
        <p14:creationId xmlns:p14="http://schemas.microsoft.com/office/powerpoint/2010/main" xmlns="" val="85840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a:bodyPr>
          <a:lstStyle/>
          <a:p>
            <a:pPr marL="0" indent="0">
              <a:buNone/>
            </a:pPr>
            <a:r>
              <a:rPr lang="en-US" b="1" dirty="0"/>
              <a:t>Problem Definition</a:t>
            </a:r>
            <a:r>
              <a:rPr lang="en-US" dirty="0"/>
              <a:t>: </a:t>
            </a:r>
          </a:p>
          <a:p>
            <a:r>
              <a:rPr lang="en-US" dirty="0"/>
              <a:t>Create alternative controls and assisted driving systems that allows users, who are unable to use conventional controls, to fully operate a vehicle.</a:t>
            </a:r>
          </a:p>
          <a:p>
            <a:pPr marL="0" indent="0">
              <a:buNone/>
            </a:pPr>
            <a:r>
              <a:rPr lang="en-US" b="1" dirty="0"/>
              <a:t>Clarify objectives:</a:t>
            </a:r>
            <a:endParaRPr lang="en-US" dirty="0"/>
          </a:p>
          <a:p>
            <a:pPr lvl="0"/>
            <a:r>
              <a:rPr lang="en-US" dirty="0"/>
              <a:t>Develop </a:t>
            </a:r>
            <a:r>
              <a:rPr lang="en-US" dirty="0" smtClean="0"/>
              <a:t>motion </a:t>
            </a:r>
            <a:r>
              <a:rPr lang="en-US" dirty="0"/>
              <a:t>controls for operating the vehicle.</a:t>
            </a:r>
          </a:p>
          <a:p>
            <a:pPr lvl="0"/>
            <a:r>
              <a:rPr lang="en-US" dirty="0"/>
              <a:t>Develop voice controls to increase user control over the vehicle.</a:t>
            </a:r>
          </a:p>
          <a:p>
            <a:pPr lvl="0"/>
            <a:r>
              <a:rPr lang="en-US" dirty="0" smtClean="0"/>
              <a:t>Implement ultrasonic </a:t>
            </a:r>
            <a:r>
              <a:rPr lang="en-US" dirty="0"/>
              <a:t>sensors to detect </a:t>
            </a:r>
            <a:r>
              <a:rPr lang="en-US" dirty="0" smtClean="0"/>
              <a:t>objects </a:t>
            </a:r>
            <a:r>
              <a:rPr lang="en-US" dirty="0"/>
              <a:t>that are </a:t>
            </a:r>
            <a:r>
              <a:rPr lang="en-US" dirty="0" smtClean="0"/>
              <a:t>in the vehicle’s </a:t>
            </a:r>
            <a:r>
              <a:rPr lang="en-US" dirty="0"/>
              <a:t>path to avoid collisions.</a:t>
            </a:r>
          </a:p>
          <a:p>
            <a:pPr lvl="0"/>
            <a:r>
              <a:rPr lang="en-US" dirty="0"/>
              <a:t>Develop a speed regulation system to assist the driver.</a:t>
            </a:r>
          </a:p>
          <a:p>
            <a:pPr lvl="0"/>
            <a:r>
              <a:rPr lang="en-US" dirty="0"/>
              <a:t>Develop preset maneuvers that the vehicle can perform autonomously and allow the user to invoke </a:t>
            </a:r>
            <a:r>
              <a:rPr lang="en-US" dirty="0" smtClean="0"/>
              <a:t>them by </a:t>
            </a:r>
            <a:r>
              <a:rPr lang="en-US" dirty="0"/>
              <a:t>command.</a:t>
            </a:r>
          </a:p>
          <a:p>
            <a:endParaRPr lang="en-US" dirty="0"/>
          </a:p>
        </p:txBody>
      </p:sp>
    </p:spTree>
    <p:extLst>
      <p:ext uri="{BB962C8B-B14F-4D97-AF65-F5344CB8AC3E}">
        <p14:creationId xmlns:p14="http://schemas.microsoft.com/office/powerpoint/2010/main" xmlns="" val="997340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22700" y="1273335"/>
            <a:ext cx="4086357" cy="4903628"/>
          </a:xfrm>
        </p:spPr>
      </p:pic>
    </p:spTree>
    <p:extLst>
      <p:ext uri="{BB962C8B-B14F-4D97-AF65-F5344CB8AC3E}">
        <p14:creationId xmlns:p14="http://schemas.microsoft.com/office/powerpoint/2010/main" xmlns="" val="85840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Control</a:t>
            </a:r>
            <a:endParaRPr lang="en-US" dirty="0"/>
          </a:p>
        </p:txBody>
      </p:sp>
      <p:sp>
        <p:nvSpPr>
          <p:cNvPr id="3" name="Content Placeholder 2"/>
          <p:cNvSpPr>
            <a:spLocks noGrp="1"/>
          </p:cNvSpPr>
          <p:nvPr>
            <p:ph idx="1"/>
          </p:nvPr>
        </p:nvSpPr>
        <p:spPr/>
        <p:txBody>
          <a:bodyPr/>
          <a:lstStyle/>
          <a:p>
            <a:r>
              <a:rPr lang="en-CA" dirty="0" smtClean="0"/>
              <a:t>Requirements: </a:t>
            </a:r>
            <a:r>
              <a:rPr lang="en-CA" dirty="0" smtClean="0"/>
              <a:t/>
            </a:r>
            <a:br>
              <a:rPr lang="en-CA" dirty="0" smtClean="0"/>
            </a:br>
            <a:r>
              <a:rPr lang="en-CA" dirty="0" smtClean="0"/>
              <a:t>The </a:t>
            </a:r>
            <a:r>
              <a:rPr lang="en-CA" dirty="0"/>
              <a:t>car will be controlled by </a:t>
            </a:r>
            <a:r>
              <a:rPr lang="en-CA" dirty="0" smtClean="0"/>
              <a:t>a</a:t>
            </a:r>
            <a:r>
              <a:rPr lang="en-CA" dirty="0" smtClean="0"/>
              <a:t> gesture user </a:t>
            </a:r>
            <a:r>
              <a:rPr lang="en-CA" dirty="0"/>
              <a:t>interface (</a:t>
            </a:r>
            <a:r>
              <a:rPr lang="en-CA" dirty="0" smtClean="0"/>
              <a:t>accelerometer).</a:t>
            </a:r>
            <a:endParaRPr lang="en-US" dirty="0" smtClean="0"/>
          </a:p>
          <a:p>
            <a:r>
              <a:rPr lang="en-US" dirty="0" smtClean="0"/>
              <a:t>Constraints:</a:t>
            </a:r>
            <a:br>
              <a:rPr lang="en-US" dirty="0" smtClean="0"/>
            </a:br>
            <a:r>
              <a:rPr lang="en-US" dirty="0" smtClean="0"/>
              <a:t>User </a:t>
            </a:r>
            <a:r>
              <a:rPr lang="en-US" dirty="0"/>
              <a:t>dexterity and ability to use motion controls will constrain the number </a:t>
            </a:r>
            <a:r>
              <a:rPr lang="en-US" dirty="0" smtClean="0"/>
              <a:t>of readable inputs. </a:t>
            </a:r>
            <a:r>
              <a:rPr lang="en-US" dirty="0"/>
              <a:t>The tires on the vehicle cannot turn, they can only move forward/backwards. </a:t>
            </a:r>
          </a:p>
          <a:p>
            <a:r>
              <a:rPr lang="en-US" dirty="0"/>
              <a:t>Metrics: </a:t>
            </a:r>
            <a:r>
              <a:rPr lang="en-US" dirty="0" smtClean="0"/>
              <a:t/>
            </a:r>
            <a:br>
              <a:rPr lang="en-US" dirty="0" smtClean="0"/>
            </a:br>
            <a:r>
              <a:rPr lang="en-US" dirty="0" smtClean="0"/>
              <a:t>Tilting </a:t>
            </a:r>
            <a:r>
              <a:rPr lang="en-US" dirty="0"/>
              <a:t>left /right or up/down </a:t>
            </a:r>
            <a:r>
              <a:rPr lang="en-US" dirty="0" smtClean="0"/>
              <a:t>controls the </a:t>
            </a:r>
            <a:r>
              <a:rPr lang="en-US" dirty="0"/>
              <a:t>car to turn left/right or forward/backward.</a:t>
            </a:r>
          </a:p>
          <a:p>
            <a:endParaRPr lang="en-US" dirty="0"/>
          </a:p>
        </p:txBody>
      </p:sp>
    </p:spTree>
    <p:extLst>
      <p:ext uri="{BB962C8B-B14F-4D97-AF65-F5344CB8AC3E}">
        <p14:creationId xmlns:p14="http://schemas.microsoft.com/office/powerpoint/2010/main" xmlns="" val="17176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Motion Control</a:t>
            </a:r>
            <a:endParaRPr lang="en-CA" dirty="0"/>
          </a:p>
        </p:txBody>
      </p:sp>
      <p:sp>
        <p:nvSpPr>
          <p:cNvPr id="3" name="Content Placeholder 2"/>
          <p:cNvSpPr>
            <a:spLocks noGrp="1"/>
          </p:cNvSpPr>
          <p:nvPr>
            <p:ph idx="1"/>
          </p:nvPr>
        </p:nvSpPr>
        <p:spPr/>
        <p:txBody>
          <a:bodyPr/>
          <a:lstStyle/>
          <a:p>
            <a:r>
              <a:rPr lang="en-CA" dirty="0" smtClean="0"/>
              <a:t>Means: </a:t>
            </a:r>
            <a:r>
              <a:rPr lang="en-CA" b="1" dirty="0" smtClean="0"/>
              <a:t/>
            </a:r>
            <a:br>
              <a:rPr lang="en-CA" b="1" dirty="0" smtClean="0"/>
            </a:br>
            <a:r>
              <a:rPr lang="en-CA" dirty="0" smtClean="0"/>
              <a:t>The </a:t>
            </a:r>
            <a:r>
              <a:rPr lang="en-CA" dirty="0" smtClean="0"/>
              <a:t>user will have a controller with an accelerometer sensor. The controller will read input from the accelerometer and transmit the user’s gestures wirelessly to the microcontroller on the vehicle. The vehicle will use this input to control output to the individual motors. Portable batteries are required to provide power to both the vehicle and the user controller.</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737456"/>
            <a:ext cx="7332881" cy="2095109"/>
          </a:xfrm>
        </p:spPr>
      </p:pic>
      <p:sp>
        <p:nvSpPr>
          <p:cNvPr id="6" name="TextBox 5"/>
          <p:cNvSpPr txBox="1"/>
          <p:nvPr/>
        </p:nvSpPr>
        <p:spPr>
          <a:xfrm>
            <a:off x="660400" y="584200"/>
            <a:ext cx="10896600" cy="646331"/>
          </a:xfrm>
          <a:prstGeom prst="rect">
            <a:avLst/>
          </a:prstGeom>
          <a:noFill/>
        </p:spPr>
        <p:txBody>
          <a:bodyPr wrap="square" rtlCol="0">
            <a:spAutoFit/>
          </a:bodyPr>
          <a:lstStyle/>
          <a:p>
            <a:r>
              <a:rPr lang="en-CA" dirty="0"/>
              <a:t>There will be 9 gestures that the user will be able to perform to control the vehicles motion. These gestures will be performed by tilting the controller forwards/backwards and left/right.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0400" y="3832565"/>
            <a:ext cx="7383796" cy="2377735"/>
          </a:xfrm>
          <a:prstGeom prst="rect">
            <a:avLst/>
          </a:prstGeom>
        </p:spPr>
      </p:pic>
    </p:spTree>
    <p:extLst>
      <p:ext uri="{BB962C8B-B14F-4D97-AF65-F5344CB8AC3E}">
        <p14:creationId xmlns:p14="http://schemas.microsoft.com/office/powerpoint/2010/main" xmlns="" val="2084042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Voice Control</a:t>
            </a:r>
            <a:endParaRPr lang="en-CA" dirty="0"/>
          </a:p>
        </p:txBody>
      </p:sp>
      <p:sp>
        <p:nvSpPr>
          <p:cNvPr id="3" name="Content Placeholder 2"/>
          <p:cNvSpPr>
            <a:spLocks noGrp="1"/>
          </p:cNvSpPr>
          <p:nvPr>
            <p:ph idx="1"/>
          </p:nvPr>
        </p:nvSpPr>
        <p:spPr/>
        <p:txBody>
          <a:bodyPr>
            <a:normAutofit lnSpcReduction="10000"/>
          </a:bodyPr>
          <a:lstStyle/>
          <a:p>
            <a:pPr lvl="0">
              <a:buNone/>
            </a:pPr>
            <a:r>
              <a:rPr lang="en-US" dirty="0" smtClean="0"/>
              <a:t>Requirements:</a:t>
            </a:r>
            <a:br>
              <a:rPr lang="en-US" dirty="0" smtClean="0"/>
            </a:br>
            <a:r>
              <a:rPr lang="en-US" dirty="0" smtClean="0"/>
              <a:t>Recognize </a:t>
            </a:r>
            <a:r>
              <a:rPr lang="en-US" dirty="0" smtClean="0"/>
              <a:t>specific voice commands and execute corresponding tasks. ex on/off..</a:t>
            </a:r>
            <a:endParaRPr lang="en-CA" dirty="0" smtClean="0"/>
          </a:p>
          <a:p>
            <a:pPr lvl="0">
              <a:buNone/>
            </a:pPr>
            <a:r>
              <a:rPr lang="en-US" dirty="0" smtClean="0"/>
              <a:t>Constraints:</a:t>
            </a:r>
            <a:br>
              <a:rPr lang="en-US" dirty="0" smtClean="0"/>
            </a:br>
            <a:r>
              <a:rPr lang="en-US" dirty="0" smtClean="0"/>
              <a:t>Voice </a:t>
            </a:r>
            <a:r>
              <a:rPr lang="en-US" dirty="0" smtClean="0"/>
              <a:t>commands must be easy to articulate. Avoid homonyms and slang words. Limited amount of voice commands will be recognized by the vehicle. </a:t>
            </a:r>
            <a:endParaRPr lang="en-CA" dirty="0" smtClean="0"/>
          </a:p>
          <a:p>
            <a:pPr>
              <a:buNone/>
            </a:pPr>
            <a:r>
              <a:rPr lang="en-CA" dirty="0" smtClean="0"/>
              <a:t>Means:</a:t>
            </a:r>
            <a:br>
              <a:rPr lang="en-CA" dirty="0" smtClean="0"/>
            </a:br>
            <a:r>
              <a:rPr lang="en-CA" dirty="0" smtClean="0"/>
              <a:t>The </a:t>
            </a:r>
            <a:r>
              <a:rPr lang="en-CA" dirty="0" smtClean="0"/>
              <a:t>user controller will be equipped with a microphone and a voice recognition component. The controller will send commands to the vehicle if a voice command is recognized.</a:t>
            </a: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Speed </a:t>
            </a:r>
            <a:r>
              <a:rPr lang="en-CA" b="1" dirty="0" smtClean="0"/>
              <a:t>Regulation </a:t>
            </a:r>
            <a:r>
              <a:rPr lang="en-CA" b="1" dirty="0" smtClean="0"/>
              <a:t>S</a:t>
            </a:r>
            <a:r>
              <a:rPr lang="en-CA" b="1" dirty="0" smtClean="0"/>
              <a:t>ystem</a:t>
            </a:r>
            <a:endParaRPr lang="en-CA" dirty="0"/>
          </a:p>
        </p:txBody>
      </p:sp>
      <p:sp>
        <p:nvSpPr>
          <p:cNvPr id="3" name="Content Placeholder 2"/>
          <p:cNvSpPr>
            <a:spLocks noGrp="1"/>
          </p:cNvSpPr>
          <p:nvPr>
            <p:ph idx="1"/>
          </p:nvPr>
        </p:nvSpPr>
        <p:spPr/>
        <p:txBody>
          <a:bodyPr>
            <a:normAutofit/>
          </a:bodyPr>
          <a:lstStyle/>
          <a:p>
            <a:pPr>
              <a:buNone/>
            </a:pPr>
            <a:r>
              <a:rPr lang="en-CA" b="1" dirty="0" smtClean="0"/>
              <a:t> </a:t>
            </a:r>
            <a:r>
              <a:rPr lang="en-CA" dirty="0" smtClean="0"/>
              <a:t>Requirement:</a:t>
            </a:r>
            <a:r>
              <a:rPr lang="en-CA" b="1" dirty="0" smtClean="0"/>
              <a:t> </a:t>
            </a:r>
            <a:br>
              <a:rPr lang="en-CA" b="1" dirty="0" smtClean="0"/>
            </a:br>
            <a:r>
              <a:rPr lang="en-US" dirty="0" smtClean="0"/>
              <a:t>The </a:t>
            </a:r>
            <a:r>
              <a:rPr lang="en-US" dirty="0" smtClean="0"/>
              <a:t>vehicle should be able to sense how fast it is travelling and </a:t>
            </a:r>
            <a:r>
              <a:rPr lang="en-US" dirty="0" smtClean="0"/>
              <a:t>adjust output </a:t>
            </a:r>
            <a:r>
              <a:rPr lang="en-US" dirty="0" smtClean="0"/>
              <a:t>to the motors to maintain a constant speed</a:t>
            </a:r>
            <a:r>
              <a:rPr lang="en-US" dirty="0" smtClean="0"/>
              <a:t>.</a:t>
            </a:r>
          </a:p>
          <a:p>
            <a:pPr lvl="0">
              <a:buNone/>
            </a:pPr>
            <a:r>
              <a:rPr lang="en-US" dirty="0" smtClean="0"/>
              <a:t>Constraints:</a:t>
            </a:r>
            <a:br>
              <a:rPr lang="en-US" dirty="0" smtClean="0"/>
            </a:br>
            <a:r>
              <a:rPr lang="en-US" dirty="0" smtClean="0"/>
              <a:t>The vehicle will only have one or two speeds that are predefined</a:t>
            </a:r>
            <a:r>
              <a:rPr lang="en-US" dirty="0" smtClean="0"/>
              <a:t>.</a:t>
            </a:r>
          </a:p>
          <a:p>
            <a:pPr lvl="0">
              <a:buNone/>
            </a:pPr>
            <a:r>
              <a:rPr lang="en-US" dirty="0" smtClean="0"/>
              <a:t>Means:</a:t>
            </a:r>
          </a:p>
          <a:p>
            <a:pPr lvl="0">
              <a:buNone/>
            </a:pPr>
            <a:r>
              <a:rPr lang="en-US" dirty="0" smtClean="0"/>
              <a:t>	</a:t>
            </a:r>
            <a:r>
              <a:rPr lang="en-US" dirty="0" smtClean="0"/>
              <a:t>The vehicle will be equipped with an accelerometer that can sense the vehicles speed. The microcontroller on the vehicle will read this input and adjust the output to the motors.</a:t>
            </a:r>
            <a:endParaRPr lang="en-CA"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CA" dirty="0" smtClean="0"/>
              <a:t>Speed Control Alternatives</a:t>
            </a:r>
            <a:br>
              <a:rPr lang="en-CA" dirty="0" smtClean="0"/>
            </a:br>
            <a:endParaRPr lang="en-CA" dirty="0"/>
          </a:p>
        </p:txBody>
      </p:sp>
      <p:sp>
        <p:nvSpPr>
          <p:cNvPr id="3" name="Content Placeholder 2"/>
          <p:cNvSpPr>
            <a:spLocks noGrp="1"/>
          </p:cNvSpPr>
          <p:nvPr>
            <p:ph idx="1"/>
          </p:nvPr>
        </p:nvSpPr>
        <p:spPr/>
        <p:txBody>
          <a:bodyPr/>
          <a:lstStyle/>
          <a:p>
            <a:pPr lvl="1"/>
            <a:r>
              <a:rPr lang="en-CA" sz="2800" dirty="0" smtClean="0"/>
              <a:t>Use tire rotation sensor to read input and control speed instead of an accelerometer. </a:t>
            </a:r>
          </a:p>
          <a:p>
            <a:pPr lvl="1"/>
            <a:r>
              <a:rPr lang="en-CA" sz="2800" dirty="0" smtClean="0"/>
              <a:t>Have </a:t>
            </a:r>
            <a:r>
              <a:rPr lang="en-CA" sz="2800" dirty="0" smtClean="0"/>
              <a:t>the user regulate speed with voice controls.</a:t>
            </a:r>
          </a:p>
          <a:p>
            <a:pPr lvl="1"/>
            <a:r>
              <a:rPr lang="en-CA" sz="2800" dirty="0" smtClean="0"/>
              <a:t>Have the user regulate speed with motion controls.</a:t>
            </a:r>
          </a:p>
          <a:p>
            <a:pPr lvl="1"/>
            <a:r>
              <a:rPr lang="en-CA" sz="2800" dirty="0" smtClean="0"/>
              <a:t>Have user regulate speed with additional controls, such as buttons/switches/knobs.</a:t>
            </a:r>
          </a:p>
          <a:p>
            <a:pPr lvl="1"/>
            <a:r>
              <a:rPr lang="en-CA" sz="2800" dirty="0" smtClean="0"/>
              <a:t>Adding </a:t>
            </a:r>
            <a:r>
              <a:rPr lang="en-CA" sz="2800" dirty="0" smtClean="0"/>
              <a:t>too much to the user controller may make operating the vehicle too complicated and takes away from the original client statement.</a:t>
            </a:r>
          </a:p>
          <a:p>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414</Words>
  <Application>Microsoft Office PowerPoint</Application>
  <PresentationFormat>Custom</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RC Car</vt:lpstr>
      <vt:lpstr>Slide 2</vt:lpstr>
      <vt:lpstr>System Block Diagram</vt:lpstr>
      <vt:lpstr>Motion Control</vt:lpstr>
      <vt:lpstr>Motion Control</vt:lpstr>
      <vt:lpstr>Slide 6</vt:lpstr>
      <vt:lpstr>Voice Control</vt:lpstr>
      <vt:lpstr>Speed Regulation System</vt:lpstr>
      <vt:lpstr>Speed Control Alternatives </vt:lpstr>
      <vt:lpstr>Client Statement: </vt:lpstr>
      <vt:lpstr>Slide 11</vt:lpstr>
      <vt:lpstr>Wireless Communication</vt:lpstr>
      <vt:lpstr>Power Supply</vt:lpstr>
      <vt:lpstr>Collision Avoidance System: </vt:lpstr>
      <vt:lpstr>Collision Avoidance System</vt:lpstr>
      <vt:lpstr>Self Driving</vt:lpstr>
      <vt:lpstr>Self Driving</vt:lpstr>
      <vt:lpstr>System Block Diagram</vt:lpstr>
    </vt:vector>
  </TitlesOfParts>
  <Company>University of Regina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 Car</dc:title>
  <dc:creator>selin20m</dc:creator>
  <cp:lastModifiedBy>M</cp:lastModifiedBy>
  <cp:revision>46</cp:revision>
  <dcterms:created xsi:type="dcterms:W3CDTF">2017-11-28T00:47:04Z</dcterms:created>
  <dcterms:modified xsi:type="dcterms:W3CDTF">2017-11-30T02:57:06Z</dcterms:modified>
</cp:coreProperties>
</file>