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0" r:id="rId5"/>
    <p:sldId id="259" r:id="rId6"/>
    <p:sldId id="261" r:id="rId7"/>
    <p:sldId id="266" r:id="rId8"/>
    <p:sldId id="268" r:id="rId9"/>
    <p:sldId id="263" r:id="rId10"/>
    <p:sldId id="267" r:id="rId11"/>
    <p:sldId id="264" r:id="rId12"/>
    <p:sldId id="265" r:id="rId13"/>
    <p:sldId id="269" r:id="rId14"/>
    <p:sldId id="270" r:id="rId15"/>
    <p:sldId id="271" r:id="rId16"/>
    <p:sldId id="353" r:id="rId17"/>
    <p:sldId id="354" r:id="rId18"/>
    <p:sldId id="355" r:id="rId19"/>
    <p:sldId id="401" r:id="rId20"/>
    <p:sldId id="357" r:id="rId21"/>
    <p:sldId id="358" r:id="rId22"/>
    <p:sldId id="359" r:id="rId23"/>
    <p:sldId id="361" r:id="rId24"/>
    <p:sldId id="363" r:id="rId25"/>
    <p:sldId id="364" r:id="rId26"/>
    <p:sldId id="370" r:id="rId27"/>
    <p:sldId id="334" r:id="rId28"/>
    <p:sldId id="341" r:id="rId29"/>
    <p:sldId id="312" r:id="rId30"/>
    <p:sldId id="320" r:id="rId31"/>
    <p:sldId id="404" r:id="rId32"/>
    <p:sldId id="403" r:id="rId33"/>
    <p:sldId id="371" r:id="rId34"/>
    <p:sldId id="372" r:id="rId35"/>
    <p:sldId id="374" r:id="rId36"/>
    <p:sldId id="375" r:id="rId37"/>
    <p:sldId id="376" r:id="rId38"/>
    <p:sldId id="377" r:id="rId39"/>
    <p:sldId id="405" r:id="rId40"/>
    <p:sldId id="378" r:id="rId41"/>
    <p:sldId id="379" r:id="rId42"/>
    <p:sldId id="380" r:id="rId43"/>
    <p:sldId id="381" r:id="rId44"/>
    <p:sldId id="382" r:id="rId45"/>
    <p:sldId id="407" r:id="rId46"/>
    <p:sldId id="402" r:id="rId47"/>
    <p:sldId id="40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587DE-3E8C-4AD9-BECA-5DBFC6F0142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008A09-A50C-4C47-A536-6D44B89308DE}">
      <dgm:prSet/>
      <dgm:spPr/>
      <dgm:t>
        <a:bodyPr/>
        <a:lstStyle/>
        <a:p>
          <a:pPr>
            <a:defRPr b="1"/>
          </a:pPr>
          <a:r>
            <a:rPr lang="en-US"/>
            <a:t>Furnish User information need from a collection of documents </a:t>
          </a:r>
        </a:p>
      </dgm:t>
    </dgm:pt>
    <dgm:pt modelId="{E97FE8DF-EEB5-436D-B985-3CED54558806}" type="parTrans" cxnId="{C4F83114-81D7-47EF-863A-C6733C77FC58}">
      <dgm:prSet/>
      <dgm:spPr/>
      <dgm:t>
        <a:bodyPr/>
        <a:lstStyle/>
        <a:p>
          <a:endParaRPr lang="en-US"/>
        </a:p>
      </dgm:t>
    </dgm:pt>
    <dgm:pt modelId="{9C9A9F7F-39FF-425C-B48F-692CED014A52}" type="sibTrans" cxnId="{C4F83114-81D7-47EF-863A-C6733C77FC58}">
      <dgm:prSet/>
      <dgm:spPr/>
      <dgm:t>
        <a:bodyPr/>
        <a:lstStyle/>
        <a:p>
          <a:endParaRPr lang="en-US"/>
        </a:p>
      </dgm:t>
    </dgm:pt>
    <dgm:pt modelId="{5B01B0AB-1465-4368-93C6-943AA40C150C}">
      <dgm:prSet/>
      <dgm:spPr/>
      <dgm:t>
        <a:bodyPr/>
        <a:lstStyle/>
        <a:p>
          <a:r>
            <a:rPr lang="en-US"/>
            <a:t>Query correction/refinement </a:t>
          </a:r>
        </a:p>
      </dgm:t>
    </dgm:pt>
    <dgm:pt modelId="{100BDCF7-5F7E-4F4D-A7C4-05A5D2DBF846}" type="parTrans" cxnId="{43EFC5B7-88C9-4A23-A2AF-A555D1232B58}">
      <dgm:prSet/>
      <dgm:spPr/>
      <dgm:t>
        <a:bodyPr/>
        <a:lstStyle/>
        <a:p>
          <a:endParaRPr lang="en-US"/>
        </a:p>
      </dgm:t>
    </dgm:pt>
    <dgm:pt modelId="{B17D91A8-4C5E-4553-A43A-EAB2ADB5468F}" type="sibTrans" cxnId="{43EFC5B7-88C9-4A23-A2AF-A555D1232B58}">
      <dgm:prSet/>
      <dgm:spPr/>
      <dgm:t>
        <a:bodyPr/>
        <a:lstStyle/>
        <a:p>
          <a:endParaRPr lang="en-US"/>
        </a:p>
      </dgm:t>
    </dgm:pt>
    <dgm:pt modelId="{F384043B-3DD2-44FC-8C2C-84917FDAAA76}">
      <dgm:prSet/>
      <dgm:spPr/>
      <dgm:t>
        <a:bodyPr/>
        <a:lstStyle/>
        <a:p>
          <a:pPr>
            <a:defRPr b="1"/>
          </a:pPr>
          <a:r>
            <a:rPr lang="en-US"/>
            <a:t>IR evaluation </a:t>
          </a:r>
        </a:p>
      </dgm:t>
    </dgm:pt>
    <dgm:pt modelId="{9E9D3EBD-7C80-4453-A638-DA0CD4B865EB}" type="parTrans" cxnId="{BA753138-8667-4DB3-80CE-7EE01EBF3434}">
      <dgm:prSet/>
      <dgm:spPr/>
      <dgm:t>
        <a:bodyPr/>
        <a:lstStyle/>
        <a:p>
          <a:endParaRPr lang="en-US"/>
        </a:p>
      </dgm:t>
    </dgm:pt>
    <dgm:pt modelId="{C2B5017B-EF4F-426A-A427-807823A383CF}" type="sibTrans" cxnId="{BA753138-8667-4DB3-80CE-7EE01EBF3434}">
      <dgm:prSet/>
      <dgm:spPr/>
      <dgm:t>
        <a:bodyPr/>
        <a:lstStyle/>
        <a:p>
          <a:endParaRPr lang="en-US"/>
        </a:p>
      </dgm:t>
    </dgm:pt>
    <dgm:pt modelId="{F05BA87F-5BDF-4D0E-9C81-FFFFEB8090FF}">
      <dgm:prSet/>
      <dgm:spPr/>
      <dgm:t>
        <a:bodyPr/>
        <a:lstStyle/>
        <a:p>
          <a:r>
            <a:rPr lang="en-US"/>
            <a:t>Precision: fraction of  relevant doc to user query</a:t>
          </a:r>
        </a:p>
      </dgm:t>
    </dgm:pt>
    <dgm:pt modelId="{0657847F-F3F3-4796-B7C3-16DF55759965}" type="parTrans" cxnId="{D26166B8-BBE1-454D-AB82-349D6D1D649D}">
      <dgm:prSet/>
      <dgm:spPr/>
      <dgm:t>
        <a:bodyPr/>
        <a:lstStyle/>
        <a:p>
          <a:endParaRPr lang="en-US"/>
        </a:p>
      </dgm:t>
    </dgm:pt>
    <dgm:pt modelId="{BF6F3F3F-B8A1-4DA0-935F-3BEA956920B7}" type="sibTrans" cxnId="{D26166B8-BBE1-454D-AB82-349D6D1D649D}">
      <dgm:prSet/>
      <dgm:spPr/>
      <dgm:t>
        <a:bodyPr/>
        <a:lstStyle/>
        <a:p>
          <a:endParaRPr lang="en-US"/>
        </a:p>
      </dgm:t>
    </dgm:pt>
    <dgm:pt modelId="{FE895B69-B56C-4ECC-956D-6BA68CC242FF}">
      <dgm:prSet/>
      <dgm:spPr/>
      <dgm:t>
        <a:bodyPr/>
        <a:lstStyle/>
        <a:p>
          <a:r>
            <a:rPr lang="en-US"/>
            <a:t>Recall: fraction of relevant docs in collection that are retrieved </a:t>
          </a:r>
        </a:p>
      </dgm:t>
    </dgm:pt>
    <dgm:pt modelId="{6DD41E7B-2465-4A80-BFCC-E7F3BBC5CEB2}" type="parTrans" cxnId="{C49503F7-34B9-4D87-8889-8619DE11CC47}">
      <dgm:prSet/>
      <dgm:spPr/>
      <dgm:t>
        <a:bodyPr/>
        <a:lstStyle/>
        <a:p>
          <a:endParaRPr lang="en-US"/>
        </a:p>
      </dgm:t>
    </dgm:pt>
    <dgm:pt modelId="{CDA64448-EACF-4500-A52F-574C256302FB}" type="sibTrans" cxnId="{C49503F7-34B9-4D87-8889-8619DE11CC47}">
      <dgm:prSet/>
      <dgm:spPr/>
      <dgm:t>
        <a:bodyPr/>
        <a:lstStyle/>
        <a:p>
          <a:endParaRPr lang="en-US"/>
        </a:p>
      </dgm:t>
    </dgm:pt>
    <dgm:pt modelId="{393D8704-C826-4325-AA83-BB08C963ABD9}" type="pres">
      <dgm:prSet presAssocID="{218587DE-3E8C-4AD9-BECA-5DBFC6F01428}" presName="root" presStyleCnt="0">
        <dgm:presLayoutVars>
          <dgm:dir/>
          <dgm:resizeHandles val="exact"/>
        </dgm:presLayoutVars>
      </dgm:prSet>
      <dgm:spPr/>
    </dgm:pt>
    <dgm:pt modelId="{E03191B3-499F-447E-A0ED-EA34C1EC601B}" type="pres">
      <dgm:prSet presAssocID="{D2008A09-A50C-4C47-A536-6D44B89308DE}" presName="compNode" presStyleCnt="0"/>
      <dgm:spPr/>
    </dgm:pt>
    <dgm:pt modelId="{8B8AFA55-1149-4909-A3D9-8D57A9B662FD}" type="pres">
      <dgm:prSet presAssocID="{D2008A09-A50C-4C47-A536-6D44B89308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1BAE88E-1C3B-4B59-B88D-41DB0347842B}" type="pres">
      <dgm:prSet presAssocID="{D2008A09-A50C-4C47-A536-6D44B89308DE}" presName="iconSpace" presStyleCnt="0"/>
      <dgm:spPr/>
    </dgm:pt>
    <dgm:pt modelId="{6C8E2528-E224-4D63-9854-CDC45232AFE1}" type="pres">
      <dgm:prSet presAssocID="{D2008A09-A50C-4C47-A536-6D44B89308DE}" presName="parTx" presStyleLbl="revTx" presStyleIdx="0" presStyleCnt="4">
        <dgm:presLayoutVars>
          <dgm:chMax val="0"/>
          <dgm:chPref val="0"/>
        </dgm:presLayoutVars>
      </dgm:prSet>
      <dgm:spPr/>
    </dgm:pt>
    <dgm:pt modelId="{DD2D2AC7-B7A3-4B05-98BD-8BEEA604C799}" type="pres">
      <dgm:prSet presAssocID="{D2008A09-A50C-4C47-A536-6D44B89308DE}" presName="txSpace" presStyleCnt="0"/>
      <dgm:spPr/>
    </dgm:pt>
    <dgm:pt modelId="{F68C8D2F-86F5-49A5-8371-4C49445BFAC0}" type="pres">
      <dgm:prSet presAssocID="{D2008A09-A50C-4C47-A536-6D44B89308DE}" presName="desTx" presStyleLbl="revTx" presStyleIdx="1" presStyleCnt="4">
        <dgm:presLayoutVars/>
      </dgm:prSet>
      <dgm:spPr/>
    </dgm:pt>
    <dgm:pt modelId="{79EEDE3E-ACCF-4326-A195-0BB11B142D74}" type="pres">
      <dgm:prSet presAssocID="{9C9A9F7F-39FF-425C-B48F-692CED014A52}" presName="sibTrans" presStyleCnt="0"/>
      <dgm:spPr/>
    </dgm:pt>
    <dgm:pt modelId="{E7674D16-E289-43CB-8BE3-5CD676111FA7}" type="pres">
      <dgm:prSet presAssocID="{F384043B-3DD2-44FC-8C2C-84917FDAAA76}" presName="compNode" presStyleCnt="0"/>
      <dgm:spPr/>
    </dgm:pt>
    <dgm:pt modelId="{AC0ABB45-8821-4554-9F9B-ECB31BDA3706}" type="pres">
      <dgm:prSet presAssocID="{F384043B-3DD2-44FC-8C2C-84917FDAAA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5A32FED-9193-40A4-8873-2B5402EF8DA7}" type="pres">
      <dgm:prSet presAssocID="{F384043B-3DD2-44FC-8C2C-84917FDAAA76}" presName="iconSpace" presStyleCnt="0"/>
      <dgm:spPr/>
    </dgm:pt>
    <dgm:pt modelId="{7DADCE64-4382-484D-89DE-3D161CF42BC1}" type="pres">
      <dgm:prSet presAssocID="{F384043B-3DD2-44FC-8C2C-84917FDAAA76}" presName="parTx" presStyleLbl="revTx" presStyleIdx="2" presStyleCnt="4">
        <dgm:presLayoutVars>
          <dgm:chMax val="0"/>
          <dgm:chPref val="0"/>
        </dgm:presLayoutVars>
      </dgm:prSet>
      <dgm:spPr/>
    </dgm:pt>
    <dgm:pt modelId="{7676F867-D50F-4C02-90DE-39D17B559413}" type="pres">
      <dgm:prSet presAssocID="{F384043B-3DD2-44FC-8C2C-84917FDAAA76}" presName="txSpace" presStyleCnt="0"/>
      <dgm:spPr/>
    </dgm:pt>
    <dgm:pt modelId="{DDA7D003-4CF0-4546-8958-E89996EC34A1}" type="pres">
      <dgm:prSet presAssocID="{F384043B-3DD2-44FC-8C2C-84917FDAAA76}" presName="desTx" presStyleLbl="revTx" presStyleIdx="3" presStyleCnt="4">
        <dgm:presLayoutVars/>
      </dgm:prSet>
      <dgm:spPr/>
    </dgm:pt>
  </dgm:ptLst>
  <dgm:cxnLst>
    <dgm:cxn modelId="{C4F83114-81D7-47EF-863A-C6733C77FC58}" srcId="{218587DE-3E8C-4AD9-BECA-5DBFC6F01428}" destId="{D2008A09-A50C-4C47-A536-6D44B89308DE}" srcOrd="0" destOrd="0" parTransId="{E97FE8DF-EEB5-436D-B985-3CED54558806}" sibTransId="{9C9A9F7F-39FF-425C-B48F-692CED014A52}"/>
    <dgm:cxn modelId="{04A1DE15-B8DD-4D29-A02F-51E2C7AB3FDA}" type="presOf" srcId="{218587DE-3E8C-4AD9-BECA-5DBFC6F01428}" destId="{393D8704-C826-4325-AA83-BB08C963ABD9}" srcOrd="0" destOrd="0" presId="urn:microsoft.com/office/officeart/2018/5/layout/CenteredIconLabelDescriptionList"/>
    <dgm:cxn modelId="{9A1E8D1F-4F8B-4019-9C42-D67489C9E457}" type="presOf" srcId="{F384043B-3DD2-44FC-8C2C-84917FDAAA76}" destId="{7DADCE64-4382-484D-89DE-3D161CF42BC1}" srcOrd="0" destOrd="0" presId="urn:microsoft.com/office/officeart/2018/5/layout/CenteredIconLabelDescriptionList"/>
    <dgm:cxn modelId="{BA753138-8667-4DB3-80CE-7EE01EBF3434}" srcId="{218587DE-3E8C-4AD9-BECA-5DBFC6F01428}" destId="{F384043B-3DD2-44FC-8C2C-84917FDAAA76}" srcOrd="1" destOrd="0" parTransId="{9E9D3EBD-7C80-4453-A638-DA0CD4B865EB}" sibTransId="{C2B5017B-EF4F-426A-A427-807823A383CF}"/>
    <dgm:cxn modelId="{CBDB3C61-107B-4FC9-A568-3F43E69D69C1}" type="presOf" srcId="{D2008A09-A50C-4C47-A536-6D44B89308DE}" destId="{6C8E2528-E224-4D63-9854-CDC45232AFE1}" srcOrd="0" destOrd="0" presId="urn:microsoft.com/office/officeart/2018/5/layout/CenteredIconLabelDescriptionList"/>
    <dgm:cxn modelId="{F671E041-0C40-4454-8B89-FFB93AB2DDC0}" type="presOf" srcId="{F05BA87F-5BDF-4D0E-9C81-FFFFEB8090FF}" destId="{DDA7D003-4CF0-4546-8958-E89996EC34A1}" srcOrd="0" destOrd="0" presId="urn:microsoft.com/office/officeart/2018/5/layout/CenteredIconLabelDescriptionList"/>
    <dgm:cxn modelId="{07A9F89E-BA49-4657-AA52-E9A6489F9DDE}" type="presOf" srcId="{5B01B0AB-1465-4368-93C6-943AA40C150C}" destId="{F68C8D2F-86F5-49A5-8371-4C49445BFAC0}" srcOrd="0" destOrd="0" presId="urn:microsoft.com/office/officeart/2018/5/layout/CenteredIconLabelDescriptionList"/>
    <dgm:cxn modelId="{43EFC5B7-88C9-4A23-A2AF-A555D1232B58}" srcId="{D2008A09-A50C-4C47-A536-6D44B89308DE}" destId="{5B01B0AB-1465-4368-93C6-943AA40C150C}" srcOrd="0" destOrd="0" parTransId="{100BDCF7-5F7E-4F4D-A7C4-05A5D2DBF846}" sibTransId="{B17D91A8-4C5E-4553-A43A-EAB2ADB5468F}"/>
    <dgm:cxn modelId="{D26166B8-BBE1-454D-AB82-349D6D1D649D}" srcId="{F384043B-3DD2-44FC-8C2C-84917FDAAA76}" destId="{F05BA87F-5BDF-4D0E-9C81-FFFFEB8090FF}" srcOrd="0" destOrd="0" parTransId="{0657847F-F3F3-4796-B7C3-16DF55759965}" sibTransId="{BF6F3F3F-B8A1-4DA0-935F-3BEA956920B7}"/>
    <dgm:cxn modelId="{5FD141B9-22DF-4F19-93A5-688F0126566E}" type="presOf" srcId="{FE895B69-B56C-4ECC-956D-6BA68CC242FF}" destId="{DDA7D003-4CF0-4546-8958-E89996EC34A1}" srcOrd="0" destOrd="1" presId="urn:microsoft.com/office/officeart/2018/5/layout/CenteredIconLabelDescriptionList"/>
    <dgm:cxn modelId="{C49503F7-34B9-4D87-8889-8619DE11CC47}" srcId="{F384043B-3DD2-44FC-8C2C-84917FDAAA76}" destId="{FE895B69-B56C-4ECC-956D-6BA68CC242FF}" srcOrd="1" destOrd="0" parTransId="{6DD41E7B-2465-4A80-BFCC-E7F3BBC5CEB2}" sibTransId="{CDA64448-EACF-4500-A52F-574C256302FB}"/>
    <dgm:cxn modelId="{A1306785-9011-4F87-9733-8E8F556C8E02}" type="presParOf" srcId="{393D8704-C826-4325-AA83-BB08C963ABD9}" destId="{E03191B3-499F-447E-A0ED-EA34C1EC601B}" srcOrd="0" destOrd="0" presId="urn:microsoft.com/office/officeart/2018/5/layout/CenteredIconLabelDescriptionList"/>
    <dgm:cxn modelId="{48ED725A-5F54-46E1-BEC1-FCCBD22E4E75}" type="presParOf" srcId="{E03191B3-499F-447E-A0ED-EA34C1EC601B}" destId="{8B8AFA55-1149-4909-A3D9-8D57A9B662FD}" srcOrd="0" destOrd="0" presId="urn:microsoft.com/office/officeart/2018/5/layout/CenteredIconLabelDescriptionList"/>
    <dgm:cxn modelId="{F7E82FD9-F82C-463A-9DBF-F94925A753BB}" type="presParOf" srcId="{E03191B3-499F-447E-A0ED-EA34C1EC601B}" destId="{21BAE88E-1C3B-4B59-B88D-41DB0347842B}" srcOrd="1" destOrd="0" presId="urn:microsoft.com/office/officeart/2018/5/layout/CenteredIconLabelDescriptionList"/>
    <dgm:cxn modelId="{0AC7F4AF-0959-4409-8EC2-DB0A73B3F722}" type="presParOf" srcId="{E03191B3-499F-447E-A0ED-EA34C1EC601B}" destId="{6C8E2528-E224-4D63-9854-CDC45232AFE1}" srcOrd="2" destOrd="0" presId="urn:microsoft.com/office/officeart/2018/5/layout/CenteredIconLabelDescriptionList"/>
    <dgm:cxn modelId="{D261CBE3-4021-4CF0-A9D9-BC81CF28EBD6}" type="presParOf" srcId="{E03191B3-499F-447E-A0ED-EA34C1EC601B}" destId="{DD2D2AC7-B7A3-4B05-98BD-8BEEA604C799}" srcOrd="3" destOrd="0" presId="urn:microsoft.com/office/officeart/2018/5/layout/CenteredIconLabelDescriptionList"/>
    <dgm:cxn modelId="{9E0B56C8-B811-48C3-AD6E-49DFA1DE0FFB}" type="presParOf" srcId="{E03191B3-499F-447E-A0ED-EA34C1EC601B}" destId="{F68C8D2F-86F5-49A5-8371-4C49445BFAC0}" srcOrd="4" destOrd="0" presId="urn:microsoft.com/office/officeart/2018/5/layout/CenteredIconLabelDescriptionList"/>
    <dgm:cxn modelId="{A9DC34D7-A7A9-4DD3-8F63-792F7FB2757B}" type="presParOf" srcId="{393D8704-C826-4325-AA83-BB08C963ABD9}" destId="{79EEDE3E-ACCF-4326-A195-0BB11B142D74}" srcOrd="1" destOrd="0" presId="urn:microsoft.com/office/officeart/2018/5/layout/CenteredIconLabelDescriptionList"/>
    <dgm:cxn modelId="{8711C4AB-5EDD-4DB3-875D-79BFA571D85E}" type="presParOf" srcId="{393D8704-C826-4325-AA83-BB08C963ABD9}" destId="{E7674D16-E289-43CB-8BE3-5CD676111FA7}" srcOrd="2" destOrd="0" presId="urn:microsoft.com/office/officeart/2018/5/layout/CenteredIconLabelDescriptionList"/>
    <dgm:cxn modelId="{81BB06CA-FCF0-42CE-85A9-7096791D9EFF}" type="presParOf" srcId="{E7674D16-E289-43CB-8BE3-5CD676111FA7}" destId="{AC0ABB45-8821-4554-9F9B-ECB31BDA3706}" srcOrd="0" destOrd="0" presId="urn:microsoft.com/office/officeart/2018/5/layout/CenteredIconLabelDescriptionList"/>
    <dgm:cxn modelId="{45C65CE3-ECF1-4B6E-AB86-34A2ADE0A4B0}" type="presParOf" srcId="{E7674D16-E289-43CB-8BE3-5CD676111FA7}" destId="{C5A32FED-9193-40A4-8873-2B5402EF8DA7}" srcOrd="1" destOrd="0" presId="urn:microsoft.com/office/officeart/2018/5/layout/CenteredIconLabelDescriptionList"/>
    <dgm:cxn modelId="{C06DAD33-C944-40C7-A6FE-09AD551C430C}" type="presParOf" srcId="{E7674D16-E289-43CB-8BE3-5CD676111FA7}" destId="{7DADCE64-4382-484D-89DE-3D161CF42BC1}" srcOrd="2" destOrd="0" presId="urn:microsoft.com/office/officeart/2018/5/layout/CenteredIconLabelDescriptionList"/>
    <dgm:cxn modelId="{4DF24764-B28A-42FC-B119-890B87051398}" type="presParOf" srcId="{E7674D16-E289-43CB-8BE3-5CD676111FA7}" destId="{7676F867-D50F-4C02-90DE-39D17B559413}" srcOrd="3" destOrd="0" presId="urn:microsoft.com/office/officeart/2018/5/layout/CenteredIconLabelDescriptionList"/>
    <dgm:cxn modelId="{34D187FE-4930-4C6D-906C-B245B7F4F2DE}" type="presParOf" srcId="{E7674D16-E289-43CB-8BE3-5CD676111FA7}" destId="{DDA7D003-4CF0-4546-8958-E89996EC34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FA55-1149-4909-A3D9-8D57A9B662FD}">
      <dsp:nvSpPr>
        <dsp:cNvPr id="0" name=""/>
        <dsp:cNvSpPr/>
      </dsp:nvSpPr>
      <dsp:spPr>
        <a:xfrm>
          <a:off x="2169914" y="37926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E2528-E224-4D63-9854-CDC45232AFE1}">
      <dsp:nvSpPr>
        <dsp:cNvPr id="0" name=""/>
        <dsp:cNvSpPr/>
      </dsp:nvSpPr>
      <dsp:spPr>
        <a:xfrm>
          <a:off x="765914" y="20389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Furnish User information need from a collection of documents </a:t>
          </a:r>
        </a:p>
      </dsp:txBody>
      <dsp:txXfrm>
        <a:off x="765914" y="2038934"/>
        <a:ext cx="4320000" cy="648000"/>
      </dsp:txXfrm>
    </dsp:sp>
    <dsp:sp modelId="{F68C8D2F-86F5-49A5-8371-4C49445BFAC0}">
      <dsp:nvSpPr>
        <dsp:cNvPr id="0" name=""/>
        <dsp:cNvSpPr/>
      </dsp:nvSpPr>
      <dsp:spPr>
        <a:xfrm>
          <a:off x="765914" y="2755620"/>
          <a:ext cx="4320000" cy="1057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Query correction/refinement </a:t>
          </a:r>
        </a:p>
      </dsp:txBody>
      <dsp:txXfrm>
        <a:off x="765914" y="2755620"/>
        <a:ext cx="4320000" cy="1057924"/>
      </dsp:txXfrm>
    </dsp:sp>
    <dsp:sp modelId="{AC0ABB45-8821-4554-9F9B-ECB31BDA3706}">
      <dsp:nvSpPr>
        <dsp:cNvPr id="0" name=""/>
        <dsp:cNvSpPr/>
      </dsp:nvSpPr>
      <dsp:spPr>
        <a:xfrm>
          <a:off x="7245914" y="37926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DCE64-4382-484D-89DE-3D161CF42BC1}">
      <dsp:nvSpPr>
        <dsp:cNvPr id="0" name=""/>
        <dsp:cNvSpPr/>
      </dsp:nvSpPr>
      <dsp:spPr>
        <a:xfrm>
          <a:off x="5841914" y="203893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IR evaluation </a:t>
          </a:r>
        </a:p>
      </dsp:txBody>
      <dsp:txXfrm>
        <a:off x="5841914" y="2038934"/>
        <a:ext cx="4320000" cy="648000"/>
      </dsp:txXfrm>
    </dsp:sp>
    <dsp:sp modelId="{DDA7D003-4CF0-4546-8958-E89996EC34A1}">
      <dsp:nvSpPr>
        <dsp:cNvPr id="0" name=""/>
        <dsp:cNvSpPr/>
      </dsp:nvSpPr>
      <dsp:spPr>
        <a:xfrm>
          <a:off x="5841914" y="2755620"/>
          <a:ext cx="4320000" cy="10579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Precision: fraction of  relevant doc to user query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Recall: fraction of relevant docs in collection that are retrieved </a:t>
          </a:r>
        </a:p>
      </dsp:txBody>
      <dsp:txXfrm>
        <a:off x="5841914" y="2755620"/>
        <a:ext cx="4320000" cy="10579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F0DDC-B687-4D7F-A5BE-39332B275572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A688D-CD11-49B0-B73B-4CA3E251E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Circle documents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083B1C-F863-4B4C-8862-B553B3C7A2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81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Nontrivial issues.  Requires some design decisions.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55BA876-79EF-AE42-B50F-BE80E1F6DD76}" type="slidenum">
              <a:rPr lang="en-US" sz="1200"/>
              <a:pPr eaLnBrk="1" hangingPunct="1"/>
              <a:t>18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96748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Nontrivial issues.  Requires some design decisions.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955BA876-79EF-AE42-B50F-BE80E1F6DD76}" type="slidenum">
              <a:rPr lang="en-US" sz="1200"/>
              <a:pPr eaLnBrk="1" hangingPunct="1"/>
              <a:t>19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3684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Nevertheless: 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ea typeface="ＭＳ Ｐゴシック" charset="0"/>
                <a:cs typeface="ＭＳ Ｐゴシック" charset="0"/>
              </a:rPr>
              <a:t>Google ignores common words and characters such as where, the, how, and other digits and letters which slow down your search without improving the results.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ea typeface="ＭＳ Ｐゴシック" charset="0"/>
                <a:cs typeface="ＭＳ Ｐゴシック" charset="0"/>
              </a:rPr>
              <a:t> (Though you can explicitly ask for them to remain.)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3D097C3-4F8B-9946-86FD-E9B32F440878}" type="slidenum">
              <a:rPr lang="en-US" sz="1200"/>
              <a:pPr eaLnBrk="1" hangingPunct="1"/>
              <a:t>24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3252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8694A-4253-5E94-1750-D7B9EE85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CD061-B827-A546-D625-F058CA04D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F68F6-2DAC-C54F-7692-A6D9F3E8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508BD-E507-E0D0-07EB-CFAAE72B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6221-3D60-6279-8363-5EB116CE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4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FEB5-94FD-4A47-B80A-6D4DBF49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BDAE5-D129-CBD5-F3AF-711B225C5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A145-698A-7024-D9B3-35C3316E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AC1F-473B-F136-7EF5-34E3FB88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D97B2-5E28-9A80-55EB-75824C9C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4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811E65-3ADE-7FD7-362F-D3EC034E3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4F0D-83DB-A25B-108A-378F052EA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BAB0-8E6E-A71B-5EEC-DAB217A1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AEF7-717C-2E55-99B1-905F2FD76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2D2AC-7E76-F916-3B45-4E0D44E7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5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368D-8AC8-F094-9F7F-7159F62D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8090-0E9B-6400-2312-91530020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3C3A-EADD-F366-B9D5-D64F562C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6588-3DB9-B786-6738-2FF71760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EA5D-5854-474E-74F3-8FC59734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3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856BF-F13F-01C6-C50C-00DCC037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2167-B0D6-BD61-42B3-B3749873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D675D-D98D-1C22-ECDB-D66A4F4A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3F0F-4F4D-3D4F-80CA-7BDCDB00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BEE-3AC8-7502-5300-B6AEC4C1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C51F-5A5D-192B-7FB8-7BFA729C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D606-C023-D0B0-C370-4511C3CCF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B03F4-CF8C-E167-B26A-ACA759B61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90102-E33A-6684-3711-593C3F2F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2AA59-214C-FE31-9DA5-BE053E51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3E2EF-B5BE-9096-7830-582AF46A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7E96-5F25-4D9A-61CA-4A05867B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E6F9-FD9F-2746-F573-A49D899F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756C9-6AA4-319C-C376-37F9B2253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D99D5-9290-8E25-07B2-C61E3AFC2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57436-A9B2-CC55-8B4D-53E296645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62758-2309-99D4-E05B-CC846BD54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3C4D4-71EC-8DE3-66FB-271AF8AC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76E76-331A-A2AC-60CA-DA02358A8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8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5CDD-AEEF-6C63-5274-0CC65872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194E3B-F5D4-17D3-31B6-A2D39E85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6D938-671B-FD42-E1BF-72829C9C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B5B2F-9957-DD9D-27DD-200E12EA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0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98ED8-4200-6A40-922B-2998A29C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EA042-C38D-20AB-5631-E762E52D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7BBFD-DD27-F7F7-B7EB-769F2A7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B393-A44D-6A71-7334-4A52254BB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0143-B398-E742-21B3-C1D0DC3AB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44FA-1C86-DAF6-A7E4-AFD51B8CD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FE71-0276-4461-E225-4050E750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80478-1DCD-3367-B8EC-FDB8468D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6E10D-5662-67E6-6060-7061FECD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8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336D-4BD4-C7E9-C2E4-83BB6025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4A8C9-B588-BEAF-D369-BEA2A8684A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128B7-01CE-DBD5-40A3-FF204F07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E870C-C9BB-2516-0260-A831D5DC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0874C-DC40-374B-1C7B-96F8735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5943E-0932-7483-F639-4B9B3E60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5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E3C74-0C06-A48C-2006-3B078E83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F6D-C6E5-42AB-59E0-2EAE937E1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07C2-744E-61E8-DE50-464C0976F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D1659-0824-44BB-A405-7A122B1A270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E713-9870-067B-170A-C8575B91F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BEFA-16EE-753C-D85E-E197EDFE2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32625-CE6A-427B-964C-C67B83FA7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71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afia.Baloch@giki.edu.p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2B83-9D59-8042-942D-804A1ECC8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085F22-B3B3-5457-86FE-DC11743DA6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Information Retrieval </a:t>
            </a:r>
          </a:p>
        </p:txBody>
      </p:sp>
    </p:spTree>
    <p:extLst>
      <p:ext uri="{BB962C8B-B14F-4D97-AF65-F5344CB8AC3E}">
        <p14:creationId xmlns:p14="http://schemas.microsoft.com/office/powerpoint/2010/main" val="25571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003F-4F16-1096-C59C-3D29D1A3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Query:</a:t>
            </a:r>
            <a:r>
              <a:rPr lang="en-US" sz="4400" dirty="0"/>
              <a:t> Brutus AND Caesar but NOT Calpurnia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7031-A3EF-D6C6-394C-5B6C9504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5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BE80-7080-473A-ABD6-BEF36BB5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Inverted Index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D383-D5AE-89D5-4663-134E84D3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b="1" i="1"/>
              <a:t>Index</a:t>
            </a:r>
            <a:r>
              <a:rPr lang="en-US" sz="2000"/>
              <a:t> maps to terms to the part of a document where they occur.</a:t>
            </a:r>
          </a:p>
          <a:p>
            <a:r>
              <a:rPr lang="en-US" sz="2000" b="1" i="1"/>
              <a:t>Inverted Index</a:t>
            </a:r>
            <a:r>
              <a:rPr lang="en-US" sz="2000"/>
              <a:t> is having dictionary: data structure(lexicon, vocabulary: set of terms) and list with information of document that term appeared.</a:t>
            </a:r>
          </a:p>
          <a:p>
            <a:pPr lvl="1"/>
            <a:r>
              <a:rPr lang="en-US" sz="2000"/>
              <a:t>Dictionary </a:t>
            </a:r>
          </a:p>
          <a:p>
            <a:pPr lvl="1"/>
            <a:r>
              <a:rPr lang="en-US" sz="2000"/>
              <a:t>Posting list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2FDCF-1758-AEA5-FD05-96CDB5F3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42" y="3292008"/>
            <a:ext cx="6218139" cy="252967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20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E7E0-3EE7-5501-CD17-8FA121BA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Inverted Index/index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6278-FA68-0882-41B4-0105FF784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Collect the documents to be indexed, give a unique </a:t>
            </a:r>
            <a:r>
              <a:rPr lang="en-US" dirty="0" err="1"/>
              <a:t>DocID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Tokenize the text, turning each document into a list of tokens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linguistic preprocessing, producing list of normalizing tokens,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Index the documents that each term occurs in by  creating an inverted index, consisting of a dictionary and postings.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Sorting alphabetically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Multiple occurrences of the same term from same document is </a:t>
            </a:r>
            <a:r>
              <a:rPr lang="en-US" b="1" i="1" dirty="0"/>
              <a:t>merged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53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860EA-EF92-419F-DBB5-C20D106C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99C780-4832-E272-73C4-8C9AA7FE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69" y="-17820"/>
            <a:ext cx="8187307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2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897D-D549-B9FC-B02C-23B4948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2800"/>
              <a:t>Process Boolean Query using Inverted Index and Boolean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A8FB8-7758-1B3C-DE12-7C818AC96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Locate Brutus in the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Retrieve its postings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Locate Calpurnia in the Dictionary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Retrieve its postings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Intersect the two postings lists (crucial operation)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5AA0B-128B-A09A-8F36-2E46D0BB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909780"/>
            <a:ext cx="6155141" cy="30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52CA5F-02E3-3AA7-B748-2BE247DE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Query: Brutus AND Calpurnia</a:t>
            </a:r>
            <a:b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4EF71BB-0DB6-04BE-6FBD-080C1635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044" y="2633472"/>
            <a:ext cx="880086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2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Recall the basic indexing pipeline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270125" y="2787650"/>
            <a:ext cx="8096250" cy="1016000"/>
            <a:chOff x="470" y="1756"/>
            <a:chExt cx="5100" cy="640"/>
          </a:xfrm>
        </p:grpSpPr>
        <p:sp>
          <p:nvSpPr>
            <p:cNvPr id="21550" name="AutoShape 4"/>
            <p:cNvSpPr>
              <a:spLocks noChangeArrowheads="1"/>
            </p:cNvSpPr>
            <p:nvPr/>
          </p:nvSpPr>
          <p:spPr bwMode="auto">
            <a:xfrm>
              <a:off x="2209" y="1756"/>
              <a:ext cx="719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Tokenizer</a:t>
              </a:r>
            </a:p>
          </p:txBody>
        </p:sp>
        <p:sp>
          <p:nvSpPr>
            <p:cNvPr id="21551" name="AutoShape 5"/>
            <p:cNvSpPr>
              <a:spLocks noChangeArrowheads="1"/>
            </p:cNvSpPr>
            <p:nvPr/>
          </p:nvSpPr>
          <p:spPr bwMode="auto">
            <a:xfrm>
              <a:off x="2496" y="2116"/>
              <a:ext cx="192" cy="2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52" name="Text Box 6"/>
            <p:cNvSpPr txBox="1">
              <a:spLocks noChangeArrowheads="1"/>
            </p:cNvSpPr>
            <p:nvPr/>
          </p:nvSpPr>
          <p:spPr bwMode="auto">
            <a:xfrm>
              <a:off x="470" y="2119"/>
              <a:ext cx="119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Token stream</a:t>
              </a:r>
            </a:p>
          </p:txBody>
        </p:sp>
        <p:sp>
          <p:nvSpPr>
            <p:cNvPr id="21553" name="Rectangle 7"/>
            <p:cNvSpPr>
              <a:spLocks noChangeArrowheads="1"/>
            </p:cNvSpPr>
            <p:nvPr/>
          </p:nvSpPr>
          <p:spPr bwMode="auto">
            <a:xfrm>
              <a:off x="3082" y="2131"/>
              <a:ext cx="553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Friends</a:t>
              </a:r>
            </a:p>
          </p:txBody>
        </p:sp>
        <p:sp>
          <p:nvSpPr>
            <p:cNvPr id="21554" name="Rectangle 8"/>
            <p:cNvSpPr>
              <a:spLocks noChangeArrowheads="1"/>
            </p:cNvSpPr>
            <p:nvPr/>
          </p:nvSpPr>
          <p:spPr bwMode="auto">
            <a:xfrm>
              <a:off x="3840" y="2137"/>
              <a:ext cx="593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Romans</a:t>
              </a:r>
            </a:p>
          </p:txBody>
        </p:sp>
        <p:sp>
          <p:nvSpPr>
            <p:cNvPr id="21555" name="Rectangle 9"/>
            <p:cNvSpPr>
              <a:spLocks noChangeArrowheads="1"/>
            </p:cNvSpPr>
            <p:nvPr/>
          </p:nvSpPr>
          <p:spPr bwMode="auto">
            <a:xfrm>
              <a:off x="4727" y="2137"/>
              <a:ext cx="843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Countrymen</a:t>
              </a:r>
            </a:p>
          </p:txBody>
        </p:sp>
      </p:grpSp>
      <p:grpSp>
        <p:nvGrpSpPr>
          <p:cNvPr id="21508" name="Group 10"/>
          <p:cNvGrpSpPr>
            <a:grpSpLocks/>
          </p:cNvGrpSpPr>
          <p:nvPr/>
        </p:nvGrpSpPr>
        <p:grpSpPr bwMode="auto">
          <a:xfrm>
            <a:off x="2286000" y="4041776"/>
            <a:ext cx="8091488" cy="1089025"/>
            <a:chOff x="480" y="2546"/>
            <a:chExt cx="5097" cy="686"/>
          </a:xfrm>
        </p:grpSpPr>
        <p:sp>
          <p:nvSpPr>
            <p:cNvPr id="21544" name="AutoShape 11"/>
            <p:cNvSpPr>
              <a:spLocks noChangeArrowheads="1"/>
            </p:cNvSpPr>
            <p:nvPr/>
          </p:nvSpPr>
          <p:spPr bwMode="auto">
            <a:xfrm>
              <a:off x="1680" y="2546"/>
              <a:ext cx="1824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/>
                <a:t>Linguistic modules</a:t>
              </a:r>
            </a:p>
          </p:txBody>
        </p:sp>
        <p:sp>
          <p:nvSpPr>
            <p:cNvPr id="21545" name="AutoShape 12"/>
            <p:cNvSpPr>
              <a:spLocks noChangeArrowheads="1"/>
            </p:cNvSpPr>
            <p:nvPr/>
          </p:nvSpPr>
          <p:spPr bwMode="auto">
            <a:xfrm>
              <a:off x="2496" y="2959"/>
              <a:ext cx="192" cy="273"/>
            </a:xfrm>
            <a:prstGeom prst="downArrow">
              <a:avLst>
                <a:gd name="adj1" fmla="val 50000"/>
                <a:gd name="adj2" fmla="val 437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46" name="Text Box 13"/>
            <p:cNvSpPr txBox="1">
              <a:spLocks noChangeArrowheads="1"/>
            </p:cNvSpPr>
            <p:nvPr/>
          </p:nvSpPr>
          <p:spPr bwMode="auto">
            <a:xfrm>
              <a:off x="480" y="2935"/>
              <a:ext cx="1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Modified tokens</a:t>
              </a:r>
            </a:p>
          </p:txBody>
        </p:sp>
        <p:sp>
          <p:nvSpPr>
            <p:cNvPr id="21547" name="Rectangle 14"/>
            <p:cNvSpPr>
              <a:spLocks noChangeArrowheads="1"/>
            </p:cNvSpPr>
            <p:nvPr/>
          </p:nvSpPr>
          <p:spPr bwMode="auto">
            <a:xfrm>
              <a:off x="3150" y="2899"/>
              <a:ext cx="464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friend</a:t>
              </a:r>
            </a:p>
          </p:txBody>
        </p:sp>
        <p:sp>
          <p:nvSpPr>
            <p:cNvPr id="21548" name="Rectangle 15"/>
            <p:cNvSpPr>
              <a:spLocks noChangeArrowheads="1"/>
            </p:cNvSpPr>
            <p:nvPr/>
          </p:nvSpPr>
          <p:spPr bwMode="auto">
            <a:xfrm>
              <a:off x="3916" y="2905"/>
              <a:ext cx="488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roman</a:t>
              </a:r>
            </a:p>
          </p:txBody>
        </p:sp>
        <p:sp>
          <p:nvSpPr>
            <p:cNvPr id="21549" name="Rectangle 16"/>
            <p:cNvSpPr>
              <a:spLocks noChangeArrowheads="1"/>
            </p:cNvSpPr>
            <p:nvPr/>
          </p:nvSpPr>
          <p:spPr bwMode="auto">
            <a:xfrm>
              <a:off x="4766" y="2905"/>
              <a:ext cx="811" cy="2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>
                  <a:latin typeface="Times New Roman" charset="0"/>
                </a:rPr>
                <a:t>countryman</a:t>
              </a:r>
            </a:p>
          </p:txBody>
        </p:sp>
      </p:grpSp>
      <p:grpSp>
        <p:nvGrpSpPr>
          <p:cNvPr id="21509" name="Group 17"/>
          <p:cNvGrpSpPr>
            <a:grpSpLocks/>
          </p:cNvGrpSpPr>
          <p:nvPr/>
        </p:nvGrpSpPr>
        <p:grpSpPr bwMode="auto">
          <a:xfrm>
            <a:off x="2286000" y="5072064"/>
            <a:ext cx="8350250" cy="1800226"/>
            <a:chOff x="480" y="3195"/>
            <a:chExt cx="5260" cy="1134"/>
          </a:xfrm>
        </p:grpSpPr>
        <p:sp>
          <p:nvSpPr>
            <p:cNvPr id="21522" name="AutoShape 18"/>
            <p:cNvSpPr>
              <a:spLocks noChangeArrowheads="1"/>
            </p:cNvSpPr>
            <p:nvPr/>
          </p:nvSpPr>
          <p:spPr bwMode="auto">
            <a:xfrm>
              <a:off x="2280" y="3286"/>
              <a:ext cx="600" cy="257"/>
            </a:xfrm>
            <a:prstGeom prst="flowChartAlternateProcess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/>
                <a:t>Indexer</a:t>
              </a:r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>
              <a:off x="2496" y="3600"/>
              <a:ext cx="231" cy="275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480" y="3728"/>
              <a:ext cx="128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sz="2000" dirty="0"/>
                <a:t>Inverted index</a:t>
              </a:r>
            </a:p>
          </p:txBody>
        </p:sp>
        <p:grpSp>
          <p:nvGrpSpPr>
            <p:cNvPr id="21525" name="Group 21"/>
            <p:cNvGrpSpPr>
              <a:grpSpLocks/>
            </p:cNvGrpSpPr>
            <p:nvPr/>
          </p:nvGrpSpPr>
          <p:grpSpPr bwMode="auto">
            <a:xfrm>
              <a:off x="3024" y="3195"/>
              <a:ext cx="2716" cy="1134"/>
              <a:chOff x="3024" y="3195"/>
              <a:chExt cx="2716" cy="1134"/>
            </a:xfrm>
          </p:grpSpPr>
          <p:grpSp>
            <p:nvGrpSpPr>
              <p:cNvPr id="21526" name="Group 22"/>
              <p:cNvGrpSpPr>
                <a:grpSpLocks/>
              </p:cNvGrpSpPr>
              <p:nvPr/>
            </p:nvGrpSpPr>
            <p:grpSpPr bwMode="auto">
              <a:xfrm>
                <a:off x="3024" y="3195"/>
                <a:ext cx="1217" cy="1134"/>
                <a:chOff x="528" y="2523"/>
                <a:chExt cx="1217" cy="1134"/>
              </a:xfrm>
            </p:grpSpPr>
            <p:sp>
              <p:nvSpPr>
                <p:cNvPr id="2051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528" y="2634"/>
                  <a:ext cx="604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ea typeface="Arial Unicode MS" charset="0"/>
                    </a:rPr>
                    <a:t>friend</a:t>
                  </a:r>
                </a:p>
              </p:txBody>
            </p:sp>
            <p:sp>
              <p:nvSpPr>
                <p:cNvPr id="2051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528" y="2970"/>
                  <a:ext cx="64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ea typeface="Arial Unicode MS" charset="0"/>
                    </a:rPr>
                    <a:t>roman</a:t>
                  </a:r>
                </a:p>
              </p:txBody>
            </p:sp>
            <p:sp>
              <p:nvSpPr>
                <p:cNvPr id="2051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528" y="3306"/>
                  <a:ext cx="109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200" b="1" i="1" dirty="0">
                      <a:ea typeface="Arial Unicode MS" charset="0"/>
                    </a:rPr>
                    <a:t>countryman</a:t>
                  </a:r>
                </a:p>
              </p:txBody>
            </p:sp>
            <p:sp>
              <p:nvSpPr>
                <p:cNvPr id="21541" name="AutoShape 26"/>
                <p:cNvSpPr>
                  <a:spLocks noChangeArrowheads="1"/>
                </p:cNvSpPr>
                <p:nvPr/>
              </p:nvSpPr>
              <p:spPr bwMode="auto">
                <a:xfrm>
                  <a:off x="1584" y="2523"/>
                  <a:ext cx="161" cy="46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1 w 21600"/>
                    <a:gd name="T5" fmla="*/ 0 h 21600"/>
                    <a:gd name="T6" fmla="*/ 1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2" name="AutoShape 27"/>
                <p:cNvSpPr>
                  <a:spLocks noChangeArrowheads="1"/>
                </p:cNvSpPr>
                <p:nvPr/>
              </p:nvSpPr>
              <p:spPr bwMode="auto">
                <a:xfrm>
                  <a:off x="1584" y="2859"/>
                  <a:ext cx="161" cy="46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1 w 21600"/>
                    <a:gd name="T5" fmla="*/ 0 h 21600"/>
                    <a:gd name="T6" fmla="*/ 1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43" name="AutoShape 28"/>
                <p:cNvSpPr>
                  <a:spLocks noChangeArrowheads="1"/>
                </p:cNvSpPr>
                <p:nvPr/>
              </p:nvSpPr>
              <p:spPr bwMode="auto">
                <a:xfrm>
                  <a:off x="1584" y="3195"/>
                  <a:ext cx="161" cy="462"/>
                </a:xfrm>
                <a:custGeom>
                  <a:avLst/>
                  <a:gdLst>
                    <a:gd name="T0" fmla="*/ 1 w 21600"/>
                    <a:gd name="T1" fmla="*/ 0 h 21600"/>
                    <a:gd name="T2" fmla="*/ 0 w 21600"/>
                    <a:gd name="T3" fmla="*/ 0 h 21600"/>
                    <a:gd name="T4" fmla="*/ 1 w 21600"/>
                    <a:gd name="T5" fmla="*/ 0 h 21600"/>
                    <a:gd name="T6" fmla="*/ 1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3390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1527" name="Text Box 29"/>
              <p:cNvSpPr txBox="1">
                <a:spLocks noChangeArrowheads="1"/>
              </p:cNvSpPr>
              <p:nvPr/>
            </p:nvSpPr>
            <p:spPr bwMode="auto">
              <a:xfrm>
                <a:off x="4883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21528" name="Text Box 30"/>
              <p:cNvSpPr txBox="1">
                <a:spLocks noChangeArrowheads="1"/>
              </p:cNvSpPr>
              <p:nvPr/>
            </p:nvSpPr>
            <p:spPr bwMode="auto">
              <a:xfrm>
                <a:off x="5291" y="3258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4</a:t>
                </a:r>
              </a:p>
            </p:txBody>
          </p:sp>
          <p:sp>
            <p:nvSpPr>
              <p:cNvPr id="21529" name="Text Box 31"/>
              <p:cNvSpPr txBox="1">
                <a:spLocks noChangeArrowheads="1"/>
              </p:cNvSpPr>
              <p:nvPr/>
            </p:nvSpPr>
            <p:spPr bwMode="auto">
              <a:xfrm>
                <a:off x="5304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2</a:t>
                </a:r>
              </a:p>
            </p:txBody>
          </p:sp>
          <p:sp>
            <p:nvSpPr>
              <p:cNvPr id="21530" name="Text Box 32"/>
              <p:cNvSpPr txBox="1">
                <a:spLocks noChangeArrowheads="1"/>
              </p:cNvSpPr>
              <p:nvPr/>
            </p:nvSpPr>
            <p:spPr bwMode="auto">
              <a:xfrm>
                <a:off x="4848" y="3936"/>
                <a:ext cx="38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13</a:t>
                </a:r>
              </a:p>
            </p:txBody>
          </p:sp>
          <p:sp>
            <p:nvSpPr>
              <p:cNvPr id="21531" name="Text Box 33"/>
              <p:cNvSpPr txBox="1">
                <a:spLocks noChangeArrowheads="1"/>
              </p:cNvSpPr>
              <p:nvPr/>
            </p:nvSpPr>
            <p:spPr bwMode="auto">
              <a:xfrm>
                <a:off x="5376" y="3930"/>
                <a:ext cx="364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16</a:t>
                </a:r>
              </a:p>
            </p:txBody>
          </p:sp>
          <p:cxnSp>
            <p:nvCxnSpPr>
              <p:cNvPr id="21532" name="AutoShape 34"/>
              <p:cNvCxnSpPr>
                <a:cxnSpLocks noChangeShapeType="1"/>
                <a:stCxn id="21527" idx="3"/>
                <a:endCxn id="21528" idx="1"/>
              </p:cNvCxnSpPr>
              <p:nvPr/>
            </p:nvCxnSpPr>
            <p:spPr bwMode="auto">
              <a:xfrm>
                <a:off x="5112" y="3405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3" name="AutoShape 35"/>
              <p:cNvCxnSpPr>
                <a:cxnSpLocks noChangeShapeType="1"/>
                <a:stCxn id="21528" idx="3"/>
              </p:cNvCxnSpPr>
              <p:nvPr/>
            </p:nvCxnSpPr>
            <p:spPr bwMode="auto">
              <a:xfrm>
                <a:off x="5534" y="3405"/>
                <a:ext cx="19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1534" name="Text Box 36"/>
              <p:cNvSpPr txBox="1">
                <a:spLocks noChangeArrowheads="1"/>
              </p:cNvSpPr>
              <p:nvPr/>
            </p:nvSpPr>
            <p:spPr bwMode="auto">
              <a:xfrm>
                <a:off x="4896" y="3594"/>
                <a:ext cx="243" cy="2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ＭＳ Ｐゴシック" charset="0"/>
                    <a:cs typeface="Arial Unicode MS" charset="0"/>
                  </a:defRPr>
                </a:lvl1pPr>
                <a:lvl2pPr marL="37931725" indent="-37474525"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2pPr>
                <a:lvl3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3pPr>
                <a:lvl4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4pPr>
                <a:lvl5pPr eaLnBrk="0" hangingPunct="0"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Lucida Sans" charset="0"/>
                    <a:ea typeface="Arial Unicode MS" charset="0"/>
                    <a:cs typeface="Arial Unicode MS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cxnSp>
            <p:nvCxnSpPr>
              <p:cNvPr id="21535" name="AutoShape 37"/>
              <p:cNvCxnSpPr>
                <a:cxnSpLocks noChangeShapeType="1"/>
                <a:stCxn id="21534" idx="3"/>
                <a:endCxn id="21529" idx="1"/>
              </p:cNvCxnSpPr>
              <p:nvPr/>
            </p:nvCxnSpPr>
            <p:spPr bwMode="auto">
              <a:xfrm>
                <a:off x="5125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6" name="AutoShape 38"/>
              <p:cNvCxnSpPr>
                <a:cxnSpLocks noChangeShapeType="1"/>
                <a:stCxn id="21529" idx="3"/>
              </p:cNvCxnSpPr>
              <p:nvPr/>
            </p:nvCxnSpPr>
            <p:spPr bwMode="auto">
              <a:xfrm>
                <a:off x="5547" y="3741"/>
                <a:ext cx="179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37" name="AutoShape 39"/>
              <p:cNvCxnSpPr>
                <a:cxnSpLocks noChangeShapeType="1"/>
                <a:stCxn id="21530" idx="3"/>
                <a:endCxn id="21531" idx="1"/>
              </p:cNvCxnSpPr>
              <p:nvPr/>
            </p:nvCxnSpPr>
            <p:spPr bwMode="auto">
              <a:xfrm flipV="1">
                <a:off x="5232" y="4077"/>
                <a:ext cx="144" cy="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1511" name="AutoShape 51"/>
          <p:cNvSpPr>
            <a:spLocks noChangeArrowheads="1"/>
          </p:cNvSpPr>
          <p:nvPr/>
        </p:nvSpPr>
        <p:spPr bwMode="auto">
          <a:xfrm>
            <a:off x="5486400" y="2259687"/>
            <a:ext cx="304800" cy="433626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12" name="Text Box 52"/>
          <p:cNvSpPr txBox="1">
            <a:spLocks noChangeArrowheads="1"/>
          </p:cNvSpPr>
          <p:nvPr/>
        </p:nvSpPr>
        <p:spPr bwMode="auto">
          <a:xfrm>
            <a:off x="2270126" y="1687514"/>
            <a:ext cx="19097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dirty="0"/>
              <a:t>Documents to</a:t>
            </a:r>
          </a:p>
          <a:p>
            <a:pPr eaLnBrk="1" hangingPunct="1"/>
            <a:r>
              <a:rPr lang="en-US" sz="2000" dirty="0"/>
              <a:t>be indexed</a:t>
            </a:r>
          </a:p>
        </p:txBody>
      </p:sp>
      <p:sp>
        <p:nvSpPr>
          <p:cNvPr id="21513" name="Rectangle 53"/>
          <p:cNvSpPr>
            <a:spLocks noChangeArrowheads="1"/>
          </p:cNvSpPr>
          <p:nvPr/>
        </p:nvSpPr>
        <p:spPr bwMode="auto">
          <a:xfrm>
            <a:off x="6922589" y="1796534"/>
            <a:ext cx="3025187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>
                <a:latin typeface="Times New Roman" charset="0"/>
              </a:rPr>
              <a:t>Friends, Romans, countrymen.</a:t>
            </a:r>
          </a:p>
        </p:txBody>
      </p:sp>
      <p:sp>
        <p:nvSpPr>
          <p:cNvPr id="21514" name="Oval 54"/>
          <p:cNvSpPr>
            <a:spLocks noChangeArrowheads="1"/>
          </p:cNvSpPr>
          <p:nvPr/>
        </p:nvSpPr>
        <p:spPr bwMode="auto">
          <a:xfrm>
            <a:off x="8382000" y="2064426"/>
            <a:ext cx="259766" cy="519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5" name="Oval 55"/>
          <p:cNvSpPr>
            <a:spLocks noChangeArrowheads="1"/>
          </p:cNvSpPr>
          <p:nvPr/>
        </p:nvSpPr>
        <p:spPr bwMode="auto">
          <a:xfrm>
            <a:off x="8382000" y="2216826"/>
            <a:ext cx="259766" cy="519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16" name="Oval 56"/>
          <p:cNvSpPr>
            <a:spLocks noChangeArrowheads="1"/>
          </p:cNvSpPr>
          <p:nvPr/>
        </p:nvSpPr>
        <p:spPr bwMode="auto">
          <a:xfrm>
            <a:off x="8382000" y="2369226"/>
            <a:ext cx="259766" cy="51935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4724400" y="1600200"/>
            <a:ext cx="1524000" cy="685800"/>
            <a:chOff x="3200400" y="1600200"/>
            <a:chExt cx="1524000" cy="685800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00400" y="1674446"/>
              <a:ext cx="381000" cy="45915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0" y="1826846"/>
              <a:ext cx="381000" cy="459154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0" y="1752600"/>
              <a:ext cx="381000" cy="45915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4800" y="1600200"/>
              <a:ext cx="381000" cy="459154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1752600"/>
              <a:ext cx="381000" cy="459154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600200"/>
              <a:ext cx="381000" cy="45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8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Parsing a document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format is it in?</a:t>
            </a:r>
          </a:p>
          <a:p>
            <a:pPr lvl="1" eaLnBrk="1" hangingPunct="1"/>
            <a:r>
              <a:rPr lang="en-US" sz="2800" dirty="0" err="1">
                <a:latin typeface="Calibri" charset="0"/>
                <a:ea typeface="ＭＳ Ｐゴシック" charset="0"/>
              </a:rPr>
              <a:t>pdf</a:t>
            </a:r>
            <a:r>
              <a:rPr lang="en-US" sz="2800" dirty="0">
                <a:latin typeface="Calibri" charset="0"/>
                <a:ea typeface="ＭＳ Ｐゴシック" charset="0"/>
              </a:rPr>
              <a:t>/word/excel/html?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language is it in?</a:t>
            </a:r>
          </a:p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What character set is in use?</a:t>
            </a:r>
          </a:p>
          <a:p>
            <a:pPr lvl="1" eaLnBrk="1" hangingPunct="1"/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(CP1252, UTF-8, …)</a:t>
            </a:r>
          </a:p>
          <a:p>
            <a:pPr lvl="1" eaLnBrk="1" hangingPunct="1"/>
            <a:endParaRPr lang="en-US" sz="26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53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2.1</a:t>
            </a:r>
          </a:p>
        </p:txBody>
      </p:sp>
    </p:spTree>
    <p:extLst>
      <p:ext uri="{BB962C8B-B14F-4D97-AF65-F5344CB8AC3E}">
        <p14:creationId xmlns:p14="http://schemas.microsoft.com/office/powerpoint/2010/main" val="381739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Complications: Format/language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Documents being indexed can include docs from many different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A single index may contain terms from many languages.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Sometimes a document or its components can contain multiple languages/formats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French email with a German </a:t>
            </a:r>
            <a:r>
              <a:rPr lang="en-US" dirty="0" err="1">
                <a:latin typeface="Calibri" charset="0"/>
                <a:ea typeface="ＭＳ Ｐゴシック" charset="0"/>
                <a:sym typeface="Symbol" charset="0"/>
              </a:rPr>
              <a:t>pdf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attachment.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French email quote clauses from an English-language contract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sym typeface="Symbol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2.1</a:t>
            </a:r>
          </a:p>
        </p:txBody>
      </p:sp>
    </p:spTree>
    <p:extLst>
      <p:ext uri="{BB962C8B-B14F-4D97-AF65-F5344CB8AC3E}">
        <p14:creationId xmlns:p14="http://schemas.microsoft.com/office/powerpoint/2010/main" val="4876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  <a:ea typeface="ＭＳ Ｐゴシック" charset="0"/>
                <a:cs typeface="ＭＳ Ｐゴシック" charset="0"/>
              </a:rPr>
              <a:t>Complications: What is a document?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We return from our query “documents” but there are often interesting questions of grain size: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latin typeface="Calibri" charset="0"/>
              <a:ea typeface="ＭＳ Ｐゴシック" charset="0"/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What is a unit document?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 file?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An email?  (Perhaps one of many in a single </a:t>
            </a:r>
            <a:r>
              <a:rPr lang="en-US" dirty="0" err="1">
                <a:latin typeface="Calibri" charset="0"/>
                <a:ea typeface="ＭＳ Ｐゴシック" charset="0"/>
              </a:rPr>
              <a:t>mbox</a:t>
            </a:r>
            <a:r>
              <a:rPr lang="en-US" dirty="0">
                <a:latin typeface="Calibri" charset="0"/>
                <a:ea typeface="ＭＳ Ｐゴシック" charset="0"/>
              </a:rPr>
              <a:t> file)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What about an email with 5 attachments?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</a:rPr>
              <a:t>A group of files (e.g., PPT or LaTeX split over HTML pages)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Token/Term?</a:t>
            </a: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2.1</a:t>
            </a:r>
          </a:p>
        </p:txBody>
      </p:sp>
    </p:spTree>
    <p:extLst>
      <p:ext uri="{BB962C8B-B14F-4D97-AF65-F5344CB8AC3E}">
        <p14:creationId xmlns:p14="http://schemas.microsoft.com/office/powerpoint/2010/main" val="32228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2E7D-C761-716A-A161-4568F2E3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GCR Code: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Google Sans Display"/>
              </a:rPr>
              <a:t>wzmuvnv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FBC1-83D2-9A07-D04C-5CCED9DF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safia.Baloch@giki.edu.pk</a:t>
            </a:r>
            <a:endParaRPr lang="en-US" dirty="0"/>
          </a:p>
          <a:p>
            <a:r>
              <a:rPr lang="en-US" dirty="0"/>
              <a:t>Office. </a:t>
            </a:r>
          </a:p>
        </p:txBody>
      </p:sp>
    </p:spTree>
    <p:extLst>
      <p:ext uri="{BB962C8B-B14F-4D97-AF65-F5344CB8AC3E}">
        <p14:creationId xmlns:p14="http://schemas.microsoft.com/office/powerpoint/2010/main" val="4136447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Tokenization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charset="2"/>
              <a:buChar char="§"/>
              <a:defRPr/>
            </a:pPr>
            <a:r>
              <a:rPr lang="en-US" u="sng" dirty="0">
                <a:solidFill>
                  <a:srgbClr val="A40508"/>
                </a:solidFill>
                <a:ea typeface="ＭＳ Ｐゴシック" charset="-128"/>
                <a:cs typeface="ＭＳ Ｐゴシック" charset="-128"/>
              </a:rPr>
              <a:t>Input</a:t>
            </a:r>
            <a:r>
              <a:rPr lang="en-US" dirty="0">
                <a:ea typeface="ＭＳ Ｐゴシック" charset="-128"/>
                <a:cs typeface="ＭＳ Ｐゴシック" charset="-128"/>
              </a:rPr>
              <a:t>: “</a:t>
            </a:r>
            <a:r>
              <a:rPr lang="en-US" b="1" i="1" dirty="0">
                <a:ea typeface="ＭＳ Ｐゴシック" charset="-128"/>
                <a:cs typeface="ＭＳ Ｐゴシック" charset="-128"/>
              </a:rPr>
              <a:t>Friends, Romans and Countrymen</a:t>
            </a:r>
            <a:r>
              <a:rPr lang="en-US" dirty="0">
                <a:ea typeface="ＭＳ Ｐゴシック" charset="-128"/>
                <a:cs typeface="ＭＳ Ｐゴシック" charset="-128"/>
              </a:rPr>
              <a:t>”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u="sng" dirty="0">
                <a:solidFill>
                  <a:srgbClr val="A40508"/>
                </a:solidFill>
                <a:ea typeface="ＭＳ Ｐゴシック" charset="-128"/>
                <a:cs typeface="ＭＳ Ｐゴシック" charset="-128"/>
              </a:rPr>
              <a:t>Output</a:t>
            </a:r>
            <a:r>
              <a:rPr lang="en-US" dirty="0">
                <a:ea typeface="ＭＳ Ｐゴシック" charset="-128"/>
                <a:cs typeface="ＭＳ Ｐゴシック" charset="-128"/>
              </a:rPr>
              <a:t>: Tokens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b="1" i="1" dirty="0"/>
              <a:t>Friends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b="1" i="1" dirty="0"/>
              <a:t>Romans</a:t>
            </a:r>
          </a:p>
          <a:p>
            <a:pPr lvl="1" eaLnBrk="1" hangingPunct="1">
              <a:buFont typeface="Wingdings" charset="2"/>
              <a:buChar char="§"/>
              <a:defRPr/>
            </a:pPr>
            <a:r>
              <a:rPr lang="en-US" b="1" i="1" dirty="0"/>
              <a:t>Countrymen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5"/>
                </a:solidFill>
                <a:ea typeface="ＭＳ Ｐゴシック" charset="-128"/>
                <a:cs typeface="ＭＳ Ｐゴシック" charset="-128"/>
              </a:rPr>
              <a:t>token</a:t>
            </a:r>
            <a:r>
              <a:rPr lang="en-US" dirty="0">
                <a:ea typeface="ＭＳ Ｐゴシック" charset="-128"/>
                <a:cs typeface="ＭＳ Ｐゴシック" charset="-128"/>
              </a:rPr>
              <a:t> is an instance of a sequence of characters</a:t>
            </a:r>
            <a:endParaRPr lang="en-US" dirty="0"/>
          </a:p>
          <a:p>
            <a:pPr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Each such token is now a candidate for an index entry, after </a:t>
            </a:r>
            <a:r>
              <a:rPr lang="en-US" u="sng" dirty="0">
                <a:ea typeface="ＭＳ Ｐゴシック" charset="-128"/>
                <a:cs typeface="ＭＳ Ｐゴシック" charset="-128"/>
              </a:rPr>
              <a:t>further processing</a:t>
            </a:r>
          </a:p>
          <a:p>
            <a:pPr eaLnBrk="1" hangingPunct="1">
              <a:buFont typeface="Wingdings" charset="2"/>
              <a:buChar char="§"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But what are valid tokens to emit?</a:t>
            </a:r>
          </a:p>
        </p:txBody>
      </p:sp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  <p:extLst>
      <p:ext uri="{BB962C8B-B14F-4D97-AF65-F5344CB8AC3E}">
        <p14:creationId xmlns:p14="http://schemas.microsoft.com/office/powerpoint/2010/main" val="102561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Tokenization</a:t>
            </a:r>
          </a:p>
        </p:txBody>
      </p:sp>
      <p:sp>
        <p:nvSpPr>
          <p:cNvPr id="2765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000" dirty="0">
                <a:latin typeface="Calibri" charset="0"/>
                <a:ea typeface="ＭＳ Ｐゴシック" charset="0"/>
                <a:cs typeface="ＭＳ Ｐゴシック" charset="0"/>
              </a:rPr>
              <a:t>Issues in tokenization:</a:t>
            </a:r>
          </a:p>
          <a:p>
            <a:pPr lvl="1" eaLnBrk="1" hangingPunct="1"/>
            <a:r>
              <a:rPr lang="en-US" sz="2800" b="1" i="1" dirty="0">
                <a:latin typeface="Calibri" charset="0"/>
                <a:ea typeface="ＭＳ Ｐゴシック" charset="0"/>
              </a:rPr>
              <a:t>Finland’s capital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 </a:t>
            </a:r>
          </a:p>
          <a:p>
            <a:pPr lvl="1" eaLnBrk="1" hangingPunct="1">
              <a:buFont typeface="Wingdings" charset="0"/>
              <a:buNone/>
            </a:pP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     Finland 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AND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 s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?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2800" b="1" i="1" dirty="0" err="1">
                <a:latin typeface="Calibri" charset="0"/>
                <a:ea typeface="ＭＳ Ｐゴシック" charset="0"/>
                <a:sym typeface="Symbol" charset="0"/>
              </a:rPr>
              <a:t>Finlands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?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  Finland’s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?</a:t>
            </a:r>
          </a:p>
          <a:p>
            <a:pPr lvl="1" eaLnBrk="1" hangingPunct="1"/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Hewlett-Packard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 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Hewlett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 and </a:t>
            </a:r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Packard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 as two tokens?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</a:rPr>
              <a:t>state-of-the-art</a:t>
            </a:r>
            <a:r>
              <a:rPr lang="en-US" dirty="0">
                <a:latin typeface="Calibri" charset="0"/>
                <a:ea typeface="ＭＳ Ｐゴシック" charset="0"/>
              </a:rPr>
              <a:t>: break up hyphenated sequence.  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co-education</a:t>
            </a:r>
          </a:p>
          <a:p>
            <a:pPr lvl="2" eaLnBrk="1" hangingPunct="1"/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lowercase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lower-case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,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lower case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?</a:t>
            </a:r>
          </a:p>
          <a:p>
            <a:pPr lvl="2" eaLnBrk="1" hangingPunct="1"/>
            <a:r>
              <a:rPr lang="en-US" sz="1900" dirty="0">
                <a:latin typeface="Calibri" charset="0"/>
                <a:ea typeface="ＭＳ Ｐゴシック" charset="0"/>
                <a:sym typeface="Symbol" charset="0"/>
              </a:rPr>
              <a:t>It can be effective to get the user to put in possible hyphens</a:t>
            </a:r>
          </a:p>
          <a:p>
            <a:pPr lvl="1" eaLnBrk="1" hangingPunct="1"/>
            <a:r>
              <a:rPr lang="en-US" sz="2800" b="1" i="1" dirty="0">
                <a:latin typeface="Calibri" charset="0"/>
                <a:ea typeface="ＭＳ Ｐゴシック" charset="0"/>
                <a:sym typeface="Symbol" charset="0"/>
              </a:rPr>
              <a:t>San Francisco</a:t>
            </a:r>
            <a:r>
              <a:rPr lang="en-US" sz="2800" dirty="0">
                <a:latin typeface="Calibri" charset="0"/>
                <a:ea typeface="ＭＳ Ｐゴシック" charset="0"/>
                <a:sym typeface="Symbol" charset="0"/>
              </a:rPr>
              <a:t>: one token or two?  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How do you decide it is one token?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  <p:extLst>
      <p:ext uri="{BB962C8B-B14F-4D97-AF65-F5344CB8AC3E}">
        <p14:creationId xmlns:p14="http://schemas.microsoft.com/office/powerpoint/2010/main" val="155734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Numbers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3/20/91			 Mar. 12, 1991				20/3/91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55 B.C.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B-52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My PGP key is 324a3df234cb23e</a:t>
            </a:r>
          </a:p>
          <a:p>
            <a:pPr eaLnBrk="1" hangingPunct="1"/>
            <a:r>
              <a:rPr lang="en-US" sz="2400" b="1" i="1" dirty="0">
                <a:latin typeface="Calibri" charset="0"/>
                <a:ea typeface="ＭＳ Ｐゴシック" charset="0"/>
                <a:cs typeface="ＭＳ Ｐゴシック" charset="0"/>
              </a:rPr>
              <a:t>(800) 234-2333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Often have embedded spaces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Older IR systems may not index numbers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But often very useful: think about things like looking up error codes/</a:t>
            </a:r>
            <a:r>
              <a:rPr lang="en-US" dirty="0" err="1">
                <a:latin typeface="Calibri" charset="0"/>
                <a:ea typeface="ＭＳ Ｐゴシック" charset="0"/>
              </a:rPr>
              <a:t>stacktraces</a:t>
            </a:r>
            <a:r>
              <a:rPr lang="en-US" dirty="0">
                <a:latin typeface="Calibri" charset="0"/>
                <a:ea typeface="ＭＳ Ｐゴシック" charset="0"/>
              </a:rPr>
              <a:t> on the web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Will often index “meta-data” separately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Creation date, format, etc.</a:t>
            </a:r>
          </a:p>
        </p:txBody>
      </p:sp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</p:spTree>
    <p:extLst>
      <p:ext uri="{BB962C8B-B14F-4D97-AF65-F5344CB8AC3E}">
        <p14:creationId xmlns:p14="http://schemas.microsoft.com/office/powerpoint/2010/main" val="116416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Tokenization: language issues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6797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Chinese and Japanese have no spaces between words:</a:t>
            </a:r>
          </a:p>
          <a:p>
            <a:pPr lvl="1" eaLnBrk="1" hangingPunct="1"/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莎拉波娃现在居住在美国东南部的佛罗里达。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Not always guaranteed a unique tokenization</a:t>
            </a:r>
            <a:r>
              <a:rPr lang="ja-JP" altLang="en-US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endParaRPr lang="en-US" dirty="0">
              <a:latin typeface="Calibri" charset="0"/>
              <a:ea typeface="ＭＳ Ｐゴシック" charset="0"/>
              <a:sym typeface="Symbol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Further complicated in Japanese, with multiple alphabets intermingled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Dates/amounts in multiple formats</a:t>
            </a:r>
          </a:p>
        </p:txBody>
      </p:sp>
      <p:sp>
        <p:nvSpPr>
          <p:cNvPr id="30724" name="Text Box 1037"/>
          <p:cNvSpPr txBox="1">
            <a:spLocks noChangeArrowheads="1"/>
          </p:cNvSpPr>
          <p:nvPr/>
        </p:nvSpPr>
        <p:spPr bwMode="auto">
          <a:xfrm>
            <a:off x="-292768" y="4800600"/>
            <a:ext cx="88884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4161750" indent="-24161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55000"/>
              <a:buFont typeface="Wingdings" charset="0"/>
              <a:buNone/>
            </a:pPr>
            <a:r>
              <a:rPr lang="ja-JP" altLang="en-US" sz="2100" b="1" i="1" dirty="0">
                <a:latin typeface="Tahoma" charset="0"/>
                <a:ea typeface="ＭＳ Ｐゴシック" charset="0"/>
                <a:cs typeface="ＭＳ Ｐゴシック" charset="0"/>
              </a:rPr>
              <a:t>フォーチュン</a:t>
            </a:r>
            <a:r>
              <a:rPr lang="en-US" altLang="ja-JP" sz="2100" b="1" i="1" dirty="0">
                <a:latin typeface="Tahoma" charset="0"/>
                <a:ea typeface="ＭＳ Ｐゴシック" charset="0"/>
                <a:cs typeface="ＭＳ Ｐゴシック" charset="0"/>
              </a:rPr>
              <a:t>500</a:t>
            </a:r>
            <a:r>
              <a:rPr lang="ja-JP" altLang="en-US" sz="2100" b="1" i="1" dirty="0">
                <a:latin typeface="Tahoma" charset="0"/>
                <a:ea typeface="ＭＳ Ｐゴシック" charset="0"/>
                <a:cs typeface="ＭＳ Ｐゴシック" charset="0"/>
              </a:rPr>
              <a:t>社は情報不足のため時間あた</a:t>
            </a:r>
            <a:r>
              <a:rPr lang="en-US" altLang="ja-JP" sz="2100" b="1" i="1" dirty="0">
                <a:latin typeface="Tahoma" charset="0"/>
                <a:ea typeface="ＭＳ Ｐゴシック" charset="0"/>
                <a:cs typeface="ＭＳ Ｐゴシック" charset="0"/>
              </a:rPr>
              <a:t>$500K(</a:t>
            </a:r>
            <a:r>
              <a:rPr lang="ja-JP" altLang="en-US" sz="2100" b="1" i="1" dirty="0">
                <a:latin typeface="Tahoma" charset="0"/>
                <a:ea typeface="ＭＳ Ｐゴシック" charset="0"/>
                <a:cs typeface="ＭＳ Ｐゴシック" charset="0"/>
              </a:rPr>
              <a:t>約</a:t>
            </a:r>
            <a:r>
              <a:rPr lang="en-US" altLang="ja-JP" sz="2100" b="1" i="1" dirty="0">
                <a:latin typeface="Tahoma" charset="0"/>
                <a:ea typeface="ＭＳ Ｐゴシック" charset="0"/>
                <a:cs typeface="ＭＳ Ｐゴシック" charset="0"/>
              </a:rPr>
              <a:t>6,000</a:t>
            </a:r>
            <a:r>
              <a:rPr lang="ja-JP" altLang="en-US" sz="2100" b="1" i="1" dirty="0">
                <a:latin typeface="Tahoma" charset="0"/>
                <a:ea typeface="ＭＳ Ｐゴシック" charset="0"/>
                <a:cs typeface="ＭＳ Ｐゴシック" charset="0"/>
              </a:rPr>
              <a:t>万円</a:t>
            </a:r>
            <a:r>
              <a:rPr lang="en-US" altLang="ja-JP" sz="2100" b="1" i="1" dirty="0">
                <a:latin typeface="Tahoma" charset="0"/>
                <a:ea typeface="ＭＳ Ｐゴシック" charset="0"/>
                <a:cs typeface="ＭＳ Ｐゴシック" charset="0"/>
              </a:rPr>
              <a:t>)</a:t>
            </a:r>
            <a:endParaRPr lang="en-US" b="1" i="1" dirty="0">
              <a:ea typeface="ＭＳ Ｐゴシック" charset="0"/>
            </a:endParaRPr>
          </a:p>
        </p:txBody>
      </p:sp>
      <p:grpSp>
        <p:nvGrpSpPr>
          <p:cNvPr id="30725" name="Group 1032"/>
          <p:cNvGrpSpPr>
            <a:grpSpLocks/>
          </p:cNvGrpSpPr>
          <p:nvPr/>
        </p:nvGrpSpPr>
        <p:grpSpPr bwMode="auto">
          <a:xfrm>
            <a:off x="1002632" y="5410200"/>
            <a:ext cx="5726113" cy="457200"/>
            <a:chOff x="422" y="3792"/>
            <a:chExt cx="3607" cy="288"/>
          </a:xfrm>
        </p:grpSpPr>
        <p:sp>
          <p:nvSpPr>
            <p:cNvPr id="30739" name="Text Box 1028"/>
            <p:cNvSpPr txBox="1">
              <a:spLocks noChangeArrowheads="1"/>
            </p:cNvSpPr>
            <p:nvPr/>
          </p:nvSpPr>
          <p:spPr bwMode="auto">
            <a:xfrm>
              <a:off x="422" y="3792"/>
              <a:ext cx="968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Katakana</a:t>
              </a:r>
            </a:p>
          </p:txBody>
        </p:sp>
        <p:sp>
          <p:nvSpPr>
            <p:cNvPr id="30740" name="Text Box 1029"/>
            <p:cNvSpPr txBox="1">
              <a:spLocks noChangeArrowheads="1"/>
            </p:cNvSpPr>
            <p:nvPr/>
          </p:nvSpPr>
          <p:spPr bwMode="auto">
            <a:xfrm>
              <a:off x="1499" y="3792"/>
              <a:ext cx="949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 dirty="0"/>
                <a:t>Hiragana</a:t>
              </a:r>
            </a:p>
          </p:txBody>
        </p:sp>
        <p:sp>
          <p:nvSpPr>
            <p:cNvPr id="30741" name="Text Box 1030"/>
            <p:cNvSpPr txBox="1">
              <a:spLocks noChangeArrowheads="1"/>
            </p:cNvSpPr>
            <p:nvPr/>
          </p:nvSpPr>
          <p:spPr bwMode="auto">
            <a:xfrm>
              <a:off x="2603" y="3792"/>
              <a:ext cx="580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Kanji</a:t>
              </a:r>
            </a:p>
          </p:txBody>
        </p:sp>
        <p:sp>
          <p:nvSpPr>
            <p:cNvPr id="30742" name="Text Box 1031"/>
            <p:cNvSpPr txBox="1">
              <a:spLocks noChangeArrowheads="1"/>
            </p:cNvSpPr>
            <p:nvPr/>
          </p:nvSpPr>
          <p:spPr bwMode="auto">
            <a:xfrm>
              <a:off x="3275" y="3792"/>
              <a:ext cx="754" cy="28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Romaji</a:t>
              </a:r>
            </a:p>
          </p:txBody>
        </p:sp>
      </p:grpSp>
      <p:sp>
        <p:nvSpPr>
          <p:cNvPr id="30726" name="Rectangle 1040"/>
          <p:cNvSpPr>
            <a:spLocks noChangeArrowheads="1"/>
          </p:cNvSpPr>
          <p:nvPr/>
        </p:nvSpPr>
        <p:spPr bwMode="auto">
          <a:xfrm>
            <a:off x="240631" y="4846915"/>
            <a:ext cx="14478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27" name="AutoShape 1041"/>
          <p:cNvCxnSpPr>
            <a:cxnSpLocks noChangeShapeType="1"/>
            <a:stCxn id="30739" idx="0"/>
            <a:endCxn id="30726" idx="2"/>
          </p:cNvCxnSpPr>
          <p:nvPr/>
        </p:nvCxnSpPr>
        <p:spPr bwMode="auto">
          <a:xfrm flipH="1" flipV="1">
            <a:off x="964531" y="5216248"/>
            <a:ext cx="806450" cy="19395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28" name="Rectangle 1044"/>
          <p:cNvSpPr>
            <a:spLocks noChangeArrowheads="1"/>
          </p:cNvSpPr>
          <p:nvPr/>
        </p:nvSpPr>
        <p:spPr bwMode="auto">
          <a:xfrm>
            <a:off x="3974431" y="4846915"/>
            <a:ext cx="5334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29" name="AutoShape 1045"/>
          <p:cNvCxnSpPr>
            <a:cxnSpLocks noChangeShapeType="1"/>
            <a:stCxn id="30740" idx="0"/>
            <a:endCxn id="30728" idx="2"/>
          </p:cNvCxnSpPr>
          <p:nvPr/>
        </p:nvCxnSpPr>
        <p:spPr bwMode="auto">
          <a:xfrm flipV="1">
            <a:off x="3465639" y="5216248"/>
            <a:ext cx="775493" cy="19395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0" name="Rectangle 1046"/>
          <p:cNvSpPr>
            <a:spLocks noChangeArrowheads="1"/>
          </p:cNvSpPr>
          <p:nvPr/>
        </p:nvSpPr>
        <p:spPr bwMode="auto">
          <a:xfrm>
            <a:off x="4507831" y="4846915"/>
            <a:ext cx="609600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31" name="AutoShape 1047"/>
          <p:cNvCxnSpPr>
            <a:cxnSpLocks noChangeShapeType="1"/>
            <a:stCxn id="30741" idx="0"/>
            <a:endCxn id="30730" idx="2"/>
          </p:cNvCxnSpPr>
          <p:nvPr/>
        </p:nvCxnSpPr>
        <p:spPr bwMode="auto">
          <a:xfrm flipH="1" flipV="1">
            <a:off x="4812632" y="5216248"/>
            <a:ext cx="112713" cy="193953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2" name="Rectangle 1048"/>
          <p:cNvSpPr>
            <a:spLocks noChangeArrowheads="1"/>
          </p:cNvSpPr>
          <p:nvPr/>
        </p:nvSpPr>
        <p:spPr bwMode="auto">
          <a:xfrm>
            <a:off x="6260431" y="4800600"/>
            <a:ext cx="228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30733" name="AutoShape 1049"/>
          <p:cNvCxnSpPr>
            <a:cxnSpLocks noChangeShapeType="1"/>
            <a:stCxn id="30742" idx="0"/>
            <a:endCxn id="30732" idx="2"/>
          </p:cNvCxnSpPr>
          <p:nvPr/>
        </p:nvCxnSpPr>
        <p:spPr bwMode="auto">
          <a:xfrm rot="5400000" flipH="1" flipV="1">
            <a:off x="6138194" y="5173663"/>
            <a:ext cx="22860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4" name="Text Box 1051"/>
          <p:cNvSpPr txBox="1">
            <a:spLocks noChangeArrowheads="1"/>
          </p:cNvSpPr>
          <p:nvPr/>
        </p:nvSpPr>
        <p:spPr bwMode="auto">
          <a:xfrm>
            <a:off x="388269" y="6096000"/>
            <a:ext cx="7319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/>
              <a:t>End-user can express query entirely in hiragana!</a:t>
            </a:r>
          </a:p>
        </p:txBody>
      </p:sp>
      <p:grpSp>
        <p:nvGrpSpPr>
          <p:cNvPr id="30735" name="Group 1055"/>
          <p:cNvGrpSpPr>
            <a:grpSpLocks/>
          </p:cNvGrpSpPr>
          <p:nvPr/>
        </p:nvGrpSpPr>
        <p:grpSpPr bwMode="auto">
          <a:xfrm>
            <a:off x="6260431" y="4648200"/>
            <a:ext cx="1447800" cy="228600"/>
            <a:chOff x="4176" y="3168"/>
            <a:chExt cx="912" cy="144"/>
          </a:xfrm>
        </p:grpSpPr>
        <p:sp>
          <p:nvSpPr>
            <p:cNvPr id="30737" name="Line 1053"/>
            <p:cNvSpPr>
              <a:spLocks noChangeShapeType="1"/>
            </p:cNvSpPr>
            <p:nvPr/>
          </p:nvSpPr>
          <p:spPr bwMode="auto">
            <a:xfrm>
              <a:off x="4176" y="316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738" name="Line 1054"/>
            <p:cNvSpPr>
              <a:spLocks noChangeShapeType="1"/>
            </p:cNvSpPr>
            <p:nvPr/>
          </p:nvSpPr>
          <p:spPr bwMode="auto">
            <a:xfrm>
              <a:off x="4176" y="3168"/>
              <a:ext cx="91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30736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BA64F8-98CB-3426-FAA5-183F11A4763E}"/>
              </a:ext>
            </a:extLst>
          </p:cNvPr>
          <p:cNvSpPr txBox="1"/>
          <p:nvPr/>
        </p:nvSpPr>
        <p:spPr>
          <a:xfrm>
            <a:off x="7106653" y="2182709"/>
            <a:ext cx="4988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Arabic (or Hebrew) is basically written right to left, but with certain items like numbers written left to right</a:t>
            </a:r>
          </a:p>
        </p:txBody>
      </p:sp>
    </p:spTree>
    <p:extLst>
      <p:ext uri="{BB962C8B-B14F-4D97-AF65-F5344CB8AC3E}">
        <p14:creationId xmlns:p14="http://schemas.microsoft.com/office/powerpoint/2010/main" val="394720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Stop words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 a stop list, you exclude from the dictionary entirely the commonest words. Intuition: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They have little semantic content: </a:t>
            </a:r>
            <a:r>
              <a:rPr lang="en-US" sz="2000" i="1" dirty="0">
                <a:latin typeface="Calibri" charset="0"/>
                <a:ea typeface="ＭＳ Ｐゴシック" charset="0"/>
              </a:rPr>
              <a:t>the, a, and, to, be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There are a lot of them: ~30% of postings for top 30 words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the trend is away from doing this: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Good compression techniques  means the space for including stop words in a system is very small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Good query optimization techniques  mean you pay little at query time for including stop words.</a:t>
            </a:r>
          </a:p>
          <a:p>
            <a:pPr lvl="1" eaLnBrk="1" hangingPunct="1"/>
            <a:r>
              <a:rPr lang="en-US" sz="2000" dirty="0">
                <a:latin typeface="Calibri" charset="0"/>
                <a:ea typeface="ＭＳ Ｐゴシック" charset="0"/>
              </a:rPr>
              <a:t>You need them for: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Phrase queries: “King of Denmark”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Various song titles, etc.: “Let it be”, “To be or not to be”</a:t>
            </a:r>
          </a:p>
          <a:p>
            <a:pPr lvl="2" eaLnBrk="1" hangingPunct="1"/>
            <a:r>
              <a:rPr lang="en-US" sz="1800" dirty="0">
                <a:latin typeface="Calibri" charset="0"/>
                <a:ea typeface="ＭＳ Ｐゴシック" charset="0"/>
              </a:rPr>
              <a:t>“Relational” queries: “flights to London”</a:t>
            </a:r>
            <a:endParaRPr lang="en-US" sz="1700" dirty="0">
              <a:latin typeface="Calibri" charset="0"/>
              <a:ea typeface="ＭＳ Ｐゴシック" charset="0"/>
            </a:endParaRPr>
          </a:p>
        </p:txBody>
      </p: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2.2.2</a:t>
            </a:r>
          </a:p>
        </p:txBody>
      </p:sp>
    </p:spTree>
    <p:extLst>
      <p:ext uri="{BB962C8B-B14F-4D97-AF65-F5344CB8AC3E}">
        <p14:creationId xmlns:p14="http://schemas.microsoft.com/office/powerpoint/2010/main" val="31502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Normalization to terms</a:t>
            </a:r>
          </a:p>
        </p:txBody>
      </p:sp>
      <p:sp>
        <p:nvSpPr>
          <p:cNvPr id="3277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We may need to “normalize” words in indexed text as well as query words into the same form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We want to match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U.S.A.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sym typeface="Symbol" charset="0"/>
              </a:rPr>
              <a:t>USA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Result is terms: a </a:t>
            </a:r>
            <a:r>
              <a:rPr lang="en-US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is a (normalized) word type, which is an entry in our IR system dictionary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We most commonly implicitly define equivalence classes of terms by, e.g.,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deleting periods to form a term</a:t>
            </a:r>
          </a:p>
          <a:p>
            <a:pPr lvl="2" eaLnBrk="1" hangingPunct="1"/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U.S.A.</a:t>
            </a:r>
            <a:r>
              <a:rPr lang="en-US" sz="1800" b="1" dirty="0">
                <a:latin typeface="Calibri" charset="0"/>
                <a:ea typeface="ＭＳ Ｐゴシック" charset="0"/>
                <a:sym typeface="Symbol" charset="0"/>
              </a:rPr>
              <a:t>,</a:t>
            </a:r>
            <a:r>
              <a:rPr lang="en-US" sz="1800" dirty="0">
                <a:latin typeface="Calibri" charset="0"/>
                <a:ea typeface="ＭＳ Ｐゴシック" charset="0"/>
                <a:sym typeface="Symbol" charset="0"/>
              </a:rPr>
              <a:t> 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USA  </a:t>
            </a:r>
            <a:r>
              <a:rPr lang="en-US" sz="1800" b="1" i="1" dirty="0">
                <a:latin typeface="Wingdings" charset="0"/>
                <a:ea typeface="ＭＳ Ｐゴシック" charset="0"/>
                <a:cs typeface="Wingdings" charset="0"/>
                <a:sym typeface="Symbol" charset="0"/>
              </a:rPr>
              <a:t>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  USA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deleting hyphens to form a term</a:t>
            </a:r>
          </a:p>
          <a:p>
            <a:pPr lvl="2" eaLnBrk="1" hangingPunct="1"/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anti-discriminatory, </a:t>
            </a:r>
            <a:r>
              <a:rPr lang="en-US" sz="1800" b="1" i="1" dirty="0" err="1">
                <a:latin typeface="Calibri" charset="0"/>
                <a:ea typeface="ＭＳ Ｐゴシック" charset="0"/>
                <a:sym typeface="Symbol" charset="0"/>
              </a:rPr>
              <a:t>antidiscriminatory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US" sz="1800" b="1" i="1" dirty="0">
                <a:latin typeface="Wingdings" charset="0"/>
                <a:ea typeface="ＭＳ Ｐゴシック" charset="0"/>
                <a:cs typeface="Wingdings" charset="0"/>
                <a:sym typeface="Symbol" charset="0"/>
              </a:rPr>
              <a:t></a:t>
            </a:r>
            <a:r>
              <a:rPr lang="en-US" sz="1800" b="1" i="1" dirty="0">
                <a:latin typeface="Calibri" charset="0"/>
                <a:ea typeface="ＭＳ Ｐゴシック" charset="0"/>
                <a:sym typeface="Symbol" charset="0"/>
              </a:rPr>
              <a:t>  </a:t>
            </a:r>
            <a:r>
              <a:rPr lang="en-US" sz="1800" b="1" i="1" dirty="0" err="1">
                <a:latin typeface="Calibri" charset="0"/>
                <a:ea typeface="ＭＳ Ｐゴシック" charset="0"/>
                <a:sym typeface="Symbol" charset="0"/>
              </a:rPr>
              <a:t>antidiscriminatory</a:t>
            </a:r>
            <a:endParaRPr lang="en-US" sz="1800" b="1" i="1" dirty="0">
              <a:latin typeface="Calibri" charset="0"/>
              <a:ea typeface="ＭＳ Ｐゴシック" charset="0"/>
              <a:sym typeface="Symbol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For other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Languags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Even in languages that standardly have accents, users often may not type them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Often best to normalize to a de-accented term</a:t>
            </a:r>
          </a:p>
          <a:p>
            <a:pPr lvl="2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Tuebingen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, Tübingen, Tubingen </a:t>
            </a:r>
            <a:r>
              <a:rPr lang="en-US" dirty="0">
                <a:latin typeface="Wingdings" charset="0"/>
                <a:ea typeface="ＭＳ Ｐゴシック" charset="0"/>
                <a:cs typeface="Wingdings" charset="0"/>
                <a:sym typeface="Symbol" charset="0"/>
              </a:rPr>
              <a:t>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 Tubingen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914400" lvl="2" indent="0" eaLnBrk="1" hangingPunct="1">
              <a:buNone/>
            </a:pPr>
            <a:endParaRPr lang="en-US" sz="1800" b="1" i="1" dirty="0">
              <a:latin typeface="Calibri" charset="0"/>
              <a:ea typeface="ＭＳ Ｐゴシック" charset="0"/>
              <a:sym typeface="Symbol" charset="0"/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2.2.3</a:t>
            </a:r>
          </a:p>
        </p:txBody>
      </p:sp>
    </p:spTree>
    <p:extLst>
      <p:ext uri="{BB962C8B-B14F-4D97-AF65-F5344CB8AC3E}">
        <p14:creationId xmlns:p14="http://schemas.microsoft.com/office/powerpoint/2010/main" val="155049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Lemmatization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Reduce inflectional/variant forms to base form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E.g.,</a:t>
            </a:r>
          </a:p>
          <a:p>
            <a:pPr lvl="1">
              <a:spcAft>
                <a:spcPts val="500"/>
              </a:spcAft>
            </a:pPr>
            <a:r>
              <a:rPr lang="en-US" i="1" dirty="0">
                <a:latin typeface="Calibri" charset="0"/>
                <a:ea typeface="ＭＳ Ｐゴシック" charset="0"/>
              </a:rPr>
              <a:t>am, are,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is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be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>
              <a:spcAft>
                <a:spcPts val="500"/>
              </a:spcAft>
            </a:pPr>
            <a:r>
              <a:rPr lang="en-US" i="1" dirty="0">
                <a:latin typeface="Calibri" charset="0"/>
                <a:ea typeface="ＭＳ Ｐゴシック" charset="0"/>
              </a:rPr>
              <a:t>car, cars, car's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i="1" dirty="0">
                <a:latin typeface="Calibri" charset="0"/>
                <a:ea typeface="ＭＳ Ｐゴシック" charset="0"/>
              </a:rPr>
              <a:t>cars'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car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boy's cars are different colors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the boy car be different color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Lemmatization implies doing “proper” reduction to dictionary headword form</a:t>
            </a:r>
          </a:p>
        </p:txBody>
      </p:sp>
      <p:sp>
        <p:nvSpPr>
          <p:cNvPr id="41988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2.2.4</a:t>
            </a:r>
          </a:p>
        </p:txBody>
      </p:sp>
    </p:spTree>
    <p:extLst>
      <p:ext uri="{BB962C8B-B14F-4D97-AF65-F5344CB8AC3E}">
        <p14:creationId xmlns:p14="http://schemas.microsoft.com/office/powerpoint/2010/main" val="33689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Example: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WestLaw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</a:t>
            </a:r>
            <a:r>
              <a:rPr lang="en-US" sz="2000" dirty="0" err="1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www.westlaw.com</a:t>
            </a:r>
            <a:r>
              <a:rPr lang="en-US" sz="2000" dirty="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/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001000" cy="487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Largest commercial (paying subscribers) legal search service (started 1975; ranking added 1992; new federated search added 2010)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Tens of terabytes of data; ~700,000 users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Majority of users </a:t>
            </a:r>
            <a:r>
              <a:rPr lang="en-US" i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still 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use </a:t>
            </a:r>
            <a:r>
              <a:rPr lang="en-US" dirty="0" err="1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boolean</a:t>
            </a: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 queries</a:t>
            </a:r>
          </a:p>
          <a:p>
            <a:pPr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Example query: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What is the statute of limitations in cases involving the federal tort claims act?</a:t>
            </a:r>
          </a:p>
          <a:p>
            <a:pPr lvl="1" eaLnBrk="1" hangingPunct="1"/>
            <a:r>
              <a:rPr lang="en-US" dirty="0">
                <a:solidFill>
                  <a:srgbClr val="357E69"/>
                </a:solidFill>
                <a:latin typeface="Arial" charset="0"/>
                <a:ea typeface="ＭＳ Ｐゴシック" charset="0"/>
                <a:cs typeface="Arial" charset="0"/>
              </a:rPr>
              <a:t>LIMIT! /3 STATUTE ACTION /S FEDERAL /2 TORT /3 CLAIM</a:t>
            </a:r>
          </a:p>
          <a:p>
            <a:pPr lvl="2" eaLnBrk="1" hangingPunct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/3 = within 3 words, /S = in same sentence</a:t>
            </a: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35CD4E42-9A0F-104E-83E6-7E8DD4A4D8DC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47109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Example: WestLaw   </a:t>
            </a:r>
            <a:r>
              <a:rPr lang="en-US" sz="2000">
                <a:solidFill>
                  <a:srgbClr val="008000"/>
                </a:solidFill>
                <a:latin typeface="Arial" charset="0"/>
                <a:ea typeface="ＭＳ Ｐゴシック" charset="0"/>
                <a:cs typeface="Arial" charset="0"/>
              </a:rPr>
              <a:t>http://www.westlaw.com/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752600"/>
            <a:ext cx="8153400" cy="48768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  <a:cs typeface="Arial" charset="0"/>
              </a:rPr>
              <a:t>Another example query: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Requirements for disabled people to be able to access a workplace</a:t>
            </a:r>
          </a:p>
          <a:p>
            <a:pPr lvl="1" eaLnBrk="1" hangingPunct="1"/>
            <a:r>
              <a:rPr lang="en-US" dirty="0" err="1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disabl</a:t>
            </a:r>
            <a:r>
              <a:rPr lang="en-US" dirty="0">
                <a:solidFill>
                  <a:schemeClr val="folHlink"/>
                </a:solidFill>
                <a:latin typeface="Calibri" charset="0"/>
                <a:ea typeface="ＭＳ Ｐゴシック" charset="0"/>
                <a:cs typeface="Arial" charset="0"/>
              </a:rPr>
              <a:t>! /p access! /s work-site work-place (employment /3 place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Note that SPACE is disjunction, not conjunction!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Long, precise queries; proximity operators; incrementally developed; not like web search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Many professional searchers still like Boolean search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You know exactly what you are getting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that doesn’t mean it actually works better….</a:t>
            </a:r>
          </a:p>
        </p:txBody>
      </p:sp>
      <p:sp>
        <p:nvSpPr>
          <p:cNvPr id="48132" name="TextBox 3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</a:t>
            </a:r>
          </a:p>
        </p:txBody>
      </p:sp>
      <p:sp>
        <p:nvSpPr>
          <p:cNvPr id="51203" name="Rectangle 1027"/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What is the best order for query processing?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Consider a query that is an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terms.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each of the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n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terms, get its postings, then </a:t>
            </a:r>
            <a:r>
              <a:rPr lang="en-US" i="1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 them together.</a:t>
            </a:r>
          </a:p>
        </p:txBody>
      </p:sp>
      <p:sp>
        <p:nvSpPr>
          <p:cNvPr id="49156" name="Text Box 1029"/>
          <p:cNvSpPr txBox="1">
            <a:spLocks noChangeArrowheads="1"/>
          </p:cNvSpPr>
          <p:nvPr/>
        </p:nvSpPr>
        <p:spPr bwMode="auto">
          <a:xfrm>
            <a:off x="1914526" y="4191000"/>
            <a:ext cx="87876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ea typeface="Arial Unicode MS" charset="0"/>
              </a:rPr>
              <a:t>Brutus</a:t>
            </a:r>
          </a:p>
        </p:txBody>
      </p:sp>
      <p:sp>
        <p:nvSpPr>
          <p:cNvPr id="49157" name="Text Box 1030"/>
          <p:cNvSpPr txBox="1">
            <a:spLocks noChangeArrowheads="1"/>
          </p:cNvSpPr>
          <p:nvPr/>
        </p:nvSpPr>
        <p:spPr bwMode="auto">
          <a:xfrm>
            <a:off x="1914525" y="4724401"/>
            <a:ext cx="10502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49158" name="Text Box 1031"/>
          <p:cNvSpPr txBox="1">
            <a:spLocks noChangeArrowheads="1"/>
          </p:cNvSpPr>
          <p:nvPr/>
        </p:nvSpPr>
        <p:spPr bwMode="auto">
          <a:xfrm>
            <a:off x="1914525" y="5257800"/>
            <a:ext cx="122341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ea typeface="Arial Unicode MS" charset="0"/>
              </a:rPr>
              <a:t>Calpurnia</a:t>
            </a:r>
          </a:p>
        </p:txBody>
      </p:sp>
      <p:sp>
        <p:nvSpPr>
          <p:cNvPr id="51207" name="AutoShape 1032"/>
          <p:cNvSpPr>
            <a:spLocks noChangeArrowheads="1"/>
          </p:cNvSpPr>
          <p:nvPr/>
        </p:nvSpPr>
        <p:spPr bwMode="auto">
          <a:xfrm>
            <a:off x="3590926" y="40146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08" name="AutoShape 1033"/>
          <p:cNvSpPr>
            <a:spLocks noChangeArrowheads="1"/>
          </p:cNvSpPr>
          <p:nvPr/>
        </p:nvSpPr>
        <p:spPr bwMode="auto">
          <a:xfrm>
            <a:off x="3590926" y="45480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1209" name="Group 1034"/>
          <p:cNvGrpSpPr>
            <a:grpSpLocks/>
          </p:cNvGrpSpPr>
          <p:nvPr/>
        </p:nvGrpSpPr>
        <p:grpSpPr bwMode="auto">
          <a:xfrm>
            <a:off x="4810125" y="5302255"/>
            <a:ext cx="4267200" cy="369888"/>
            <a:chOff x="2064" y="2428"/>
            <a:chExt cx="2688" cy="233"/>
          </a:xfrm>
        </p:grpSpPr>
        <p:sp>
          <p:nvSpPr>
            <p:cNvPr id="51246" name="Rectangle 1035"/>
            <p:cNvSpPr>
              <a:spLocks noChangeArrowheads="1"/>
            </p:cNvSpPr>
            <p:nvPr/>
          </p:nvSpPr>
          <p:spPr bwMode="auto">
            <a:xfrm>
              <a:off x="2064" y="2428"/>
              <a:ext cx="116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247" name="Rectangle 1036"/>
            <p:cNvSpPr>
              <a:spLocks noChangeArrowheads="1"/>
            </p:cNvSpPr>
            <p:nvPr/>
          </p:nvSpPr>
          <p:spPr bwMode="auto">
            <a:xfrm>
              <a:off x="2448" y="2428"/>
              <a:ext cx="2304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8" name="Rectangle 1037"/>
            <p:cNvSpPr>
              <a:spLocks noChangeArrowheads="1"/>
            </p:cNvSpPr>
            <p:nvPr/>
          </p:nvSpPr>
          <p:spPr bwMode="auto">
            <a:xfrm>
              <a:off x="2832" y="2428"/>
              <a:ext cx="153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49" name="Rectangle 1038"/>
            <p:cNvSpPr>
              <a:spLocks noChangeArrowheads="1"/>
            </p:cNvSpPr>
            <p:nvPr/>
          </p:nvSpPr>
          <p:spPr bwMode="auto">
            <a:xfrm>
              <a:off x="3216" y="2428"/>
              <a:ext cx="76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250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1210" name="Group 1040"/>
          <p:cNvGrpSpPr>
            <a:grpSpLocks/>
          </p:cNvGrpSpPr>
          <p:nvPr/>
        </p:nvGrpSpPr>
        <p:grpSpPr bwMode="auto">
          <a:xfrm>
            <a:off x="4810126" y="4724400"/>
            <a:ext cx="4987925" cy="457200"/>
            <a:chOff x="2064" y="2688"/>
            <a:chExt cx="3142" cy="288"/>
          </a:xfrm>
        </p:grpSpPr>
        <p:grpSp>
          <p:nvGrpSpPr>
            <p:cNvPr id="51232" name="Group 1041"/>
            <p:cNvGrpSpPr>
              <a:grpSpLocks/>
            </p:cNvGrpSpPr>
            <p:nvPr/>
          </p:nvGrpSpPr>
          <p:grpSpPr bwMode="auto">
            <a:xfrm>
              <a:off x="2064" y="2716"/>
              <a:ext cx="2688" cy="233"/>
              <a:chOff x="2064" y="2428"/>
              <a:chExt cx="2688" cy="233"/>
            </a:xfrm>
          </p:grpSpPr>
          <p:sp>
            <p:nvSpPr>
              <p:cNvPr id="51241" name="Rectangle 1042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116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2" name="Rectangle 1043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3" name="Rectangle 1044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4" name="Rectangle 1045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45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33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1234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35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1236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1237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38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39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1240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1211" name="Group 1055"/>
          <p:cNvGrpSpPr>
            <a:grpSpLocks/>
          </p:cNvGrpSpPr>
          <p:nvPr/>
        </p:nvGrpSpPr>
        <p:grpSpPr bwMode="auto">
          <a:xfrm>
            <a:off x="4810126" y="4191000"/>
            <a:ext cx="4443413" cy="457200"/>
            <a:chOff x="2064" y="2400"/>
            <a:chExt cx="2799" cy="288"/>
          </a:xfrm>
        </p:grpSpPr>
        <p:grpSp>
          <p:nvGrpSpPr>
            <p:cNvPr id="51218" name="Group 1056"/>
            <p:cNvGrpSpPr>
              <a:grpSpLocks/>
            </p:cNvGrpSpPr>
            <p:nvPr/>
          </p:nvGrpSpPr>
          <p:grpSpPr bwMode="auto">
            <a:xfrm>
              <a:off x="2064" y="2428"/>
              <a:ext cx="2688" cy="233"/>
              <a:chOff x="2064" y="2428"/>
              <a:chExt cx="2688" cy="233"/>
            </a:xfrm>
          </p:grpSpPr>
          <p:sp>
            <p:nvSpPr>
              <p:cNvPr id="51227" name="Rectangle 1057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116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8" name="Rectangle 1058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29" name="Rectangle 1059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0" name="Rectangle 1060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231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219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1220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1221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1222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1223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1224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1225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1226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1212" name="Text Box 1070"/>
          <p:cNvSpPr txBox="1">
            <a:spLocks noChangeArrowheads="1"/>
          </p:cNvSpPr>
          <p:nvPr/>
        </p:nvSpPr>
        <p:spPr bwMode="auto">
          <a:xfrm>
            <a:off x="4810126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1213" name="AutoShape 1071"/>
          <p:cNvSpPr>
            <a:spLocks noChangeArrowheads="1"/>
          </p:cNvSpPr>
          <p:nvPr/>
        </p:nvSpPr>
        <p:spPr bwMode="auto">
          <a:xfrm>
            <a:off x="3590926" y="50814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214" name="Text Box 1072"/>
          <p:cNvSpPr txBox="1">
            <a:spLocks noChangeArrowheads="1"/>
          </p:cNvSpPr>
          <p:nvPr/>
        </p:nvSpPr>
        <p:spPr bwMode="auto">
          <a:xfrm>
            <a:off x="5429251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49167" name="Text Box 1073"/>
          <p:cNvSpPr txBox="1">
            <a:spLocks noChangeArrowheads="1"/>
          </p:cNvSpPr>
          <p:nvPr/>
        </p:nvSpPr>
        <p:spPr bwMode="auto">
          <a:xfrm>
            <a:off x="2446339" y="5932488"/>
            <a:ext cx="689066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A50021"/>
                </a:solidFill>
                <a:ea typeface="Arial Unicode MS" charset="0"/>
              </a:rPr>
              <a:t>Query:</a:t>
            </a:r>
            <a:r>
              <a:rPr lang="en-US" sz="2800" b="1" i="1" dirty="0">
                <a:ea typeface="Arial Unicode MS" charset="0"/>
              </a:rPr>
              <a:t> Brutus</a:t>
            </a:r>
            <a:r>
              <a:rPr lang="en-US" sz="2800" dirty="0">
                <a:ea typeface="Arial Unicode MS" charset="0"/>
              </a:rPr>
              <a:t> </a:t>
            </a:r>
            <a:r>
              <a:rPr lang="en-US" sz="2800" i="1" dirty="0">
                <a:ea typeface="Arial Unicode MS" charset="0"/>
              </a:rPr>
              <a:t>AND</a:t>
            </a:r>
            <a:r>
              <a:rPr lang="en-US" sz="2800" dirty="0">
                <a:ea typeface="Arial Unicode MS" charset="0"/>
              </a:rPr>
              <a:t> </a:t>
            </a:r>
            <a:r>
              <a:rPr lang="en-US" sz="2800" b="1" i="1" dirty="0">
                <a:ea typeface="Arial Unicode MS" charset="0"/>
              </a:rPr>
              <a:t>Calpurnia</a:t>
            </a:r>
            <a:r>
              <a:rPr lang="en-US" sz="2800" dirty="0">
                <a:ea typeface="Arial Unicode MS" charset="0"/>
              </a:rPr>
              <a:t> </a:t>
            </a:r>
            <a:r>
              <a:rPr lang="en-US" sz="2800" i="1" dirty="0">
                <a:ea typeface="Arial Unicode MS" charset="0"/>
              </a:rPr>
              <a:t>AND</a:t>
            </a:r>
            <a:r>
              <a:rPr lang="en-US" sz="2800" dirty="0">
                <a:ea typeface="Arial Unicode MS" charset="0"/>
              </a:rPr>
              <a:t> </a:t>
            </a:r>
            <a:r>
              <a:rPr lang="en-US" sz="2800" b="1" i="1" dirty="0">
                <a:ea typeface="Arial Unicode MS" charset="0"/>
              </a:rPr>
              <a:t>Caesar</a:t>
            </a:r>
          </a:p>
        </p:txBody>
      </p:sp>
      <p:sp>
        <p:nvSpPr>
          <p:cNvPr id="51216" name="Slide Number Placeholder 5"/>
          <p:cNvSpPr txBox="1">
            <a:spLocks noGrp="1"/>
          </p:cNvSpPr>
          <p:nvPr/>
        </p:nvSpPr>
        <p:spPr bwMode="auto">
          <a:xfrm>
            <a:off x="8077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algn="r" eaLnBrk="1" hangingPunct="1"/>
            <a:fld id="{0663C190-64BB-D743-AABD-9A4088342E71}" type="slidenum">
              <a:rPr lang="en-US" sz="1400">
                <a:latin typeface="Arial Unicode MS" charset="0"/>
              </a:rPr>
              <a:pPr algn="r" eaLnBrk="1" hangingPunct="1"/>
              <a:t>29</a:t>
            </a:fld>
            <a:endParaRPr lang="en-US" sz="1400">
              <a:latin typeface="Arial Unicode MS" charset="0"/>
            </a:endParaRPr>
          </a:p>
        </p:txBody>
      </p:sp>
      <p:sp>
        <p:nvSpPr>
          <p:cNvPr id="51217" name="TextBox 49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0F68-BAFD-DEC3-393D-787F71BA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1A5D1-2AC7-082A-1EF3-E5F71610D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Marks distribution</a:t>
            </a:r>
          </a:p>
          <a:p>
            <a:r>
              <a:rPr lang="en-US" dirty="0"/>
              <a:t>Final=40</a:t>
            </a:r>
          </a:p>
          <a:p>
            <a:r>
              <a:rPr lang="en-US" dirty="0"/>
              <a:t>Mid Term=30</a:t>
            </a:r>
          </a:p>
          <a:p>
            <a:r>
              <a:rPr lang="en-US" dirty="0"/>
              <a:t>Project=12</a:t>
            </a:r>
          </a:p>
          <a:p>
            <a:r>
              <a:rPr lang="en-US" dirty="0"/>
              <a:t>Assignment=3*4=12</a:t>
            </a:r>
          </a:p>
          <a:p>
            <a:r>
              <a:rPr lang="en-US" dirty="0"/>
              <a:t>Quiz=3 * 2=6</a:t>
            </a:r>
          </a:p>
        </p:txBody>
      </p:sp>
    </p:spTree>
    <p:extLst>
      <p:ext uri="{BB962C8B-B14F-4D97-AF65-F5344CB8AC3E}">
        <p14:creationId xmlns:p14="http://schemas.microsoft.com/office/powerpoint/2010/main" val="313980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Query optimization example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>
          <a:xfrm>
            <a:off x="838200" y="1471493"/>
            <a:ext cx="10515600" cy="4351338"/>
          </a:xfrm>
        </p:spPr>
        <p:txBody>
          <a:bodyPr/>
          <a:lstStyle/>
          <a:p>
            <a:pPr eaLnBrk="1" hangingPunct="1"/>
            <a:r>
              <a:rPr lang="en-US" u="sng" dirty="0">
                <a:latin typeface="Calibri" charset="0"/>
                <a:ea typeface="ＭＳ Ｐゴシック" charset="0"/>
                <a:cs typeface="ＭＳ Ｐゴシック" charset="0"/>
              </a:rPr>
              <a:t>Process in order of increasing </a:t>
            </a:r>
            <a:r>
              <a:rPr lang="en-US" u="sng" dirty="0" err="1">
                <a:latin typeface="Calibri" charset="0"/>
                <a:ea typeface="ＭＳ Ｐゴシック" charset="0"/>
                <a:cs typeface="ＭＳ Ｐゴシック" charset="0"/>
              </a:rPr>
              <a:t>freq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lvl="1" eaLnBrk="1" hangingPunct="1"/>
            <a:r>
              <a:rPr lang="en-US" i="1" dirty="0">
                <a:latin typeface="Calibri" charset="0"/>
                <a:ea typeface="ＭＳ Ｐゴシック" charset="0"/>
              </a:rPr>
              <a:t>start with smallest set, then keep</a:t>
            </a:r>
            <a:r>
              <a:rPr lang="en-US" i="1" dirty="0">
                <a:solidFill>
                  <a:srgbClr val="000000"/>
                </a:solidFill>
                <a:latin typeface="Calibri" charset="0"/>
                <a:ea typeface="ＭＳ Ｐゴシック" charset="0"/>
                <a:cs typeface="Times New Roman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</a:rPr>
              <a:t>cutting further</a:t>
            </a:r>
            <a:r>
              <a:rPr lang="en-US" dirty="0">
                <a:latin typeface="Calibri" charset="0"/>
                <a:ea typeface="ＭＳ Ｐゴシック" charset="0"/>
              </a:rPr>
              <a:t>.</a:t>
            </a: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6A376789-EA79-7E47-BD46-5A46B14FE912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30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1214513" name="AutoShape 2097"/>
          <p:cNvSpPr>
            <a:spLocks noChangeArrowheads="1"/>
          </p:cNvSpPr>
          <p:nvPr/>
        </p:nvSpPr>
        <p:spPr bwMode="auto">
          <a:xfrm>
            <a:off x="3886200" y="2763839"/>
            <a:ext cx="3733800" cy="1055687"/>
          </a:xfrm>
          <a:prstGeom prst="upArrowCallout">
            <a:avLst>
              <a:gd name="adj1" fmla="val 80725"/>
              <a:gd name="adj2" fmla="val 80725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en-US" sz="2000"/>
              <a:t>This is why we kept</a:t>
            </a:r>
          </a:p>
          <a:p>
            <a:pPr algn="ctr" eaLnBrk="0" hangingPunct="0"/>
            <a:r>
              <a:rPr lang="en-US" sz="2000"/>
              <a:t>document freq. in dictionary</a:t>
            </a:r>
          </a:p>
        </p:txBody>
      </p:sp>
      <p:sp>
        <p:nvSpPr>
          <p:cNvPr id="1214514" name="Text Box 2098"/>
          <p:cNvSpPr txBox="1">
            <a:spLocks noChangeArrowheads="1"/>
          </p:cNvSpPr>
          <p:nvPr/>
        </p:nvSpPr>
        <p:spPr bwMode="auto">
          <a:xfrm>
            <a:off x="1800227" y="5741043"/>
            <a:ext cx="74533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Calibri" charset="0"/>
              </a:rPr>
              <a:t>Execute the query as (</a:t>
            </a:r>
            <a:r>
              <a:rPr lang="en-US" b="1" i="1" dirty="0">
                <a:latin typeface="Calibri" charset="0"/>
              </a:rPr>
              <a:t>Calpurnia</a:t>
            </a:r>
            <a:r>
              <a:rPr lang="en-US" dirty="0">
                <a:latin typeface="Calibri" charset="0"/>
              </a:rPr>
              <a:t> </a:t>
            </a:r>
            <a:r>
              <a:rPr lang="en-US" i="1" dirty="0">
                <a:latin typeface="Calibri" charset="0"/>
              </a:rPr>
              <a:t>AND</a:t>
            </a:r>
            <a:r>
              <a:rPr lang="en-US" dirty="0">
                <a:latin typeface="Calibri" charset="0"/>
              </a:rPr>
              <a:t> </a:t>
            </a:r>
            <a:r>
              <a:rPr lang="en-US" b="1" i="1" dirty="0">
                <a:latin typeface="Calibri" charset="0"/>
              </a:rPr>
              <a:t>Brutus)</a:t>
            </a:r>
            <a:r>
              <a:rPr lang="en-US" dirty="0">
                <a:latin typeface="Calibri" charset="0"/>
              </a:rPr>
              <a:t> </a:t>
            </a:r>
            <a:r>
              <a:rPr lang="en-US" i="1" dirty="0">
                <a:latin typeface="Calibri" charset="0"/>
              </a:rPr>
              <a:t>AND </a:t>
            </a:r>
            <a:r>
              <a:rPr lang="en-US" b="1" i="1" dirty="0">
                <a:latin typeface="Calibri" charset="0"/>
              </a:rPr>
              <a:t>Caesar</a:t>
            </a:r>
            <a:r>
              <a:rPr lang="en-US" dirty="0">
                <a:latin typeface="Calibri" charset="0"/>
              </a:rPr>
              <a:t>.</a:t>
            </a:r>
          </a:p>
        </p:txBody>
      </p:sp>
      <p:sp>
        <p:nvSpPr>
          <p:cNvPr id="52231" name="TextBox 51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1.3</a:t>
            </a:r>
          </a:p>
        </p:txBody>
      </p:sp>
      <p:sp>
        <p:nvSpPr>
          <p:cNvPr id="53" name="Text Box 1029"/>
          <p:cNvSpPr txBox="1">
            <a:spLocks noChangeArrowheads="1"/>
          </p:cNvSpPr>
          <p:nvPr/>
        </p:nvSpPr>
        <p:spPr bwMode="auto">
          <a:xfrm>
            <a:off x="1914526" y="4191000"/>
            <a:ext cx="87876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ea typeface="Arial Unicode MS" charset="0"/>
              </a:rPr>
              <a:t>Brutus</a:t>
            </a:r>
          </a:p>
        </p:txBody>
      </p:sp>
      <p:sp>
        <p:nvSpPr>
          <p:cNvPr id="54" name="Text Box 1030"/>
          <p:cNvSpPr txBox="1">
            <a:spLocks noChangeArrowheads="1"/>
          </p:cNvSpPr>
          <p:nvPr/>
        </p:nvSpPr>
        <p:spPr bwMode="auto">
          <a:xfrm>
            <a:off x="1914525" y="4724401"/>
            <a:ext cx="1050288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b="1" i="1">
                <a:latin typeface="Calibri" charset="0"/>
              </a:rPr>
              <a:t>Caesar</a:t>
            </a:r>
          </a:p>
        </p:txBody>
      </p:sp>
      <p:sp>
        <p:nvSpPr>
          <p:cNvPr id="55" name="Text Box 1031"/>
          <p:cNvSpPr txBox="1">
            <a:spLocks noChangeArrowheads="1"/>
          </p:cNvSpPr>
          <p:nvPr/>
        </p:nvSpPr>
        <p:spPr bwMode="auto">
          <a:xfrm>
            <a:off x="1914525" y="5257800"/>
            <a:ext cx="1223412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i="1" dirty="0">
                <a:ea typeface="Arial Unicode MS" charset="0"/>
              </a:rPr>
              <a:t>Calpurnia</a:t>
            </a:r>
          </a:p>
        </p:txBody>
      </p:sp>
      <p:sp>
        <p:nvSpPr>
          <p:cNvPr id="52235" name="AutoShape 1032"/>
          <p:cNvSpPr>
            <a:spLocks noChangeArrowheads="1"/>
          </p:cNvSpPr>
          <p:nvPr/>
        </p:nvSpPr>
        <p:spPr bwMode="auto">
          <a:xfrm>
            <a:off x="3590926" y="40146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36" name="AutoShape 1033"/>
          <p:cNvSpPr>
            <a:spLocks noChangeArrowheads="1"/>
          </p:cNvSpPr>
          <p:nvPr/>
        </p:nvSpPr>
        <p:spPr bwMode="auto">
          <a:xfrm>
            <a:off x="3590926" y="45480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2237" name="Group 1034"/>
          <p:cNvGrpSpPr>
            <a:grpSpLocks/>
          </p:cNvGrpSpPr>
          <p:nvPr/>
        </p:nvGrpSpPr>
        <p:grpSpPr bwMode="auto">
          <a:xfrm>
            <a:off x="4810125" y="5302255"/>
            <a:ext cx="4267200" cy="369888"/>
            <a:chOff x="2064" y="2428"/>
            <a:chExt cx="2688" cy="233"/>
          </a:xfrm>
        </p:grpSpPr>
        <p:sp>
          <p:nvSpPr>
            <p:cNvPr id="52271" name="Rectangle 1035"/>
            <p:cNvSpPr>
              <a:spLocks noChangeArrowheads="1"/>
            </p:cNvSpPr>
            <p:nvPr/>
          </p:nvSpPr>
          <p:spPr bwMode="auto">
            <a:xfrm>
              <a:off x="2064" y="2428"/>
              <a:ext cx="116" cy="23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272" name="Rectangle 1036"/>
            <p:cNvSpPr>
              <a:spLocks noChangeArrowheads="1"/>
            </p:cNvSpPr>
            <p:nvPr/>
          </p:nvSpPr>
          <p:spPr bwMode="auto">
            <a:xfrm>
              <a:off x="2448" y="2428"/>
              <a:ext cx="2304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3" name="Rectangle 1037"/>
            <p:cNvSpPr>
              <a:spLocks noChangeArrowheads="1"/>
            </p:cNvSpPr>
            <p:nvPr/>
          </p:nvSpPr>
          <p:spPr bwMode="auto">
            <a:xfrm>
              <a:off x="2832" y="2428"/>
              <a:ext cx="1536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4" name="Rectangle 1038"/>
            <p:cNvSpPr>
              <a:spLocks noChangeArrowheads="1"/>
            </p:cNvSpPr>
            <p:nvPr/>
          </p:nvSpPr>
          <p:spPr bwMode="auto">
            <a:xfrm>
              <a:off x="3216" y="2428"/>
              <a:ext cx="768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275" name="Line 1039"/>
            <p:cNvSpPr>
              <a:spLocks noChangeShapeType="1"/>
            </p:cNvSpPr>
            <p:nvPr/>
          </p:nvSpPr>
          <p:spPr bwMode="auto">
            <a:xfrm>
              <a:off x="3600" y="244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2238" name="Group 1040"/>
          <p:cNvGrpSpPr>
            <a:grpSpLocks/>
          </p:cNvGrpSpPr>
          <p:nvPr/>
        </p:nvGrpSpPr>
        <p:grpSpPr bwMode="auto">
          <a:xfrm>
            <a:off x="4810126" y="4724400"/>
            <a:ext cx="4987925" cy="457200"/>
            <a:chOff x="2064" y="2688"/>
            <a:chExt cx="3142" cy="288"/>
          </a:xfrm>
        </p:grpSpPr>
        <p:grpSp>
          <p:nvGrpSpPr>
            <p:cNvPr id="52257" name="Group 1041"/>
            <p:cNvGrpSpPr>
              <a:grpSpLocks/>
            </p:cNvGrpSpPr>
            <p:nvPr/>
          </p:nvGrpSpPr>
          <p:grpSpPr bwMode="auto">
            <a:xfrm>
              <a:off x="2064" y="2716"/>
              <a:ext cx="2688" cy="233"/>
              <a:chOff x="2064" y="2428"/>
              <a:chExt cx="2688" cy="233"/>
            </a:xfrm>
          </p:grpSpPr>
          <p:sp>
            <p:nvSpPr>
              <p:cNvPr id="52266" name="Rectangle 1042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116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7" name="Rectangle 1043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8" name="Rectangle 1044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69" name="Rectangle 1045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70" name="Line 1046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58" name="Text Box 1047"/>
            <p:cNvSpPr txBox="1">
              <a:spLocks noChangeArrowheads="1"/>
            </p:cNvSpPr>
            <p:nvPr/>
          </p:nvSpPr>
          <p:spPr bwMode="auto">
            <a:xfrm>
              <a:off x="2150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</a:t>
              </a:r>
            </a:p>
          </p:txBody>
        </p:sp>
        <p:sp>
          <p:nvSpPr>
            <p:cNvPr id="52259" name="Text Box 1048"/>
            <p:cNvSpPr txBox="1">
              <a:spLocks noChangeArrowheads="1"/>
            </p:cNvSpPr>
            <p:nvPr/>
          </p:nvSpPr>
          <p:spPr bwMode="auto">
            <a:xfrm>
              <a:off x="258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60" name="Text Box 1049"/>
            <p:cNvSpPr txBox="1">
              <a:spLocks noChangeArrowheads="1"/>
            </p:cNvSpPr>
            <p:nvPr/>
          </p:nvSpPr>
          <p:spPr bwMode="auto">
            <a:xfrm>
              <a:off x="294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</a:t>
              </a:r>
            </a:p>
          </p:txBody>
        </p:sp>
        <p:sp>
          <p:nvSpPr>
            <p:cNvPr id="52261" name="Text Box 1050"/>
            <p:cNvSpPr txBox="1">
              <a:spLocks noChangeArrowheads="1"/>
            </p:cNvSpPr>
            <p:nvPr/>
          </p:nvSpPr>
          <p:spPr bwMode="auto">
            <a:xfrm>
              <a:off x="3312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5</a:t>
              </a:r>
            </a:p>
          </p:txBody>
        </p:sp>
        <p:sp>
          <p:nvSpPr>
            <p:cNvPr id="52262" name="Text Box 1051"/>
            <p:cNvSpPr txBox="1">
              <a:spLocks noChangeArrowheads="1"/>
            </p:cNvSpPr>
            <p:nvPr/>
          </p:nvSpPr>
          <p:spPr bwMode="auto">
            <a:xfrm>
              <a:off x="3665" y="2688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63" name="Text Box 1052"/>
            <p:cNvSpPr txBox="1">
              <a:spLocks noChangeArrowheads="1"/>
            </p:cNvSpPr>
            <p:nvPr/>
          </p:nvSpPr>
          <p:spPr bwMode="auto">
            <a:xfrm>
              <a:off x="4049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64" name="Text Box 1053"/>
            <p:cNvSpPr txBox="1">
              <a:spLocks noChangeArrowheads="1"/>
            </p:cNvSpPr>
            <p:nvPr/>
          </p:nvSpPr>
          <p:spPr bwMode="auto">
            <a:xfrm>
              <a:off x="4464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21</a:t>
              </a:r>
            </a:p>
          </p:txBody>
        </p:sp>
        <p:sp>
          <p:nvSpPr>
            <p:cNvPr id="52265" name="Text Box 1054"/>
            <p:cNvSpPr txBox="1">
              <a:spLocks noChangeArrowheads="1"/>
            </p:cNvSpPr>
            <p:nvPr/>
          </p:nvSpPr>
          <p:spPr bwMode="auto">
            <a:xfrm>
              <a:off x="4848" y="268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34</a:t>
              </a:r>
            </a:p>
          </p:txBody>
        </p:sp>
      </p:grpSp>
      <p:grpSp>
        <p:nvGrpSpPr>
          <p:cNvPr id="52239" name="Group 1055"/>
          <p:cNvGrpSpPr>
            <a:grpSpLocks/>
          </p:cNvGrpSpPr>
          <p:nvPr/>
        </p:nvGrpSpPr>
        <p:grpSpPr bwMode="auto">
          <a:xfrm>
            <a:off x="4810126" y="4191000"/>
            <a:ext cx="4443413" cy="457200"/>
            <a:chOff x="2064" y="2400"/>
            <a:chExt cx="2799" cy="288"/>
          </a:xfrm>
        </p:grpSpPr>
        <p:grpSp>
          <p:nvGrpSpPr>
            <p:cNvPr id="52243" name="Group 1056"/>
            <p:cNvGrpSpPr>
              <a:grpSpLocks/>
            </p:cNvGrpSpPr>
            <p:nvPr/>
          </p:nvGrpSpPr>
          <p:grpSpPr bwMode="auto">
            <a:xfrm>
              <a:off x="2064" y="2428"/>
              <a:ext cx="2688" cy="233"/>
              <a:chOff x="2064" y="2428"/>
              <a:chExt cx="2688" cy="233"/>
            </a:xfrm>
          </p:grpSpPr>
          <p:sp>
            <p:nvSpPr>
              <p:cNvPr id="52252" name="Rectangle 1057"/>
              <p:cNvSpPr>
                <a:spLocks noChangeArrowheads="1"/>
              </p:cNvSpPr>
              <p:nvPr/>
            </p:nvSpPr>
            <p:spPr bwMode="auto">
              <a:xfrm>
                <a:off x="2064" y="2428"/>
                <a:ext cx="116" cy="23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3" name="Rectangle 1058"/>
              <p:cNvSpPr>
                <a:spLocks noChangeArrowheads="1"/>
              </p:cNvSpPr>
              <p:nvPr/>
            </p:nvSpPr>
            <p:spPr bwMode="auto">
              <a:xfrm>
                <a:off x="2448" y="2428"/>
                <a:ext cx="2304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4" name="Rectangle 1059"/>
              <p:cNvSpPr>
                <a:spLocks noChangeArrowheads="1"/>
              </p:cNvSpPr>
              <p:nvPr/>
            </p:nvSpPr>
            <p:spPr bwMode="auto">
              <a:xfrm>
                <a:off x="2832" y="2428"/>
                <a:ext cx="1536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5" name="Rectangle 1060"/>
              <p:cNvSpPr>
                <a:spLocks noChangeArrowheads="1"/>
              </p:cNvSpPr>
              <p:nvPr/>
            </p:nvSpPr>
            <p:spPr bwMode="auto">
              <a:xfrm>
                <a:off x="3216" y="2428"/>
                <a:ext cx="768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256" name="Line 1061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2244" name="Text Box 1062"/>
            <p:cNvSpPr txBox="1">
              <a:spLocks noChangeArrowheads="1"/>
            </p:cNvSpPr>
            <p:nvPr/>
          </p:nvSpPr>
          <p:spPr bwMode="auto">
            <a:xfrm>
              <a:off x="2160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2</a:t>
              </a:r>
            </a:p>
          </p:txBody>
        </p:sp>
        <p:sp>
          <p:nvSpPr>
            <p:cNvPr id="52245" name="Text Box 1063"/>
            <p:cNvSpPr txBox="1">
              <a:spLocks noChangeArrowheads="1"/>
            </p:cNvSpPr>
            <p:nvPr/>
          </p:nvSpPr>
          <p:spPr bwMode="auto">
            <a:xfrm>
              <a:off x="2513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4</a:t>
              </a:r>
            </a:p>
          </p:txBody>
        </p:sp>
        <p:sp>
          <p:nvSpPr>
            <p:cNvPr id="52246" name="Text Box 1064"/>
            <p:cNvSpPr txBox="1">
              <a:spLocks noChangeArrowheads="1"/>
            </p:cNvSpPr>
            <p:nvPr/>
          </p:nvSpPr>
          <p:spPr bwMode="auto">
            <a:xfrm>
              <a:off x="2928" y="2400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8</a:t>
              </a:r>
            </a:p>
          </p:txBody>
        </p:sp>
        <p:sp>
          <p:nvSpPr>
            <p:cNvPr id="52247" name="Text Box 1065"/>
            <p:cNvSpPr txBox="1">
              <a:spLocks noChangeArrowheads="1"/>
            </p:cNvSpPr>
            <p:nvPr/>
          </p:nvSpPr>
          <p:spPr bwMode="auto">
            <a:xfrm>
              <a:off x="3264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16</a:t>
              </a:r>
            </a:p>
          </p:txBody>
        </p:sp>
        <p:sp>
          <p:nvSpPr>
            <p:cNvPr id="52248" name="Text Box 1066"/>
            <p:cNvSpPr txBox="1">
              <a:spLocks noChangeArrowheads="1"/>
            </p:cNvSpPr>
            <p:nvPr/>
          </p:nvSpPr>
          <p:spPr bwMode="auto">
            <a:xfrm>
              <a:off x="3665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32</a:t>
              </a:r>
            </a:p>
          </p:txBody>
        </p:sp>
        <p:sp>
          <p:nvSpPr>
            <p:cNvPr id="52249" name="Text Box 1067"/>
            <p:cNvSpPr txBox="1">
              <a:spLocks noChangeArrowheads="1"/>
            </p:cNvSpPr>
            <p:nvPr/>
          </p:nvSpPr>
          <p:spPr bwMode="auto">
            <a:xfrm>
              <a:off x="4049" y="2400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64</a:t>
              </a:r>
            </a:p>
          </p:txBody>
        </p:sp>
        <p:sp>
          <p:nvSpPr>
            <p:cNvPr id="52250" name="Text Box 1068"/>
            <p:cNvSpPr txBox="1">
              <a:spLocks noChangeArrowheads="1"/>
            </p:cNvSpPr>
            <p:nvPr/>
          </p:nvSpPr>
          <p:spPr bwMode="auto">
            <a:xfrm>
              <a:off x="4320" y="2400"/>
              <a:ext cx="4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r>
                <a:rPr lang="en-US"/>
                <a:t>128</a:t>
              </a:r>
            </a:p>
          </p:txBody>
        </p:sp>
        <p:sp>
          <p:nvSpPr>
            <p:cNvPr id="52251" name="Text Box 1069"/>
            <p:cNvSpPr txBox="1">
              <a:spLocks noChangeArrowheads="1"/>
            </p:cNvSpPr>
            <p:nvPr/>
          </p:nvSpPr>
          <p:spPr bwMode="auto">
            <a:xfrm>
              <a:off x="4747" y="2400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Arial Unicode MS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Arial Unicode MS" charset="0"/>
                  <a:cs typeface="Arial Unicode MS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sp>
        <p:nvSpPr>
          <p:cNvPr id="52240" name="Text Box 1070"/>
          <p:cNvSpPr txBox="1">
            <a:spLocks noChangeArrowheads="1"/>
          </p:cNvSpPr>
          <p:nvPr/>
        </p:nvSpPr>
        <p:spPr bwMode="auto">
          <a:xfrm>
            <a:off x="4810126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13</a:t>
            </a:r>
          </a:p>
        </p:txBody>
      </p:sp>
      <p:sp>
        <p:nvSpPr>
          <p:cNvPr id="52241" name="AutoShape 1071"/>
          <p:cNvSpPr>
            <a:spLocks noChangeArrowheads="1"/>
          </p:cNvSpPr>
          <p:nvPr/>
        </p:nvSpPr>
        <p:spPr bwMode="auto">
          <a:xfrm>
            <a:off x="3590926" y="50814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242" name="Text Box 1072"/>
          <p:cNvSpPr txBox="1">
            <a:spLocks noChangeArrowheads="1"/>
          </p:cNvSpPr>
          <p:nvPr/>
        </p:nvSpPr>
        <p:spPr bwMode="auto">
          <a:xfrm>
            <a:off x="5429251" y="525780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DDDA1-9649-5B57-14F9-523EEE576439}"/>
              </a:ext>
            </a:extLst>
          </p:cNvPr>
          <p:cNvSpPr txBox="1"/>
          <p:nvPr/>
        </p:nvSpPr>
        <p:spPr>
          <a:xfrm>
            <a:off x="2046288" y="622935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If the query is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friends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romans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 AND (NOT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),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how could we use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freq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of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513" grpId="0" animBg="1" autoUpdateAnimBg="0"/>
      <p:bldP spid="121451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2BFE0-208A-F338-A993-51392028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Optimized intersection algorithm for conjunctive queries Optimized intersection algorithm for </a:t>
            </a:r>
            <a:r>
              <a:rPr lang="en-US" dirty="0" err="1"/>
              <a:t>conjuction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07969-A67C-64AB-3F2D-66D232A21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6" y="2106815"/>
            <a:ext cx="7664192" cy="386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08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Phrase queries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We want to be able to answer queries such as </a:t>
            </a:r>
            <a:r>
              <a:rPr lang="en-US" b="1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university”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– as a phrase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b="1" i="1" dirty="0"/>
              <a:t>The inventor Stanford Ovshinsky never went to university</a:t>
            </a:r>
            <a:r>
              <a:rPr lang="en-US" dirty="0"/>
              <a:t> should not be a match</a:t>
            </a:r>
          </a:p>
          <a:p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10% of web queries = phrase queries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Thus the sentence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“I went to university at Stanford”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not a match.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The concept of phrase queries has proven easily understood by users; one of the few “advanced search” ideas that works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Many more queries are </a:t>
            </a:r>
            <a:r>
              <a:rPr lang="en-US" i="1" dirty="0">
                <a:latin typeface="Calibri" charset="0"/>
                <a:ea typeface="ＭＳ Ｐゴシック" charset="0"/>
              </a:rPr>
              <a:t>implicit phrase queries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this, it no longer suffices to store only:   &lt;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docs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&gt; entries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Extending inverted Index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index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</a:t>
            </a:r>
          </a:p>
          <a:p>
            <a:pPr lvl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6324" name="TextBox 4"/>
          <p:cNvSpPr txBox="1">
            <a:spLocks noChangeArrowheads="1"/>
          </p:cNvSpPr>
          <p:nvPr/>
        </p:nvSpPr>
        <p:spPr bwMode="auto">
          <a:xfrm>
            <a:off x="9144001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</a:t>
            </a:r>
          </a:p>
        </p:txBody>
      </p:sp>
    </p:spTree>
    <p:extLst>
      <p:ext uri="{BB962C8B-B14F-4D97-AF65-F5344CB8AC3E}">
        <p14:creationId xmlns:p14="http://schemas.microsoft.com/office/powerpoint/2010/main" val="331058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 first attempt: Biword indexes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every consecutive pair of terms in the text as a phrase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Example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For Document: “Friends, Romans, Countrymen”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Text would generate 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friends romans</a:t>
            </a:r>
          </a:p>
          <a:p>
            <a:pPr lvl="1" eaLnBrk="1" hangingPunct="1"/>
            <a:r>
              <a:rPr lang="en-US" b="1" i="1" dirty="0">
                <a:latin typeface="Calibri" charset="0"/>
                <a:ea typeface="ＭＳ Ｐゴシック" charset="0"/>
              </a:rPr>
              <a:t>romans countrymen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Each of these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is now a dictionary term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Two-word phrase query-processing is now immediate.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8862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Longer phrase queries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Longer phrases can be processed by breaking them down</a:t>
            </a:r>
          </a:p>
          <a:p>
            <a:pPr eaLnBrk="1" hangingPunct="1"/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can be broken into the Boolean query on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stanford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university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 err="1">
                <a:latin typeface="Calibri" charset="0"/>
                <a:ea typeface="ＭＳ Ｐゴシック" charset="0"/>
                <a:cs typeface="ＭＳ Ｐゴシック" charset="0"/>
              </a:rPr>
              <a:t>palo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 alto</a:t>
            </a:r>
          </a:p>
          <a:p>
            <a:pPr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Without the docs, we cannot verify that the docs matching the above Boolean query do contain the phrase.</a:t>
            </a:r>
          </a:p>
          <a:p>
            <a:pPr eaLnBrk="1" hangingPunct="1">
              <a:buFont typeface="Wingdings" charset="0"/>
              <a:buNone/>
            </a:pPr>
            <a:r>
              <a:rPr lang="en-US" dirty="0"/>
              <a:t>False positives. we need to do post-filtering of hits to identify subset that actually contains the 4-word phrase.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372" name="AutoShape 5"/>
          <p:cNvSpPr>
            <a:spLocks noChangeArrowheads="1"/>
          </p:cNvSpPr>
          <p:nvPr/>
        </p:nvSpPr>
        <p:spPr bwMode="auto">
          <a:xfrm>
            <a:off x="568351" y="6036151"/>
            <a:ext cx="2645724" cy="551498"/>
          </a:xfrm>
          <a:prstGeom prst="upArrowCallout">
            <a:avLst>
              <a:gd name="adj1" fmla="val 147799"/>
              <a:gd name="adj2" fmla="val 147799"/>
              <a:gd name="adj3" fmla="val 16667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dirty="0"/>
              <a:t>Can have false positives!</a:t>
            </a:r>
          </a:p>
        </p:txBody>
      </p:sp>
      <p:sp>
        <p:nvSpPr>
          <p:cNvPr id="58373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169221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Issues for biword indexes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False positives, as noted before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blowup due to bigger dictionary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Infeasible for more than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, big even for them</a:t>
            </a:r>
          </a:p>
          <a:p>
            <a:pPr lvl="1" eaLnBrk="1" hangingPunct="1">
              <a:buFont typeface="Wingdings" charset="0"/>
              <a:buNone/>
            </a:pPr>
            <a:endParaRPr lang="en-US" b="1" i="1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indexes are not the standard solution (for all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biwords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 but can be part of a compound strategy</a:t>
            </a:r>
          </a:p>
        </p:txBody>
      </p:sp>
      <p:sp>
        <p:nvSpPr>
          <p:cNvPr id="6042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2.4.1</a:t>
            </a:r>
          </a:p>
        </p:txBody>
      </p:sp>
    </p:spTree>
    <p:extLst>
      <p:ext uri="{BB962C8B-B14F-4D97-AF65-F5344CB8AC3E}">
        <p14:creationId xmlns:p14="http://schemas.microsoft.com/office/powerpoint/2010/main" val="902897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Solution 2: Positional indexes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Posting list in a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nonpositional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index?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 the postings, store, for each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term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position(s) in which tokens of it appear: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&lt;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i="1" dirty="0">
                <a:latin typeface="Calibri" charset="0"/>
                <a:ea typeface="ＭＳ Ｐゴシック" charset="0"/>
              </a:rPr>
              <a:t>, </a:t>
            </a:r>
            <a:r>
              <a:rPr lang="en-US" dirty="0">
                <a:latin typeface="Calibri" charset="0"/>
                <a:ea typeface="ＭＳ Ｐゴシック" charset="0"/>
              </a:rPr>
              <a:t>number of docs containing </a:t>
            </a:r>
            <a:r>
              <a:rPr lang="en-US" b="1" i="1" dirty="0">
                <a:latin typeface="Calibri" charset="0"/>
                <a:ea typeface="ＭＳ Ｐゴシック" charset="0"/>
              </a:rPr>
              <a:t>term</a:t>
            </a:r>
            <a:r>
              <a:rPr lang="en-US" dirty="0">
                <a:latin typeface="Calibri" charset="0"/>
                <a:ea typeface="ＭＳ Ｐゴシック" charset="0"/>
              </a:rPr>
              <a:t>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doc1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i="1" dirty="0">
                <a:latin typeface="Calibri" charset="0"/>
                <a:ea typeface="ＭＳ Ｐゴシック" charset="0"/>
              </a:rPr>
              <a:t>doc2</a:t>
            </a:r>
            <a:r>
              <a:rPr lang="en-US" dirty="0">
                <a:latin typeface="Calibri" charset="0"/>
                <a:ea typeface="ＭＳ Ｐゴシック" charset="0"/>
              </a:rPr>
              <a:t>: position1, position2 … ;</a:t>
            </a:r>
          </a:p>
          <a:p>
            <a:pPr lvl="1" eaLnBrk="1" hangingPunct="1">
              <a:buFont typeface="Wingdings" charset="0"/>
              <a:buNone/>
            </a:pPr>
            <a:r>
              <a:rPr lang="en-US" dirty="0">
                <a:latin typeface="Calibri" charset="0"/>
                <a:ea typeface="ＭＳ Ｐゴシック" charset="0"/>
              </a:rPr>
              <a:t>etc.&gt;</a:t>
            </a:r>
          </a:p>
        </p:txBody>
      </p:sp>
      <p:sp>
        <p:nvSpPr>
          <p:cNvPr id="61444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3702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4419600"/>
            <a:ext cx="7772400" cy="2209800"/>
          </a:xfrm>
        </p:spPr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For phrase queries, we use a merge algorithm recursively at the document level</a:t>
            </a:r>
          </a:p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But we now need to deal with more than just equality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286000" y="1905001"/>
            <a:ext cx="5410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r>
              <a:rPr lang="en-US" sz="2800">
                <a:latin typeface="Times New Roman" charset="0"/>
              </a:rPr>
              <a:t>&lt;</a:t>
            </a:r>
            <a:r>
              <a:rPr lang="en-US" sz="2800" b="1" i="1">
                <a:latin typeface="Times New Roman" charset="0"/>
              </a:rPr>
              <a:t>be</a:t>
            </a:r>
            <a:r>
              <a:rPr lang="en-US" sz="2800">
                <a:latin typeface="Times New Roman" charset="0"/>
              </a:rPr>
              <a:t>: 993427;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1</a:t>
            </a:r>
            <a:r>
              <a:rPr lang="en-US" sz="2800">
                <a:latin typeface="Times New Roman" charset="0"/>
              </a:rPr>
              <a:t>: 7, 18, 33, 72, 86, 231;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2</a:t>
            </a:r>
            <a:r>
              <a:rPr lang="en-US" sz="2800">
                <a:latin typeface="Times New Roman" charset="0"/>
              </a:rPr>
              <a:t>: 3, 149;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4</a:t>
            </a:r>
            <a:r>
              <a:rPr lang="en-US" sz="2800">
                <a:latin typeface="Times New Roman" charset="0"/>
              </a:rPr>
              <a:t>: 17, 191, 291, 430, 434;</a:t>
            </a:r>
          </a:p>
          <a:p>
            <a:r>
              <a:rPr lang="en-US" sz="2800" i="1">
                <a:solidFill>
                  <a:srgbClr val="A40508"/>
                </a:solidFill>
                <a:latin typeface="Times New Roman" charset="0"/>
              </a:rPr>
              <a:t>5</a:t>
            </a:r>
            <a:r>
              <a:rPr lang="en-US" sz="2800">
                <a:latin typeface="Times New Roman" charset="0"/>
              </a:rPr>
              <a:t>: 363, 367, …&gt;</a:t>
            </a:r>
          </a:p>
        </p:txBody>
      </p:sp>
      <p:sp>
        <p:nvSpPr>
          <p:cNvPr id="62469" name="AutoShape 5"/>
          <p:cNvSpPr>
            <a:spLocks noChangeArrowheads="1"/>
          </p:cNvSpPr>
          <p:nvPr/>
        </p:nvSpPr>
        <p:spPr bwMode="auto">
          <a:xfrm>
            <a:off x="6324601" y="2438400"/>
            <a:ext cx="4113213" cy="1371600"/>
          </a:xfrm>
          <a:prstGeom prst="leftArrowCallout">
            <a:avLst>
              <a:gd name="adj1" fmla="val 25000"/>
              <a:gd name="adj2" fmla="val 25000"/>
              <a:gd name="adj3" fmla="val 49981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 New Roman" charset="0"/>
              </a:rPr>
              <a:t>Which of docs </a:t>
            </a:r>
            <a:r>
              <a:rPr lang="en-US" dirty="0">
                <a:solidFill>
                  <a:srgbClr val="A40508"/>
                </a:solidFill>
                <a:latin typeface="Times New Roman" charset="0"/>
              </a:rPr>
              <a:t>1,2,4,5</a:t>
            </a:r>
          </a:p>
          <a:p>
            <a:pPr algn="ctr" eaLnBrk="0" hangingPunct="0"/>
            <a:r>
              <a:rPr lang="en-US" dirty="0">
                <a:latin typeface="Times New Roman" charset="0"/>
              </a:rPr>
              <a:t>could contain “</a:t>
            </a:r>
            <a:r>
              <a:rPr lang="en-US" b="1" i="1" dirty="0">
                <a:latin typeface="Times New Roman" charset="0"/>
              </a:rPr>
              <a:t>to be</a:t>
            </a:r>
          </a:p>
          <a:p>
            <a:pPr algn="ctr" eaLnBrk="0" hangingPunct="0"/>
            <a:r>
              <a:rPr lang="en-US" b="1" i="1" dirty="0">
                <a:latin typeface="Times New Roman" charset="0"/>
              </a:rPr>
              <a:t>or not to be</a:t>
            </a:r>
            <a:r>
              <a:rPr lang="en-US" dirty="0">
                <a:latin typeface="Times New Roman" charset="0"/>
              </a:rPr>
              <a:t>”?</a:t>
            </a:r>
          </a:p>
        </p:txBody>
      </p:sp>
      <p:sp>
        <p:nvSpPr>
          <p:cNvPr id="62470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2907081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Processing a phrase query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Extract inverted index entries for each distinct term: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to, be, or, not.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Merge their </a:t>
            </a:r>
            <a:r>
              <a:rPr lang="en-US" i="1" dirty="0" err="1">
                <a:latin typeface="Calibri" charset="0"/>
                <a:ea typeface="ＭＳ Ｐゴシック" charset="0"/>
                <a:cs typeface="ＭＳ Ｐゴシック" charset="0"/>
              </a:rPr>
              <a:t>doc:position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lists to enumerate all positions with “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to be or not to be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”.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to</a:t>
            </a:r>
            <a:r>
              <a:rPr lang="en-US" i="1" dirty="0">
                <a:latin typeface="Calibri" charset="0"/>
                <a:ea typeface="ＭＳ Ｐゴシック" charset="0"/>
              </a:rPr>
              <a:t>: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2</a:t>
            </a:r>
            <a:r>
              <a:rPr lang="en-US" sz="2400" dirty="0">
                <a:latin typeface="Calibri" charset="0"/>
                <a:ea typeface="ＭＳ Ｐゴシック" charset="0"/>
              </a:rPr>
              <a:t>:1,17,74,222,551;</a:t>
            </a:r>
            <a:r>
              <a:rPr lang="en-US" sz="2400" i="1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:8,16,190,429,433;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7</a:t>
            </a:r>
            <a:r>
              <a:rPr lang="en-US" sz="2400" dirty="0">
                <a:latin typeface="Calibri" charset="0"/>
                <a:ea typeface="ＭＳ Ｐゴシック" charset="0"/>
              </a:rPr>
              <a:t>:13,23,191; ...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b="1" i="1" dirty="0">
                <a:latin typeface="Calibri" charset="0"/>
                <a:ea typeface="ＭＳ Ｐゴシック" charset="0"/>
              </a:rPr>
              <a:t>be</a:t>
            </a:r>
            <a:r>
              <a:rPr lang="en-US" i="1" dirty="0">
                <a:latin typeface="Calibri" charset="0"/>
                <a:ea typeface="ＭＳ Ｐゴシック" charset="0"/>
              </a:rPr>
              <a:t>:  </a:t>
            </a:r>
          </a:p>
          <a:p>
            <a:pPr lvl="2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i="1" dirty="0">
                <a:latin typeface="Calibri" charset="0"/>
                <a:ea typeface="ＭＳ Ｐゴシック" charset="0"/>
              </a:rPr>
              <a:t>1</a:t>
            </a:r>
            <a:r>
              <a:rPr lang="en-US" sz="2400" dirty="0">
                <a:latin typeface="Calibri" charset="0"/>
                <a:ea typeface="ＭＳ Ｐゴシック" charset="0"/>
              </a:rPr>
              <a:t>:17,19; </a:t>
            </a:r>
            <a:r>
              <a:rPr lang="en-US" sz="2400" i="1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4</a:t>
            </a:r>
            <a:r>
              <a:rPr lang="en-US" sz="2400" dirty="0">
                <a:solidFill>
                  <a:srgbClr val="990033"/>
                </a:solidFill>
                <a:latin typeface="Calibri" charset="0"/>
                <a:ea typeface="ＭＳ Ｐゴシック" charset="0"/>
              </a:rPr>
              <a:t>:17,191,291,430,434;</a:t>
            </a:r>
            <a:r>
              <a:rPr lang="en-US" sz="2400" dirty="0">
                <a:latin typeface="Calibri" charset="0"/>
                <a:ea typeface="ＭＳ Ｐゴシック" charset="0"/>
              </a:rPr>
              <a:t> </a:t>
            </a:r>
            <a:r>
              <a:rPr lang="en-US" sz="2400" i="1" dirty="0">
                <a:latin typeface="Calibri" charset="0"/>
                <a:ea typeface="ＭＳ Ｐゴシック" charset="0"/>
              </a:rPr>
              <a:t>5</a:t>
            </a:r>
            <a:r>
              <a:rPr lang="en-US" sz="2400" dirty="0">
                <a:latin typeface="Calibri" charset="0"/>
                <a:ea typeface="ＭＳ Ｐゴシック" charset="0"/>
              </a:rPr>
              <a:t>:14,19,101; ...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Same general method for proximity searches</a:t>
            </a:r>
            <a:endParaRPr lang="en-US" b="1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009845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EC3E7-4166-76BE-52C7-9194933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Proximity 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C08C1-883D-BC5A-8750-39B0E490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56914"/>
            <a:ext cx="10905066" cy="389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6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92153-B639-722D-9B28-EBD1765DF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8F93A-B417-27A7-B7EE-767DE968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IR?</a:t>
            </a:r>
          </a:p>
          <a:p>
            <a:r>
              <a:rPr lang="en-US" dirty="0"/>
              <a:t>What is Large language Model?</a:t>
            </a:r>
          </a:p>
          <a:p>
            <a:r>
              <a:rPr lang="en-US" dirty="0"/>
              <a:t>What is Natural Language Model?</a:t>
            </a:r>
          </a:p>
          <a:p>
            <a:r>
              <a:rPr lang="en-US" dirty="0"/>
              <a:t>What is Natural Language Inference?</a:t>
            </a:r>
          </a:p>
          <a:p>
            <a:r>
              <a:rPr lang="en-US" dirty="0"/>
              <a:t>What is Natural Language Understanding ?</a:t>
            </a:r>
          </a:p>
          <a:p>
            <a:r>
              <a:rPr lang="en-US" dirty="0"/>
              <a:t>Why should you use ChatGPT or model app like it?</a:t>
            </a:r>
          </a:p>
        </p:txBody>
      </p:sp>
    </p:spTree>
    <p:extLst>
      <p:ext uri="{BB962C8B-B14F-4D97-AF65-F5344CB8AC3E}">
        <p14:creationId xmlns:p14="http://schemas.microsoft.com/office/powerpoint/2010/main" val="40363381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Proximity queries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chemeClr val="tx2"/>
                </a:solidFill>
                <a:latin typeface="Calibri" charset="0"/>
                <a:ea typeface="ＭＳ Ｐゴシック" charset="0"/>
                <a:cs typeface="Arial" charset="0"/>
              </a:rPr>
              <a:t>LIMIT! /3 STATUTE /3 FEDERAL /2 TORT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Again, here, /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means “within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words of”.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Clearly, positional indexes can be used for such queries; </a:t>
            </a:r>
            <a:r>
              <a:rPr lang="en-US" dirty="0" err="1">
                <a:latin typeface="Calibri" charset="0"/>
                <a:ea typeface="ＭＳ Ｐゴシック" charset="0"/>
                <a:cs typeface="Arial" charset="0"/>
              </a:rPr>
              <a:t>biword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 indexes cannot.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Exercise: Adapt the linear merge of postings to handle proximity queries.  Can you make it work for any value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k</a:t>
            </a:r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This is a little tricky to do correctly and efficiently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Arial" charset="0"/>
              </a:rPr>
              <a:t>See Figure 2.12 of </a:t>
            </a:r>
            <a:r>
              <a:rPr lang="en-US" i="1" dirty="0">
                <a:latin typeface="Calibri" charset="0"/>
                <a:ea typeface="ＭＳ Ｐゴシック" charset="0"/>
                <a:cs typeface="Arial" charset="0"/>
              </a:rPr>
              <a:t>IIR</a:t>
            </a:r>
          </a:p>
        </p:txBody>
      </p:sp>
      <p:sp>
        <p:nvSpPr>
          <p:cNvPr id="64516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102719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209800" y="4419600"/>
            <a:ext cx="7772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A50021"/>
              </a:buClr>
              <a:buSzPct val="60000"/>
              <a:buFont typeface="Wingdings" charset="0"/>
              <a:buChar char="n"/>
            </a:pPr>
            <a:endParaRPr lang="en-US" sz="2600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expands postings storage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substantially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 though indices can be compressed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Nevertheless, a positional index is now standardly used because of the power and usefulness of phrase and proximity queries … whether used explicitly or implicitly in a ranking retrieval system.</a:t>
            </a:r>
          </a:p>
        </p:txBody>
      </p:sp>
      <p:sp>
        <p:nvSpPr>
          <p:cNvPr id="65541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402716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Positional index size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Need an entry for each occurrence, not just once per document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Index size depends on average document size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Average web page has &lt;1000 terms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SEC filings, books, even some epic poems … easily 100,000 terms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a term with frequency 0.1%</a:t>
            </a:r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9615488" y="2514600"/>
            <a:ext cx="976312" cy="685800"/>
          </a:xfrm>
          <a:prstGeom prst="leftArrow">
            <a:avLst>
              <a:gd name="adj1" fmla="val 50000"/>
              <a:gd name="adj2" fmla="val 35590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Why?</a:t>
            </a:r>
          </a:p>
        </p:txBody>
      </p:sp>
      <p:grpSp>
        <p:nvGrpSpPr>
          <p:cNvPr id="66565" name="Group 5"/>
          <p:cNvGrpSpPr>
            <a:grpSpLocks/>
          </p:cNvGrpSpPr>
          <p:nvPr/>
        </p:nvGrpSpPr>
        <p:grpSpPr bwMode="auto">
          <a:xfrm>
            <a:off x="2286001" y="5029200"/>
            <a:ext cx="7769225" cy="1524000"/>
            <a:chOff x="624" y="3168"/>
            <a:chExt cx="4894" cy="960"/>
          </a:xfrm>
        </p:grpSpPr>
        <p:grpSp>
          <p:nvGrpSpPr>
            <p:cNvPr id="66567" name="Group 6"/>
            <p:cNvGrpSpPr>
              <a:grpSpLocks/>
            </p:cNvGrpSpPr>
            <p:nvPr/>
          </p:nvGrpSpPr>
          <p:grpSpPr bwMode="auto">
            <a:xfrm>
              <a:off x="624" y="3216"/>
              <a:ext cx="4894" cy="912"/>
              <a:chOff x="912" y="2448"/>
              <a:chExt cx="3888" cy="992"/>
            </a:xfrm>
          </p:grpSpPr>
          <p:sp>
            <p:nvSpPr>
              <p:cNvPr id="66569" name="Rectangle 7"/>
              <p:cNvSpPr>
                <a:spLocks noChangeArrowheads="1"/>
              </p:cNvSpPr>
              <p:nvPr/>
            </p:nvSpPr>
            <p:spPr bwMode="auto">
              <a:xfrm>
                <a:off x="3504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</a:t>
                </a:r>
              </a:p>
            </p:txBody>
          </p:sp>
          <p:sp>
            <p:nvSpPr>
              <p:cNvPr id="66570" name="Rectangle 8"/>
              <p:cNvSpPr>
                <a:spLocks noChangeArrowheads="1"/>
              </p:cNvSpPr>
              <p:nvPr/>
            </p:nvSpPr>
            <p:spPr bwMode="auto">
              <a:xfrm>
                <a:off x="2208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1" name="Rectangle 9"/>
              <p:cNvSpPr>
                <a:spLocks noChangeArrowheads="1"/>
              </p:cNvSpPr>
              <p:nvPr/>
            </p:nvSpPr>
            <p:spPr bwMode="auto">
              <a:xfrm>
                <a:off x="912" y="3109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100,000</a:t>
                </a:r>
              </a:p>
            </p:txBody>
          </p:sp>
          <p:sp>
            <p:nvSpPr>
              <p:cNvPr id="66572" name="Rectangle 10"/>
              <p:cNvSpPr>
                <a:spLocks noChangeArrowheads="1"/>
              </p:cNvSpPr>
              <p:nvPr/>
            </p:nvSpPr>
            <p:spPr bwMode="auto">
              <a:xfrm>
                <a:off x="3504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3" name="Rectangle 11"/>
              <p:cNvSpPr>
                <a:spLocks noChangeArrowheads="1"/>
              </p:cNvSpPr>
              <p:nvPr/>
            </p:nvSpPr>
            <p:spPr bwMode="auto">
              <a:xfrm>
                <a:off x="2208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</a:t>
                </a:r>
              </a:p>
            </p:txBody>
          </p:sp>
          <p:sp>
            <p:nvSpPr>
              <p:cNvPr id="66574" name="Rectangle 12"/>
              <p:cNvSpPr>
                <a:spLocks noChangeArrowheads="1"/>
              </p:cNvSpPr>
              <p:nvPr/>
            </p:nvSpPr>
            <p:spPr bwMode="auto">
              <a:xfrm>
                <a:off x="912" y="2779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1000</a:t>
                </a:r>
              </a:p>
            </p:txBody>
          </p:sp>
          <p:sp>
            <p:nvSpPr>
              <p:cNvPr id="66575" name="Rectangle 13"/>
              <p:cNvSpPr>
                <a:spLocks noChangeArrowheads="1"/>
              </p:cNvSpPr>
              <p:nvPr/>
            </p:nvSpPr>
            <p:spPr bwMode="auto">
              <a:xfrm>
                <a:off x="3504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000"/>
                  <a:t>Positional postings</a:t>
                </a:r>
              </a:p>
            </p:txBody>
          </p:sp>
          <p:sp>
            <p:nvSpPr>
              <p:cNvPr id="66576" name="Rectangle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r>
                  <a:rPr lang="en-US" sz="2200"/>
                  <a:t>Postings</a:t>
                </a:r>
              </a:p>
            </p:txBody>
          </p:sp>
          <p:sp>
            <p:nvSpPr>
              <p:cNvPr id="66577" name="Rectangle 15"/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296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spcBef>
                    <a:spcPct val="20000"/>
                  </a:spcBef>
                  <a:buClr>
                    <a:srgbClr val="A50021"/>
                  </a:buClr>
                  <a:buSzPct val="60000"/>
                  <a:buFont typeface="Wingdings" charset="0"/>
                  <a:buNone/>
                </a:pPr>
                <a:endParaRPr lang="en-US" sz="2200"/>
              </a:p>
            </p:txBody>
          </p:sp>
          <p:sp>
            <p:nvSpPr>
              <p:cNvPr id="66578" name="Line 16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Line 17"/>
              <p:cNvSpPr>
                <a:spLocks noChangeShapeType="1"/>
              </p:cNvSpPr>
              <p:nvPr/>
            </p:nvSpPr>
            <p:spPr bwMode="auto">
              <a:xfrm>
                <a:off x="912" y="277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Line 18"/>
              <p:cNvSpPr>
                <a:spLocks noChangeShapeType="1"/>
              </p:cNvSpPr>
              <p:nvPr/>
            </p:nvSpPr>
            <p:spPr bwMode="auto">
              <a:xfrm>
                <a:off x="912" y="3109"/>
                <a:ext cx="38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Line 19"/>
              <p:cNvSpPr>
                <a:spLocks noChangeShapeType="1"/>
              </p:cNvSpPr>
              <p:nvPr/>
            </p:nvSpPr>
            <p:spPr bwMode="auto">
              <a:xfrm>
                <a:off x="912" y="3440"/>
                <a:ext cx="388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Line 20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Line 21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Line 22"/>
              <p:cNvSpPr>
                <a:spLocks noChangeShapeType="1"/>
              </p:cNvSpPr>
              <p:nvPr/>
            </p:nvSpPr>
            <p:spPr bwMode="auto">
              <a:xfrm>
                <a:off x="3504" y="2448"/>
                <a:ext cx="0" cy="9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Line 23"/>
              <p:cNvSpPr>
                <a:spLocks noChangeShapeType="1"/>
              </p:cNvSpPr>
              <p:nvPr/>
            </p:nvSpPr>
            <p:spPr bwMode="auto">
              <a:xfrm>
                <a:off x="4800" y="2448"/>
                <a:ext cx="0" cy="99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8" name="Rectangle 24"/>
            <p:cNvSpPr>
              <a:spLocks noChangeArrowheads="1"/>
            </p:cNvSpPr>
            <p:nvPr/>
          </p:nvSpPr>
          <p:spPr bwMode="auto">
            <a:xfrm>
              <a:off x="624" y="3168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Document size</a:t>
              </a:r>
              <a:endParaRPr lang="en-US" b="1"/>
            </a:p>
          </p:txBody>
        </p:sp>
      </p:grp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293601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Rules of thumb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positional index is 2–4 as large as a non-positional index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Positional index size 35–50% of volume of original text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Caveat: all of this holds for “English-like” languages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67588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2.4.2</a:t>
            </a:r>
          </a:p>
        </p:txBody>
      </p:sp>
    </p:spTree>
    <p:extLst>
      <p:ext uri="{BB962C8B-B14F-4D97-AF65-F5344CB8AC3E}">
        <p14:creationId xmlns:p14="http://schemas.microsoft.com/office/powerpoint/2010/main" val="315386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Combination schemes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These two approaches can be profitably combined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For particular phrases (</a:t>
            </a:r>
            <a:r>
              <a:rPr lang="en-US" b="1" i="1" dirty="0">
                <a:latin typeface="Calibri" charset="0"/>
                <a:ea typeface="ＭＳ Ｐゴシック" charset="0"/>
              </a:rPr>
              <a:t>“Michael Jackson”, “Britney Spears”</a:t>
            </a:r>
            <a:r>
              <a:rPr lang="en-US" dirty="0">
                <a:latin typeface="Calibri" charset="0"/>
                <a:ea typeface="ＭＳ Ｐゴシック" charset="0"/>
              </a:rPr>
              <a:t>) it is inefficient to keep on merging positional postings lists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Even more so for phrases like </a:t>
            </a:r>
            <a:r>
              <a:rPr lang="en-US" b="1" i="1" dirty="0">
                <a:latin typeface="Calibri" charset="0"/>
                <a:ea typeface="ＭＳ Ｐゴシック" charset="0"/>
              </a:rPr>
              <a:t>“The Who”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Williams et al. (2004) evaluate a more sophisticated mixed indexing scheme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A typical web query mixture was executed in ¼ of the time of using just a positional index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It required 26% more space than having a positional index alone</a:t>
            </a:r>
          </a:p>
        </p:txBody>
      </p:sp>
      <p:sp>
        <p:nvSpPr>
          <p:cNvPr id="68612" name="TextBox 4"/>
          <p:cNvSpPr txBox="1">
            <a:spLocks noChangeArrowheads="1"/>
          </p:cNvSpPr>
          <p:nvPr/>
        </p:nvSpPr>
        <p:spPr bwMode="auto">
          <a:xfrm>
            <a:off x="9144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2.4.3</a:t>
            </a:r>
          </a:p>
        </p:txBody>
      </p:sp>
    </p:spTree>
    <p:extLst>
      <p:ext uri="{BB962C8B-B14F-4D97-AF65-F5344CB8AC3E}">
        <p14:creationId xmlns:p14="http://schemas.microsoft.com/office/powerpoint/2010/main" val="191373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235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26AC9-A332-0497-9E0E-89F517C4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Proximity Intersection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1A25237-94A1-B3BF-1D4A-4CCD59E97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953" y="640080"/>
            <a:ext cx="6047496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32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28EB-78A6-FAF4-810B-FD4DAFF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does Google do?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Write examples  for Urdu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CEB5-ED64-E157-349F-DCC27376C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Stop words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Tokenization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Lowercasing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Non-</a:t>
            </a:r>
            <a:r>
              <a:rPr lang="en-US" dirty="0" err="1"/>
              <a:t>latin</a:t>
            </a:r>
            <a:r>
              <a:rPr lang="en-US" dirty="0"/>
              <a:t> alphabets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Compounds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818430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C812-C055-DB7D-2525-C9D7FBE5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Skim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5FAD-E276-C4A8-227F-7F6DC723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Differential Search Index for Text Retrieval by </a:t>
            </a:r>
            <a:r>
              <a:rPr lang="en-US" dirty="0" err="1"/>
              <a:t>Xiaoyang</a:t>
            </a:r>
            <a:r>
              <a:rPr lang="en-US" dirty="0"/>
              <a:t> Chen et al</a:t>
            </a:r>
          </a:p>
        </p:txBody>
      </p:sp>
    </p:spTree>
    <p:extLst>
      <p:ext uri="{BB962C8B-B14F-4D97-AF65-F5344CB8AC3E}">
        <p14:creationId xmlns:p14="http://schemas.microsoft.com/office/powerpoint/2010/main" val="387658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F12B-91B4-86E8-8390-11C2BA0B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chatgpt</a:t>
            </a:r>
            <a:r>
              <a:rPr lang="en-US" dirty="0"/>
              <a:t> &amp; answer the following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A38A5-E6D7-C16C-4E72-3ED9B307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retrieval, predictive, and generative model ?</a:t>
            </a:r>
          </a:p>
        </p:txBody>
      </p:sp>
    </p:spTree>
    <p:extLst>
      <p:ext uri="{BB962C8B-B14F-4D97-AF65-F5344CB8AC3E}">
        <p14:creationId xmlns:p14="http://schemas.microsoft.com/office/powerpoint/2010/main" val="169409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A728A-E848-CA1B-C9FD-C5E4E187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Basic Assumption for IR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E98546-35A7-CBDE-0D01-112C242AF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9394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69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AF01F-582A-6A71-094C-6FD495EA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IR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5476-22D5-C68D-D60C-40B021BE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Q: which plays of Shakespeare contain the words Brutus AND Caesar but NOT Calpurnia ?</a:t>
            </a:r>
          </a:p>
          <a:p>
            <a:pPr marL="0" indent="0">
              <a:buNone/>
            </a:pPr>
            <a:r>
              <a:rPr lang="en-US" sz="2000" dirty="0"/>
              <a:t>First solution :   “grep”</a:t>
            </a:r>
          </a:p>
          <a:p>
            <a:pPr marL="0" indent="0">
              <a:buNone/>
            </a:pPr>
            <a:r>
              <a:rPr lang="en-US" sz="2000" dirty="0"/>
              <a:t>Grep is Not the answer :</a:t>
            </a:r>
          </a:p>
          <a:p>
            <a:pPr marL="0" indent="0">
              <a:buNone/>
            </a:pPr>
            <a:r>
              <a:rPr lang="en-US" sz="2000" dirty="0"/>
              <a:t>Growing online data collection with billion  and trillions of words. slow </a:t>
            </a:r>
          </a:p>
          <a:p>
            <a:pPr marL="0" indent="0">
              <a:buNone/>
            </a:pPr>
            <a:r>
              <a:rPr lang="en-US" sz="2000" b="1" i="1" dirty="0"/>
              <a:t>Impractical </a:t>
            </a:r>
            <a:r>
              <a:rPr lang="en-US" sz="2000" dirty="0"/>
              <a:t> to perform query </a:t>
            </a:r>
            <a:r>
              <a:rPr lang="en-US" sz="2000" b="1" i="1" dirty="0"/>
              <a:t>Romans Near(</a:t>
            </a:r>
            <a:r>
              <a:rPr lang="en-US" sz="2000" dirty="0"/>
              <a:t>within the same sentence )</a:t>
            </a:r>
            <a:r>
              <a:rPr lang="en-US" sz="2000" b="1" i="1" dirty="0"/>
              <a:t> countrymen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Ranked retrieval (best documents to return)</a:t>
            </a:r>
          </a:p>
          <a:p>
            <a:pPr marL="0" indent="0">
              <a:buNone/>
            </a:pPr>
            <a:r>
              <a:rPr lang="en-US" sz="2000" dirty="0"/>
              <a:t>	making good document is the answer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365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5DFC-92DA-C3DE-284E-114E6A5A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Retrieval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2D58D-4057-A6AD-E8AC-54DA45BF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Boolean retrieval model is a model for information retrieval in which we MODEL can pose any query which is in the form of a Boolean expression of terms, that is, in which terms are combined with the operators AND, OR, and NOT. The model views each document as just a set of words</a:t>
            </a:r>
          </a:p>
          <a:p>
            <a:r>
              <a:rPr lang="en-US" dirty="0"/>
              <a:t>Corpus= body of texts</a:t>
            </a:r>
          </a:p>
          <a:p>
            <a:r>
              <a:rPr lang="en-US" dirty="0"/>
              <a:t>Document= content(book, chapter etc.) that RS is built over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3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B1031-7E14-1576-2156-C9442F5D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 Document </a:t>
            </a:r>
            <a:r>
              <a:rPr lang="en-US" sz="3700" dirty="0">
                <a:solidFill>
                  <a:srgbClr val="FFFFFF"/>
                </a:solidFill>
              </a:rPr>
              <a:t>I</a:t>
            </a: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ncidence Matrix(Document representation)</a:t>
            </a:r>
          </a:p>
        </p:txBody>
      </p: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107367A1-5005-A9B8-48F9-90B5EF0F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Query: Brutus AND Caesar but NOT Calpurnia </a:t>
            </a:r>
          </a:p>
        </p:txBody>
      </p:sp>
      <p:pic>
        <p:nvPicPr>
          <p:cNvPr id="5" name="Content Placeholder 4" descr="A number of characters in a row&#10;&#10;Description automatically generated with medium confidence">
            <a:extLst>
              <a:ext uri="{FF2B5EF4-FFF2-40B4-BE49-F238E27FC236}">
                <a16:creationId xmlns:a16="http://schemas.microsoft.com/office/drawing/2014/main" id="{43C4DE05-D143-7F4C-5620-CDFBB735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39254"/>
            <a:ext cx="11327549" cy="410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2651</Words>
  <Application>Microsoft Office PowerPoint</Application>
  <PresentationFormat>Widescreen</PresentationFormat>
  <Paragraphs>408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ＭＳ Ｐゴシック</vt:lpstr>
      <vt:lpstr>Aptos</vt:lpstr>
      <vt:lpstr>Aptos Display</vt:lpstr>
      <vt:lpstr>Arial</vt:lpstr>
      <vt:lpstr>Arial Unicode MS</vt:lpstr>
      <vt:lpstr>Calibri</vt:lpstr>
      <vt:lpstr>Google Sans Display</vt:lpstr>
      <vt:lpstr>Tahoma</vt:lpstr>
      <vt:lpstr>Times New Roman</vt:lpstr>
      <vt:lpstr>Wingdings</vt:lpstr>
      <vt:lpstr>Office Theme</vt:lpstr>
      <vt:lpstr>CS412</vt:lpstr>
      <vt:lpstr>GCR Code: wzmuvnv</vt:lpstr>
      <vt:lpstr>About Course</vt:lpstr>
      <vt:lpstr>Introduction of Course</vt:lpstr>
      <vt:lpstr>Use chatgpt &amp; answer the following</vt:lpstr>
      <vt:lpstr>Basic Assumption for IR</vt:lpstr>
      <vt:lpstr>IR Problem </vt:lpstr>
      <vt:lpstr>Boolean Retrieval Model</vt:lpstr>
      <vt:lpstr>Term Document Incidence Matrix(Document representation)</vt:lpstr>
      <vt:lpstr>Query: Brutus AND Caesar but NOT Calpurnia </vt:lpstr>
      <vt:lpstr>Inverted Index</vt:lpstr>
      <vt:lpstr>Building Inverted Index/index compression</vt:lpstr>
      <vt:lpstr>Example</vt:lpstr>
      <vt:lpstr>Process Boolean Query using Inverted Index and Boolean Retrieval Model</vt:lpstr>
      <vt:lpstr>Query: Brutus AND Calpurnia </vt:lpstr>
      <vt:lpstr>Recall the basic indexing pipeline</vt:lpstr>
      <vt:lpstr>Parsing a document</vt:lpstr>
      <vt:lpstr>Complications: Format/language</vt:lpstr>
      <vt:lpstr>Complications: What is a document?</vt:lpstr>
      <vt:lpstr>Tokenization</vt:lpstr>
      <vt:lpstr>Tokenization</vt:lpstr>
      <vt:lpstr>Numbers</vt:lpstr>
      <vt:lpstr>Tokenization: language issues</vt:lpstr>
      <vt:lpstr>Stop words</vt:lpstr>
      <vt:lpstr>Normalization to terms</vt:lpstr>
      <vt:lpstr>Lemmatization</vt:lpstr>
      <vt:lpstr>Example: WestLaw   http://www.westlaw.com/</vt:lpstr>
      <vt:lpstr>Example: WestLaw   http://www.westlaw.com/</vt:lpstr>
      <vt:lpstr>Query optimization</vt:lpstr>
      <vt:lpstr>Query optimization example</vt:lpstr>
      <vt:lpstr>Optimized intersection algorithm for conjunctive queries Optimized intersection algorithm for conjuction</vt:lpstr>
      <vt:lpstr>Phrase queries</vt:lpstr>
      <vt:lpstr>A first attempt: Biword indexes</vt:lpstr>
      <vt:lpstr>Longer phrase queries</vt:lpstr>
      <vt:lpstr>Issues for biword indexes</vt:lpstr>
      <vt:lpstr>Solution 2: Positional indexes</vt:lpstr>
      <vt:lpstr>Positional index example</vt:lpstr>
      <vt:lpstr>Processing a phrase query</vt:lpstr>
      <vt:lpstr>Proximity Search</vt:lpstr>
      <vt:lpstr>Proximity queries</vt:lpstr>
      <vt:lpstr>Positional index size</vt:lpstr>
      <vt:lpstr>Positional index size</vt:lpstr>
      <vt:lpstr>Rules of thumb</vt:lpstr>
      <vt:lpstr>Combination schemes</vt:lpstr>
      <vt:lpstr>Proximity Intersection</vt:lpstr>
      <vt:lpstr>What does Google do?  And  Write examples  for Urdu Language </vt:lpstr>
      <vt:lpstr>Skim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</cp:lastModifiedBy>
  <cp:revision>107</cp:revision>
  <dcterms:created xsi:type="dcterms:W3CDTF">2025-01-26T17:00:32Z</dcterms:created>
  <dcterms:modified xsi:type="dcterms:W3CDTF">2025-02-03T14:24:12Z</dcterms:modified>
</cp:coreProperties>
</file>