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3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68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D94D-BC40-4079-E89E-D29A39C2F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C254E-015E-468D-71BF-6F00B803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EF6A-CB2B-77C5-ED27-E38CF28F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C5E8-6C76-2CDC-50FA-DFDCEB66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EDE1-373A-2907-0BB8-695F20C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06A-E938-895A-3E0E-8FD4D2F2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344B8-F682-2CD2-A5F9-AF82CC40B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AE3A7-72F2-808F-52FF-BA897DC5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5262-0739-9A54-CEF6-F87A779D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D39F-94A9-2CE1-AAB3-F5579ADE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4B0F9-4A43-C775-4D1F-B6C0D4F23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34553-9D45-70E6-6991-2D9F0D37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81A4-F19E-FB32-27B5-4A865F1B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8022-6F3A-A6C1-DFA9-C9816C3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DA398-56F4-AD4F-3492-AB8818CC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BDE2-2CFC-09D4-6D40-BB329C78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6605-0BF4-CB0D-0753-752897E5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1681-BE43-8E5C-2C88-BEAF2F2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F1E4-1D14-F62D-EA18-55F4D501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034F-12F8-04CC-6F3E-F875B678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83D3-0872-3828-FBA7-8660D9C2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6B46-A3FD-CF0D-B045-2DDF25BA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B822-CF68-FF88-4649-2C37291B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7378-6FD0-CA0E-423D-3346497F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4FF4C-CB6D-22B1-8EFB-D25B3549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3BF1-E745-CEEA-27E9-4038E24D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0042-C851-AD0E-C948-E4F0AAA9D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2368F-C750-DE72-0993-0AFD4BBE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48C0E-848F-8896-7182-39A9782D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80D5-F976-BBCF-67AE-25D23D7B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8E14-8E69-B9B2-3F1F-DCF96E8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7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5A62-7939-13E0-47ED-8B3C01A3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B48E8-EFA9-F684-204B-4CF780BCB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7C04C-6845-2354-D2BA-8C62A76D7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D3B79-19B0-0131-00BA-6A6BFC4AE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5CC3A-594A-776D-48AA-15D4B86CC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112E2-AF76-9563-EFDC-20A5BCF6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338E0-F4C0-DEA5-EDE6-FD0F126A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B1DF6-827E-6D41-2015-28A13867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1FD1-5C13-8F54-5FD7-6415BD6C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3B026-8AD8-6CB5-39FD-DE835A33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5A2B0-3B5F-DC86-6B0B-17C49B6D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4753-1A26-A017-F5B6-E105209F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3AE52-0839-8A8C-8474-B84F143D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610BD-9A82-4460-5ECB-5C5B30B3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199EB-22EE-313B-F2A7-BBDD0A6D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9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DDE1-BA71-21C7-8AEE-CF24BD5B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44BA-F20E-0ED6-D798-5AE6B4B9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89F28-16DD-A325-BB9C-E6E3A18ED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4405F-ACA2-435E-4682-F92804ED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B1C21-91D3-112D-AA12-C3BBEAC0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FDDE-473D-C5B8-7827-628F86F6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F351-9B77-F8CB-5849-BEDBB41D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91D44-AADD-2CA2-05E1-7A18226AB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68EBC-F42E-48B6-FBF6-76FACB4E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A3B6-539A-79CD-559C-73F2D481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A7542-1606-9EF2-8C87-5A53A92A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D5737-E3F3-7206-B9CA-1C901309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D2387-84DA-42A4-B2F2-135478A0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ED9E-3B12-4C41-E13B-4A8FCDF7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D420-6B16-E893-0BC2-50AF6348C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EF553-DC9B-462F-BC54-EE12EAEF1E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77BD-A6B0-AA06-7843-9D565E558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C570D-2EA1-0D72-3957-689704F2B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77C61-49F4-452A-B4E2-890D80565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7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2056-09E6-72ED-CBDE-9C952DA56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F12EB-613C-1B75-747F-329CAC972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6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E0ADB-BC50-63C8-85DE-37E12CE8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6" y="643466"/>
            <a:ext cx="94826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7E053-BD2C-1FF2-7498-33B429A7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6"/>
            <a:ext cx="822297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90F5D-7F29-D22C-09A1-5F9EDDC4A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3" y="643466"/>
            <a:ext cx="92851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6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4C1A0-3CF8-D90B-3A5C-ED6CCFCC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7" y="643466"/>
            <a:ext cx="108176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73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E42ADF-05ED-F21D-2D05-16FDB2D2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51" y="1420956"/>
            <a:ext cx="6675698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6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4289B-E421-EA6B-A14D-46A262B6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1D890-B4A5-F8BA-EE6C-08CE63978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5" y="643466"/>
            <a:ext cx="85708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A4E96-CFAF-90A8-43E1-EE709F1F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81" b="318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5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B9C147-8D5D-48EA-A865-A29F5D850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8" y="643466"/>
            <a:ext cx="8842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528C1C-B5F9-B9A8-58CD-B12F0ABC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04" y="643466"/>
            <a:ext cx="887819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EA3-A8F8-5D45-F7ED-837F40FA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13" y="67416"/>
            <a:ext cx="10515600" cy="1325563"/>
          </a:xfrm>
        </p:spPr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A409-874F-C151-28F5-3A606F39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119949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Mutual Information :</a:t>
            </a:r>
          </a:p>
          <a:p>
            <a:r>
              <a:rPr lang="en-US" sz="1800" dirty="0"/>
              <a:t>Mutual information measures how much information – in the information theoretic sense – a term contains about the class. If a term’s distribution is the same in the class as it is in the collection as a whole, then I(U; C) = 0. MI reaches its maximum value if the term is a perfect indicator for class membership, that is, if the term is present in a document if and only if the document is in the class</a:t>
            </a:r>
          </a:p>
          <a:p>
            <a:r>
              <a:rPr lang="en-US" sz="1800" dirty="0"/>
              <a:t>A common feature selection method is to compute A(t, c) as the expected mutual information (MI) of term t and class c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95E16-5799-1DE9-A3EB-3EFDF0A8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10" y="3509650"/>
            <a:ext cx="5053890" cy="791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721EF-D4C1-9755-3E36-B7053AB2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37" y="5070257"/>
            <a:ext cx="4620126" cy="9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30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B98E7-3742-B6F7-93A0-7FF448CA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9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B5F7ED-7D6F-1EDE-0410-9AB0D9F8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7" y="643466"/>
            <a:ext cx="89495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2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1C070-FC7D-C38F-9DDE-F1BFE9BC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33" y="643467"/>
            <a:ext cx="66719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8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FB651-5BF1-02C3-DD0C-5C477826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math equation with numbers and a square&#10;&#10;AI-generated content may be incorrect.">
            <a:extLst>
              <a:ext uri="{FF2B5EF4-FFF2-40B4-BE49-F238E27FC236}">
                <a16:creationId xmlns:a16="http://schemas.microsoft.com/office/drawing/2014/main" id="{4AF01669-0BFD-6903-1984-D6871E21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53497"/>
            <a:ext cx="10118598" cy="18466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0183BF-CB47-B048-A808-7BE20848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762" y="4844115"/>
            <a:ext cx="4620126" cy="96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4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8A65-B95C-65E2-1B1D-CC88A5E7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3F9AB-C7CE-30E2-E844-2B09612E2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0" y="1361219"/>
            <a:ext cx="7299157" cy="51316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2B68ED-F771-B8AB-3829-46276709F2D7}"/>
              </a:ext>
            </a:extLst>
          </p:cNvPr>
          <p:cNvSpPr txBox="1"/>
          <p:nvPr/>
        </p:nvSpPr>
        <p:spPr>
          <a:xfrm>
            <a:off x="7236542" y="2449793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In </a:t>
            </a:r>
            <a:r>
              <a:rPr lang="en-US" sz="1600" dirty="0" err="1"/>
              <a:t>kNN</a:t>
            </a:r>
            <a:r>
              <a:rPr lang="en-US" sz="1600" dirty="0"/>
              <a:t> classification, we do not perform any estimation of parameters like in</a:t>
            </a:r>
          </a:p>
          <a:p>
            <a:pPr algn="just"/>
            <a:r>
              <a:rPr lang="en-US" sz="1600" dirty="0"/>
              <a:t> Rocchio classification (centroids) or in Naive Bayes (priors and conditional probabilities).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 </a:t>
            </a:r>
            <a:r>
              <a:rPr lang="en-US" sz="1600" dirty="0" err="1"/>
              <a:t>kNN</a:t>
            </a:r>
            <a:r>
              <a:rPr lang="en-US" sz="1600" dirty="0"/>
              <a:t> simply memorizes all examples in the training set and then compares the test document to them. </a:t>
            </a:r>
          </a:p>
          <a:p>
            <a:pPr algn="just"/>
            <a:r>
              <a:rPr lang="en-US" sz="1600" dirty="0"/>
              <a:t>For this reason, </a:t>
            </a:r>
            <a:r>
              <a:rPr lang="en-US" sz="1600" dirty="0" err="1"/>
              <a:t>kNN</a:t>
            </a:r>
            <a:r>
              <a:rPr lang="en-US" sz="1600" dirty="0"/>
              <a:t> is also called memory-based learning or instance-based learning.</a:t>
            </a:r>
          </a:p>
          <a:p>
            <a:pPr algn="just"/>
            <a:r>
              <a:rPr lang="en-US" sz="1600" dirty="0"/>
              <a:t>It is usually desirable to have as much training data as possible in machine learning.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But in </a:t>
            </a:r>
            <a:r>
              <a:rPr lang="en-US" sz="1600" dirty="0" err="1"/>
              <a:t>kNN</a:t>
            </a:r>
            <a:r>
              <a:rPr lang="en-US" sz="1600" dirty="0"/>
              <a:t> large training sets come with a severe efficiency penalty in classification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54C62-19C8-75AE-030E-F75B2AE4AE58}"/>
              </a:ext>
            </a:extLst>
          </p:cNvPr>
          <p:cNvSpPr/>
          <p:nvPr/>
        </p:nvSpPr>
        <p:spPr>
          <a:xfrm>
            <a:off x="657726" y="1690688"/>
            <a:ext cx="962527" cy="474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CDD6-239C-3ABE-033E-1D36D9BA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3DDAD-6B5B-A3EF-3E6C-9838CDE1F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388" y="1825625"/>
            <a:ext cx="7695223" cy="4351338"/>
          </a:xfrm>
        </p:spPr>
      </p:pic>
    </p:spTree>
    <p:extLst>
      <p:ext uri="{BB962C8B-B14F-4D97-AF65-F5344CB8AC3E}">
        <p14:creationId xmlns:p14="http://schemas.microsoft.com/office/powerpoint/2010/main" val="190383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2DAA-2694-F219-EB22-F007581B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Nonlinear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9EA7-EBA8-15D9-43FB-AEA9DC3E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3863" cy="435133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boundary</a:t>
            </a:r>
          </a:p>
          <a:p>
            <a:r>
              <a:rPr lang="en-US" dirty="0"/>
              <a:t>Noise Document: A document that does not conform with the dominant class in its area is a noise document.</a:t>
            </a:r>
          </a:p>
          <a:p>
            <a:r>
              <a:rPr lang="en-US" dirty="0"/>
              <a:t>Classification with more than two class ?</a:t>
            </a:r>
          </a:p>
          <a:p>
            <a:pPr lvl="1"/>
            <a:r>
              <a:rPr lang="en-US" dirty="0"/>
              <a:t> With classes like UK, China, poultry, or coffee, a document can be relevant to many topics simultaneously – as when the prime minister of the UK visits China to talk about the coffee and poultry trade.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39B67-3E19-4CFD-7F3F-2BFE7D04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5" y="1690688"/>
            <a:ext cx="4414113" cy="1918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9AB0B-1792-447F-E2BF-A4572E67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8" y="271010"/>
            <a:ext cx="5123028" cy="3338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9D28A-1333-50C5-BBE0-8A1EF1EA3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75" y="3609473"/>
            <a:ext cx="4908046" cy="25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CB7A-ED86-CC1F-82F3-DBF6B0EB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Multivalue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6174C-1D2A-9633-EBF4-62F0686C0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367466"/>
            <a:ext cx="10744200" cy="39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1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1ACD2-EB22-BD95-6171-57FA1302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6" y="643466"/>
            <a:ext cx="89137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295</Words>
  <Application>Microsoft Office PowerPoint</Application>
  <PresentationFormat>Widescreen</PresentationFormat>
  <Paragraphs>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Text Classification</vt:lpstr>
      <vt:lpstr>Feature Selection </vt:lpstr>
      <vt:lpstr>PowerPoint Presentation</vt:lpstr>
      <vt:lpstr>Example</vt:lpstr>
      <vt:lpstr>KNN</vt:lpstr>
      <vt:lpstr>Example</vt:lpstr>
      <vt:lpstr>Linear vs Nonlinear </vt:lpstr>
      <vt:lpstr>Multivalue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 Lecturer FCS</dc:creator>
  <cp:lastModifiedBy>Safia Baloch Lecturer FCS</cp:lastModifiedBy>
  <cp:revision>13</cp:revision>
  <dcterms:created xsi:type="dcterms:W3CDTF">2025-04-22T04:02:11Z</dcterms:created>
  <dcterms:modified xsi:type="dcterms:W3CDTF">2025-04-23T09:45:34Z</dcterms:modified>
</cp:coreProperties>
</file>