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67" r:id="rId4"/>
    <p:sldId id="268" r:id="rId5"/>
    <p:sldId id="256" r:id="rId6"/>
    <p:sldId id="257" r:id="rId7"/>
    <p:sldId id="259" r:id="rId8"/>
    <p:sldId id="260" r:id="rId9"/>
    <p:sldId id="261" r:id="rId10"/>
    <p:sldId id="265" r:id="rId11"/>
    <p:sldId id="273" r:id="rId12"/>
    <p:sldId id="276" r:id="rId13"/>
    <p:sldId id="269" r:id="rId14"/>
    <p:sldId id="274" r:id="rId15"/>
    <p:sldId id="270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166F-2F0E-70CF-177A-CD7F66441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2C854-CD0E-12FA-3337-FC3520926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58990-D687-D7FF-A832-4C6DD885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C362-17EF-DC00-E6A1-2EAE60D7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D162-B7BA-3C3A-EA2D-A07EC57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1B7F-223A-86A2-3377-D8978682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E7BC7-F15F-3421-ED15-30FA2A54C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5091-1B7B-BF56-6117-B0E0BCC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64D8-E9F7-7261-E2FF-F0DE5673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F2F-BB09-52C9-A990-A2DB7035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D2EEE-40BA-DCE1-0445-6B3D4C84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440D2-03A6-19A0-56D9-8F0A7EF27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5E8A-B788-9D75-CDE2-AD41A54A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668B-7E85-0F24-AF66-89EBC77D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34F4-CBC7-CF66-1DAC-BB68F85D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3594-DE1B-B07E-016F-017E7DAD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621B-E77A-7FE9-8D74-72D516B1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C6BF-1227-7CF0-2FEE-891714C8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07DCF-F476-8561-3471-2BAF4EAD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A427-FD08-CD2E-08C5-46514770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A3A8-DA7F-CD32-586A-F0305F2D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60F5-F295-599B-04A5-0A965404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B657-E5ED-B040-D209-9451D088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E80D-2586-B354-9481-58E2410F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75F0-EFAF-FE5F-5C2F-A2C0AA92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D708-42CB-39DD-E7DA-28178557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D6C7-2949-A46B-5DD0-F382F7D07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9101A-1D46-072C-8D81-89559247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33DA7-716A-4365-A982-38041420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CCAC-A1C3-FB82-D899-DC0E5EFD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640C7-F10A-705D-DD50-7BA1D18B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3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EEF2-77A1-53CC-F1FC-53CD641F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F12A8-31BA-A29E-71A4-D521BF05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FF264-291E-D22B-ECB5-A0BD13E3B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F1D12-9AD0-7A96-D183-66F7D979A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5B502-A0A3-787E-9A2A-9CC3516A2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B083C-28FD-C9B2-57F2-37C815C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6358-DB00-5659-59EB-C51A33CA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3906C-9D5F-B652-4BA0-FE46F2FC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FAB4-2A5E-729F-50C5-66278ACA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BECD2-83E6-B5AC-55C7-E8C438A0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DFE75-CF80-9726-5063-745B84B4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7321F-54ED-F2A2-53BC-8B298FA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262F0-C859-FB8A-5362-4115091B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6441E-A445-3210-8B60-BB7484FE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E7B40-4294-981A-F4DC-29FF1E16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AD7F-970F-8176-60B0-70F25809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F3D0-CB9F-18AB-A8E7-AAAC709C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2D487-55C5-DE93-C6A5-393DE7876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D8B29-8A7B-AADA-7095-B0758A5E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0B0B2-62C0-01D5-F7C3-48A74806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9271-D004-55D7-31AB-C7733749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E854-4719-CC7E-7632-A4AF40C8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3DEDD-1BAB-D917-DE1F-E6F376D8B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197FC-C930-0014-2F1F-75E074653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4B7F2-DA1D-1BBB-BC10-1C6658E2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938B-8333-9B28-D453-E911B9B7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0B99C-5573-D343-EDBB-0323123C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592A9-4807-604A-D315-7634E9BD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617C5-18F8-50F3-372C-16B87711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AE8F-0858-4B71-97D2-052A007E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7F81A-4B93-445C-9652-1E85904846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8C50-9C6F-5D17-92F5-14124D97C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B330-7054-5C0A-B7BF-F49B2296F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BF45C-E9B0-4654-9DB0-F16859E0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1A486-03E0-62B8-EFCC-3DCA5564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89"/>
            <a:ext cx="10905066" cy="53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4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918-3A25-B734-F974-7E54C360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Wild Card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860A-B751-22CF-C81D-D33DEC5F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Permuterm</a:t>
            </a:r>
            <a:r>
              <a:rPr lang="en-US" dirty="0"/>
              <a:t> Index</a:t>
            </a:r>
          </a:p>
          <a:p>
            <a:r>
              <a:rPr lang="en-US" dirty="0"/>
              <a:t>K-gram </a:t>
            </a:r>
          </a:p>
          <a:p>
            <a:r>
              <a:rPr lang="en-US" dirty="0"/>
              <a:t>Working: </a:t>
            </a:r>
          </a:p>
          <a:p>
            <a:r>
              <a:rPr lang="en-US" dirty="0"/>
              <a:t>Make wildcard query a Boolean query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D8858-0A85-E03A-775B-A2F9D0DB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101" y="2187053"/>
            <a:ext cx="4402309" cy="34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8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D894D-4864-4241-FD1F-5A14B6D9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Permuterm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B24D-3453-26C4-0FE9-5BC0D318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Use $ symbol into character set of term to mark the end of term .</a:t>
            </a:r>
          </a:p>
          <a:p>
            <a:r>
              <a:rPr lang="en-US" sz="1800" dirty="0">
                <a:solidFill>
                  <a:schemeClr val="tx2"/>
                </a:solidFill>
              </a:rPr>
              <a:t>Example : hello= hello$</a:t>
            </a:r>
          </a:p>
          <a:p>
            <a:r>
              <a:rPr lang="en-US" sz="1800" dirty="0">
                <a:solidFill>
                  <a:schemeClr val="tx2"/>
                </a:solidFill>
              </a:rPr>
              <a:t>Generate </a:t>
            </a:r>
            <a:r>
              <a:rPr lang="en-US" sz="1800" dirty="0" err="1">
                <a:solidFill>
                  <a:schemeClr val="tx2"/>
                </a:solidFill>
              </a:rPr>
              <a:t>permuterm</a:t>
            </a:r>
            <a:r>
              <a:rPr lang="en-US" sz="1800" dirty="0">
                <a:solidFill>
                  <a:schemeClr val="tx2"/>
                </a:solidFill>
              </a:rPr>
              <a:t> index by various rotation:  creating </a:t>
            </a:r>
            <a:r>
              <a:rPr lang="en-US" sz="1800" dirty="0" err="1">
                <a:solidFill>
                  <a:schemeClr val="tx2"/>
                </a:solidFill>
              </a:rPr>
              <a:t>permuterm</a:t>
            </a:r>
            <a:r>
              <a:rPr lang="en-US" sz="1800" dirty="0">
                <a:solidFill>
                  <a:schemeClr val="tx2"/>
                </a:solidFill>
              </a:rPr>
              <a:t> vocabulary</a:t>
            </a:r>
          </a:p>
          <a:p>
            <a:r>
              <a:rPr lang="en-US" sz="1800" dirty="0">
                <a:solidFill>
                  <a:schemeClr val="tx2"/>
                </a:solidFill>
              </a:rPr>
              <a:t>M*n= (m*n$= </a:t>
            </a:r>
            <a:r>
              <a:rPr lang="en-US" sz="1800" dirty="0" err="1">
                <a:solidFill>
                  <a:schemeClr val="tx2"/>
                </a:solidFill>
              </a:rPr>
              <a:t>n$m</a:t>
            </a:r>
            <a:r>
              <a:rPr lang="en-US" sz="1800" dirty="0">
                <a:solidFill>
                  <a:schemeClr val="tx2"/>
                </a:solidFill>
              </a:rPr>
              <a:t>*)rotated </a:t>
            </a:r>
            <a:r>
              <a:rPr lang="en-US" sz="1800" dirty="0" err="1">
                <a:solidFill>
                  <a:schemeClr val="tx2"/>
                </a:solidFill>
              </a:rPr>
              <a:t>wildcad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Fi*</a:t>
            </a:r>
            <a:r>
              <a:rPr lang="en-US" sz="1800" dirty="0" err="1">
                <a:solidFill>
                  <a:schemeClr val="tx2"/>
                </a:solidFill>
              </a:rPr>
              <a:t>mo</a:t>
            </a:r>
            <a:r>
              <a:rPr lang="en-US" sz="1800" dirty="0">
                <a:solidFill>
                  <a:schemeClr val="tx2"/>
                </a:solidFill>
              </a:rPr>
              <a:t>*er ?</a:t>
            </a:r>
          </a:p>
          <a:p>
            <a:r>
              <a:rPr lang="en-US" sz="1800" dirty="0">
                <a:solidFill>
                  <a:schemeClr val="tx2"/>
                </a:solidFill>
              </a:rPr>
              <a:t>Exhaustive enumeration for center string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Disadvantage ?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# of terms in other </a:t>
            </a:r>
            <a:r>
              <a:rPr lang="en-US" sz="1400" dirty="0" err="1">
                <a:solidFill>
                  <a:schemeClr val="tx2"/>
                </a:solidFill>
              </a:rPr>
              <a:t>langauges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D42D3F6-97C0-2D22-05CE-C6E375AC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083724"/>
            <a:ext cx="4142232" cy="36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7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6FA4F-889C-B295-C158-B605CCDC1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E450-B226-4DC3-A21A-085E9284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1FCC-E47F-A69B-8E12-1F37C2C3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sequence of k characters </a:t>
            </a:r>
          </a:p>
          <a:p>
            <a:r>
              <a:rPr lang="en-US" dirty="0"/>
              <a:t>Example: castle has 3 grams as , </a:t>
            </a:r>
            <a:r>
              <a:rPr lang="en-US" dirty="0" err="1"/>
              <a:t>cas</a:t>
            </a:r>
            <a:r>
              <a:rPr lang="en-US" dirty="0"/>
              <a:t>, </a:t>
            </a:r>
            <a:r>
              <a:rPr lang="en-US" dirty="0" err="1"/>
              <a:t>ast</a:t>
            </a:r>
            <a:r>
              <a:rPr lang="en-US" dirty="0"/>
              <a:t>, </a:t>
            </a:r>
            <a:r>
              <a:rPr lang="en-US" dirty="0" err="1"/>
              <a:t>tle</a:t>
            </a:r>
            <a:endParaRPr lang="en-US" dirty="0"/>
          </a:p>
          <a:p>
            <a:r>
              <a:rPr lang="en-US" b="1" i="1" dirty="0"/>
              <a:t>In a k-gram index, the dictionary contains all k-grams that occur in any term in the vocabulary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Maantain</a:t>
            </a:r>
            <a:r>
              <a:rPr lang="en-US" dirty="0"/>
              <a:t> an n gram inverted index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Wildcard Query= Re*</a:t>
            </a:r>
            <a:r>
              <a:rPr lang="en-US" dirty="0" err="1"/>
              <a:t>ve</a:t>
            </a:r>
            <a:endParaRPr lang="en-US" dirty="0"/>
          </a:p>
          <a:p>
            <a:pPr lvl="1"/>
            <a:r>
              <a:rPr lang="en-US" dirty="0"/>
              <a:t>$re, </a:t>
            </a:r>
            <a:r>
              <a:rPr lang="en-US" dirty="0" err="1"/>
              <a:t>ve</a:t>
            </a:r>
            <a:r>
              <a:rPr lang="en-US" dirty="0"/>
              <a:t>$</a:t>
            </a:r>
          </a:p>
          <a:p>
            <a:r>
              <a:rPr lang="en-US" dirty="0"/>
              <a:t>Post Filtering:</a:t>
            </a:r>
          </a:p>
          <a:p>
            <a:endParaRPr lang="en-US" dirty="0"/>
          </a:p>
          <a:p>
            <a:r>
              <a:rPr lang="en-US" dirty="0"/>
              <a:t>Computer, 1-gram, 2-gram,…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183C5-76C8-923C-E0E9-49D24180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56" y="3135604"/>
            <a:ext cx="5243014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0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312C-0A20-20B8-30E4-628DCAEA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Wildcard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3BA0-E611-FDDD-B717-861E8802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query as Boolean query for each enumerated , filtered term: disadvantages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95F48-B572-367F-63F0-8441E70C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33" y="2458081"/>
            <a:ext cx="6218459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2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069B5-1AB6-3195-7722-9209300B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K-gram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249D-0A73-B4CF-FF67-AB3F342D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47" y="6019391"/>
            <a:ext cx="7315199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Which k is useful and why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CEED5-CBF1-7E1D-87C3-11490190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15" b="1671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56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C0DD-5F98-22AD-7F11-505C637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BB52-316C-80A9-69C3-93E412D9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3-gram index vocabulary for the terms ‘index’ and ‘independent’? </a:t>
            </a:r>
          </a:p>
        </p:txBody>
      </p:sp>
    </p:spTree>
    <p:extLst>
      <p:ext uri="{BB962C8B-B14F-4D97-AF65-F5344CB8AC3E}">
        <p14:creationId xmlns:p14="http://schemas.microsoft.com/office/powerpoint/2010/main" val="224265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3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53470743-B2A5-7513-DF4C-2765E57D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8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47E62-8E15-D67F-57BA-DB076AC3E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2" y="643466"/>
            <a:ext cx="103647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5AB8-C8BB-159B-0570-D792AD38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Assessment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4654F-DC59-A457-64BB-92BE1906F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596" y="1690688"/>
            <a:ext cx="4930567" cy="16536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C3BEF-FE0C-1937-1669-108FC687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86" y="3735445"/>
            <a:ext cx="4938188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7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743-B156-C474-1C5C-BFEE43D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8853-5638-6276-460A-1999EB67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Precision= relevant returned(true positive)/ total returned</a:t>
            </a:r>
          </a:p>
          <a:p>
            <a:r>
              <a:rPr lang="en-US" dirty="0"/>
              <a:t>Recall=  true positive(returned relevant </a:t>
            </a:r>
            <a:r>
              <a:rPr lang="en-US"/>
              <a:t>)/total relevant   </a:t>
            </a:r>
            <a:endParaRPr lang="en-US" dirty="0"/>
          </a:p>
          <a:p>
            <a:r>
              <a:rPr lang="en-US" dirty="0"/>
              <a:t>Type I error (false positive)= quantified in precision</a:t>
            </a:r>
          </a:p>
          <a:p>
            <a:r>
              <a:rPr lang="en-US" dirty="0"/>
              <a:t>Type II error (false negative)= quantified in recall </a:t>
            </a:r>
          </a:p>
          <a:p>
            <a:r>
              <a:rPr lang="en-US" dirty="0"/>
              <a:t>Getting high precision and high recall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4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3CB5-1B9C-CE36-7AEB-D07D879A9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 and Tolerant Retrieval </a:t>
            </a:r>
          </a:p>
        </p:txBody>
      </p:sp>
    </p:spTree>
    <p:extLst>
      <p:ext uri="{BB962C8B-B14F-4D97-AF65-F5344CB8AC3E}">
        <p14:creationId xmlns:p14="http://schemas.microsoft.com/office/powerpoint/2010/main" val="201298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665E-9DD5-FDE6-649C-07B2E675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Inverted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0F67-B231-19FD-8B6E-647EF2B6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words </a:t>
            </a:r>
          </a:p>
          <a:p>
            <a:r>
              <a:rPr lang="en-US" dirty="0"/>
              <a:t>Equivalence class : to-day=today, U.S.A </a:t>
            </a:r>
          </a:p>
          <a:p>
            <a:r>
              <a:rPr lang="en-US" dirty="0"/>
              <a:t>Porter Stemmer : feudalism= Feudal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8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9A2C-0C8D-9C52-A725-D3760820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Binary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FEE3-2EF6-B693-FF70-52425A90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 : come from cryptography</a:t>
            </a:r>
          </a:p>
          <a:p>
            <a:r>
              <a:rPr lang="en-US" dirty="0"/>
              <a:t>Limitation of Hash function : Cashing locality , Duplicates , no range query , it requires enumerate and then look up separately</a:t>
            </a:r>
          </a:p>
          <a:p>
            <a:r>
              <a:rPr lang="en-US" dirty="0"/>
              <a:t>Binary Search Tree:</a:t>
            </a:r>
          </a:p>
          <a:p>
            <a:r>
              <a:rPr lang="en-US" dirty="0"/>
              <a:t>Oath, can, be, port, to, or,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D1CA8-B2C1-F921-2D28-175DD65D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 and B+ Tree</a:t>
            </a:r>
          </a:p>
        </p:txBody>
      </p:sp>
      <p:pic>
        <p:nvPicPr>
          <p:cNvPr id="4" name="Content Placeholder 4" descr="A diagram of a computer code&#10;&#10;AI-generated content may be incorrect.">
            <a:extLst>
              <a:ext uri="{FF2B5EF4-FFF2-40B4-BE49-F238E27FC236}">
                <a16:creationId xmlns:a16="http://schemas.microsoft.com/office/drawing/2014/main" id="{4D61A012-1900-9891-304A-4079CB991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266689"/>
            <a:ext cx="11327549" cy="38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FB8C-642C-ECF4-C0A0-095AC907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585A-C4EA-8BE4-2A25-F0B817C0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to use wild cards:</a:t>
            </a:r>
          </a:p>
          <a:p>
            <a:pPr lvl="1"/>
            <a:r>
              <a:rPr lang="en-US" dirty="0"/>
              <a:t>the user is uncertain of the spelling of a query term( Sidney, Sydney)</a:t>
            </a:r>
          </a:p>
          <a:p>
            <a:pPr lvl="1"/>
            <a:r>
              <a:rPr lang="en-US" dirty="0"/>
              <a:t>the user is aware of multiple variants of spelling a term(</a:t>
            </a:r>
            <a:r>
              <a:rPr lang="en-US" dirty="0" err="1"/>
              <a:t>colour</a:t>
            </a:r>
            <a:r>
              <a:rPr lang="en-US" dirty="0"/>
              <a:t>, color)</a:t>
            </a:r>
          </a:p>
          <a:p>
            <a:pPr lvl="1"/>
            <a:r>
              <a:rPr lang="en-US" dirty="0"/>
              <a:t>the user seeks documents containing variants of a term that would be caught by stemming, but is unsure whether the search engine performs stemming (judicial vs judiciary )</a:t>
            </a:r>
          </a:p>
          <a:p>
            <a:endParaRPr lang="en-US" dirty="0"/>
          </a:p>
          <a:p>
            <a:r>
              <a:rPr lang="en-US" dirty="0"/>
              <a:t>A query such as </a:t>
            </a:r>
            <a:r>
              <a:rPr lang="en-US" dirty="0" err="1"/>
              <a:t>mon</a:t>
            </a:r>
            <a:r>
              <a:rPr lang="en-US" dirty="0"/>
              <a:t>* is known as a trailing wildcard query, because the * symbol occurs only once, at the end of the search string.</a:t>
            </a:r>
          </a:p>
          <a:p>
            <a:r>
              <a:rPr lang="en-US" dirty="0"/>
              <a:t>*Mon is leading wildcard query</a:t>
            </a:r>
          </a:p>
          <a:p>
            <a:r>
              <a:rPr lang="en-US" dirty="0"/>
              <a:t>How to solve se*</a:t>
            </a:r>
            <a:r>
              <a:rPr lang="en-US" dirty="0" err="1"/>
              <a:t>mon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1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432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Result Assessment </vt:lpstr>
      <vt:lpstr>Precision and Recall </vt:lpstr>
      <vt:lpstr>Dictionaries and Tolerant Retrieval </vt:lpstr>
      <vt:lpstr>Standard Inverted Index </vt:lpstr>
      <vt:lpstr>Better than Binary search </vt:lpstr>
      <vt:lpstr>B and B+ Tree</vt:lpstr>
      <vt:lpstr>Wild Card</vt:lpstr>
      <vt:lpstr>General Wild Card Queries</vt:lpstr>
      <vt:lpstr>Permuterm Index </vt:lpstr>
      <vt:lpstr>PowerPoint Presentation</vt:lpstr>
      <vt:lpstr>K-Gram</vt:lpstr>
      <vt:lpstr>Processing Wildcard Query</vt:lpstr>
      <vt:lpstr>K-gram </vt:lpstr>
      <vt:lpstr>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</dc:creator>
  <cp:lastModifiedBy>Safia Baloch</cp:lastModifiedBy>
  <cp:revision>92</cp:revision>
  <dcterms:created xsi:type="dcterms:W3CDTF">2025-02-04T05:26:40Z</dcterms:created>
  <dcterms:modified xsi:type="dcterms:W3CDTF">2025-02-05T10:25:20Z</dcterms:modified>
</cp:coreProperties>
</file>