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4" r:id="rId7"/>
    <p:sldId id="259" r:id="rId8"/>
    <p:sldId id="265" r:id="rId9"/>
    <p:sldId id="266" r:id="rId10"/>
    <p:sldId id="260" r:id="rId11"/>
    <p:sldId id="271" r:id="rId12"/>
    <p:sldId id="270" r:id="rId13"/>
    <p:sldId id="267" r:id="rId14"/>
    <p:sldId id="268" r:id="rId15"/>
    <p:sldId id="269" r:id="rId16"/>
    <p:sldId id="26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A67B3-F00E-86C4-2AB5-A006EF04C5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C3E39-4D21-63DC-E0FB-B32183DD7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063AE-C83B-E98B-6F81-6635E51A3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05659-F49A-840E-1D44-431B92C19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7C73-6DD7-AC86-88C1-55FF88724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5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AB82-122C-0AD6-6EDF-937FBD19F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88F366-4D5B-4086-7D5C-14B8F96ED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D2C33-2092-6824-4EF3-E0A656694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FBF2A-69B2-7ED1-2D37-0FC87607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6FA40-6DF0-ADFB-CC11-E7F3EFAC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33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35025-7BF5-7326-050A-8F37458447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486E8-DB56-899C-BF3B-3E48C9A1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4397D-5BB4-D839-A663-65007FD4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2A394-1CA1-2305-8B30-D59F1B0F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CD8D0-679C-8F11-A8AB-752A24B7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1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0689-B2F8-0BFC-30ED-14DC58FB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A169D-2304-6299-4AE6-8CC89F939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988EC-56EE-1BA9-251F-8AACD37A0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BA5B4-5C7C-9DB0-D7F8-867F2F08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38A14-288A-B162-22A3-0180638F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4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94C8-8446-58B1-6501-C5841A4E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2EE62-6E3A-D615-F06F-BDF136D64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EB683-319C-3044-0D8E-06B828D2A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591C4-8D3F-B84C-E12C-EE384847B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3A57A-8D72-A08A-3097-E1BE93CFB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1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659D-E3D6-C397-1B7F-D80F8FB85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2E386-F8CC-290B-CD85-99BDCD3C0F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E781C-FF83-B8B0-BB51-95E7B0027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90183-B008-7F40-8CA1-D3404C9A5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5C21B2-3B2F-0B83-03C4-CA934DDB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ED95C-A2A1-0370-EEE8-D5BA4850E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19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B5F8-E297-31CB-E2F5-EBF44CD5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78F3E-2B69-AA96-8679-58E13B565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F5779-4BEE-246B-7DCD-708829FFE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AD3E8-F6A7-10AF-B3E5-1D57D85B61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6E15D2-D888-4767-E3D8-0A69A43F7C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20E98-B7C7-EDDA-34FF-C7E469343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E68A7-2E63-D130-75E1-DD30CE14E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AEEC0-7400-F4F1-BD2B-5DB137709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52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90D8C-9B05-A8CC-A82C-F81464876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15A1C4-9566-17DA-9982-79BD490B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66B998-78C0-F4B1-9B2A-AE3930492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043065-2D3D-8253-9FB5-D289D6F2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52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68CB4C-58EE-304E-8976-C1187BC9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4D378-2419-62B7-23CD-B0362426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65C770-B6FD-A215-04AD-C636AA26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67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07882-ED1E-525C-A3AB-87F30A22F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04E80-2918-79FB-80E7-1AE500691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A3FD0-07EF-78EB-FFCB-F9D9599DA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60603-3630-C087-518D-548ACF8D8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F1481-711B-C79B-5005-886C067BB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10520-FA12-2B41-4649-949D6F807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26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1CBF6-91F4-8356-4ADF-E456B6DB0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2F32F-0A4A-64CA-312C-109842D5C5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BCD2C-38B0-EB80-6EA3-86DCCF8F7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2826F-EE09-3C35-97E2-81DEAD0BB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50ACE-01E4-8521-2035-3B2AB122D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977A89-73F7-3449-EFB0-21BF3669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848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222D80-F9EC-7E2E-5D6E-A3EFBAF77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62691-1188-4087-B6D3-141B7BE9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82929-59D1-A0E4-D0D6-30C1D6E92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4AA44-DBA7-4AD8-8A9A-A4CF9F4DF607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70E34-E0E0-E2B4-3792-B6E284DF23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9D8AF-B1D3-A17F-B49E-0DDBE6E64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BACD5-9ED9-45EC-B7CD-FB8AA5A35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937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mailto:prabhgup@amazon.com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E9916-3001-A650-EA81-5D9E5AE19C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DA837-E872-B26B-3163-98CCAA465A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8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CE00-8AC3-45B3-B52E-6118666C7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Sensitive Spelling Correction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1A48-02C8-1B7B-56CE-E3DCB2D2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Hostel Task :</a:t>
            </a:r>
          </a:p>
          <a:p>
            <a:r>
              <a:rPr lang="en-US" dirty="0"/>
              <a:t>A context sensitive real-time Spell Checker with language adaptability Prabhakar Gupta Amazon </a:t>
            </a:r>
            <a:r>
              <a:rPr lang="en-US" dirty="0">
                <a:hlinkClick r:id="rId2"/>
              </a:rPr>
              <a:t>prabhgup@amazon.com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30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47D5-C1CC-0D03-F8B3-5F6A58A05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AFFE-B949-61B5-A283-863D416C1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Consider the following documents in a collection. Where in and of are treated as stop words. </a:t>
            </a:r>
          </a:p>
          <a:p>
            <a:r>
              <a:rPr lang="en-US" dirty="0"/>
              <a:t>Doc 1: multi label classification text </a:t>
            </a:r>
          </a:p>
          <a:p>
            <a:r>
              <a:rPr lang="en-US" dirty="0"/>
              <a:t>Doc 2: text classification in python </a:t>
            </a:r>
          </a:p>
          <a:p>
            <a:r>
              <a:rPr lang="en-US" dirty="0"/>
              <a:t>Doc 3: label of text in classification </a:t>
            </a:r>
          </a:p>
          <a:p>
            <a:r>
              <a:rPr lang="en-US" dirty="0"/>
              <a:t>Doc 4: classification of label in text </a:t>
            </a:r>
          </a:p>
          <a:p>
            <a:r>
              <a:rPr lang="en-US" dirty="0"/>
              <a:t>Query: label text classification</a:t>
            </a:r>
          </a:p>
          <a:p>
            <a:r>
              <a:rPr lang="en-US" dirty="0"/>
              <a:t>By Assuming a Boolean Model for information retrieval, how would you retrieve the relevant documents for the query form given collection? You can use Jaccard similarity for computing relevance between document and query.</a:t>
            </a:r>
          </a:p>
        </p:txBody>
      </p:sp>
    </p:spTree>
    <p:extLst>
      <p:ext uri="{BB962C8B-B14F-4D97-AF65-F5344CB8AC3E}">
        <p14:creationId xmlns:p14="http://schemas.microsoft.com/office/powerpoint/2010/main" val="1897831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BAAC3-1E9A-EAAE-CD5F-CF5385D88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sensitive Spell correction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B3C3F-BCE8-A4CC-3575-FF0C28FC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Isolated criteria with edit distance</a:t>
            </a:r>
          </a:p>
          <a:p>
            <a:r>
              <a:rPr lang="en-US" dirty="0"/>
              <a:t>Working: Retrieve dictionary terms (isolated techniques) close (spelling correction) to each query term.  W1, w2,w3 etc.</a:t>
            </a:r>
          </a:p>
          <a:p>
            <a:pPr lvl="1"/>
            <a:r>
              <a:rPr lang="en-US" b="1" i="1" dirty="0"/>
              <a:t>Flew from </a:t>
            </a:r>
            <a:r>
              <a:rPr lang="en-US" b="1" i="1" dirty="0" err="1"/>
              <a:t>heathrow</a:t>
            </a:r>
            <a:endParaRPr lang="en-US" b="1" i="1" dirty="0"/>
          </a:p>
          <a:p>
            <a:pPr lvl="1"/>
            <a:r>
              <a:rPr lang="en-US" b="1" i="1" dirty="0"/>
              <a:t>Fled form </a:t>
            </a:r>
            <a:r>
              <a:rPr lang="en-US" b="1" i="1" dirty="0" err="1"/>
              <a:t>heathrow</a:t>
            </a:r>
            <a:endParaRPr lang="en-US" b="1" i="1" dirty="0"/>
          </a:p>
          <a:p>
            <a:pPr lvl="1"/>
            <a:r>
              <a:rPr lang="en-US" b="1" i="1" dirty="0"/>
              <a:t>Flea form </a:t>
            </a:r>
            <a:r>
              <a:rPr lang="en-US" b="1" i="1" dirty="0" err="1"/>
              <a:t>heathrow</a:t>
            </a:r>
            <a:r>
              <a:rPr lang="en-US" b="1" i="1" dirty="0"/>
              <a:t> </a:t>
            </a:r>
          </a:p>
          <a:p>
            <a:pPr lvl="1"/>
            <a:r>
              <a:rPr lang="en-US" dirty="0"/>
              <a:t>Combinatoric for spelling suggestion: </a:t>
            </a:r>
          </a:p>
          <a:p>
            <a:pPr lvl="2"/>
            <a:r>
              <a:rPr lang="en-US" dirty="0"/>
              <a:t>Suggestion for flew= 7, 3 for </a:t>
            </a:r>
            <a:r>
              <a:rPr lang="en-US" dirty="0" err="1"/>
              <a:t>heathrow</a:t>
            </a:r>
            <a:r>
              <a:rPr lang="en-US" dirty="0"/>
              <a:t>, and 19 for form. How many corrected phrase will enumerate ? </a:t>
            </a:r>
          </a:p>
          <a:p>
            <a:r>
              <a:rPr lang="en-US" dirty="0"/>
              <a:t>Hit Based Spelling Correction:</a:t>
            </a:r>
          </a:p>
          <a:p>
            <a:pPr lvl="1"/>
            <a:r>
              <a:rPr lang="en-US" dirty="0"/>
              <a:t>How many times phrase appear in corpus?</a:t>
            </a:r>
          </a:p>
          <a:p>
            <a:pPr lvl="1"/>
            <a:r>
              <a:rPr lang="en-US" dirty="0"/>
              <a:t>Check hits in either in corpus or in query logs (past queries)(user feedback)</a:t>
            </a:r>
          </a:p>
          <a:p>
            <a:pPr lvl="1"/>
            <a:r>
              <a:rPr lang="en-US" dirty="0"/>
              <a:t>Enumerate the first term suggestion and then get the query which occurred most</a:t>
            </a:r>
          </a:p>
        </p:txBody>
      </p:sp>
    </p:spTree>
    <p:extLst>
      <p:ext uri="{BB962C8B-B14F-4D97-AF65-F5344CB8AC3E}">
        <p14:creationId xmlns:p14="http://schemas.microsoft.com/office/powerpoint/2010/main" val="3301529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FC341-63FE-F5ED-87F2-62F2A93D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5A48B-BC69-76D5-FA05-29A1DA5C0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 a probability to a sentence or sequence of words</a:t>
            </a:r>
          </a:p>
          <a:p>
            <a:pPr lvl="1"/>
            <a:r>
              <a:rPr lang="en-US" dirty="0"/>
              <a:t>Machine Translation</a:t>
            </a:r>
          </a:p>
          <a:p>
            <a:pPr lvl="1"/>
            <a:r>
              <a:rPr lang="en-US" dirty="0"/>
              <a:t>Spell Correction </a:t>
            </a:r>
          </a:p>
          <a:p>
            <a:pPr lvl="2"/>
            <a:r>
              <a:rPr lang="en-US" dirty="0"/>
              <a:t>Example: The office is about fifteen </a:t>
            </a:r>
            <a:r>
              <a:rPr lang="en-US" b="1" dirty="0"/>
              <a:t>minuets</a:t>
            </a:r>
            <a:r>
              <a:rPr lang="en-US" dirty="0"/>
              <a:t> from my house</a:t>
            </a:r>
          </a:p>
          <a:p>
            <a:pPr lvl="2"/>
            <a:r>
              <a:rPr lang="en-US" dirty="0"/>
              <a:t>P(about fifteen </a:t>
            </a:r>
            <a:r>
              <a:rPr lang="en-US" b="1" dirty="0"/>
              <a:t>minutes</a:t>
            </a:r>
            <a:r>
              <a:rPr lang="en-US" dirty="0"/>
              <a:t> from)&gt; P(about fifteen </a:t>
            </a:r>
            <a:r>
              <a:rPr lang="en-US" b="1" dirty="0"/>
              <a:t>minuets</a:t>
            </a:r>
            <a:r>
              <a:rPr lang="en-US" dirty="0"/>
              <a:t> from )</a:t>
            </a:r>
          </a:p>
          <a:p>
            <a:pPr lvl="1"/>
            <a:r>
              <a:rPr lang="en-US" dirty="0"/>
              <a:t>P(W)= P(w1,w2,w3….</a:t>
            </a:r>
            <a:r>
              <a:rPr lang="en-US" dirty="0" err="1"/>
              <a:t>wn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Relatively, the probability of an upcoming word:</a:t>
            </a:r>
          </a:p>
          <a:p>
            <a:pPr lvl="2"/>
            <a:r>
              <a:rPr lang="en-US" dirty="0"/>
              <a:t>P(w5|w1, w2, w3, w4)</a:t>
            </a:r>
          </a:p>
          <a:p>
            <a:pPr lvl="1"/>
            <a:r>
              <a:rPr lang="en-US" dirty="0"/>
              <a:t>The model which computes either of this equation is called Language Model</a:t>
            </a:r>
          </a:p>
        </p:txBody>
      </p:sp>
    </p:spTree>
    <p:extLst>
      <p:ext uri="{BB962C8B-B14F-4D97-AF65-F5344CB8AC3E}">
        <p14:creationId xmlns:p14="http://schemas.microsoft.com/office/powerpoint/2010/main" val="1511679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8FC52-1510-1338-14A6-6744CCFA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Joint Probability: Chain Rule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DEBE5-2D21-CA0A-8860-D72E17BC3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probability equation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Chain rule in General:</a:t>
            </a:r>
          </a:p>
          <a:p>
            <a:endParaRPr lang="en-US" dirty="0"/>
          </a:p>
          <a:p>
            <a:r>
              <a:rPr lang="en-US" dirty="0"/>
              <a:t>P(“its water is so transparent”)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DEDED2-60C3-7D2E-9245-A170D3D98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200" y="5245063"/>
            <a:ext cx="5311600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10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5C9DC-2D0B-F50D-1E81-CFF37CA9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Probabilities: Markov Assumption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D852A-5EE9-17D9-F303-7D2EB2526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Simplifying assumption: Estimate the probability to the closer few Previous or couple of previous terms than the entire context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Unigram Model</a:t>
            </a:r>
          </a:p>
          <a:p>
            <a:pPr marL="0" indent="0">
              <a:buNone/>
            </a:pPr>
            <a:r>
              <a:rPr lang="en-US" dirty="0"/>
              <a:t>Bigram Model</a:t>
            </a:r>
          </a:p>
          <a:p>
            <a:pPr marL="0" indent="0">
              <a:buNone/>
            </a:pPr>
            <a:r>
              <a:rPr lang="en-US" dirty="0"/>
              <a:t>N-Gram Model: extend to trigrams, 4-grams and 5 grams</a:t>
            </a:r>
          </a:p>
          <a:p>
            <a:pPr marL="0" indent="0">
              <a:buNone/>
            </a:pPr>
            <a:r>
              <a:rPr lang="en-US" dirty="0"/>
              <a:t>Problem: long-distance dependencies in language:</a:t>
            </a:r>
          </a:p>
          <a:p>
            <a:pPr marL="0" indent="0">
              <a:buNone/>
            </a:pPr>
            <a:r>
              <a:rPr lang="en-US" dirty="0"/>
              <a:t>Example: “ the computer which I had just put into the machine room on the fifth floor crashed”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9DDEE-6C88-6F12-006D-9150C806E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500" y="2530837"/>
            <a:ext cx="5768840" cy="9373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95EE1A-7DD8-4A1C-7532-E884C98F3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0856" y="3197235"/>
            <a:ext cx="3665538" cy="7620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DEAC31-5624-2D33-FC37-124194E2B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251" y="3777980"/>
            <a:ext cx="5273497" cy="63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412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4003-ECF0-4A8C-3D73-0366F993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Phonetic Correction : Hostel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1C58-8776-242C-AD49-A6FF20B3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7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3272-2959-7599-5084-1A2A4B1C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Spelling Correction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82A6E-EE59-1CEC-C6D4-C7AD41328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Basic Principles</a:t>
            </a:r>
          </a:p>
          <a:p>
            <a:pPr lvl="1"/>
            <a:r>
              <a:rPr lang="en-US" dirty="0"/>
              <a:t>Choose “Nearest “ one  for misspelled query term.</a:t>
            </a:r>
          </a:p>
          <a:p>
            <a:pPr lvl="1"/>
            <a:r>
              <a:rPr lang="en-US" dirty="0"/>
              <a:t>If two queries are tied , select the one more common</a:t>
            </a:r>
          </a:p>
          <a:p>
            <a:pPr lvl="2"/>
            <a:r>
              <a:rPr lang="en-US" dirty="0"/>
              <a:t>Term occurrence  </a:t>
            </a:r>
          </a:p>
          <a:p>
            <a:r>
              <a:rPr lang="en-US" dirty="0"/>
              <a:t>Computational proximity of algorithms:</a:t>
            </a:r>
          </a:p>
          <a:p>
            <a:pPr lvl="1"/>
            <a:r>
              <a:rPr lang="en-US" dirty="0"/>
              <a:t>Take all correct spelled version of query, </a:t>
            </a:r>
          </a:p>
          <a:p>
            <a:pPr lvl="2"/>
            <a:r>
              <a:rPr lang="en-US" dirty="0"/>
              <a:t>only when term is not in dictionary </a:t>
            </a:r>
          </a:p>
          <a:p>
            <a:pPr lvl="2"/>
            <a:r>
              <a:rPr lang="en-US" dirty="0"/>
              <a:t>Returned results of query are fewer than present in documents.</a:t>
            </a:r>
          </a:p>
          <a:p>
            <a:pPr lvl="2"/>
            <a:r>
              <a:rPr lang="en-US" dirty="0"/>
              <a:t>If fewer document returned for query, then spell suggestion to user. respond “</a:t>
            </a:r>
            <a:r>
              <a:rPr lang="en-US" b="1" i="1" dirty="0"/>
              <a:t>Did you mean ….?”</a:t>
            </a:r>
          </a:p>
          <a:p>
            <a:r>
              <a:rPr lang="en-US" b="1" i="1" dirty="0"/>
              <a:t>Forms of Spelling Correction</a:t>
            </a:r>
          </a:p>
          <a:p>
            <a:pPr lvl="1"/>
            <a:r>
              <a:rPr lang="en-US" b="1" i="1" dirty="0"/>
              <a:t>Isolated-term correction:</a:t>
            </a:r>
            <a:r>
              <a:rPr lang="en-US" dirty="0"/>
              <a:t> single term at a time. </a:t>
            </a:r>
            <a:endParaRPr lang="en-US" b="1" i="1" dirty="0"/>
          </a:p>
          <a:p>
            <a:pPr lvl="1"/>
            <a:r>
              <a:rPr lang="en-US" b="1" i="1" dirty="0"/>
              <a:t>Context-sensitive correction: </a:t>
            </a:r>
            <a:r>
              <a:rPr lang="en-US" dirty="0"/>
              <a:t>“Flew form Heathrow”</a:t>
            </a:r>
            <a:endParaRPr lang="en-US" b="1" i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28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25BCC-340D-0A4D-5B8B-672510FD5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Edit Distance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EEEF-F0A7-252A-998F-0515216DA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US" sz="1700" dirty="0"/>
              <a:t>Applications: Spell correction, computational biology, machine translation, speech recognition </a:t>
            </a:r>
          </a:p>
          <a:p>
            <a:pPr marL="457200" lvl="1" indent="0">
              <a:buNone/>
            </a:pPr>
            <a:r>
              <a:rPr lang="en-US" sz="1700" dirty="0"/>
              <a:t>Example :User typed “</a:t>
            </a:r>
            <a:r>
              <a:rPr lang="en-US" sz="1700" dirty="0" err="1"/>
              <a:t>graffe</a:t>
            </a:r>
            <a:r>
              <a:rPr lang="en-US" sz="1700" dirty="0"/>
              <a:t>”</a:t>
            </a:r>
          </a:p>
          <a:p>
            <a:pPr marL="457200" lvl="1" indent="0">
              <a:buNone/>
            </a:pPr>
            <a:r>
              <a:rPr lang="en-US" sz="1700" dirty="0"/>
              <a:t>Which is closest? Graf, graft, grail, giraffe</a:t>
            </a:r>
          </a:p>
          <a:p>
            <a:r>
              <a:rPr lang="en-US" sz="1700" dirty="0"/>
              <a:t>Minimum number of edit operations required to transform String1 to string2.</a:t>
            </a:r>
          </a:p>
          <a:p>
            <a:pPr lvl="1"/>
            <a:r>
              <a:rPr lang="en-US" sz="1700" dirty="0"/>
              <a:t>Insert a character into string or</a:t>
            </a:r>
          </a:p>
          <a:p>
            <a:pPr lvl="1"/>
            <a:r>
              <a:rPr lang="en-US" sz="1700" dirty="0"/>
              <a:t>Delete a character from string or</a:t>
            </a:r>
          </a:p>
          <a:p>
            <a:pPr lvl="1"/>
            <a:r>
              <a:rPr lang="en-US" sz="1700" dirty="0"/>
              <a:t>Substitution  a character of the string by another character . </a:t>
            </a:r>
          </a:p>
          <a:p>
            <a:pPr marL="457200" lvl="1" indent="0">
              <a:buNone/>
            </a:pPr>
            <a:r>
              <a:rPr lang="en-US" sz="1700" dirty="0"/>
              <a:t>Also known as </a:t>
            </a:r>
            <a:r>
              <a:rPr lang="en-US" sz="1700" dirty="0" err="1"/>
              <a:t>Levenshtein</a:t>
            </a:r>
            <a:r>
              <a:rPr lang="en-US" sz="1700" dirty="0"/>
              <a:t> distance.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591F54-7558-44D3-DB6B-F1D785249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066" y="1220598"/>
            <a:ext cx="4305905" cy="1559792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806C1-2D74-24EB-6FC4-8E8E5C5F2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66" y="4614659"/>
            <a:ext cx="4305905" cy="495178"/>
          </a:xfrm>
          <a:prstGeom prst="rect">
            <a:avLst/>
          </a:prstGeom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06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A3227-85CD-FAE7-330D-4D59DA8DA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000"/>
              <a:t>Minimum edit distance as Search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57186-D687-9B9D-224D-35C06776D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Space of all edit sequences is huge</a:t>
            </a:r>
          </a:p>
          <a:p>
            <a:pPr lvl="1"/>
            <a:r>
              <a:rPr lang="en-US" dirty="0"/>
              <a:t> we can not afford to navigate naively </a:t>
            </a:r>
          </a:p>
          <a:p>
            <a:pPr lvl="1"/>
            <a:r>
              <a:rPr lang="en-US" dirty="0"/>
              <a:t>Lots of distinct path's wind up at the same state</a:t>
            </a:r>
          </a:p>
          <a:p>
            <a:pPr lvl="2"/>
            <a:r>
              <a:rPr lang="en-US" sz="2400" dirty="0"/>
              <a:t>We don’t have to keep track of all of them </a:t>
            </a:r>
          </a:p>
          <a:p>
            <a:pPr lvl="2"/>
            <a:r>
              <a:rPr lang="en-US" sz="2400" dirty="0"/>
              <a:t>Just the shortest path to each of those revisited states.</a:t>
            </a:r>
          </a:p>
          <a:p>
            <a:pPr lvl="2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4269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BE7424-4F1E-3FFB-74FD-B60D7AA66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/>
              <a:t>Search Space: Edit Distance   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D6299-5829-9250-ED32-ABDBE496C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US" sz="2200"/>
              <a:t>Dynamic Programming for shortest path :</a:t>
            </a:r>
          </a:p>
          <a:p>
            <a:pPr lvl="1"/>
            <a:r>
              <a:rPr lang="en-US" sz="2200"/>
              <a:t>Solving problems by combining solutions to subproblems.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90E68F-B789-C688-BD65-4D6E5C486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712" y="575056"/>
            <a:ext cx="5145168" cy="3814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6FD600-015A-FE4F-A16C-AC8858F3E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3931921"/>
            <a:ext cx="7101840" cy="20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865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DB3CE-4E73-4795-3EB1-E1B49FBF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70D32E-E8B0-10B3-9871-E25A1C26DF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04484"/>
            <a:ext cx="449873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str1 = "kitten"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var(--ds-font-family-code)"/>
              </a:rPr>
              <a:t>str2 = "sitting"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Inter"/>
              </a:rPr>
              <a:t>: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58F982-EBE9-CA9E-BDEA-C4AD0E88B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49491"/>
            <a:ext cx="4389500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53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8F22C9-3C59-BEE8-498A-403AFD53D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4600"/>
              <a:t>K-Gram Indexes for Spelling Correction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01A23-5737-16B2-42B8-A06E8FBC2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anchor="t">
            <a:normAutofit/>
          </a:bodyPr>
          <a:lstStyle/>
          <a:p>
            <a:r>
              <a:rPr lang="en-US" sz="2200" dirty="0"/>
              <a:t>Assumption </a:t>
            </a:r>
          </a:p>
          <a:p>
            <a:r>
              <a:rPr lang="en-US" sz="2200" dirty="0"/>
              <a:t>Two terms within a small edit distance have many k-gram in common </a:t>
            </a:r>
          </a:p>
          <a:p>
            <a:r>
              <a:rPr lang="en-US" sz="2200" dirty="0"/>
              <a:t>Example: 3gram</a:t>
            </a:r>
          </a:p>
          <a:p>
            <a:r>
              <a:rPr lang="en-US" sz="2200" dirty="0"/>
              <a:t>Computer, </a:t>
            </a:r>
            <a:r>
              <a:rPr lang="en-US" sz="2200" dirty="0" err="1"/>
              <a:t>cmputer</a:t>
            </a:r>
            <a:r>
              <a:rPr lang="en-US" sz="2200" dirty="0"/>
              <a:t>, </a:t>
            </a:r>
            <a:r>
              <a:rPr lang="en-US" sz="2200" dirty="0" err="1"/>
              <a:t>terran</a:t>
            </a:r>
            <a:r>
              <a:rPr lang="en-US" sz="2200" dirty="0"/>
              <a:t> </a:t>
            </a:r>
          </a:p>
          <a:p>
            <a:r>
              <a:rPr lang="en-US" sz="2200" dirty="0"/>
              <a:t>Computer , route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E4726C-2F3A-747D-E916-0F116DA5A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2241674"/>
            <a:ext cx="5458968" cy="237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16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5D39F6-EB84-810C-203C-A209E4D62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Jaccard Coefficients</a:t>
            </a:r>
          </a:p>
        </p:txBody>
      </p:sp>
      <p:pic>
        <p:nvPicPr>
          <p:cNvPr id="7" name="Content Placeholder 6" descr="A math equation with a divider&#10;&#10;AI-generated content may be incorrect.">
            <a:extLst>
              <a:ext uri="{FF2B5EF4-FFF2-40B4-BE49-F238E27FC236}">
                <a16:creationId xmlns:a16="http://schemas.microsoft.com/office/drawing/2014/main" id="{929AE4A5-6E36-007C-EEF3-D48638405B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5748" y="3628652"/>
            <a:ext cx="5131088" cy="1103184"/>
          </a:xfrm>
          <a:prstGeom prst="rect">
            <a:avLst/>
          </a:prstGeom>
        </p:spPr>
      </p:pic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CA7177D8-00DF-2DC0-F658-0BC9B568B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395194"/>
            <a:ext cx="5131087" cy="364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7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FFEE-E64D-F682-8BF8-97C73FD7A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3220086-3CE5-06AB-7DB3-32B557E1E1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2613" y="1507808"/>
            <a:ext cx="3856054" cy="3025402"/>
          </a:xfrm>
        </p:spPr>
      </p:pic>
    </p:spTree>
    <p:extLst>
      <p:ext uri="{BB962C8B-B14F-4D97-AF65-F5344CB8AC3E}">
        <p14:creationId xmlns:p14="http://schemas.microsoft.com/office/powerpoint/2010/main" val="3220441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1546</TotalTime>
  <Words>699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Inter</vt:lpstr>
      <vt:lpstr>var(--ds-font-family-code)</vt:lpstr>
      <vt:lpstr>Office Theme</vt:lpstr>
      <vt:lpstr>Week 3</vt:lpstr>
      <vt:lpstr>Spelling Correction  </vt:lpstr>
      <vt:lpstr>Edit Distance </vt:lpstr>
      <vt:lpstr>Minimum edit distance as Search</vt:lpstr>
      <vt:lpstr>Search Space: Edit Distance   </vt:lpstr>
      <vt:lpstr>Task</vt:lpstr>
      <vt:lpstr>K-Gram Indexes for Spelling Correction </vt:lpstr>
      <vt:lpstr>Jaccard Coefficients</vt:lpstr>
      <vt:lpstr>Updated</vt:lpstr>
      <vt:lpstr>Context Sensitive Spelling Correction </vt:lpstr>
      <vt:lpstr>Task</vt:lpstr>
      <vt:lpstr>Context sensitive Spell correction</vt:lpstr>
      <vt:lpstr>Probabilistic Language Models</vt:lpstr>
      <vt:lpstr>Compute Joint Probability: Chain Rule </vt:lpstr>
      <vt:lpstr>Estimating Probabilities: Markov Assumption</vt:lpstr>
      <vt:lpstr>Phonetic Correction : Hostel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Baloch</dc:creator>
  <cp:lastModifiedBy>Safia Baloch</cp:lastModifiedBy>
  <cp:revision>90</cp:revision>
  <dcterms:created xsi:type="dcterms:W3CDTF">2025-02-08T11:51:59Z</dcterms:created>
  <dcterms:modified xsi:type="dcterms:W3CDTF">2025-02-11T08:39:26Z</dcterms:modified>
</cp:coreProperties>
</file>