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EEB0-6856-9B54-EA5B-233DDFA15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2636D-C1E3-B785-8B2D-C2DAD094E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64A04-3423-8EA4-00F9-FB5B7BAE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1299-76F4-4739-9FCF-D1506286A58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2186-13BA-514B-D57B-0BBE5362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AE4D-8D2B-C8FA-0C06-28D4BD7A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A0B0-5EFF-4AD2-A20A-2CF0305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2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D7A3-4172-D745-4E14-A27074E5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47975-8908-FA7E-8725-AD39A57FA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4531E-DCE4-55B6-8F9D-D312F746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1299-76F4-4739-9FCF-D1506286A58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7A693-9DFB-F016-A495-7B3E8B26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0B6A2-D7B7-55A8-2FB7-DB249D87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A0B0-5EFF-4AD2-A20A-2CF0305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5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4CDE2-6D55-3293-11AB-3C5FFDA04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EF49E-EF33-3CFA-4C39-0812FF931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C12B-E3D1-844A-A67C-3120091C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1299-76F4-4739-9FCF-D1506286A58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76DD-58FB-54AB-7370-33C518F4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A076-540A-9A66-54AB-37610541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A0B0-5EFF-4AD2-A20A-2CF0305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B15A-E698-93C5-4B08-300AA6D9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DFB6-5D69-0FA6-9196-A656810E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22A9-6917-710D-C75D-8A3A70E7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1299-76F4-4739-9FCF-D1506286A58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92DE-DD2A-BC03-5FC7-C5B7ABA4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6458-C13B-4AE3-6842-9737682F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A0B0-5EFF-4AD2-A20A-2CF0305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7B7D-AF4D-DF60-C30E-B42E1F1B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BBE96-8326-F43A-E843-C5730F08A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619A2-338D-631C-E111-EBA4F409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1299-76F4-4739-9FCF-D1506286A58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E3B07-E2D5-FC0A-C18F-A092CDF0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9BC6-9C85-24BA-F925-ED14482E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A0B0-5EFF-4AD2-A20A-2CF0305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9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6FFC-E510-7892-957A-EB192C37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F476B-59CE-51C1-6D29-6CB21C9B3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55DBF-3EE8-BF14-F057-601D6CF66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1BD3F-7D04-EC34-E5E8-2C721DAC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1299-76F4-4739-9FCF-D1506286A58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347E-D889-CFA6-FEE7-613F2A90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9220A-6CD2-DE97-099D-62DE9E89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A0B0-5EFF-4AD2-A20A-2CF0305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20CD-3094-89A7-B30D-C2D1AE8E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96982-B5B8-3CB5-9EB7-31DCA3A6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8DD70-6B98-504F-E816-F62E72FC6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F4589-DEF7-0D47-163E-25A50BD05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6E370-CEA5-31AB-06CF-2F6BECC00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F0D6A-0680-9160-5F36-CBA35F7B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1299-76F4-4739-9FCF-D1506286A58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99400-30AE-5D9C-7B1C-9A8ABC6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C1728-5D84-83BB-046D-0439B60F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A0B0-5EFF-4AD2-A20A-2CF0305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ECF3-091F-C920-6A4E-E828B4E8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F8E6B-BC6B-3085-BAFD-8C573F72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1299-76F4-4739-9FCF-D1506286A58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8DFE0-DDCF-647B-B1C8-3F20FAE5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63FC9-E829-ACD8-1369-FAB84E18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A0B0-5EFF-4AD2-A20A-2CF0305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9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400D3-4E3A-CF13-486D-85FECE75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1299-76F4-4739-9FCF-D1506286A58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24205-792D-B00A-AB7B-08DE5F75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ECA40-1A2C-ED70-43B1-AF0B7D12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A0B0-5EFF-4AD2-A20A-2CF0305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0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3C52-5A44-4FDE-A4F3-9E2FDE51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9895-AC78-3B65-1A69-CC61F421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7DF02-A0CC-7BB8-A71E-CF3A7AB14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4A93A-636B-ABEC-CFB1-EEF5EBC6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1299-76F4-4739-9FCF-D1506286A58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B40EC-4EE4-4A2B-3035-28FB2A66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22D5-23E3-911D-0639-3184CC38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A0B0-5EFF-4AD2-A20A-2CF0305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450D-380E-019C-AD05-57BC2241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8AD1D-8435-A2BE-7D44-1C9530FCB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52BED-55F0-6DA9-B6D1-43F259DB4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5012F-5FD6-A09B-0119-6F0AF83B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1299-76F4-4739-9FCF-D1506286A58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7479E-2A0B-8A22-8DCD-B2263679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0F07E-4397-1038-2F9A-6CF4D026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A0B0-5EFF-4AD2-A20A-2CF0305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29ADE-935F-DF29-8923-E869E96D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A7F4A-B8FA-DFEF-AA90-E6A4C0201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99AB-F5BE-3908-6D1C-2A2CC2295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21299-76F4-4739-9FCF-D1506286A58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4A15-A7E8-DFF6-DC43-846C65FD7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F6A2-EA61-B080-B9F4-FAE7F2235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64A0B0-5EFF-4AD2-A20A-2CF0305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4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487A-F9CD-C443-6486-1B275175B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N-Gram Language Model: Interpolation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928A6-BDCC-9D5D-3878-DDECFAFDE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</p:spTree>
    <p:extLst>
      <p:ext uri="{BB962C8B-B14F-4D97-AF65-F5344CB8AC3E}">
        <p14:creationId xmlns:p14="http://schemas.microsoft.com/office/powerpoint/2010/main" val="187966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E381-E474-D7C2-6C79-0FF9C8C8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Smoothing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42B1-48F1-F382-39D0-6FD155DC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Add-1 smoothing :</a:t>
            </a:r>
          </a:p>
          <a:p>
            <a:pPr lvl="1"/>
            <a:r>
              <a:rPr lang="en-US" dirty="0"/>
              <a:t>Good for text categorization, not for language modelling</a:t>
            </a:r>
          </a:p>
          <a:p>
            <a:r>
              <a:rPr lang="en-US" dirty="0"/>
              <a:t>Commonly used method is : extended interpolated </a:t>
            </a:r>
            <a:r>
              <a:rPr lang="en-US" dirty="0" err="1"/>
              <a:t>Kneser</a:t>
            </a:r>
            <a:r>
              <a:rPr lang="en-US" dirty="0"/>
              <a:t>-Ney</a:t>
            </a:r>
          </a:p>
          <a:p>
            <a:r>
              <a:rPr lang="en-US" dirty="0"/>
              <a:t>For very large N-gram like the web: stupid backoff </a:t>
            </a:r>
          </a:p>
        </p:txBody>
      </p:sp>
    </p:spTree>
    <p:extLst>
      <p:ext uri="{BB962C8B-B14F-4D97-AF65-F5344CB8AC3E}">
        <p14:creationId xmlns:p14="http://schemas.microsoft.com/office/powerpoint/2010/main" val="31425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ext on a white background&#10;&#10;AI-generated content may be incorrect.">
            <a:extLst>
              <a:ext uri="{FF2B5EF4-FFF2-40B4-BE49-F238E27FC236}">
                <a16:creationId xmlns:a16="http://schemas.microsoft.com/office/drawing/2014/main" id="{00735EFF-C9D6-632B-8538-AE0863744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38826"/>
            <a:ext cx="10905066" cy="39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3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4A1B-B9C2-78B3-722A-ED54F6C3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off and Interpolation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DCC5C-E42A-B3A0-694B-6C47AF112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Sometimes it helps to use less context</a:t>
            </a:r>
          </a:p>
          <a:p>
            <a:pPr lvl="1"/>
            <a:r>
              <a:rPr lang="en-US" dirty="0"/>
              <a:t>Condition on less context for contexts you have not learned much about.</a:t>
            </a:r>
          </a:p>
          <a:p>
            <a:r>
              <a:rPr lang="en-US" dirty="0"/>
              <a:t>Back off:</a:t>
            </a:r>
          </a:p>
          <a:p>
            <a:pPr lvl="1"/>
            <a:r>
              <a:rPr lang="en-US" dirty="0"/>
              <a:t>Use trigram if you have good evidence,</a:t>
            </a:r>
          </a:p>
          <a:p>
            <a:pPr lvl="1"/>
            <a:r>
              <a:rPr lang="en-US" dirty="0"/>
              <a:t>Otherwise bigram, otherwise unigram</a:t>
            </a:r>
          </a:p>
          <a:p>
            <a:r>
              <a:rPr lang="en-US" dirty="0"/>
              <a:t>Interpolation:</a:t>
            </a:r>
          </a:p>
          <a:p>
            <a:pPr lvl="1"/>
            <a:r>
              <a:rPr lang="en-US" dirty="0"/>
              <a:t>Mix unigram, bigram, trigram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121E-2DBB-2EBA-F038-585B9F79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EA2B-FDDE-E2D0-AF3B-47054CB50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Interpolation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Lambdas Conditional on Context:</a:t>
            </a:r>
          </a:p>
          <a:p>
            <a:r>
              <a:rPr lang="en-US" dirty="0"/>
              <a:t>Use lambda with more context in terms of how two terms appear in training data.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38683-8750-27AE-0F01-A8A4C181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52" y="2621210"/>
            <a:ext cx="7508507" cy="1280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8FD32-96B3-3E22-FD41-55E281E9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287" y="4747102"/>
            <a:ext cx="7902625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8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D12B-3267-1CFD-93D2-41DC1386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D0ED-3404-67F8-C5F1-5C757126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unigram</a:t>
            </a:r>
          </a:p>
          <a:p>
            <a:pPr lvl="1"/>
            <a:r>
              <a:rPr lang="en-US"/>
              <a:t> </a:t>
            </a:r>
            <a:endParaRPr lang="en-US" dirty="0"/>
          </a:p>
          <a:p>
            <a:r>
              <a:rPr lang="en-US" dirty="0"/>
              <a:t>For Bigram</a:t>
            </a:r>
          </a:p>
          <a:p>
            <a:r>
              <a:rPr lang="en-US" dirty="0"/>
              <a:t>For Trigram </a:t>
            </a:r>
          </a:p>
        </p:txBody>
      </p:sp>
    </p:spTree>
    <p:extLst>
      <p:ext uri="{BB962C8B-B14F-4D97-AF65-F5344CB8AC3E}">
        <p14:creationId xmlns:p14="http://schemas.microsoft.com/office/powerpoint/2010/main" val="22268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9C2D-8309-6C03-310C-5D0B8E90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the lambda?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4B19-55EC-6B20-B69D-A4FD0194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held-out corpus to set the lambda, to increase the likelihood of the held-out data. </a:t>
            </a:r>
          </a:p>
          <a:p>
            <a:pPr lvl="1"/>
            <a:r>
              <a:rPr lang="en-US" dirty="0"/>
              <a:t>Fix the n-gram probabilities and then search for the lambda values that give the highest probability of the held out set.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	held out corpora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1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42D8-2642-8C35-B4BF-B30C2A26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Words: Open versus Closed Vocabulary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DEA9-2012-4C38-30E5-EE1AC137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Unknown words</a:t>
            </a:r>
            <a:r>
              <a:rPr lang="en-US" dirty="0"/>
              <a:t>: not present in training data or in vocabulary: OOV</a:t>
            </a:r>
          </a:p>
          <a:p>
            <a:r>
              <a:rPr lang="en-US" b="1" dirty="0"/>
              <a:t>Closed vocab:</a:t>
            </a:r>
            <a:r>
              <a:rPr lang="en-US" dirty="0"/>
              <a:t> all words encountered during testing or deployment are part of training vocab</a:t>
            </a:r>
          </a:p>
          <a:p>
            <a:pPr lvl="1"/>
            <a:r>
              <a:rPr lang="en-US" dirty="0"/>
              <a:t>Unk are either ignored or replaced with special token (</a:t>
            </a:r>
            <a:r>
              <a:rPr lang="en-US" dirty="0" err="1"/>
              <a:t>unk</a:t>
            </a:r>
            <a:r>
              <a:rPr lang="en-US" dirty="0"/>
              <a:t>)or  predefined rules, </a:t>
            </a:r>
          </a:p>
          <a:p>
            <a:pPr lvl="1"/>
            <a:r>
              <a:rPr lang="en-US" dirty="0"/>
              <a:t>Less  realistic: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machine translation with fixed vocabulary </a:t>
            </a:r>
          </a:p>
          <a:p>
            <a:r>
              <a:rPr lang="en-US" b="1" dirty="0"/>
              <a:t>Open Vocabulary </a:t>
            </a:r>
          </a:p>
          <a:p>
            <a:pPr lvl="1"/>
            <a:r>
              <a:rPr lang="en-US" dirty="0"/>
              <a:t>Create UNK token</a:t>
            </a:r>
          </a:p>
          <a:p>
            <a:pPr lvl="1"/>
            <a:r>
              <a:rPr lang="en-US" dirty="0"/>
              <a:t>Create a fixed lexicon L of size V</a:t>
            </a:r>
          </a:p>
          <a:p>
            <a:pPr lvl="1"/>
            <a:r>
              <a:rPr lang="en-US" dirty="0"/>
              <a:t>At normalization phase , any training word not in L changed to &lt;UNK&gt;</a:t>
            </a:r>
          </a:p>
          <a:p>
            <a:pPr lvl="1"/>
            <a:r>
              <a:rPr lang="en-US" dirty="0"/>
              <a:t>Now train its probability like a normal word.</a:t>
            </a:r>
          </a:p>
          <a:p>
            <a:pPr lvl="1"/>
            <a:r>
              <a:rPr lang="en-US" dirty="0"/>
              <a:t>How do you know that word is not in L 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2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9844-39B1-665E-8684-4B9559FB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Scale N grams: Stupid Backoff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DCFA-4ECF-713D-9575-9B5D50EFF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Brants et al. 2007</a:t>
            </a:r>
          </a:p>
          <a:p>
            <a:r>
              <a:rPr lang="en-US" b="0" i="0" dirty="0">
                <a:effectLst/>
                <a:latin typeface="Inter"/>
              </a:rPr>
              <a:t>it uses a heuristic to estimate the likelihood of the next word based on the highest-order n-gram available, backing off to lower-order n-grams if necessary.</a:t>
            </a:r>
            <a:endParaRPr lang="en-US" dirty="0"/>
          </a:p>
          <a:p>
            <a:r>
              <a:rPr lang="en-US" dirty="0"/>
              <a:t>No discounting, just use relative frequencies.</a:t>
            </a:r>
          </a:p>
          <a:p>
            <a:r>
              <a:rPr lang="en-US" dirty="0"/>
              <a:t>No probabilities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C5206-0CBC-B7F9-4853-81A5C1C7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443" y="3560870"/>
            <a:ext cx="8376557" cy="271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8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B96B-4A01-9CA5-45ED-62E832D8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and Perplexity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8C2F-5308-676A-10FF-44416F7E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 is measure of information </a:t>
            </a:r>
          </a:p>
          <a:p>
            <a:r>
              <a:rPr lang="en-US" dirty="0"/>
              <a:t>Cross entropy: </a:t>
            </a:r>
            <a:r>
              <a:rPr lang="en-US" i="1" dirty="0"/>
              <a:t>how well model’s predicted probabilities match true distribution of the test set. </a:t>
            </a:r>
          </a:p>
          <a:p>
            <a:pPr lvl="1"/>
            <a:r>
              <a:rPr lang="en-US" dirty="0"/>
              <a:t>Useful when we don not know the actual probability distribution that generate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perplexity is intuitively related to entropy 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96EF3-06D4-85C0-F04E-BA3B780B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558" y="4001294"/>
            <a:ext cx="3817721" cy="753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77C99-C119-FED4-A6EA-A44E7C01D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08" y="5581636"/>
            <a:ext cx="1851820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8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1634-EAC4-65FD-4D39-F8CED30B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E737-A485-192E-AF3A-2EB5AC31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cat sat on the mat</a:t>
            </a:r>
          </a:p>
          <a:p>
            <a:r>
              <a:rPr lang="en-US" dirty="0"/>
              <a:t>The bigram probabilities are:</a:t>
            </a:r>
          </a:p>
          <a:p>
            <a:pPr lvl="1"/>
            <a:r>
              <a:rPr lang="en-US" b="0" i="1" dirty="0">
                <a:solidFill>
                  <a:srgbClr val="FF0000"/>
                </a:solidFill>
                <a:effectLst/>
                <a:latin typeface="KaTeX_Math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(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KaTeX_Main"/>
              </a:rPr>
              <a:t>cat∣the</a:t>
            </a: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)=0.4</a:t>
            </a:r>
            <a:endParaRPr lang="en-US" b="0" i="0" dirty="0">
              <a:solidFill>
                <a:srgbClr val="FF0000"/>
              </a:solidFill>
              <a:effectLst/>
              <a:latin typeface="Inter"/>
            </a:endParaRPr>
          </a:p>
          <a:p>
            <a:pPr lvl="1">
              <a:spcBef>
                <a:spcPts val="30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P(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KaTeX_Main"/>
              </a:rPr>
              <a:t>sat∣cat</a:t>
            </a: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)=0.6</a:t>
            </a:r>
            <a:endParaRPr lang="en-US" b="0" i="0" dirty="0">
              <a:solidFill>
                <a:srgbClr val="FF0000"/>
              </a:solidFill>
              <a:effectLst/>
              <a:latin typeface="Inter"/>
            </a:endParaRPr>
          </a:p>
          <a:p>
            <a:pPr lvl="1">
              <a:spcBef>
                <a:spcPts val="30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P(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KaTeX_Main"/>
              </a:rPr>
              <a:t>on∣sat</a:t>
            </a: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)=0.3</a:t>
            </a:r>
            <a:endParaRPr lang="en-US" b="0" i="0" dirty="0">
              <a:solidFill>
                <a:srgbClr val="FF0000"/>
              </a:solidFill>
              <a:effectLst/>
              <a:latin typeface="Inter"/>
            </a:endParaRPr>
          </a:p>
          <a:p>
            <a:pPr lvl="1">
              <a:spcBef>
                <a:spcPts val="30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P(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KaTeX_Main"/>
              </a:rPr>
              <a:t>the∣on</a:t>
            </a: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)=0.5</a:t>
            </a:r>
            <a:endParaRPr lang="en-US" b="0" i="0" dirty="0">
              <a:solidFill>
                <a:srgbClr val="FF0000"/>
              </a:solidFill>
              <a:effectLst/>
              <a:latin typeface="Inter"/>
            </a:endParaRPr>
          </a:p>
          <a:p>
            <a:pPr lvl="1">
              <a:spcBef>
                <a:spcPts val="30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P(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KaTeX_Main"/>
              </a:rPr>
              <a:t>mat∣the</a:t>
            </a:r>
            <a:r>
              <a:rPr lang="en-US" b="0" i="0" dirty="0">
                <a:solidFill>
                  <a:srgbClr val="FF0000"/>
                </a:solidFill>
                <a:effectLst/>
                <a:latin typeface="KaTeX_Main"/>
              </a:rPr>
              <a:t>)=0.2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 cross entropy and perplexity of for this sequence is: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438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Inter</vt:lpstr>
      <vt:lpstr>KaTeX_Main</vt:lpstr>
      <vt:lpstr>KaTeX_Math</vt:lpstr>
      <vt:lpstr>Office Theme</vt:lpstr>
      <vt:lpstr>N-Gram Language Model: Interpolation</vt:lpstr>
      <vt:lpstr>Back off and Interpolation </vt:lpstr>
      <vt:lpstr>Linear Interpolation</vt:lpstr>
      <vt:lpstr>Linear Interpolation</vt:lpstr>
      <vt:lpstr>How to set the lambda? </vt:lpstr>
      <vt:lpstr>Unknown Words: Open versus Closed Vocabulary tasks</vt:lpstr>
      <vt:lpstr>Web Scale N grams: Stupid Backoff </vt:lpstr>
      <vt:lpstr>Entropy and Perplexity </vt:lpstr>
      <vt:lpstr>Example</vt:lpstr>
      <vt:lpstr>N-gram Smoothing 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Baloch Lecturer FCS</dc:creator>
  <cp:lastModifiedBy>Safia Baloch Lecturer FCS</cp:lastModifiedBy>
  <cp:revision>35</cp:revision>
  <dcterms:created xsi:type="dcterms:W3CDTF">2025-03-03T07:09:48Z</dcterms:created>
  <dcterms:modified xsi:type="dcterms:W3CDTF">2025-03-12T07:38:46Z</dcterms:modified>
</cp:coreProperties>
</file>