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57" r:id="rId5"/>
    <p:sldId id="258" r:id="rId6"/>
    <p:sldId id="259" r:id="rId7"/>
    <p:sldId id="260" r:id="rId8"/>
    <p:sldId id="264" r:id="rId9"/>
    <p:sldId id="262" r:id="rId10"/>
    <p:sldId id="265" r:id="rId11"/>
    <p:sldId id="266" r:id="rId12"/>
    <p:sldId id="263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77" r:id="rId21"/>
    <p:sldId id="278" r:id="rId22"/>
    <p:sldId id="280" r:id="rId23"/>
    <p:sldId id="276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3D42-F767-4346-21E8-656AEFA49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28672-8908-1873-3052-5D9C2B7EA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33388-0BD4-54E9-DE08-4209BE15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F226-E787-411E-BE14-591986A70A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2B44-2509-7374-47C0-6A2A7B66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DFEC1-671A-F620-1AE2-01E6D8206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28F-5C7C-4413-8179-E9CC21F7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9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7AC6-668C-7B0B-76B1-CB3F3E3E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B7381-783B-039A-4670-98B9F3A68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67CD0-10AF-F75C-E348-34A7AE35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F226-E787-411E-BE14-591986A70A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611D2-1DFA-99E3-BA90-4B50D22C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8792C-4291-FA34-7F10-E088E486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28F-5C7C-4413-8179-E9CC21F7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93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E0AA1-1281-51F3-755F-BEC4C9A29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63903-6AD7-41C0-7259-9283F8C0A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52ECE-1C48-A1E6-58CA-349F1063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F226-E787-411E-BE14-591986A70A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19FE2-0C31-0900-1B4C-75EB3FDF6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4CC2F-3C9D-F54B-6713-152EE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28F-5C7C-4413-8179-E9CC21F7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148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142E-42BD-B607-F5CC-692CC186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315ED-C55C-939E-A1C4-AC6F7535B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1633-A2EE-8B26-64B7-166EB712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F226-E787-411E-BE14-591986A70A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F31A4-B9A5-A78F-8DC7-A67160AA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07048-B3CF-959E-5967-5ADD7C52F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28F-5C7C-4413-8179-E9CC21F7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718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2837-ABD5-181F-5D4E-09E90EB62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50DD4-4FBD-2AE2-8A05-A5A87B414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086AC-7A49-2E04-5E19-97E8F221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F226-E787-411E-BE14-591986A70A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A41D2-4CFA-06F1-FB62-E75D5B6C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BDCD-6813-9151-C83F-1FD2DCDB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28F-5C7C-4413-8179-E9CC21F7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5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28E7-C9AB-994E-49C9-551F9D06A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A2276-BDAE-184D-44F6-7DBF1A2B5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31F4F-32DA-8DAF-53B0-5F62B0C87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E186D-C150-DEE0-7977-BCFFB912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F226-E787-411E-BE14-591986A70A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56B8E-DD06-2793-3045-69ACFB79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7F47-D66E-5BE9-FF25-6A7C5BEB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28F-5C7C-4413-8179-E9CC21F7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2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9C8C-89C8-4B41-7BF0-8FE950B4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E05AB-E311-BB3E-BBE4-7B27A9688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E4ACB-C7BB-35E1-CAC2-F92F79700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557FD-0F82-0BD8-BACE-A2975309A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9B5B75-EF4E-DD10-6CD0-EBBFE700B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964BD-25B3-BA56-2E6E-3D036217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F226-E787-411E-BE14-591986A70A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29976-9A63-2ED9-D58D-BCD6AC26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102E8-C12F-86A8-5712-383A6C05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28F-5C7C-4413-8179-E9CC21F7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73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47A7-D8CB-C91A-F755-FCCF14D52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7372E-BE9F-6FFB-660A-1E739FB8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F226-E787-411E-BE14-591986A70A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EFD5F-F673-D236-6C10-BBCF1CDB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2A398-81BF-B092-5967-8672924F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28F-5C7C-4413-8179-E9CC21F7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CEF5D-EE24-2539-5012-2A74BDF3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F226-E787-411E-BE14-591986A70A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FCF96D-921D-02AA-76BB-A1C544BB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2C21A-5BF0-970F-1CE6-ECBDC7C1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28F-5C7C-4413-8179-E9CC21F7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1D86-6024-E6EB-93F4-7F9EE54B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5E0D-8687-534B-7F13-3BAE4E1C0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8FAE8-581A-D587-C650-86DAC7D6B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6E8F0-1C45-BD2A-82ED-00B91F12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F226-E787-411E-BE14-591986A70A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455FA-5753-5B64-0611-648DB158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CB4CF-4A6D-2398-8891-68333AF6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28F-5C7C-4413-8179-E9CC21F7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3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7A71-BF5A-E2E1-15B8-7B2CB5B9A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DF9A0E-064E-3EBF-2122-1208F54DA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A1A2C-A073-A9D8-C7B7-827407873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77B8E-9AF8-DE6C-5942-F0157658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F226-E787-411E-BE14-591986A70A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F1D59-CEF4-ABD6-F337-B89DE303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E9B0D-3F41-793A-7197-DA98BC11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ED28F-5C7C-4413-8179-E9CC21F7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329D6-B78C-A59C-5D34-91AE16BE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BC80E-796F-69C8-2241-1A75E95D0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8DA89-66D9-2E98-C0B3-F51E9B20A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4F226-E787-411E-BE14-591986A70AA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B739-79E8-B59D-EE5D-ECB752F57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9CFFF-A335-549B-0ACF-C9C5887644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4ED28F-5C7C-4413-8179-E9CC21F794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2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AB70-8769-6344-A581-87723DB77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Index Construction</a:t>
            </a:r>
          </a:p>
        </p:txBody>
      </p:sp>
    </p:spTree>
    <p:extLst>
      <p:ext uri="{BB962C8B-B14F-4D97-AF65-F5344CB8AC3E}">
        <p14:creationId xmlns:p14="http://schemas.microsoft.com/office/powerpoint/2010/main" val="75523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99304-602B-A577-BBC3-96FEC5CA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3CFD-6268-E09D-6B33-4FC998C0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a master machine directing the indexing job – considered safe. </a:t>
            </a:r>
          </a:p>
          <a:p>
            <a:r>
              <a:rPr lang="en-US" dirty="0"/>
              <a:t> Break up indexing into sets of (parallel) tasks.  </a:t>
            </a:r>
          </a:p>
          <a:p>
            <a:pPr lvl="1"/>
            <a:r>
              <a:rPr lang="en-US" dirty="0"/>
              <a:t>E.g. two sets of parallel tasks</a:t>
            </a:r>
          </a:p>
          <a:p>
            <a:pPr lvl="2"/>
            <a:r>
              <a:rPr lang="en-US" dirty="0"/>
              <a:t> Parsers </a:t>
            </a:r>
          </a:p>
          <a:p>
            <a:pPr lvl="2"/>
            <a:r>
              <a:rPr lang="en-US" dirty="0"/>
              <a:t>Inverters </a:t>
            </a:r>
          </a:p>
          <a:p>
            <a:pPr lvl="1"/>
            <a:r>
              <a:rPr lang="en-US" dirty="0"/>
              <a:t>Break the input document collection into splits</a:t>
            </a:r>
          </a:p>
          <a:p>
            <a:pPr lvl="1"/>
            <a:r>
              <a:rPr lang="en-US" dirty="0"/>
              <a:t>Each split is a subset of documents (corresponding to blocks in BSBI/SPIMI)</a:t>
            </a:r>
          </a:p>
          <a:p>
            <a:r>
              <a:rPr lang="en-US" dirty="0"/>
              <a:t>Master machine assigns each task to an idle machine from a pool.</a:t>
            </a:r>
          </a:p>
        </p:txBody>
      </p:sp>
    </p:spTree>
    <p:extLst>
      <p:ext uri="{BB962C8B-B14F-4D97-AF65-F5344CB8AC3E}">
        <p14:creationId xmlns:p14="http://schemas.microsoft.com/office/powerpoint/2010/main" val="49471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flowchart&#10;&#10;AI-generated content may be incorrect.">
            <a:extLst>
              <a:ext uri="{FF2B5EF4-FFF2-40B4-BE49-F238E27FC236}">
                <a16:creationId xmlns:a16="http://schemas.microsoft.com/office/drawing/2014/main" id="{FD84830B-535C-B8BB-D5F0-F34692C73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633" y="643467"/>
            <a:ext cx="8162733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9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6DB44-1435-C449-168C-237DC310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Dynamic Indexing </a:t>
            </a:r>
          </a:p>
        </p:txBody>
      </p:sp>
      <p:pic>
        <p:nvPicPr>
          <p:cNvPr id="5" name="Content Placeholder 4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5EB9E8DD-24BC-625B-8B80-37AEE2A80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908" y="2354239"/>
            <a:ext cx="7666184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76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374845-7C79-71CD-6090-BC62A5EE9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343" y="643466"/>
            <a:ext cx="86373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91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23E948-7BF4-1442-D5E4-D0149132D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3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AE85EE-8834-76CA-0D72-0C2054866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357" y="643467"/>
            <a:ext cx="960528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66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DEA8A-C530-835E-C9DC-D24357EC0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Statistical properties of terms in information retrieval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table with numbers and a number&#10;&#10;AI-generated content may be incorrect.">
            <a:extLst>
              <a:ext uri="{FF2B5EF4-FFF2-40B4-BE49-F238E27FC236}">
                <a16:creationId xmlns:a16="http://schemas.microsoft.com/office/drawing/2014/main" id="{E5A54405-C134-F101-B2B0-6833AD5D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4" y="2633472"/>
            <a:ext cx="11476323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924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31FC-5B84-8584-6907-5A8E87312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BF85D-BBF4-CFE3-1889-FEBA38157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610" y="1376446"/>
            <a:ext cx="10515600" cy="4351338"/>
          </a:xfrm>
        </p:spPr>
        <p:txBody>
          <a:bodyPr/>
          <a:lstStyle/>
          <a:p>
            <a:r>
              <a:rPr lang="en-US" dirty="0"/>
              <a:t>The rule of 30 states that the 30 most common words account for 30% of the tokens in written text (31% in the table).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CF7B0-185E-DEEF-80D9-CC64B7B5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977" y="2672240"/>
            <a:ext cx="6073666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105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7B9DBF-4592-10FB-BCB5-E73EA691F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5781" y="893768"/>
            <a:ext cx="7610168" cy="4671289"/>
          </a:xfrm>
        </p:spPr>
      </p:pic>
    </p:spTree>
    <p:extLst>
      <p:ext uri="{BB962C8B-B14F-4D97-AF65-F5344CB8AC3E}">
        <p14:creationId xmlns:p14="http://schemas.microsoft.com/office/powerpoint/2010/main" val="2432366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8D33E-91AB-1499-E76D-AC95BD7B2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70779"/>
            <a:ext cx="10905066" cy="4716440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0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82653F81-30B4-2533-3A7A-C365CA4FD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537" y="643467"/>
            <a:ext cx="8738926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0917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ADBEF-7D2E-2DE8-CBEC-F7BAFC3B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Laws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E480B0-22D1-30FE-C5FE-54A97EE29A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442" y="1690688"/>
            <a:ext cx="6119390" cy="393988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F6442-A9A1-02B2-9482-E6FB1E043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981" y="2368926"/>
            <a:ext cx="3734124" cy="326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426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C39211-06CE-2130-582E-DC5E5D73C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91" y="1909836"/>
            <a:ext cx="5997460" cy="38941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2CFC1A-7573-80D0-3079-96D8685AA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232" y="2413823"/>
            <a:ext cx="5245768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87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AAFF49F-CE7B-C005-736F-4EC25EB4F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632" y="545432"/>
            <a:ext cx="8646694" cy="594744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5AB7DD-AFDF-1375-B36C-D2FE0C699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185" y="1219378"/>
            <a:ext cx="3177815" cy="52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34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C171E4-1D22-893B-50E9-054475BD5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290" y="4106779"/>
            <a:ext cx="8165432" cy="275867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1E3327-1C36-5222-F81C-132D5A1C5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90" y="366885"/>
            <a:ext cx="8165432" cy="373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73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F55ED-078E-E96B-B27B-B499751B3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358" y="481263"/>
            <a:ext cx="10651958" cy="5839326"/>
          </a:xfrm>
        </p:spPr>
      </p:pic>
    </p:spTree>
    <p:extLst>
      <p:ext uri="{BB962C8B-B14F-4D97-AF65-F5344CB8AC3E}">
        <p14:creationId xmlns:p14="http://schemas.microsoft.com/office/powerpoint/2010/main" val="156059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error&#10;&#10;AI-generated content may be incorrect.">
            <a:extLst>
              <a:ext uri="{FF2B5EF4-FFF2-40B4-BE49-F238E27FC236}">
                <a16:creationId xmlns:a16="http://schemas.microsoft.com/office/drawing/2014/main" id="{6B8DC284-3971-4CD3-B6E1-F13E370B7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206" y="643467"/>
            <a:ext cx="898558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6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35C1-9D87-5E63-0FCA-71FADB96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Hardware Basics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A293E-4830-ACEA-8035-A02DB30F64CF}"/>
              </a:ext>
            </a:extLst>
          </p:cNvPr>
          <p:cNvSpPr txBox="1"/>
          <p:nvPr/>
        </p:nvSpPr>
        <p:spPr>
          <a:xfrm>
            <a:off x="838199" y="1690688"/>
            <a:ext cx="96854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When building an information retrieval (IR) system, many decisions are based on the characteristics of the computer hardware on which the system runs.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419F1-5E2A-C5F2-5D80-D01474E91AA5}"/>
              </a:ext>
            </a:extLst>
          </p:cNvPr>
          <p:cNvSpPr txBox="1"/>
          <p:nvPr/>
        </p:nvSpPr>
        <p:spPr>
          <a:xfrm>
            <a:off x="609601" y="261401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Seek Time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5DE2E2-2E38-9B86-86CA-7389974A6FD4}"/>
              </a:ext>
            </a:extLst>
          </p:cNvPr>
          <p:cNvSpPr txBox="1"/>
          <p:nvPr/>
        </p:nvSpPr>
        <p:spPr>
          <a:xfrm>
            <a:off x="838199" y="3320653"/>
            <a:ext cx="90918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Operating systems generally read and write entire blocks. Thus, reading a single byte from disk can take as much time as reading the entire block.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B280B-9EFF-C49C-EAB4-D266CD3E2F8D}"/>
              </a:ext>
            </a:extLst>
          </p:cNvPr>
          <p:cNvSpPr txBox="1"/>
          <p:nvPr/>
        </p:nvSpPr>
        <p:spPr>
          <a:xfrm>
            <a:off x="838199" y="4488953"/>
            <a:ext cx="103110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Servers used in IR systems typically have several gigabytes (GB) of main memory, sometimes tens of GB. Available disk space is several orders of magnitude larger.</a:t>
            </a:r>
          </a:p>
        </p:txBody>
      </p:sp>
    </p:spTree>
    <p:extLst>
      <p:ext uri="{BB962C8B-B14F-4D97-AF65-F5344CB8AC3E}">
        <p14:creationId xmlns:p14="http://schemas.microsoft.com/office/powerpoint/2010/main" val="235704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76B9B-2F2B-7D31-F4B7-BA53AF83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Constructing non positional index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AE366-F3C8-5ED7-DEA0-DF4662925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lvl="1"/>
            <a:r>
              <a:rPr lang="en-US" sz="1900" dirty="0"/>
              <a:t>first make a pass through the collection assembling all term–</a:t>
            </a:r>
            <a:r>
              <a:rPr lang="en-US" sz="1900" dirty="0" err="1"/>
              <a:t>docID</a:t>
            </a:r>
            <a:r>
              <a:rPr lang="en-US" sz="1900" dirty="0"/>
              <a:t> pairs.</a:t>
            </a:r>
          </a:p>
          <a:p>
            <a:pPr lvl="1"/>
            <a:r>
              <a:rPr lang="en-US" sz="1900" dirty="0"/>
              <a:t>sort the pairs with the term as the dominant key and </a:t>
            </a:r>
            <a:r>
              <a:rPr lang="en-US" sz="1900" dirty="0" err="1"/>
              <a:t>docID</a:t>
            </a:r>
            <a:r>
              <a:rPr lang="en-US" sz="1900" dirty="0"/>
              <a:t> as the secondary key</a:t>
            </a:r>
          </a:p>
          <a:p>
            <a:pPr lvl="1"/>
            <a:r>
              <a:rPr lang="en-US" sz="1900" dirty="0"/>
              <a:t>organize the </a:t>
            </a:r>
            <a:r>
              <a:rPr lang="en-US" sz="1900" dirty="0" err="1"/>
              <a:t>docIDs</a:t>
            </a:r>
            <a:r>
              <a:rPr lang="en-US" sz="1900" dirty="0"/>
              <a:t> for each term into a postings list and compute statistics like term and document frequency.</a:t>
            </a:r>
          </a:p>
          <a:p>
            <a:r>
              <a:rPr lang="en-US" sz="1900" dirty="0"/>
              <a:t>With small data it can be done in memory</a:t>
            </a:r>
          </a:p>
          <a:p>
            <a:r>
              <a:rPr lang="en-US" sz="1900" dirty="0"/>
              <a:t>With large data set, memory is insufficient , use external sorting </a:t>
            </a:r>
            <a:r>
              <a:rPr lang="en-US" sz="1900" dirty="0" err="1"/>
              <a:t>algoALGORITHM</a:t>
            </a:r>
            <a:r>
              <a:rPr lang="en-US" sz="1900" dirty="0"/>
              <a:t> (minimize the </a:t>
            </a:r>
            <a:r>
              <a:rPr lang="en-US" sz="1900" dirty="0" err="1"/>
              <a:t>seektime</a:t>
            </a:r>
            <a:r>
              <a:rPr lang="en-US" sz="1900" dirty="0"/>
              <a:t> for disk)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A0F7F-7922-12F9-1C85-F44E13316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367" y="1940438"/>
            <a:ext cx="5472632" cy="357644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6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9206-58E1-8318-9613-C5F77BDF7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sort-based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B161C-3798-DA13-F33A-A73D22E07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72698"/>
            <a:ext cx="5983705" cy="4351338"/>
          </a:xfrm>
        </p:spPr>
        <p:txBody>
          <a:bodyPr>
            <a:normAutofit/>
          </a:bodyPr>
          <a:lstStyle/>
          <a:p>
            <a:r>
              <a:rPr lang="en-US" dirty="0"/>
              <a:t>Sequential read is faster than seek.</a:t>
            </a:r>
          </a:p>
          <a:p>
            <a:r>
              <a:rPr lang="en-US" dirty="0"/>
              <a:t>BSBI:</a:t>
            </a:r>
          </a:p>
          <a:p>
            <a:pPr lvl="1"/>
            <a:r>
              <a:rPr lang="en-US" dirty="0"/>
              <a:t>segments the collection into parts of equal size,</a:t>
            </a:r>
          </a:p>
          <a:p>
            <a:pPr lvl="1"/>
            <a:r>
              <a:rPr lang="en-US" dirty="0"/>
              <a:t>sorts the </a:t>
            </a:r>
            <a:r>
              <a:rPr lang="en-US" dirty="0" err="1"/>
              <a:t>termID</a:t>
            </a:r>
            <a:r>
              <a:rPr lang="en-US" dirty="0"/>
              <a:t>–</a:t>
            </a:r>
            <a:r>
              <a:rPr lang="en-US" dirty="0" err="1"/>
              <a:t>docID</a:t>
            </a:r>
            <a:r>
              <a:rPr lang="en-US" dirty="0"/>
              <a:t> pairs of each part in memory, </a:t>
            </a:r>
          </a:p>
          <a:p>
            <a:pPr lvl="1"/>
            <a:r>
              <a:rPr lang="en-US" dirty="0"/>
              <a:t>stores intermediate sorted results on disk,</a:t>
            </a:r>
          </a:p>
          <a:p>
            <a:pPr lvl="1"/>
            <a:r>
              <a:rPr lang="en-US" dirty="0"/>
              <a:t>merges all intermediate results into the final index.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76B17-80D4-5F95-7DA8-7E623C769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563" y="1472698"/>
            <a:ext cx="6283437" cy="470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F27C-6CED-1C76-5DC5-99135D1B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Single-pass in-memory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2F44-E75A-A32E-607D-A70F71D45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very large collections, this data structure(BSBI) does not fit into memory</a:t>
            </a:r>
          </a:p>
          <a:p>
            <a:r>
              <a:rPr lang="en-US" dirty="0"/>
              <a:t>Instead of first collecting all </a:t>
            </a:r>
            <a:r>
              <a:rPr lang="en-US" dirty="0" err="1"/>
              <a:t>termID</a:t>
            </a:r>
            <a:r>
              <a:rPr lang="en-US" dirty="0"/>
              <a:t>–</a:t>
            </a:r>
            <a:r>
              <a:rPr lang="en-US" dirty="0" err="1"/>
              <a:t>docID</a:t>
            </a:r>
            <a:r>
              <a:rPr lang="en-US" dirty="0"/>
              <a:t> pairs and then sorting them ( in BSBI), each postings list is dynamic (i.e., its size is adjusted as it grows) and it is immediately available to collect postings.</a:t>
            </a:r>
          </a:p>
          <a:p>
            <a:pPr lvl="1"/>
            <a:r>
              <a:rPr lang="en-US" dirty="0"/>
              <a:t>two advantages:</a:t>
            </a:r>
          </a:p>
          <a:p>
            <a:pPr lvl="1"/>
            <a:r>
              <a:rPr lang="en-US" dirty="0"/>
              <a:t> It is faster because there is no sorting required,</a:t>
            </a:r>
          </a:p>
          <a:p>
            <a:pPr lvl="1"/>
            <a:r>
              <a:rPr lang="en-US" dirty="0"/>
              <a:t>it saves memory because we keep track of the term a postings list belongs to, so the </a:t>
            </a:r>
            <a:r>
              <a:rPr lang="en-US" dirty="0" err="1"/>
              <a:t>termIDs</a:t>
            </a:r>
            <a:r>
              <a:rPr lang="en-US" dirty="0"/>
              <a:t> of postings need not be stored</a:t>
            </a:r>
          </a:p>
          <a:p>
            <a:r>
              <a:rPr lang="en-US" dirty="0"/>
              <a:t>blocks that individual calls of SPIMI-INVERT can process are much larger and the index construction process as a whole is more efficient.</a:t>
            </a:r>
          </a:p>
        </p:txBody>
      </p:sp>
    </p:spTree>
    <p:extLst>
      <p:ext uri="{BB962C8B-B14F-4D97-AF65-F5344CB8AC3E}">
        <p14:creationId xmlns:p14="http://schemas.microsoft.com/office/powerpoint/2010/main" val="887556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05169-3B5D-A93D-EFBA-58802F9A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SPIMI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157106C-7433-C830-4D4F-52F5A8AD4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698021"/>
            <a:ext cx="5614416" cy="3494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B7BD18-634F-7F47-382E-8E82E3839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775219"/>
            <a:ext cx="5614416" cy="334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99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2704-0E9D-FC2E-B93C-A7D1C68B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5471-A805-9D13-E385-AD54DB48A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are often so large that we cannot perform index construction efficiently on a single machine.</a:t>
            </a:r>
          </a:p>
          <a:p>
            <a:r>
              <a:rPr lang="en-US" dirty="0"/>
              <a:t>Individual machines are fault-prone </a:t>
            </a:r>
          </a:p>
          <a:p>
            <a:pPr lvl="1"/>
            <a:r>
              <a:rPr lang="en-US" dirty="0"/>
              <a:t>Can unpredictably slow down or fail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19D4E-BD26-8E0A-986D-E68C69E37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58979"/>
            <a:ext cx="6652837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03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497</Words>
  <Application>Microsoft Office PowerPoint</Application>
  <PresentationFormat>Widescreen</PresentationFormat>
  <Paragraphs>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Index Construction</vt:lpstr>
      <vt:lpstr>PowerPoint Presentation</vt:lpstr>
      <vt:lpstr>PowerPoint Presentation</vt:lpstr>
      <vt:lpstr>Hardware Basics </vt:lpstr>
      <vt:lpstr>Constructing non positional index : </vt:lpstr>
      <vt:lpstr>Blocked sort-based indexing</vt:lpstr>
      <vt:lpstr>Single-pass in-memory indexing</vt:lpstr>
      <vt:lpstr>SPIMI</vt:lpstr>
      <vt:lpstr>Distributed Indexing</vt:lpstr>
      <vt:lpstr>Distributed Indexing</vt:lpstr>
      <vt:lpstr>PowerPoint Presentation</vt:lpstr>
      <vt:lpstr>Dynamic Indexing </vt:lpstr>
      <vt:lpstr>PowerPoint Presentation</vt:lpstr>
      <vt:lpstr>PowerPoint Presentation</vt:lpstr>
      <vt:lpstr>PowerPoint Presentation</vt:lpstr>
      <vt:lpstr>Statistical properties of terms in information retrieval</vt:lpstr>
      <vt:lpstr>Rule of 30</vt:lpstr>
      <vt:lpstr>PowerPoint Presentation</vt:lpstr>
      <vt:lpstr>PowerPoint Presentation</vt:lpstr>
      <vt:lpstr>Power Laws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Safia Baloch Lecturer FCS</dc:creator>
  <cp:lastModifiedBy>Safia Baloch Lecturer FCS</cp:lastModifiedBy>
  <cp:revision>40</cp:revision>
  <dcterms:created xsi:type="dcterms:W3CDTF">2025-03-18T06:35:51Z</dcterms:created>
  <dcterms:modified xsi:type="dcterms:W3CDTF">2025-04-08T10:34:11Z</dcterms:modified>
</cp:coreProperties>
</file>