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66" r:id="rId9"/>
    <p:sldId id="267" r:id="rId10"/>
    <p:sldId id="259" r:id="rId11"/>
    <p:sldId id="260" r:id="rId12"/>
    <p:sldId id="261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58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82E13-446C-476D-BA13-2B8C6FE2C687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7C8B1-3650-49E5-9DD6-886832FF3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8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7C8B1-3650-49E5-9DD6-886832FF3F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76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3A2B-7356-A50A-4D05-0C0842E3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E5C59-995F-0A51-4CA6-4541ED510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9868-4E80-AEDF-864E-A6759235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CAB-F4A1-4903-8A0D-9D8D1C1AFA6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3735D-8B85-E7C6-28B9-9FBA1059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901B-C7F6-8E27-2ED2-0BFE6C9C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2909-7422-442C-8B62-3ED622759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B336-88BF-94E3-F5F6-E9F847D6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5CBE7-1DEF-943E-FE15-487FF9DFB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DBA58-D10A-C309-9C87-A9472F67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CAB-F4A1-4903-8A0D-9D8D1C1AFA6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54197-DFBA-6F27-95E9-D9D194A9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0A369-757C-208E-6324-01187ACF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2909-7422-442C-8B62-3ED622759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0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C28C8-C07D-3AF2-92EF-209C52C55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9255C-119D-6562-C1A4-68D648B05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21091-21F2-B5B6-91F0-4FB9EFD9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CAB-F4A1-4903-8A0D-9D8D1C1AFA6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1BE7E-2E21-2950-A0C3-EEA0F811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EDCB-1C3B-78C3-AFD4-568C2476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2909-7422-442C-8B62-3ED622759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20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E842-BF7C-66B9-3599-7E77E896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E82F-9B8C-0E62-864C-6281B3EBC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72A2D-0901-C4A6-0AB4-42D2CA3C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CAB-F4A1-4903-8A0D-9D8D1C1AFA6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A6C-F462-1569-3C33-61CAD879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9B1C0-1256-41AD-76FD-BD827CDD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2909-7422-442C-8B62-3ED622759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99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7349-8DDC-F0BF-9ADD-0BF7174D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A8EBE-B50B-2C2D-5D81-575964AF5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25FAE-2851-7944-3013-A2D1940C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CAB-F4A1-4903-8A0D-9D8D1C1AFA6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E251-9CF3-798F-2BBC-3662D737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B28A5-BA92-2C7D-A2A3-D46E9EC1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2909-7422-442C-8B62-3ED622759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49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B132-5E85-B395-06CE-837ABC84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8422-9BCF-4549-9511-3DE3CDF56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0D9C7-6B30-95BF-D4D4-111BF7BBD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38180-DB2B-D140-0B01-9D93BDBB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CAB-F4A1-4903-8A0D-9D8D1C1AFA6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FEE6F-3FD7-DD34-4033-5A12E549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884D6-376A-4846-C6FA-32BAA11B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2909-7422-442C-8B62-3ED622759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31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479C-81C3-34B5-3326-2E1027CB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7A3BB-3A3D-2B37-FABA-B3AAEE37A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C0D9E-19E4-7EB7-9030-4E6025CB9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3B3C2-F3B2-8F21-0D74-53C045AFF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18852-AEFE-A3BE-F226-79757D4C8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BD5C9-164C-E740-5202-6B75799E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CAB-F4A1-4903-8A0D-9D8D1C1AFA6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CA225-4576-2B4F-87D7-8031EB09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16E11-7070-8BA3-D2DD-A9841FEE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2909-7422-442C-8B62-3ED622759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82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7E46-3526-7779-1163-8DA0FCE9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FDB7E-7CDD-3D14-EE10-17E0188C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CAB-F4A1-4903-8A0D-9D8D1C1AFA6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EA63B-798D-38A6-3133-9A2BB0C8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47DB5-CB16-85DA-EED0-59CC4945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2909-7422-442C-8B62-3ED622759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D9AD4-5D33-B96A-8648-47068FBC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CAB-F4A1-4903-8A0D-9D8D1C1AFA6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DAA2E-0925-A237-157A-A7FE7916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345A5-3C95-46CE-78DA-7E49B07B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2909-7422-442C-8B62-3ED622759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30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4DF0-F243-8717-5992-3063EFA2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3D601-E882-FC59-2D81-662472E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C5E3D-8D85-00D6-33B6-0680B17DE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1C292-3456-7EB0-5329-88ED2B35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CAB-F4A1-4903-8A0D-9D8D1C1AFA6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CF60A-9DFB-14EF-C907-0D84E344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7982B-6A45-73A3-6EF8-B4205A8B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2909-7422-442C-8B62-3ED622759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45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19C5-8206-81C4-A7AD-984989D4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1D4FB-29A9-3F13-5FB9-53CDDC4DA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953EE-BCAF-BB67-4E49-F990D5853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E78C9-2531-B923-9CB7-B6E73ABB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DCAB-F4A1-4903-8A0D-9D8D1C1AFA6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75555-7CF7-72E2-C33C-A5A9F9F0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53919-8F98-E375-440A-A9C2DA37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02909-7422-442C-8B62-3ED622759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43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130AF-8799-7E8D-C941-02F65D2B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6F9CA-1A1A-7D97-2AA2-D2AD3FC73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7C45E-B37D-CB70-4CFD-AEB3CA1C7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79DCAB-F4A1-4903-8A0D-9D8D1C1AFA6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6FD88-C3B5-F913-B7BA-5EA211FC7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1AE3-C93A-18A7-7CCA-798C68271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02909-7422-442C-8B62-3ED622759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57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974B-E5B3-DA71-D650-F8F2742EB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 Search &amp; Link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2DEA5-C4FC-2371-4ADA-B4799973A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86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9E0EF-2389-D020-F44F-D4A21C69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 Analysis with PageRank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6CA20E-6D6E-C74B-029D-B7AA5AFA9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59" y="1966293"/>
            <a:ext cx="947268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5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DE2F-F23F-297A-ED7C-488FA2DD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Search Graph Representation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82E04-8E6A-BE75-086A-1D7E773BC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42" y="1385887"/>
            <a:ext cx="2905125" cy="40862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B4F9CB-B836-15EF-1890-097B8FBB2AF2}"/>
              </a:ext>
            </a:extLst>
          </p:cNvPr>
          <p:cNvSpPr txBox="1"/>
          <p:nvPr/>
        </p:nvSpPr>
        <p:spPr>
          <a:xfrm>
            <a:off x="3048000" y="13858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Teleport: </a:t>
            </a:r>
            <a:r>
              <a:rPr lang="en-GB" dirty="0"/>
              <a:t>What if the current location of the surfer, the node A, has no out-link?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E0FE2-78C7-8752-5608-12C3F2BDFFCA}"/>
              </a:ext>
            </a:extLst>
          </p:cNvPr>
          <p:cNvSpPr txBox="1"/>
          <p:nvPr/>
        </p:nvSpPr>
        <p:spPr>
          <a:xfrm>
            <a:off x="3048000" y="2140349"/>
            <a:ext cx="88800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 assigning a PageRank score to each node of the web graph:</a:t>
            </a:r>
          </a:p>
          <a:p>
            <a:r>
              <a:rPr lang="en-GB" dirty="0"/>
              <a:t>use the teleport operation in two ways: </a:t>
            </a:r>
          </a:p>
          <a:p>
            <a:pPr marL="342900" indent="-342900">
              <a:buAutoNum type="arabicParenBoth"/>
            </a:pPr>
            <a:r>
              <a:rPr lang="en-GB" dirty="0"/>
              <a:t>When at a node with no out-links, the surfer invokes the teleport operation. </a:t>
            </a:r>
          </a:p>
          <a:p>
            <a:r>
              <a:rPr lang="en-GB" dirty="0"/>
              <a:t>(2) At any node that has outgoing links, the surfer invokes the teleport operation with probability 0 &lt; α &lt; 1 and </a:t>
            </a:r>
          </a:p>
          <a:p>
            <a:r>
              <a:rPr lang="en-GB" dirty="0"/>
              <a:t>the standard random walk (follow an out-link chosen uniformly at random ) with probability 1 − α, where α is a fixed parameter chosen in advance. Typically, α might be 0.1</a:t>
            </a:r>
          </a:p>
        </p:txBody>
      </p:sp>
    </p:spTree>
    <p:extLst>
      <p:ext uri="{BB962C8B-B14F-4D97-AF65-F5344CB8AC3E}">
        <p14:creationId xmlns:p14="http://schemas.microsoft.com/office/powerpoint/2010/main" val="217418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B671-F398-5F8C-F890-27BF3A6A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6053-EFB9-ACE4-15ED-37C30F34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Markov chain’s probability distribution over its states may be viewed as a probability vector: a vector all of whose entries are in the interval [0, 1], and the entries add up to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FF394-E077-29A7-FAA5-9E7396EDB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918" y="2943225"/>
            <a:ext cx="31527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0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81CFE-D9FA-50E8-512E-5B452F8F0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07203"/>
            <a:ext cx="10905066" cy="504359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math test&#10;&#10;AI-generated content may be incorrect.">
            <a:extLst>
              <a:ext uri="{FF2B5EF4-FFF2-40B4-BE49-F238E27FC236}">
                <a16:creationId xmlns:a16="http://schemas.microsoft.com/office/drawing/2014/main" id="{00F8F274-6B6A-2E94-5D70-59E1535F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48208"/>
            <a:ext cx="10905066" cy="55615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05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24AE49-359F-C458-2C4A-900C7D89B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657225"/>
            <a:ext cx="111537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57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404ACA-CACB-835E-C416-30EEFD4C2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38" y="643466"/>
            <a:ext cx="973112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83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21462A12-8557-DED6-45D4-4CB4FF6B6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04" y="643466"/>
            <a:ext cx="1031679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8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21BE-3625-63F3-E42D-FA8AF08E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0"/>
            <a:ext cx="10515600" cy="1325563"/>
          </a:xfrm>
        </p:spPr>
        <p:txBody>
          <a:bodyPr/>
          <a:lstStyle/>
          <a:p>
            <a:r>
              <a:rPr lang="en-GB" dirty="0"/>
              <a:t>Web Search &amp; Crawling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F8C6-F62F-3ADC-CBD5-ADEC5CBC1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2976"/>
            <a:ext cx="10515600" cy="4351338"/>
          </a:xfrm>
        </p:spPr>
        <p:txBody>
          <a:bodyPr/>
          <a:lstStyle/>
          <a:p>
            <a:r>
              <a:rPr lang="en-GB" dirty="0"/>
              <a:t>The analysis of hyperlinks and the graph structure of the Web has been instrumental in the development of web search. </a:t>
            </a:r>
          </a:p>
          <a:p>
            <a:r>
              <a:rPr lang="en-GB" b="1" dirty="0"/>
              <a:t>decentralized content publishing: </a:t>
            </a:r>
            <a:r>
              <a:rPr lang="en-GB" dirty="0"/>
              <a:t>Web page authors created content in dozens of (natural) languages and thousands of dialects, thus demanding many different forms of stemming and other linguistic operations.</a:t>
            </a:r>
          </a:p>
          <a:p>
            <a:r>
              <a:rPr lang="en-GB" dirty="0"/>
              <a:t>“how big is the Web?</a:t>
            </a:r>
          </a:p>
          <a:p>
            <a:r>
              <a:rPr lang="en-GB" dirty="0"/>
              <a:t>Dynamic vs Static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A6BAD-78C0-D5DC-E9D2-A06FABC19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3684590"/>
            <a:ext cx="8115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1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A06C65-D389-172E-6045-64FCB9807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05" y="643467"/>
            <a:ext cx="798719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021BEC-00B7-7541-BFB4-040BFB8B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49" y="643467"/>
            <a:ext cx="847310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701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white text with red text&#10;&#10;AI-generated content may be incorrect.">
            <a:extLst>
              <a:ext uri="{FF2B5EF4-FFF2-40B4-BE49-F238E27FC236}">
                <a16:creationId xmlns:a16="http://schemas.microsoft.com/office/drawing/2014/main" id="{B8CEA4BF-0D99-DE32-EC85-D9CF62389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29" y="643467"/>
            <a:ext cx="819274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6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7452E884-FE02-62E4-464C-0E15A9A8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150" y="643467"/>
            <a:ext cx="779170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9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4584-7339-7E19-4318-7D06529F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05" y="0"/>
            <a:ext cx="10515600" cy="757822"/>
          </a:xfrm>
        </p:spPr>
        <p:txBody>
          <a:bodyPr/>
          <a:lstStyle/>
          <a:p>
            <a:r>
              <a:rPr lang="en-GB" dirty="0"/>
              <a:t>Web Search &amp; User 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AB7A-8790-D6B0-F47F-ECC3974B6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05" y="757822"/>
            <a:ext cx="11899232" cy="4351338"/>
          </a:xfrm>
        </p:spPr>
        <p:txBody>
          <a:bodyPr/>
          <a:lstStyle/>
          <a:p>
            <a:r>
              <a:rPr lang="en-GB" b="1" dirty="0"/>
              <a:t>First generation of Spam</a:t>
            </a:r>
            <a:r>
              <a:rPr lang="en-GB" dirty="0"/>
              <a:t>: it became clear that web search engines were an important means for connecting advertisers to prospective buyers.</a:t>
            </a:r>
          </a:p>
          <a:p>
            <a:r>
              <a:rPr lang="en-GB" dirty="0"/>
              <a:t>User Query Needs:</a:t>
            </a:r>
          </a:p>
          <a:p>
            <a:pPr lvl="1" algn="just"/>
            <a:r>
              <a:rPr lang="en-GB" b="1" dirty="0"/>
              <a:t>Informational queries: </a:t>
            </a:r>
            <a:r>
              <a:rPr lang="en-GB" dirty="0"/>
              <a:t>seek general information on a broad topic, such as </a:t>
            </a:r>
            <a:r>
              <a:rPr lang="en-GB" dirty="0" err="1"/>
              <a:t>leukemia</a:t>
            </a:r>
            <a:r>
              <a:rPr lang="en-GB" dirty="0"/>
              <a:t> or Provence. User assimilate information from multiple web pages.</a:t>
            </a:r>
            <a:endParaRPr lang="en-GB" b="1" dirty="0"/>
          </a:p>
          <a:p>
            <a:pPr lvl="1" algn="just"/>
            <a:r>
              <a:rPr lang="en-GB" b="1" dirty="0"/>
              <a:t>Navigational queries: </a:t>
            </a:r>
            <a:r>
              <a:rPr lang="en-GB" dirty="0"/>
              <a:t>seek the website or home page of a single entity that the QUERIES user has in mind, say PIA  airlines. the best measure of user satisfaction is precision at 1</a:t>
            </a:r>
          </a:p>
          <a:p>
            <a:pPr lvl="1" algn="just"/>
            <a:r>
              <a:rPr lang="en-GB" b="1" dirty="0"/>
              <a:t>Transactional query:  </a:t>
            </a:r>
            <a:r>
              <a:rPr lang="en-GB" dirty="0"/>
              <a:t>is one that is a prelude to the user performing a transaction on the Web – such as purchasing a product, downloading a file or making a reservation.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E23F5-4D83-31B5-7754-C92897756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21" y="4555958"/>
            <a:ext cx="6368715" cy="230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network&#10;&#10;AI-generated content may be incorrect.">
            <a:extLst>
              <a:ext uri="{FF2B5EF4-FFF2-40B4-BE49-F238E27FC236}">
                <a16:creationId xmlns:a16="http://schemas.microsoft.com/office/drawing/2014/main" id="{5D20CFAB-50DB-B3B2-3F96-F070AB814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29" y="643467"/>
            <a:ext cx="819274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9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54534-8A2D-8E5B-2C5B-EF374B3D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/>
              <a:t>Link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8B954-DD95-FBE8-96FA-D4591900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5" y="1462694"/>
            <a:ext cx="5324559" cy="3639450"/>
          </a:xfrm>
        </p:spPr>
        <p:txBody>
          <a:bodyPr anchor="ctr">
            <a:normAutofit/>
          </a:bodyPr>
          <a:lstStyle/>
          <a:p>
            <a:r>
              <a:rPr lang="en-GB" sz="2000" dirty="0"/>
              <a:t>link analysis builds on two intuitions: </a:t>
            </a:r>
          </a:p>
          <a:p>
            <a:pPr marL="457200" lvl="1" indent="0">
              <a:buNone/>
            </a:pPr>
            <a:r>
              <a:rPr lang="en-GB" sz="2000" dirty="0"/>
              <a:t>1. The anchor text pointing to page B is a good description of page B. </a:t>
            </a:r>
          </a:p>
          <a:p>
            <a:pPr marL="457200" lvl="1" indent="0">
              <a:buNone/>
            </a:pPr>
            <a:r>
              <a:rPr lang="en-GB" sz="2000" dirty="0"/>
              <a:t>2. The hyperlink from A to B represents an endorsement of page B, by the creator of page A. 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563CF38-0D3B-4DDD-81AC-8546DF99E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506591"/>
            <a:ext cx="5150277" cy="36695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411</Words>
  <Application>Microsoft Office PowerPoint</Application>
  <PresentationFormat>Widescreen</PresentationFormat>
  <Paragraphs>27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Web Search &amp; Link Analysis</vt:lpstr>
      <vt:lpstr>Web Search &amp; Crawling</vt:lpstr>
      <vt:lpstr>PowerPoint Presentation</vt:lpstr>
      <vt:lpstr>PowerPoint Presentation</vt:lpstr>
      <vt:lpstr>PowerPoint Presentation</vt:lpstr>
      <vt:lpstr>PowerPoint Presentation</vt:lpstr>
      <vt:lpstr>Web Search &amp; User Queries </vt:lpstr>
      <vt:lpstr>PowerPoint Presentation</vt:lpstr>
      <vt:lpstr>Link Analysis</vt:lpstr>
      <vt:lpstr>Link Analysis with PageRank</vt:lpstr>
      <vt:lpstr>Web Search Graph Representation</vt:lpstr>
      <vt:lpstr>Probability Matrix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safia</dc:creator>
  <cp:lastModifiedBy>Safia Baloch Lecturer FCS</cp:lastModifiedBy>
  <cp:revision>35</cp:revision>
  <dcterms:created xsi:type="dcterms:W3CDTF">2025-05-12T08:00:07Z</dcterms:created>
  <dcterms:modified xsi:type="dcterms:W3CDTF">2025-05-13T10:20:27Z</dcterms:modified>
</cp:coreProperties>
</file>