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56" r:id="rId7"/>
    <p:sldId id="264" r:id="rId8"/>
    <p:sldId id="265" r:id="rId9"/>
    <p:sldId id="266" r:id="rId10"/>
    <p:sldId id="267" r:id="rId11"/>
    <p:sldId id="268" r:id="rId12"/>
    <p:sldId id="269" r:id="rId13"/>
    <p:sldId id="257" r:id="rId14"/>
    <p:sldId id="273" r:id="rId15"/>
    <p:sldId id="270" r:id="rId16"/>
    <p:sldId id="271" r:id="rId17"/>
    <p:sldId id="278" r:id="rId18"/>
    <p:sldId id="272" r:id="rId19"/>
    <p:sldId id="274" r:id="rId20"/>
    <p:sldId id="275" r:id="rId21"/>
    <p:sldId id="276" r:id="rId22"/>
    <p:sldId id="279" r:id="rId23"/>
    <p:sldId id="280" r:id="rId24"/>
    <p:sldId id="27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1T09:06:36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1,'451'0,"-729"0,275-1,0 1,0 0,0 0,0 0,0 1,0-1,0 1,0-1,1 1,-1 0,0 0,0 0,1 1,-1-1,0 1,-3 2,-8 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7:0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7:1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7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6:4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24552,'0'562'0,"750"-562"0,-750-562 0,-750 562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6:5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6:5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6:5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6:5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6:5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6:5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115 291 24575,'6'0'0,"0"0"0,0 0 0,0-1 0,0 0 0,0 0 0,-1-1 0,1 0 0,0 0 0,-1 0 0,0 0 0,1-1 0,-1 0 0,0 0 0,0-1 0,-1 1 0,1-1 0,-1 0 0,1 0 0,-1-1 0,-1 1 0,1-1 0,-1 0 0,1 0 0,-1 0 0,-1 0 0,1 0 0,-1-1 0,0 0 0,0 1 0,2-12 0,-1-33 0,-6-70 0,3 114 0,-25 153 0,20 145 0,7-200 0,-4-112 0,0 0 0,-10-32 0,6 24 0,2 14 0,0-1 0,-2 1 0,-9-20 0,9 24 0,1-1 0,1 0 0,-1 1 0,2-1 0,0-1 0,0 1 0,-1-13 0,2-20 0,6-74 0,-4 115 0,0 0 0,1 1 0,-1-1 0,1 1 0,0-1 0,0 1 0,0 0 0,0-1 0,0 1 0,0 0 0,1 0 0,-1 0 0,1 0 0,-1 0 0,1 0 0,0 0 0,3-2 0,-1 1 0,0 1 0,0 0 0,0 0 0,0 0 0,1 0 0,-1 1 0,1 0 0,-1-1 0,6 1 0,8-1 0,1 2 0,0 0 0,33 5 0,-49-5 0,2 0 0,-1 1 0,0 0 0,0 0 0,1 0 0,-1 0 0,0 1 0,0 0 0,0 0 0,0 0 0,-1 0 0,1 0 0,0 1 0,-1-1 0,0 1 0,1 0 0,-1 0 0,0 1 0,-1-1 0,1 1 0,-1-1 0,1 1 0,-1 0 0,0 0 0,0 0 0,-1 0 0,1 0 0,-1 0 0,1 8 0,2 10 0,-2 0 0,-1 0 0,-1 0 0,-3 36 0,0-11 0,3-43 0,0 1 0,0 0 0,-1 0 0,0-1 0,0 1 0,0 0 0,0-1 0,-1 1 0,-3 8 0,3-11 0,0 0 0,1 0 0,-1 0 0,0 0 0,0 0 0,0 0 0,0-1 0,-1 1 0,1-1 0,0 1 0,-1-1 0,1 0 0,-1 0 0,1 0 0,-1 0 0,0-1 0,1 1 0,-1-1 0,-2 1 0,-36 2 0,1-1 0,-60-6 0,10 1 0,86 3 0,0 0 0,0 0 0,0-1 0,0 1 0,0-1 0,0 1 0,0-1 0,0 0 0,0-1 0,1 1 0,-1-1 0,0 0 0,1 0 0,-5-3 0,5 2 0,1 1 0,0-1 0,0 0 0,0 0 0,0 0 0,0-1 0,1 1 0,-1 0 0,1-1 0,0 1 0,0-1 0,0 1 0,1-1 0,-1 1 0,1-1 0,0-5 0,-1 1 0,1-1 0,1 0 0,-1 0 0,1 0 0,1 1 0,0-1 0,0 0 0,0 1 0,1 0 0,4-9 0,-1 6 0,0 1 0,1 0 0,0 0 0,1 1 0,0 0 0,17-15 0,-19 18 0,1 0 0,-1 0 0,1 0 0,0 1 0,0 0 0,1 1 0,-1-1 0,1 1 0,0 1 0,0 0 0,1 0 0,-1 0 0,1 1 0,-1 1 0,1-1 0,12 1 0,-2 0 0,-6-1 0,1 2 0,-1 0 0,1 1 0,19 3 0,-30-4 0,0 1 0,0 0 0,0 0 0,-1 0 0,1 0 0,0 0 0,-1 1 0,1-1 0,-1 1 0,1-1 0,-1 1 0,0 0 0,0 0 0,1 0 0,-1 0 0,-1 1 0,1-1 0,0 0 0,-1 1 0,1 0 0,-1-1 0,0 1 0,0 0 0,0-1 0,0 1 0,1 3 0,1 19 0,-1-1 0,-2 1 0,0-1 0,-4 28 0,0 19 0,4-44 0,0-11 0,0 0 0,-1 0 0,0 0 0,-5 19 0,4-31 0,1 1 0,-1-1 0,1 1 0,-1-1 0,0 0 0,-1 0 0,1 0 0,-1 0 0,0 0 0,0-1 0,0 1 0,0-1 0,-1 0 0,1 0 0,-1 0 0,0 0 0,0-1 0,-8 4 0,-16 5-1365,1-4-5461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09:07:0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42289-A4F2-4523-8729-DC2F49BA616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342DB-383F-4A15-BB32-F08AD652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342DB-383F-4A15-BB32-F08AD6529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845B-24A3-678A-A6E1-135CB7D96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EB57F-3B2F-7488-666C-20151942D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FB2C-035A-E921-23AC-03B47E3D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B878-EFE2-2D40-D613-BD3C459B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1FD1-EE5A-9562-E945-2B1E6DF9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B488-7813-F100-76B3-66560F6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B7A58-BFFC-C74D-5170-92C14EF58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A9B6D-4A21-5DAA-8B5E-BD60508F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E170-0DBF-A183-A406-07E24B32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D845-371C-5E3F-B47D-E9A9656F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E08C2-8ED8-B82A-A90B-0954A96F7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CA1BF-F6E1-019E-CB60-94B0F052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69BE-B4B9-4578-6DBF-BCC8979B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6F53-7CF2-BE24-B4C5-C8E6ACAA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1DE1-B7FE-5EFB-ED88-C4D04101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07DC-185C-2C24-E456-DEFE805F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11A9-5A82-331F-94DD-75C64F8E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DBA3-995B-A217-8E7E-0FDC7D44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1081-5ECE-D321-BE92-C95846CF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8DE25-39F2-D698-B521-AE68B80E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483D-3FB6-7005-43DB-B15C1F7B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2717-7988-C51F-75AC-6856402D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8E37-C576-AA3F-9F64-06AA3140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2CFB-401E-2D15-8B57-248F370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F662-E719-F092-4510-6421A7E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EBC1-6E0D-9955-C68F-D1DF07D6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341D-A332-E77A-226C-E6AA20A0F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E1A4E-7E7F-A2BD-A71E-8C42720D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36FA-32C1-D7D6-FD08-759B64C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3A24-EAE7-01CF-734D-6465663E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CA3E0-CF9C-00DC-593E-1363DAC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9BC5-1D1D-C308-5553-A5284D65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41D1-BCC7-324D-5B47-383C3C5A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888D2-9131-BEDC-86CF-AB2A3478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6D43C-2772-BDF5-346B-2F6B5F285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7F0E3-2DFE-C62D-FEF9-0396E96DB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16831-0D23-4139-C83D-EEAF4FB1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78AB8-D617-002D-A58A-452B5511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DECBE-B13D-86A5-022D-4DA6A168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A7A3-38A7-6EBE-0B86-DF2AE558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4F7E7-B775-B299-DD98-2D21D558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A6F62-2108-4BC1-7BE6-6632D4F6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FECA-172F-0D3F-2AE9-EE09FFF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3BE61-1E40-B16E-3652-94B87446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F894C-F526-383C-E0D0-FE49FCE6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40EA4-11AC-F318-F802-F18A8D1B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6657-44FB-611C-7BE0-87CFECCA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182D-DA42-2D5E-F855-E2D7F50F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052DD-A50C-8724-7174-C47B0B869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D1865-A01F-A91F-AE73-D9CA8BCD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5EA4C-8E72-116F-070D-F8E211D6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021E2-4217-FD36-512D-02D86247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8E6-C7F7-A2F4-7407-97AB6EFF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D335D-8132-6581-50EF-E6F3A101D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5B467-4574-8270-3A91-F5140883B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1A59-FB82-3364-50D9-D24D1A50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2F670-8F8E-3CEB-4B42-AADF8A28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7B0B1-BEE7-649E-A6A4-22B5D859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B2159-13DD-A8E4-B00C-1E98970B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16696-4AA7-5A13-D4B3-00D4B49D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8D03-8C82-9DCC-2436-9C562A2DD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AA4540-2F29-4DAB-911D-E44F456D085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B7AB-EED3-FEA7-3C6B-949F05B07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943F-44A6-B375-9AAD-D142403B5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8E514-6BF9-4B9C-A282-96A4FA5F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2" Type="http://schemas.openxmlformats.org/officeDocument/2006/relationships/image" Target="../media/image10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10" Type="http://schemas.openxmlformats.org/officeDocument/2006/relationships/customXml" Target="../ink/ink5.xml"/><Relationship Id="rId4" Type="http://schemas.openxmlformats.org/officeDocument/2006/relationships/image" Target="../media/image100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2BD9-5C1E-B34C-E585-4E1744FA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7E98-875A-8D58-C490-9FCB9B39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Inter"/>
              </a:rPr>
              <a:t>Document 1 (D1)</a:t>
            </a:r>
            <a:r>
              <a:rPr lang="en-US" b="0" i="0" dirty="0">
                <a:solidFill>
                  <a:schemeClr val="accent1"/>
                </a:solidFill>
                <a:effectLst/>
                <a:latin typeface="Inter"/>
              </a:rPr>
              <a:t>: "The cat sat on the mat."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Inter"/>
              </a:rPr>
              <a:t>Document 2 (D2)</a:t>
            </a:r>
            <a:r>
              <a:rPr lang="en-US" b="0" i="0" dirty="0">
                <a:solidFill>
                  <a:schemeClr val="accent1"/>
                </a:solidFill>
                <a:effectLst/>
                <a:latin typeface="Inter"/>
              </a:rPr>
              <a:t>: "The dog sat on the log."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Inter"/>
              </a:rPr>
              <a:t>Query (Q)</a:t>
            </a:r>
            <a:r>
              <a:rPr lang="en-US" b="0" i="0" dirty="0">
                <a:solidFill>
                  <a:schemeClr val="accent1"/>
                </a:solidFill>
                <a:effectLst/>
                <a:latin typeface="Inter"/>
              </a:rPr>
              <a:t>: "cat and dog"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1. Vocabulary: [Cat,  sat, mat, dog, log]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 Compute term frequency with log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TF(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KaTeX_Math"/>
              </a:rPr>
              <a:t>t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KaTeX_Math"/>
              </a:rPr>
              <a:t>d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)=log10​(1+</a:t>
            </a:r>
            <a:r>
              <a:rPr lang="en-US" b="0" i="1" dirty="0">
                <a:solidFill>
                  <a:srgbClr val="FF0000"/>
                </a:solidFill>
                <a:effectLst/>
                <a:latin typeface="KaTeX_Math"/>
              </a:rPr>
              <a:t>ft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FF0000"/>
                </a:solidFill>
                <a:effectLst/>
                <a:latin typeface="KaTeX_Math"/>
              </a:rPr>
              <a:t>d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​)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3. Compute IDF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FF0000"/>
                </a:solidFill>
                <a:effectLst/>
                <a:latin typeface="KaTeX_Main"/>
              </a:rPr>
              <a:t>	IDF(</a:t>
            </a:r>
            <a:r>
              <a:rPr lang="fr-FR" b="0" i="1" dirty="0">
                <a:solidFill>
                  <a:srgbClr val="FF0000"/>
                </a:solidFill>
                <a:effectLst/>
                <a:latin typeface="KaTeX_Math"/>
              </a:rPr>
              <a:t>t</a:t>
            </a:r>
            <a:r>
              <a:rPr lang="fr-FR" b="0" i="0" dirty="0">
                <a:solidFill>
                  <a:srgbClr val="FF0000"/>
                </a:solidFill>
                <a:effectLst/>
                <a:latin typeface="KaTeX_Main"/>
              </a:rPr>
              <a:t>)=log10​</a:t>
            </a:r>
            <a:r>
              <a:rPr lang="fr-FR" b="0" i="0" dirty="0">
                <a:solidFill>
                  <a:srgbClr val="FF0000"/>
                </a:solidFill>
                <a:effectLst/>
                <a:latin typeface="KaTeX_Size3"/>
              </a:rPr>
              <a:t>(N/</a:t>
            </a:r>
            <a:r>
              <a:rPr lang="fr-FR" b="0" i="1" dirty="0">
                <a:solidFill>
                  <a:srgbClr val="FF0000"/>
                </a:solidFill>
                <a:effectLst/>
                <a:latin typeface="KaTeX_Math"/>
              </a:rPr>
              <a:t>nt</a:t>
            </a:r>
            <a:r>
              <a:rPr lang="fr-FR" b="0" i="0" dirty="0">
                <a:solidFill>
                  <a:srgbClr val="FF0000"/>
                </a:solidFill>
                <a:effectLst/>
                <a:latin typeface="KaTeX_Main"/>
              </a:rPr>
              <a:t>​</a:t>
            </a:r>
            <a:r>
              <a:rPr lang="fr-FR" b="0" i="0" dirty="0">
                <a:solidFill>
                  <a:srgbClr val="FF0000"/>
                </a:solidFill>
                <a:effectLst/>
                <a:latin typeface="KaTeX_Size3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4. TF.IDF Score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	TF-IDF(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KaTeX_Math"/>
              </a:rPr>
              <a:t>t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KaTeX_Math"/>
              </a:rPr>
              <a:t>d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)=TF(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KaTeX_Math"/>
              </a:rPr>
              <a:t>t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KaTeX_Math"/>
              </a:rPr>
              <a:t>d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)×IDF(</a:t>
            </a:r>
            <a:r>
              <a:rPr lang="en-US" b="0" i="1" dirty="0">
                <a:solidFill>
                  <a:srgbClr val="FF0000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5. Compute cosine similarity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8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38D5-9FE7-3A29-2DF2-CE0F7A98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0F04-C779-7848-3EBC-9D9558AA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15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user has to have sufficient knowledge to be able to make an initial query which is at least somewhere close to the documents they desire.</a:t>
            </a:r>
          </a:p>
          <a:p>
            <a:r>
              <a:rPr lang="en-US" sz="2400" dirty="0"/>
              <a:t>But It can not work with </a:t>
            </a:r>
          </a:p>
          <a:p>
            <a:pPr lvl="1"/>
            <a:r>
              <a:rPr lang="en-US" sz="2000" dirty="0"/>
              <a:t>Misspellings</a:t>
            </a:r>
          </a:p>
          <a:p>
            <a:pPr lvl="1"/>
            <a:r>
              <a:rPr lang="en-US" sz="2000" dirty="0"/>
              <a:t>Cross-language information retrieval.</a:t>
            </a:r>
          </a:p>
          <a:p>
            <a:pPr lvl="1"/>
            <a:r>
              <a:rPr lang="en-US" sz="2000" dirty="0"/>
              <a:t>Mismatch of searcher’s vocabulary versus collection vocabulary: laptop vs notebook</a:t>
            </a:r>
          </a:p>
          <a:p>
            <a:pPr algn="l"/>
            <a:r>
              <a:rPr lang="en-US" sz="2400" dirty="0"/>
              <a:t>This approach does not work as well if the relevant documents are a multimodal class, that is, they consist of several clusters of documents within the vector space. This can happen with:</a:t>
            </a:r>
          </a:p>
          <a:p>
            <a:pPr lvl="1"/>
            <a:r>
              <a:rPr lang="en-US" sz="2000" dirty="0"/>
              <a:t>Subsets of the documents using different vocabulary, such as Burma vs. Myanmar</a:t>
            </a:r>
          </a:p>
          <a:p>
            <a:pPr lvl="1"/>
            <a:r>
              <a:rPr lang="en-US" sz="2000" dirty="0"/>
              <a:t>A query for which the answer set is inherently disjunctive, such as Pop stars who once worked at Burger King.</a:t>
            </a:r>
          </a:p>
          <a:p>
            <a:pPr lvl="1"/>
            <a:r>
              <a:rPr lang="en-US" sz="2000" dirty="0"/>
              <a:t>Instances of a general concept, which often appear as a disjunction of more specific concepts, for example, felines.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91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0446-991A-74A2-E80F-8AF7A2D6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670F-5FF1-8DCD-E2BD-AB08E99D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90688"/>
            <a:ext cx="6448926" cy="5167312"/>
          </a:xfrm>
        </p:spPr>
        <p:txBody>
          <a:bodyPr>
            <a:normAutofit/>
          </a:bodyPr>
          <a:lstStyle/>
          <a:p>
            <a:r>
              <a:rPr lang="en-US" dirty="0"/>
              <a:t>, users give additional input on query words or phrases, possibly suggesting additional query terms</a:t>
            </a:r>
          </a:p>
          <a:p>
            <a:r>
              <a:rPr lang="en-US" dirty="0"/>
              <a:t>Different methods for query expansion </a:t>
            </a:r>
          </a:p>
          <a:p>
            <a:pPr lvl="1"/>
            <a:r>
              <a:rPr lang="en-US" dirty="0"/>
              <a:t>Controlled vocabulary </a:t>
            </a:r>
          </a:p>
          <a:p>
            <a:pPr lvl="2"/>
            <a:r>
              <a:rPr lang="en-US" dirty="0"/>
              <a:t>there is a canonical term for each concept</a:t>
            </a:r>
          </a:p>
          <a:p>
            <a:pPr lvl="1"/>
            <a:r>
              <a:rPr lang="en-US" dirty="0"/>
              <a:t>Manual Thesaurus :</a:t>
            </a:r>
          </a:p>
          <a:p>
            <a:pPr lvl="2"/>
            <a:r>
              <a:rPr lang="en-US" dirty="0"/>
              <a:t>human editors have built up sets of synonymous names for concepts, without designating a canonical term.</a:t>
            </a:r>
          </a:p>
          <a:p>
            <a:pPr lvl="1"/>
            <a:r>
              <a:rPr lang="en-US" dirty="0"/>
              <a:t>An automatically derived thesaurus</a:t>
            </a:r>
          </a:p>
          <a:p>
            <a:pPr lvl="2"/>
            <a:r>
              <a:rPr lang="en-US" dirty="0"/>
              <a:t>word co-occurrence statistics over a collection of documents in a domain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CE2DB-010E-B5C7-4221-AC1F72A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26" y="2877217"/>
            <a:ext cx="5743074" cy="3299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2B288-F34A-CA2F-BB8F-147D72C3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69" y="220473"/>
            <a:ext cx="5159187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7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4E1A-B104-9CB0-8CF2-EB41C750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Rocchio algorithm: Basics</a:t>
            </a:r>
          </a:p>
        </p:txBody>
      </p:sp>
      <p:pic>
        <p:nvPicPr>
          <p:cNvPr id="5" name="Picture 4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AD719B38-EF46-87E4-6D84-3D4A7F014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9" y="1675227"/>
            <a:ext cx="1065260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2258-6E30-9121-22BC-1ADBE6D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feedback 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DA17F-501D-F8BF-F6E2-826BD0C63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9512"/>
            <a:ext cx="9416715" cy="4483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823C1-3FE5-8F21-261E-20A09FA7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989" y="2490716"/>
            <a:ext cx="476450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6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6ED6C-83FA-D9FB-A7B6-B80259BB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Rocchio </a:t>
            </a:r>
          </a:p>
        </p:txBody>
      </p:sp>
      <p:pic>
        <p:nvPicPr>
          <p:cNvPr id="5" name="Content Placeholder 4" descr="A diagram of a brain&#10;&#10;AI-generated content may be incorrect.">
            <a:extLst>
              <a:ext uri="{FF2B5EF4-FFF2-40B4-BE49-F238E27FC236}">
                <a16:creationId xmlns:a16="http://schemas.microsoft.com/office/drawing/2014/main" id="{99118E0E-AD33-36CF-B0C4-BFBA17F5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271" y="1675227"/>
            <a:ext cx="767545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CBCFAB-CE5C-CA07-6CCB-2C2DC033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568" y="224589"/>
            <a:ext cx="10266948" cy="6336632"/>
          </a:xfrm>
        </p:spPr>
      </p:pic>
    </p:spTree>
    <p:extLst>
      <p:ext uri="{BB962C8B-B14F-4D97-AF65-F5344CB8AC3E}">
        <p14:creationId xmlns:p14="http://schemas.microsoft.com/office/powerpoint/2010/main" val="194111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CD5481-B531-2E9A-99CE-3F3A5E84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A850A1-5338-8EFE-CDE6-79C2E55531D0}"/>
                  </a:ext>
                </a:extLst>
              </p14:cNvPr>
              <p14:cNvContentPartPr/>
              <p14:nvPr/>
            </p14:nvContentPartPr>
            <p14:xfrm>
              <a:off x="5584610" y="5250108"/>
              <a:ext cx="162720" cy="1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A850A1-5338-8EFE-CDE6-79C2E55531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0610" y="5142108"/>
                <a:ext cx="2703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6F6DFD-6A32-1433-2057-9E5F545D38E7}"/>
                  </a:ext>
                </a:extLst>
              </p14:cNvPr>
              <p14:cNvContentPartPr/>
              <p14:nvPr/>
            </p14:nvContentPartPr>
            <p14:xfrm rot="-1817535">
              <a:off x="5480162" y="5191577"/>
              <a:ext cx="270456" cy="20274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6F6DFD-6A32-1433-2057-9E5F545D38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-1817535">
                <a:off x="5471159" y="5182574"/>
                <a:ext cx="288102" cy="220387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D7AE7FF-DD6D-B70F-FC45-175DC2989237}"/>
              </a:ext>
            </a:extLst>
          </p:cNvPr>
          <p:cNvGrpSpPr/>
          <p:nvPr/>
        </p:nvGrpSpPr>
        <p:grpSpPr>
          <a:xfrm>
            <a:off x="5543210" y="5161908"/>
            <a:ext cx="152640" cy="216360"/>
            <a:chOff x="5543210" y="5161908"/>
            <a:chExt cx="15264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FF847F-AB0E-CB8E-F99A-119A282706F1}"/>
                    </a:ext>
                  </a:extLst>
                </p14:cNvPr>
                <p14:cNvContentPartPr/>
                <p14:nvPr/>
              </p14:nvContentPartPr>
              <p14:xfrm>
                <a:off x="5584610" y="532930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FF847F-AB0E-CB8E-F99A-119A282706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5610" y="53203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01B62F-9A80-B3F4-4116-57242CEE5300}"/>
                    </a:ext>
                  </a:extLst>
                </p14:cNvPr>
                <p14:cNvContentPartPr/>
                <p14:nvPr/>
              </p14:nvContentPartPr>
              <p14:xfrm>
                <a:off x="5692610" y="516190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01B62F-9A80-B3F4-4116-57242CEE53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83970" y="51532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2D7DB-B57D-9750-C8AC-E786AD20600C}"/>
                    </a:ext>
                  </a:extLst>
                </p14:cNvPr>
                <p14:cNvContentPartPr/>
                <p14:nvPr/>
              </p14:nvContentPartPr>
              <p14:xfrm>
                <a:off x="5584610" y="528970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2D7DB-B57D-9750-C8AC-E786AD2060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5610" y="5280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E27E3A-9E47-A705-62EF-3E9C86C44441}"/>
                    </a:ext>
                  </a:extLst>
                </p14:cNvPr>
                <p14:cNvContentPartPr/>
                <p14:nvPr/>
              </p14:nvContentPartPr>
              <p14:xfrm>
                <a:off x="5584610" y="528970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E27E3A-9E47-A705-62EF-3E9C86C444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5610" y="5280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346BE0-4E3F-2EDD-2964-3285B4DBC638}"/>
                    </a:ext>
                  </a:extLst>
                </p14:cNvPr>
                <p14:cNvContentPartPr/>
                <p14:nvPr/>
              </p14:nvContentPartPr>
              <p14:xfrm>
                <a:off x="5584610" y="528970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346BE0-4E3F-2EDD-2964-3285B4DBC6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5610" y="5280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12CE7-60BD-5326-8952-06832179374F}"/>
                    </a:ext>
                  </a:extLst>
                </p14:cNvPr>
                <p14:cNvContentPartPr/>
                <p14:nvPr/>
              </p14:nvContentPartPr>
              <p14:xfrm>
                <a:off x="5543210" y="5184948"/>
                <a:ext cx="152640" cy="193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12CE7-60BD-5326-8952-0683217937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34210" y="5176308"/>
                  <a:ext cx="17028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22F613-52C0-6A5B-079F-D01F7EFC970C}"/>
                  </a:ext>
                </a:extLst>
              </p14:cNvPr>
              <p14:cNvContentPartPr/>
              <p14:nvPr/>
            </p14:nvContentPartPr>
            <p14:xfrm>
              <a:off x="-658870" y="387382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22F613-52C0-6A5B-079F-D01F7EFC97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67870" y="38648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613659-F2A0-AFEB-6054-EC8E3E2C757C}"/>
                  </a:ext>
                </a:extLst>
              </p14:cNvPr>
              <p14:cNvContentPartPr/>
              <p14:nvPr/>
            </p14:nvContentPartPr>
            <p14:xfrm>
              <a:off x="-590110" y="431590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613659-F2A0-AFEB-6054-EC8E3E2C75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599110" y="43072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9BA0974-5006-AB52-5445-748542B6B1F3}"/>
                  </a:ext>
                </a:extLst>
              </p14:cNvPr>
              <p14:cNvContentPartPr/>
              <p14:nvPr/>
            </p14:nvContentPartPr>
            <p14:xfrm>
              <a:off x="-619630" y="250738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9BA0974-5006-AB52-5445-748542B6B1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28270" y="24983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0C7FA6-C441-F9D1-2447-F68759D740D2}"/>
                  </a:ext>
                </a:extLst>
              </p14:cNvPr>
              <p14:cNvContentPartPr/>
              <p14:nvPr/>
            </p14:nvContentPartPr>
            <p14:xfrm>
              <a:off x="-717910" y="260530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0C7FA6-C441-F9D1-2447-F68759D740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26910" y="25963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63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72C5-3F0B-A8D2-20AA-571AF7B5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/>
              <a:t>topics are Not </a:t>
            </a:r>
            <a:r>
              <a:rPr lang="en-US" dirty="0"/>
              <a:t>included </a:t>
            </a:r>
            <a:r>
              <a:rPr lang="en-US"/>
              <a:t>in Quiz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B141-F2D7-AF05-A65D-7FF84D2E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99DC3-F924-E7CD-A0B8-AF94E50E0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985" y="998876"/>
            <a:ext cx="7764548" cy="518648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C03F3-6C17-F092-341D-1BF779817A94}"/>
              </a:ext>
            </a:extLst>
          </p:cNvPr>
          <p:cNvSpPr txBox="1"/>
          <p:nvPr/>
        </p:nvSpPr>
        <p:spPr>
          <a:xfrm>
            <a:off x="7976344" y="2413337"/>
            <a:ext cx="4238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Pseudo relevance feedback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, also known as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blind relevance feedback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, provides a method for automatic local analysis. It automates the manual part of relevance feedback, so that the user gets improved retrieval performance without an extended interaction.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3B767-F4D1-AD86-A564-CB2CCF33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8" y="401053"/>
            <a:ext cx="9737558" cy="54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3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4C23F7-CAFC-4FF9-34B3-B2FF9FEF0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170312"/>
              </p:ext>
            </p:extLst>
          </p:nvPr>
        </p:nvGraphicFramePr>
        <p:xfrm>
          <a:off x="643467" y="1823831"/>
          <a:ext cx="10905069" cy="321034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915861">
                  <a:extLst>
                    <a:ext uri="{9D8B030D-6E8A-4147-A177-3AD203B41FA5}">
                      <a16:colId xmlns:a16="http://schemas.microsoft.com/office/drawing/2014/main" val="1089986256"/>
                    </a:ext>
                  </a:extLst>
                </a:gridCol>
                <a:gridCol w="3329736">
                  <a:extLst>
                    <a:ext uri="{9D8B030D-6E8A-4147-A177-3AD203B41FA5}">
                      <a16:colId xmlns:a16="http://schemas.microsoft.com/office/drawing/2014/main" val="1326536179"/>
                    </a:ext>
                  </a:extLst>
                </a:gridCol>
                <a:gridCol w="3329736">
                  <a:extLst>
                    <a:ext uri="{9D8B030D-6E8A-4147-A177-3AD203B41FA5}">
                      <a16:colId xmlns:a16="http://schemas.microsoft.com/office/drawing/2014/main" val="1459124643"/>
                    </a:ext>
                  </a:extLst>
                </a:gridCol>
                <a:gridCol w="3329736">
                  <a:extLst>
                    <a:ext uri="{9D8B030D-6E8A-4147-A177-3AD203B41FA5}">
                      <a16:colId xmlns:a16="http://schemas.microsoft.com/office/drawing/2014/main" val="286131983"/>
                    </a:ext>
                  </a:extLst>
                </a:gridCol>
              </a:tblGrid>
              <a:tr h="535057">
                <a:tc>
                  <a:txBody>
                    <a:bodyPr/>
                    <a:lstStyle/>
                    <a:p>
                      <a:pPr algn="l"/>
                      <a:r>
                        <a:rPr lang="en-US" sz="1700" b="0" cap="none" spc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cap="none" spc="0">
                          <a:solidFill>
                            <a:schemeClr val="bg1"/>
                          </a:solidFill>
                          <a:effectLst/>
                        </a:rPr>
                        <a:t>D1 (log TF)</a:t>
                      </a:r>
                    </a:p>
                  </a:txBody>
                  <a:tcPr marL="146952" marR="113040" marT="113040" marB="1130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cap="none" spc="0" dirty="0">
                          <a:solidFill>
                            <a:schemeClr val="bg1"/>
                          </a:solidFill>
                          <a:effectLst/>
                        </a:rPr>
                        <a:t>D2 (log TF)</a:t>
                      </a:r>
                    </a:p>
                  </a:txBody>
                  <a:tcPr marL="146952" marR="113040" marT="113040" marB="1130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cap="none" spc="0">
                          <a:solidFill>
                            <a:schemeClr val="bg1"/>
                          </a:solidFill>
                          <a:effectLst/>
                        </a:rPr>
                        <a:t>Q (log TF)</a:t>
                      </a:r>
                    </a:p>
                  </a:txBody>
                  <a:tcPr marL="146952" marR="113040" marT="113040" marB="1130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50977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log⁡10(1+1)=0.30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log⁡10(1+0)=0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log⁡10(1+1)=0.30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19862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sat</a:t>
                      </a: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log⁡10(1+1)=0.30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log⁡10(1+1)=0.30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log⁡10(1+0)=0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68496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mat</a:t>
                      </a: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log⁡10(1+1)=0.30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log⁡10(1+0)=0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log⁡10(1+0)=0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291838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log⁡10(1+0)=0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log⁡10(1+1)=0.30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log⁡10(1+1)=0.30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49523"/>
                  </a:ext>
                </a:extLst>
              </a:tr>
              <a:tr h="535057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log</a:t>
                      </a: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log⁡10(1+0)=0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log⁡10(1+1)=0.30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log⁡10(1+0)=0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6952" marR="113040" marT="113040" marB="1130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90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53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C7FE-3007-A1F3-C541-B6028829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Indirect relevance feedback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8F83-6E60-C604-9B11-A87D4CCE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can also use indirect sources of evidence rather than explicit feedback on relevance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This is often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implicit (relevance) feedback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. Implicit feedback is less reliable than explicit feedback, but is more useful than pseudo relevance feedback,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while users are often reluctant to provide explicit feedback, it is easy to collect implicit feedback in large quantities for a high volume system, such as a web search engine.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clicks on links were assumed to indicate that the page was likely relevant to the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7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D2BF6-709C-6322-1466-F7B9447D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9" y="385011"/>
            <a:ext cx="10042358" cy="59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40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7F031-E457-2506-4E03-309D850C6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2890"/>
            <a:ext cx="10118318" cy="325375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764C7FF-046A-E257-7714-9128D7DA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05" y="3689128"/>
            <a:ext cx="6530906" cy="205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1F18B-66B8-D93A-071B-575A74DA8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33" y="3139199"/>
            <a:ext cx="6449850" cy="549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8F0A1-54C7-5116-0B0D-10A21251D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883" y="3886573"/>
            <a:ext cx="5273497" cy="1861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5D9A6-6133-AB3E-147D-A2FFFC26B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411" y="5778562"/>
            <a:ext cx="490008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3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0D7B6-ED07-C315-1E7F-4586CFF80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989" y="2533572"/>
            <a:ext cx="6530906" cy="17908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D98F6-5905-7D93-73FF-85AF359F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82" y="1983644"/>
            <a:ext cx="6449850" cy="394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926691-3711-AB61-084E-EED64C79E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64" y="4324427"/>
            <a:ext cx="5273497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60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14D-EC01-0C55-7225-31142E0D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00240-2419-D85C-6257-654290DB5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32" y="1480239"/>
            <a:ext cx="5806943" cy="14631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50986A-87AA-9F09-7AFE-A31E6131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7820"/>
            <a:ext cx="967237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35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255E7-D12E-EEA0-69A4-6126DAA7C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19" y="128074"/>
            <a:ext cx="6111770" cy="17679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DB348-90D7-7F94-1E0B-B7FE8F53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80" y="2066152"/>
            <a:ext cx="8770722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1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98285-D8A5-1757-FC13-F6FF2E31D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234850"/>
              </p:ext>
            </p:extLst>
          </p:nvPr>
        </p:nvGraphicFramePr>
        <p:xfrm>
          <a:off x="1111301" y="643467"/>
          <a:ext cx="9969399" cy="55710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76163">
                  <a:extLst>
                    <a:ext uri="{9D8B030D-6E8A-4147-A177-3AD203B41FA5}">
                      <a16:colId xmlns:a16="http://schemas.microsoft.com/office/drawing/2014/main" val="377621988"/>
                    </a:ext>
                  </a:extLst>
                </a:gridCol>
                <a:gridCol w="1539302">
                  <a:extLst>
                    <a:ext uri="{9D8B030D-6E8A-4147-A177-3AD203B41FA5}">
                      <a16:colId xmlns:a16="http://schemas.microsoft.com/office/drawing/2014/main" val="2773090017"/>
                    </a:ext>
                  </a:extLst>
                </a:gridCol>
                <a:gridCol w="6553934">
                  <a:extLst>
                    <a:ext uri="{9D8B030D-6E8A-4147-A177-3AD203B41FA5}">
                      <a16:colId xmlns:a16="http://schemas.microsoft.com/office/drawing/2014/main" val="3051262123"/>
                    </a:ext>
                  </a:extLst>
                </a:gridCol>
              </a:tblGrid>
              <a:tr h="1051006">
                <a:tc>
                  <a:txBody>
                    <a:bodyPr/>
                    <a:lstStyle/>
                    <a:p>
                      <a:pPr algn="l"/>
                      <a:r>
                        <a:rPr lang="en-US" sz="3900" b="1" cap="none" spc="0">
                          <a:solidFill>
                            <a:schemeClr val="tx1"/>
                          </a:solidFill>
                          <a:effectLst/>
                        </a:rPr>
                        <a:t>Term</a:t>
                      </a:r>
                    </a:p>
                  </a:txBody>
                  <a:tcPr marL="154343" marR="220491" marT="44098" marB="33073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900" b="1" cap="none" spc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nt</a:t>
                      </a:r>
                      <a:r>
                        <a:rPr lang="en-US" sz="3900" b="1" i="1" cap="none" spc="0">
                          <a:solidFill>
                            <a:schemeClr val="tx1"/>
                          </a:solidFill>
                          <a:effectLst/>
                          <a:latin typeface="KaTeX_Math"/>
                        </a:rPr>
                        <a:t>nt</a:t>
                      </a:r>
                      <a:r>
                        <a:rPr lang="en-US" sz="3900" b="1" cap="none" spc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​</a:t>
                      </a:r>
                      <a:endParaRPr lang="en-US" sz="39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343" marR="220491" marT="44098" marB="33073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900" b="1" cap="none" spc="0">
                          <a:solidFill>
                            <a:schemeClr val="tx1"/>
                          </a:solidFill>
                          <a:effectLst/>
                        </a:rPr>
                        <a:t>IDF (</a:t>
                      </a:r>
                      <a:r>
                        <a:rPr lang="en-US" sz="3900" b="1" cap="none" spc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log⁡10(2/nt)log10​(2/</a:t>
                      </a:r>
                      <a:r>
                        <a:rPr lang="en-US" sz="3900" b="1" i="1" cap="none" spc="0">
                          <a:solidFill>
                            <a:schemeClr val="tx1"/>
                          </a:solidFill>
                          <a:effectLst/>
                          <a:latin typeface="KaTeX_Math"/>
                        </a:rPr>
                        <a:t>nt</a:t>
                      </a:r>
                      <a:r>
                        <a:rPr lang="en-US" sz="3900" b="1" cap="none" spc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​)</a:t>
                      </a:r>
                      <a:r>
                        <a:rPr lang="en-US" sz="3900" b="1" cap="none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54343" marR="220491" marT="44098" marB="33073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28893"/>
                  </a:ext>
                </a:extLst>
              </a:tr>
              <a:tr h="904012"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</a:p>
                  </a:txBody>
                  <a:tcPr marL="154343" marR="220491" marT="44098" marB="33073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54343" marR="220491" marT="44098" marB="330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log⁡10(2/1)=0.30</a:t>
                      </a:r>
                      <a:endParaRPr lang="en-US" sz="29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343" marR="220491" marT="44098" marB="330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609230"/>
                  </a:ext>
                </a:extLst>
              </a:tr>
              <a:tr h="904012"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  <a:effectLst/>
                        </a:rPr>
                        <a:t>sat</a:t>
                      </a:r>
                    </a:p>
                  </a:txBody>
                  <a:tcPr marL="154343" marR="220491" marT="44098" marB="33073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54343" marR="220491" marT="44098" marB="330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log⁡10(2/2)=0</a:t>
                      </a:r>
                      <a:endParaRPr lang="en-US" sz="29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343" marR="220491" marT="44098" marB="330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89764"/>
                  </a:ext>
                </a:extLst>
              </a:tr>
              <a:tr h="904012"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  <a:effectLst/>
                        </a:rPr>
                        <a:t>mat</a:t>
                      </a:r>
                    </a:p>
                  </a:txBody>
                  <a:tcPr marL="154343" marR="220491" marT="44098" marB="33073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54343" marR="220491" marT="44098" marB="330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log⁡10(2/1)=0.30</a:t>
                      </a:r>
                      <a:endParaRPr lang="en-US" sz="29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343" marR="220491" marT="44098" marB="330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158587"/>
                  </a:ext>
                </a:extLst>
              </a:tr>
              <a:tr h="904012"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</a:p>
                  </a:txBody>
                  <a:tcPr marL="154343" marR="220491" marT="44098" marB="33073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54343" marR="220491" marT="44098" marB="330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log⁡10(2/1)=0.30</a:t>
                      </a:r>
                      <a:endParaRPr lang="en-US" sz="29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343" marR="220491" marT="44098" marB="330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61651"/>
                  </a:ext>
                </a:extLst>
              </a:tr>
              <a:tr h="904012"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  <a:effectLst/>
                        </a:rPr>
                        <a:t>log</a:t>
                      </a:r>
                    </a:p>
                  </a:txBody>
                  <a:tcPr marL="154343" marR="220491" marT="44098" marB="33073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54343" marR="220491" marT="44098" marB="330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 dirty="0">
                          <a:solidFill>
                            <a:schemeClr val="tx1"/>
                          </a:solidFill>
                          <a:effectLst/>
                          <a:latin typeface="KaTeX_Main"/>
                        </a:rPr>
                        <a:t>log⁡10(2/1)=0.30</a:t>
                      </a:r>
                      <a:endParaRPr lang="en-US" sz="29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343" marR="220491" marT="44098" marB="330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98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19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D1CEE0-E834-4D2D-FFC2-844A1889B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008032"/>
              </p:ext>
            </p:extLst>
          </p:nvPr>
        </p:nvGraphicFramePr>
        <p:xfrm>
          <a:off x="643467" y="1790641"/>
          <a:ext cx="10905066" cy="32767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83091">
                  <a:extLst>
                    <a:ext uri="{9D8B030D-6E8A-4147-A177-3AD203B41FA5}">
                      <a16:colId xmlns:a16="http://schemas.microsoft.com/office/drawing/2014/main" val="916373766"/>
                    </a:ext>
                  </a:extLst>
                </a:gridCol>
                <a:gridCol w="3207325">
                  <a:extLst>
                    <a:ext uri="{9D8B030D-6E8A-4147-A177-3AD203B41FA5}">
                      <a16:colId xmlns:a16="http://schemas.microsoft.com/office/drawing/2014/main" val="2804713678"/>
                    </a:ext>
                  </a:extLst>
                </a:gridCol>
                <a:gridCol w="3207325">
                  <a:extLst>
                    <a:ext uri="{9D8B030D-6E8A-4147-A177-3AD203B41FA5}">
                      <a16:colId xmlns:a16="http://schemas.microsoft.com/office/drawing/2014/main" val="3594256593"/>
                    </a:ext>
                  </a:extLst>
                </a:gridCol>
                <a:gridCol w="3207325">
                  <a:extLst>
                    <a:ext uri="{9D8B030D-6E8A-4147-A177-3AD203B41FA5}">
                      <a16:colId xmlns:a16="http://schemas.microsoft.com/office/drawing/2014/main" val="3329252401"/>
                    </a:ext>
                  </a:extLst>
                </a:gridCol>
              </a:tblGrid>
              <a:tr h="626716">
                <a:tc>
                  <a:txBody>
                    <a:bodyPr/>
                    <a:lstStyle/>
                    <a:p>
                      <a:pPr algn="l"/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Term</a:t>
                      </a: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D1 (TF-IDF)</a:t>
                      </a: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D2 (TF-IDF)</a:t>
                      </a: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 (TF-IDF)</a:t>
                      </a: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4641"/>
                  </a:ext>
                </a:extLst>
              </a:tr>
              <a:tr h="530001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</a:t>
                      </a: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0.30×0.30=0.09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0×0.30=0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0.30×0.30=0.09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010743"/>
                  </a:ext>
                </a:extLst>
              </a:tr>
              <a:tr h="530001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sat</a:t>
                      </a: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0.30×0=0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0.30×0=0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0×0=0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41179"/>
                  </a:ext>
                </a:extLst>
              </a:tr>
              <a:tr h="530001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mat</a:t>
                      </a: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0.30×0.30=0.09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0×0.30=0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0×0.30=0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76597"/>
                  </a:ext>
                </a:extLst>
              </a:tr>
              <a:tr h="530001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dog</a:t>
                      </a: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0×0.30=0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0.30×0.30=0.09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0.30×0.30=0.09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74207"/>
                  </a:ext>
                </a:extLst>
              </a:tr>
              <a:tr h="530001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</a:t>
                      </a: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0×0.30=0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0.30×0.30=0.09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aTeX_Main"/>
                        </a:rPr>
                        <a:t>0×0.30=0</a:t>
                      </a:r>
                      <a:endParaRPr 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117" marR="174088" marT="116058" marB="11605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28739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E368800-A5C0-D602-E18B-99E299E8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6871"/>
            <a:ext cx="1075038" cy="630942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TF-IDF Scores: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238B-E86E-D7EE-55F1-32614FE4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Cosine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7A02-5B67-FE6F-EEDC-CF5A0559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E590-2302-F9BA-7E5A-33A0C9647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Relevance Feedback </a:t>
            </a:r>
          </a:p>
        </p:txBody>
      </p:sp>
    </p:spTree>
    <p:extLst>
      <p:ext uri="{BB962C8B-B14F-4D97-AF65-F5344CB8AC3E}">
        <p14:creationId xmlns:p14="http://schemas.microsoft.com/office/powerpoint/2010/main" val="330522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2504B-841C-6334-9C9C-BA6C5A142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98153"/>
            <a:ext cx="10905066" cy="52616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77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C456-D3F1-F1FF-50CD-07504628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Recall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373D4-690E-AD2D-CB6D-4E76A6B16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35" y="1553497"/>
            <a:ext cx="9891252" cy="4729316"/>
          </a:xfrm>
        </p:spPr>
      </p:pic>
    </p:spTree>
    <p:extLst>
      <p:ext uri="{BB962C8B-B14F-4D97-AF65-F5344CB8AC3E}">
        <p14:creationId xmlns:p14="http://schemas.microsoft.com/office/powerpoint/2010/main" val="299334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1C82-0F61-A2EA-1D4A-704047EF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relevance feedback (RF) is to involve the user in the retrieval process so as to improve the final result set.</a:t>
            </a:r>
          </a:p>
          <a:p>
            <a:r>
              <a:rPr lang="en-US" dirty="0"/>
              <a:t>The basic procedure is:</a:t>
            </a:r>
          </a:p>
          <a:p>
            <a:pPr lvl="1"/>
            <a:r>
              <a:rPr lang="en-US" dirty="0"/>
              <a:t>The user issues a (short, simple) query.</a:t>
            </a:r>
          </a:p>
          <a:p>
            <a:pPr lvl="1"/>
            <a:r>
              <a:rPr lang="en-US" dirty="0"/>
              <a:t>The system returns an initial set of retrieval results.</a:t>
            </a:r>
          </a:p>
          <a:p>
            <a:pPr lvl="1"/>
            <a:r>
              <a:rPr lang="en-US" dirty="0"/>
              <a:t>The user marks some returned documents as relevant or nonrelevant.</a:t>
            </a:r>
          </a:p>
          <a:p>
            <a:pPr lvl="1"/>
            <a:r>
              <a:rPr lang="en-US" dirty="0"/>
              <a:t> The system computes a better representation of the information need based on the user feedback.</a:t>
            </a:r>
          </a:p>
          <a:p>
            <a:pPr lvl="1"/>
            <a:r>
              <a:rPr lang="en-US" dirty="0"/>
              <a:t>The system displays a revised set of retrieval results.</a:t>
            </a:r>
          </a:p>
        </p:txBody>
      </p:sp>
    </p:spTree>
    <p:extLst>
      <p:ext uri="{BB962C8B-B14F-4D97-AF65-F5344CB8AC3E}">
        <p14:creationId xmlns:p14="http://schemas.microsoft.com/office/powerpoint/2010/main" val="255365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776</Words>
  <Application>Microsoft Office PowerPoint</Application>
  <PresentationFormat>Widescreen</PresentationFormat>
  <Paragraphs>120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Aptos Display</vt:lpstr>
      <vt:lpstr>Arial</vt:lpstr>
      <vt:lpstr>Inter</vt:lpstr>
      <vt:lpstr>KaTeX_Main</vt:lpstr>
      <vt:lpstr>KaTeX_Math</vt:lpstr>
      <vt:lpstr>KaTeX_Size3</vt:lpstr>
      <vt:lpstr>Times New Roman</vt:lpstr>
      <vt:lpstr>Office Theme</vt:lpstr>
      <vt:lpstr>Example of VSM</vt:lpstr>
      <vt:lpstr>PowerPoint Presentation</vt:lpstr>
      <vt:lpstr>PowerPoint Presentation</vt:lpstr>
      <vt:lpstr>PowerPoint Presentation</vt:lpstr>
      <vt:lpstr>Compute Cosine </vt:lpstr>
      <vt:lpstr>Relevance Feedback </vt:lpstr>
      <vt:lpstr>PowerPoint Presentation</vt:lpstr>
      <vt:lpstr>Improving Recall </vt:lpstr>
      <vt:lpstr>PowerPoint Presentation</vt:lpstr>
      <vt:lpstr>When it works</vt:lpstr>
      <vt:lpstr>Query Expansion</vt:lpstr>
      <vt:lpstr>Rocchio algorithm: Basics</vt:lpstr>
      <vt:lpstr>Relevance feedback  </vt:lpstr>
      <vt:lpstr>Example of Rocchio </vt:lpstr>
      <vt:lpstr>PowerPoint Presentation</vt:lpstr>
      <vt:lpstr>PowerPoint Presentation</vt:lpstr>
      <vt:lpstr>Next topics are Not included in Quiz 2</vt:lpstr>
      <vt:lpstr>PowerPoint Presentation</vt:lpstr>
      <vt:lpstr>PowerPoint Presentation</vt:lpstr>
      <vt:lpstr>Indirect relevance feedback </vt:lpstr>
      <vt:lpstr>PowerPoint Presentation</vt:lpstr>
      <vt:lpstr>PowerPoint Presentation</vt:lpstr>
      <vt:lpstr>PowerPoint Presentation</vt:lpstr>
      <vt:lpstr>PRP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 Lecturer FCS</dc:creator>
  <cp:lastModifiedBy>Safia Baloch Lecturer FCS</cp:lastModifiedBy>
  <cp:revision>29</cp:revision>
  <dcterms:created xsi:type="dcterms:W3CDTF">2025-03-10T06:30:55Z</dcterms:created>
  <dcterms:modified xsi:type="dcterms:W3CDTF">2025-03-17T10:05:26Z</dcterms:modified>
</cp:coreProperties>
</file>