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9" r:id="rId12"/>
    <p:sldId id="270" r:id="rId13"/>
    <p:sldId id="268" r:id="rId14"/>
    <p:sldId id="267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9517-9055-E129-573C-60F0FBD96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50349-7D8A-F7B6-A4DA-E03E0E933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1B98-851E-2B15-7BC0-D4FA7A39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3AE2-E1E2-6376-F5B9-262E83A9F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01F3D-7D49-CBB8-D5AF-D5C41D35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AE43-9BC8-1B04-D0AB-D4BD1272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050D5-532C-1971-EFFB-E626ACEA1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399F-60A0-E265-2692-247FD9B0C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EA30-2EEA-3E8D-64EE-E83724B2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0C84-0C05-AE40-9DD0-A3149B0E8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9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D10BF-D019-92CA-7003-D70D167F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508E4-39A7-1B1C-154D-F8B131738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F5D4-D2A7-102A-79E1-DF443A55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F9AE-0D13-66FE-4040-F68FC98B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9D4A-7445-F761-8D05-98675580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3C7A-A4D1-737F-53FF-F27F924A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7CC3E-E71C-BB47-049B-D9D541F6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F52B-48E0-78DD-C8CA-580C2883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EBA41-3459-124D-30B7-814F1152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D129C-513C-3D65-D1AE-00BF4965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1462-9823-0AB4-71DA-2B36DACA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E1EB6-CEB1-AF2A-491E-E51DE537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416B8-56C7-3F66-9623-88F26A5E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C8AB3-2E8D-D37C-8855-F07FEC5D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EE360-B329-696C-E12B-549DCD47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5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B653-D98C-F621-AFD7-60693BB4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92A6A-C8A2-E9EB-800F-10678F8F2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8F31-931E-2383-4542-5350F3EFC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3A012-3911-6B07-C8FA-BF6A8323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9D2E9-F65A-7C17-C84E-B2D1D109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AC72E-DEA4-9442-8A28-7E579BF4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5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3466-8245-0242-E5EB-3A975423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3935F-F17A-9B6A-BFE1-728BF8C0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F2306-FAF9-DEF2-3C60-F05E9902F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BF508-07D2-141C-EAAC-1C1B63BAA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655ED-A783-1B9F-E24E-23D4C82AE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FBE4C-ADD8-A593-F2CC-8253F908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0AEF5-4BBB-816F-BFAF-D61A528C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632CF-3999-FC48-A6C7-8085A0EC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903E-A06A-DE78-6888-4C63E61B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26D12-9C7B-E252-E4FE-5644A545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574C0-430C-21F7-5AD5-24E77D1B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28455-70F6-65C8-376B-6F7E613A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0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92A3-D33F-628D-78C6-4FB10D45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10189-1757-11A1-892E-25532C56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57561-1FAC-2FC9-E5FA-BE11CC67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3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82D51-37EB-1B10-4BC9-46585C4C3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01C8F-5132-EF3B-E2C9-71E987B1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68441-4724-F33C-8C02-2DAB041B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FDEC6-5816-3B59-A58E-E13143B4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F9729-6DCA-A4F9-9D16-9230EE93E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EB828-B0DB-EE9E-151C-2D3D7394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DF21-D526-D8F0-2A37-D37374F1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7CFF4-6DC7-7F36-877F-F8BC15262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4400A-636A-7FF1-1EF0-862AE254C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40FBC-DAE7-28DA-FFBA-2E8DB9BF9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49361-440B-4F35-A109-AB1993979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D4E9F-6749-B185-423C-C22E29E5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DC82D-B094-FC9C-484F-683D696B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E3CA-623C-3209-73B9-C2C10D527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0AF2B-3020-1979-1F82-7673A3254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DF48F-A748-415B-B5A0-5F90AA32A7F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C9B2-FFCE-1E63-B87B-BD29F300C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EA077-D36D-79BD-9E6B-91656F1AE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B81B2-657E-4EA3-813D-6270F9681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E68A-1D3A-1351-F0D5-087F0D1687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Noisy Channel Model of Spelling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A1D98-704C-F660-E260-5C1E78987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88D6-14A6-A0E9-C9F0-85651047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4E74-8283-237D-A19C-BB8F4D104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8271" cy="4351338"/>
          </a:xfrm>
        </p:spPr>
        <p:txBody>
          <a:bodyPr>
            <a:normAutofit/>
          </a:bodyPr>
          <a:lstStyle/>
          <a:p>
            <a:r>
              <a:rPr lang="en-US" dirty="0"/>
              <a:t>For any given letter , pair of letter how often a letter happen?</a:t>
            </a:r>
          </a:p>
          <a:p>
            <a:r>
              <a:rPr lang="en-US" dirty="0"/>
              <a:t>How often (count) </a:t>
            </a:r>
          </a:p>
          <a:p>
            <a:r>
              <a:rPr lang="en-US" dirty="0"/>
              <a:t>Confusion matrix is 26x26 square matrix</a:t>
            </a:r>
          </a:p>
          <a:p>
            <a:r>
              <a:rPr lang="en-US" dirty="0"/>
              <a:t>List of spell error can be generated </a:t>
            </a:r>
          </a:p>
          <a:p>
            <a:pPr lvl="1"/>
            <a:r>
              <a:rPr lang="en-US" dirty="0"/>
              <a:t>norvig.com/</a:t>
            </a:r>
            <a:r>
              <a:rPr lang="en-US" dirty="0" err="1"/>
              <a:t>ngrams</a:t>
            </a:r>
            <a:r>
              <a:rPr lang="en-US" dirty="0"/>
              <a:t>/spell-errors.txt</a:t>
            </a:r>
          </a:p>
          <a:p>
            <a:r>
              <a:rPr lang="en-US" dirty="0"/>
              <a:t>Generate probabilities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A5041-FCE2-C84A-DA9B-CDAF5000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471" y="307641"/>
            <a:ext cx="5875529" cy="2149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A58DB5-825D-52FC-96F6-4E79CB9C7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092" y="2846764"/>
            <a:ext cx="5478271" cy="297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7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0E96-6B63-767F-8033-CBDF2CAD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channel probability for </a:t>
            </a:r>
            <a:r>
              <a:rPr lang="en-US" dirty="0" err="1"/>
              <a:t>acress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B5F98-7793-C575-0D91-F176846D9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04" y="1690688"/>
            <a:ext cx="10515599" cy="4802187"/>
          </a:xfrm>
        </p:spPr>
      </p:pic>
    </p:spTree>
    <p:extLst>
      <p:ext uri="{BB962C8B-B14F-4D97-AF65-F5344CB8AC3E}">
        <p14:creationId xmlns:p14="http://schemas.microsoft.com/office/powerpoint/2010/main" val="153127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21E7-A959-69AF-0628-2F3E59FF9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sentence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A695-162A-8E42-819E-494FBEE57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stellar and </a:t>
            </a:r>
            <a:r>
              <a:rPr lang="en-US" dirty="0" err="1"/>
              <a:t>verasatile</a:t>
            </a:r>
            <a:r>
              <a:rPr lang="en-US" dirty="0"/>
              <a:t> </a:t>
            </a:r>
            <a:r>
              <a:rPr lang="en-US" dirty="0" err="1"/>
              <a:t>acress</a:t>
            </a:r>
            <a:r>
              <a:rPr lang="en-US" dirty="0"/>
              <a:t> whose combination of </a:t>
            </a:r>
            <a:r>
              <a:rPr lang="en-US" dirty="0" err="1"/>
              <a:t>saas</a:t>
            </a:r>
            <a:r>
              <a:rPr lang="en-US" dirty="0"/>
              <a:t> and glamour. </a:t>
            </a:r>
          </a:p>
          <a:p>
            <a:r>
              <a:rPr lang="en-US" dirty="0"/>
              <a:t>With Bigram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EFE3B-E65C-F100-3823-2E22CFBF4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950042" cy="14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6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327DD-3B5F-FACC-542D-6B8D09277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175" y="1139815"/>
            <a:ext cx="5997460" cy="3894157"/>
          </a:xfrm>
        </p:spPr>
      </p:pic>
    </p:spTree>
    <p:extLst>
      <p:ext uri="{BB962C8B-B14F-4D97-AF65-F5344CB8AC3E}">
        <p14:creationId xmlns:p14="http://schemas.microsoft.com/office/powerpoint/2010/main" val="55644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Content Placeholder 17" descr="A black and white text on a white background&#10;&#10;AI-generated content may be incorrect.">
            <a:extLst>
              <a:ext uri="{FF2B5EF4-FFF2-40B4-BE49-F238E27FC236}">
                <a16:creationId xmlns:a16="http://schemas.microsoft.com/office/drawing/2014/main" id="{0B03557C-C68B-2630-EC20-C2BEB939C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41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C977E-2749-CA03-14BA-3CBB55F6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Evaluating Language Model: Perplexity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961C3-04E7-C846-3DF3-4EDF670B7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1675264"/>
            <a:ext cx="7347537" cy="350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9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CAB-B434-0225-0D8D-90C67565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Shakespeare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2A04A-49BF-12BF-14D5-FA14D55B0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670" y="1428576"/>
            <a:ext cx="8878069" cy="4000847"/>
          </a:xfrm>
        </p:spPr>
      </p:pic>
    </p:spTree>
    <p:extLst>
      <p:ext uri="{BB962C8B-B14F-4D97-AF65-F5344CB8AC3E}">
        <p14:creationId xmlns:p14="http://schemas.microsoft.com/office/powerpoint/2010/main" val="12128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8E7F-1B2A-DF46-AB8E-5C70B6A3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Zero : Perplexity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D22F9-FE0C-CFD3-E8C7-251C52D4D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7292" y="2091574"/>
            <a:ext cx="4244708" cy="257578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0CEE0-E9BE-4EBA-99FF-4F8473004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01" y="2091574"/>
            <a:ext cx="6599492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70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1E62D7-45A8-76DA-335E-476B97BDD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94" y="397152"/>
            <a:ext cx="10635915" cy="606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8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9261D-897F-0A80-A82D-5EB7F113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895130"/>
            <a:ext cx="10571747" cy="50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2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6EBC3-EBCD-D62A-05D4-6945050B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8"/>
            <a:ext cx="7951590" cy="823490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Noisy Channel Intuition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rrow with black text&#10;&#10;AI-generated content may be incorrect.">
            <a:extLst>
              <a:ext uri="{FF2B5EF4-FFF2-40B4-BE49-F238E27FC236}">
                <a16:creationId xmlns:a16="http://schemas.microsoft.com/office/drawing/2014/main" id="{2A9D8923-F6CF-2A71-36DE-D0BCF7B4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80" y="836965"/>
            <a:ext cx="6903720" cy="38794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D9F6-AB5C-7585-22A4-2D95C76D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46908"/>
            <a:ext cx="4654296" cy="3530055"/>
          </a:xfrm>
        </p:spPr>
        <p:txBody>
          <a:bodyPr>
            <a:normAutofit/>
          </a:bodyPr>
          <a:lstStyle/>
          <a:p>
            <a:r>
              <a:rPr lang="en-US" dirty="0"/>
              <a:t>The intuition of the noisy channel model is to treat the misspelled word as if a correctly spelled word had been “distorted” by being passed through a noisy 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2685970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B526-65B1-D92A-C561-651E84E1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63C95-88F7-CDAD-9EAF-FB64C842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8D1F-3222-9985-491B-8BA43371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proposed around 1990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E2E04-7FEE-A9B7-76DB-EFF5E9D33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924" y="1495003"/>
            <a:ext cx="6477561" cy="2606266"/>
          </a:xfrm>
        </p:spPr>
      </p:pic>
    </p:spTree>
    <p:extLst>
      <p:ext uri="{BB962C8B-B14F-4D97-AF65-F5344CB8AC3E}">
        <p14:creationId xmlns:p14="http://schemas.microsoft.com/office/powerpoint/2010/main" val="149985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A81F-0DD8-E121-1DD7-9F4A0BC6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5FC3-04CE-A183-2B77-FF355921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: observation as misspelled word</a:t>
            </a:r>
          </a:p>
          <a:p>
            <a:r>
              <a:rPr lang="en-US" dirty="0"/>
              <a:t>W:  which generate this X, find correct word</a:t>
            </a:r>
          </a:p>
          <a:p>
            <a:r>
              <a:rPr lang="en-US" dirty="0"/>
              <a:t>V: vocabulary (all possible words)</a:t>
            </a:r>
          </a:p>
          <a:p>
            <a:r>
              <a:rPr lang="en-US" dirty="0"/>
              <a:t>The noisy channel model is maximizing the two factors : language model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w|x</a:t>
            </a:r>
            <a:r>
              <a:rPr lang="en-US" dirty="0"/>
              <a:t>): likelihood, channel Model, error model</a:t>
            </a:r>
          </a:p>
          <a:p>
            <a:pPr lvl="1"/>
            <a:r>
              <a:rPr lang="en-US" dirty="0"/>
              <a:t>P(w): prior probability of correct word</a:t>
            </a:r>
          </a:p>
          <a:p>
            <a:r>
              <a:rPr lang="en-US" dirty="0"/>
              <a:t>^: estimate of the correct word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9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9334DB-EC8F-4050-9C6E-F92B6A7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7" name="Color Cover">
              <a:extLst>
                <a:ext uri="{FF2B5EF4-FFF2-40B4-BE49-F238E27FC236}">
                  <a16:creationId xmlns:a16="http://schemas.microsoft.com/office/drawing/2014/main" id="{EA01B1DD-00B6-4407-827C-3F408B773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 Cover">
              <a:extLst>
                <a:ext uri="{FF2B5EF4-FFF2-40B4-BE49-F238E27FC236}">
                  <a16:creationId xmlns:a16="http://schemas.microsoft.com/office/drawing/2014/main" id="{AF1D500A-77DB-437E-A54D-45B239D6D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87BA2A-0B66-4DEF-A04F-2CC17225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522B2F8C-7861-41DA-AB7F-C621655E4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90AE996F-5C1A-4DD0-B66D-9C837744A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83B333F-716C-6FFD-23F0-D20F1AF9B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58" y="1751780"/>
            <a:ext cx="4358797" cy="124306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14F742-58D8-C012-6A3C-01B8B115E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8758" y="4219043"/>
            <a:ext cx="4358797" cy="121671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3ED101-FE26-D11C-A5D8-E54C5F7B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1197809"/>
            <a:ext cx="5203990" cy="23496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Bayes’ rule to break down conditional probability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A5D4F3-C5C1-AC40-E0D6-AF67144E3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671" y="4093590"/>
            <a:ext cx="4118506" cy="146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4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C9F7-ECF9-0217-33B4-43CEBE8C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Damerau-levenshtein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753E-74C6-592B-71D5-E40AD679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 :</a:t>
            </a:r>
          </a:p>
          <a:p>
            <a:pPr lvl="1"/>
            <a:r>
              <a:rPr lang="en-US" dirty="0"/>
              <a:t>Words with similar spelling </a:t>
            </a:r>
          </a:p>
          <a:p>
            <a:pPr lvl="2"/>
            <a:r>
              <a:rPr lang="en-US" dirty="0"/>
              <a:t>Small edit distance to error</a:t>
            </a:r>
          </a:p>
          <a:p>
            <a:pPr lvl="1"/>
            <a:r>
              <a:rPr lang="en-US" dirty="0"/>
              <a:t>Words with similar pronunciation</a:t>
            </a:r>
          </a:p>
          <a:p>
            <a:pPr lvl="2"/>
            <a:r>
              <a:rPr lang="en-US" dirty="0"/>
              <a:t>Small distance of pronunciation </a:t>
            </a:r>
          </a:p>
          <a:p>
            <a:r>
              <a:rPr lang="en-US" dirty="0"/>
              <a:t>Damerau-Levenshtein </a:t>
            </a:r>
          </a:p>
          <a:p>
            <a:r>
              <a:rPr lang="en-US" dirty="0"/>
              <a:t>For similar spelling:</a:t>
            </a:r>
          </a:p>
          <a:p>
            <a:pPr lvl="1"/>
            <a:r>
              <a:rPr lang="en-US" dirty="0"/>
              <a:t>Minimal edit distance between two strings, where edits are:</a:t>
            </a:r>
          </a:p>
          <a:p>
            <a:pPr lvl="2"/>
            <a:r>
              <a:rPr lang="en-US" dirty="0"/>
              <a:t>Insertion </a:t>
            </a:r>
          </a:p>
          <a:p>
            <a:pPr lvl="2"/>
            <a:r>
              <a:rPr lang="en-US" dirty="0"/>
              <a:t>Deletion</a:t>
            </a:r>
          </a:p>
          <a:p>
            <a:pPr lvl="2"/>
            <a:r>
              <a:rPr lang="en-US" dirty="0"/>
              <a:t>Substitution </a:t>
            </a:r>
            <a:endParaRPr lang="en-US" b="1" i="1" dirty="0"/>
          </a:p>
          <a:p>
            <a:pPr lvl="2"/>
            <a:r>
              <a:rPr lang="en-US" b="1" i="1" dirty="0"/>
              <a:t>Transposition of two adjacent letters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1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3297-8369-4C7F-61E0-9A725B83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3" y="122647"/>
            <a:ext cx="10515600" cy="51719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Acress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EA93-F0A1-82A1-20EA-309E6439F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4748463" cy="2858670"/>
          </a:xfrm>
        </p:spPr>
        <p:txBody>
          <a:bodyPr>
            <a:normAutofit/>
          </a:bodyPr>
          <a:lstStyle/>
          <a:p>
            <a:r>
              <a:rPr lang="en-US" dirty="0"/>
              <a:t>Applying all such single transformations to </a:t>
            </a:r>
            <a:r>
              <a:rPr lang="en-US" dirty="0" err="1"/>
              <a:t>acress</a:t>
            </a:r>
            <a:r>
              <a:rPr lang="en-US" dirty="0"/>
              <a:t> yields the list of candidate words</a:t>
            </a:r>
          </a:p>
          <a:p>
            <a:pPr lvl="1"/>
            <a:r>
              <a:rPr lang="en-US" dirty="0"/>
              <a:t>80% of errors are within edit distance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58473-D019-FE7F-3AC5-0E73A11E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63" y="1279677"/>
            <a:ext cx="7443537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70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B33FD-434C-348F-32A1-5674BCBD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3400" dirty="0"/>
              <a:t>Ranking language model :</a:t>
            </a:r>
            <a:br>
              <a:rPr lang="en-US" sz="3400" dirty="0"/>
            </a:br>
            <a:r>
              <a:rPr lang="en-US" sz="3400" dirty="0"/>
              <a:t>P(w)</a:t>
            </a:r>
            <a:br>
              <a:rPr lang="en-US" sz="3400" dirty="0"/>
            </a:br>
            <a:endParaRPr lang="en-US" sz="3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D518-E79E-A916-E769-B459E4B85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Any algorithms, unigram, bigram, </a:t>
            </a:r>
            <a:r>
              <a:rPr lang="en-US" sz="2200" dirty="0" err="1"/>
              <a:t>Ngrams</a:t>
            </a:r>
            <a:endParaRPr lang="en-US" sz="2200" dirty="0"/>
          </a:p>
          <a:p>
            <a:r>
              <a:rPr lang="en-US" sz="2200" dirty="0"/>
              <a:t>Example: count from 404253213 words in Corpus of Contemporary English (COCA)</a:t>
            </a:r>
          </a:p>
          <a:p>
            <a:r>
              <a:rPr lang="en-US" sz="2200" dirty="0" err="1"/>
              <a:t>Probablity</a:t>
            </a:r>
            <a:r>
              <a:rPr lang="en-US" sz="2200" dirty="0"/>
              <a:t> assigned by normalization by language model.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71497-DDE7-25C1-2B1D-A669BFD6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97038"/>
            <a:ext cx="6903720" cy="446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3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6EF96-910E-F679-9B03-43387F37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Channel Model Probablity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87E05-819F-0E35-A887-5E0A50E9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130" y="1675227"/>
            <a:ext cx="90137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8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310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Noisy Channel Model of Spelling</vt:lpstr>
      <vt:lpstr>Noisy Channel Intuition </vt:lpstr>
      <vt:lpstr>Model proposed around 1990</vt:lpstr>
      <vt:lpstr>Bayesian Inference </vt:lpstr>
      <vt:lpstr>Bayes’ rule to break down conditional probability </vt:lpstr>
      <vt:lpstr>Damerau-levenshtein Distance</vt:lpstr>
      <vt:lpstr>Example: Acress</vt:lpstr>
      <vt:lpstr>Ranking language model : P(w) </vt:lpstr>
      <vt:lpstr>Channel Model Probablity </vt:lpstr>
      <vt:lpstr>Confusion Matrix</vt:lpstr>
      <vt:lpstr>Noisy channel probability for acress</vt:lpstr>
      <vt:lpstr>Complete sentence </vt:lpstr>
      <vt:lpstr>PowerPoint Presentation</vt:lpstr>
      <vt:lpstr>PowerPoint Presentation</vt:lpstr>
      <vt:lpstr>Evaluating Language Model: Perplexity </vt:lpstr>
      <vt:lpstr>Approximating Shakespeare</vt:lpstr>
      <vt:lpstr>Dealing Zero : Perplexity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</dc:creator>
  <cp:lastModifiedBy>Safia Baloch Lecturer FCS</cp:lastModifiedBy>
  <cp:revision>48</cp:revision>
  <dcterms:created xsi:type="dcterms:W3CDTF">2025-02-15T16:00:42Z</dcterms:created>
  <dcterms:modified xsi:type="dcterms:W3CDTF">2025-02-25T08:01:59Z</dcterms:modified>
</cp:coreProperties>
</file>