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46" autoAdjust="0"/>
  </p:normalViewPr>
  <p:slideViewPr>
    <p:cSldViewPr>
      <p:cViewPr varScale="1">
        <p:scale>
          <a:sx n="65" d="100"/>
          <a:sy n="65" d="100"/>
        </p:scale>
        <p:origin x="1982"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2F9E69E-2050-4541-B7D8-BB0CB5014F4E}" type="datetimeFigureOut">
              <a:rPr lang="en-US" smtClean="0"/>
              <a:t>9/19/2024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E5F08E-6B40-435E-92AB-0A3D36A50341}" type="slidenum">
              <a:rPr lang="en-US" smtClean="0"/>
              <a:t>‹#›</a:t>
            </a:fld>
            <a:endParaRPr lang="en-US"/>
          </a:p>
        </p:txBody>
      </p:sp>
    </p:spTree>
    <p:extLst>
      <p:ext uri="{BB962C8B-B14F-4D97-AF65-F5344CB8AC3E}">
        <p14:creationId xmlns:p14="http://schemas.microsoft.com/office/powerpoint/2010/main" val="376188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Network-centric computing </a:t>
            </a:r>
            <a:r>
              <a:rPr lang="en-US" dirty="0"/>
              <a:t>is a model that focuses on the network as the central component of computing architecture. It emphasizes the use of networks to connect various computing devices and resources, enabling them to work together efficiently</a:t>
            </a:r>
          </a:p>
          <a:p>
            <a:r>
              <a:rPr lang="en-US" b="1" dirty="0"/>
              <a:t>Utility computing</a:t>
            </a:r>
            <a:r>
              <a:rPr lang="en-US" dirty="0"/>
              <a:t> is a service provisioning model where computing resources such as processing power, storage, and applications are provided to users on-demand, similar to traditional utilities like electricity or water. Users pay only for the resources they consume</a:t>
            </a:r>
          </a:p>
          <a:p>
            <a:endParaRPr lang="en-US" dirty="0"/>
          </a:p>
        </p:txBody>
      </p:sp>
      <p:sp>
        <p:nvSpPr>
          <p:cNvPr id="4" name="Slide Number Placeholder 3"/>
          <p:cNvSpPr>
            <a:spLocks noGrp="1"/>
          </p:cNvSpPr>
          <p:nvPr>
            <p:ph type="sldNum" sz="quarter" idx="5"/>
          </p:nvPr>
        </p:nvSpPr>
        <p:spPr/>
        <p:txBody>
          <a:bodyPr/>
          <a:lstStyle/>
          <a:p>
            <a:fld id="{C3E5F08E-6B40-435E-92AB-0A3D36A50341}" type="slidenum">
              <a:rPr lang="en-US" smtClean="0"/>
              <a:t>3</a:t>
            </a:fld>
            <a:endParaRPr lang="en-US"/>
          </a:p>
        </p:txBody>
      </p:sp>
    </p:spTree>
    <p:extLst>
      <p:ext uri="{BB962C8B-B14F-4D97-AF65-F5344CB8AC3E}">
        <p14:creationId xmlns:p14="http://schemas.microsoft.com/office/powerpoint/2010/main" val="275166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Network-centric content </a:t>
            </a:r>
            <a:r>
              <a:rPr lang="en-US" dirty="0"/>
              <a:t>is the approach where the primary focus is on the network's capabilities, architecture, and the ways content is delivered and managed through the network infrastructure. </a:t>
            </a:r>
          </a:p>
        </p:txBody>
      </p:sp>
      <p:sp>
        <p:nvSpPr>
          <p:cNvPr id="4" name="Slide Number Placeholder 3"/>
          <p:cNvSpPr>
            <a:spLocks noGrp="1"/>
          </p:cNvSpPr>
          <p:nvPr>
            <p:ph type="sldNum" sz="quarter" idx="5"/>
          </p:nvPr>
        </p:nvSpPr>
        <p:spPr/>
        <p:txBody>
          <a:bodyPr/>
          <a:lstStyle/>
          <a:p>
            <a:fld id="{C3E5F08E-6B40-435E-92AB-0A3D36A50341}" type="slidenum">
              <a:rPr lang="en-US" smtClean="0"/>
              <a:t>4</a:t>
            </a:fld>
            <a:endParaRPr lang="en-US"/>
          </a:p>
        </p:txBody>
      </p:sp>
    </p:spTree>
    <p:extLst>
      <p:ext uri="{BB962C8B-B14F-4D97-AF65-F5344CB8AC3E}">
        <p14:creationId xmlns:p14="http://schemas.microsoft.com/office/powerpoint/2010/main" val="417782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Arial" panose="020B0604020202020204" pitchFamily="34" charset="0"/>
              </a:rPr>
              <a:t>In computer networking, a thin client, is a simple computer that has been optimized for establishing a remote connection with a server-based computing environment.</a:t>
            </a:r>
          </a:p>
          <a:p>
            <a:endParaRPr lang="en-US" b="0" i="0" dirty="0">
              <a:solidFill>
                <a:srgbClr val="474747"/>
              </a:solidFill>
              <a:effectLst/>
              <a:latin typeface="Arial" panose="020B0604020202020204" pitchFamily="34" charset="0"/>
            </a:endParaRPr>
          </a:p>
          <a:p>
            <a:r>
              <a:rPr lang="en-US" b="1" i="0" dirty="0">
                <a:solidFill>
                  <a:srgbClr val="1F1F1F"/>
                </a:solidFill>
                <a:effectLst/>
                <a:latin typeface="Google Sans"/>
              </a:rPr>
              <a:t>Workflow management </a:t>
            </a:r>
            <a:r>
              <a:rPr lang="en-US" b="0" i="0" dirty="0">
                <a:solidFill>
                  <a:srgbClr val="1F1F1F"/>
                </a:solidFill>
                <a:effectLst/>
                <a:latin typeface="Google Sans"/>
              </a:rPr>
              <a:t>is </a:t>
            </a:r>
            <a:r>
              <a:rPr lang="en-US" b="0" i="0" dirty="0">
                <a:solidFill>
                  <a:srgbClr val="040C28"/>
                </a:solidFill>
                <a:effectLst/>
                <a:latin typeface="Google Sans"/>
              </a:rPr>
              <a:t>the discipline of creating, documenting, monitoring and improving upon the series of steps, or workflow, required to complete a specific task</a:t>
            </a:r>
            <a:r>
              <a:rPr lang="en-US" b="0" i="0" dirty="0">
                <a:solidFill>
                  <a:srgbClr val="1F1F1F"/>
                </a:solidFill>
                <a:effectLst/>
                <a:latin typeface="Google Sans"/>
              </a:rPr>
              <a:t>. </a:t>
            </a:r>
            <a:endParaRPr lang="en-US" dirty="0"/>
          </a:p>
        </p:txBody>
      </p:sp>
      <p:sp>
        <p:nvSpPr>
          <p:cNvPr id="4" name="Slide Number Placeholder 3"/>
          <p:cNvSpPr>
            <a:spLocks noGrp="1"/>
          </p:cNvSpPr>
          <p:nvPr>
            <p:ph type="sldNum" sz="quarter" idx="5"/>
          </p:nvPr>
        </p:nvSpPr>
        <p:spPr/>
        <p:txBody>
          <a:bodyPr/>
          <a:lstStyle/>
          <a:p>
            <a:fld id="{C3E5F08E-6B40-435E-92AB-0A3D36A50341}" type="slidenum">
              <a:rPr lang="en-US" smtClean="0"/>
              <a:t>5</a:t>
            </a:fld>
            <a:endParaRPr lang="en-US"/>
          </a:p>
        </p:txBody>
      </p:sp>
    </p:spTree>
    <p:extLst>
      <p:ext uri="{BB962C8B-B14F-4D97-AF65-F5344CB8AC3E}">
        <p14:creationId xmlns:p14="http://schemas.microsoft.com/office/powerpoint/2010/main" val="3778192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F08E-6B40-435E-92AB-0A3D36A50341}" type="slidenum">
              <a:rPr lang="en-US" smtClean="0"/>
              <a:t>9</a:t>
            </a:fld>
            <a:endParaRPr lang="en-US"/>
          </a:p>
        </p:txBody>
      </p:sp>
    </p:spTree>
    <p:extLst>
      <p:ext uri="{BB962C8B-B14F-4D97-AF65-F5344CB8AC3E}">
        <p14:creationId xmlns:p14="http://schemas.microsoft.com/office/powerpoint/2010/main" val="267984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F08E-6B40-435E-92AB-0A3D36A50341}" type="slidenum">
              <a:rPr lang="en-US" smtClean="0"/>
              <a:t>21</a:t>
            </a:fld>
            <a:endParaRPr lang="en-US"/>
          </a:p>
        </p:txBody>
      </p:sp>
    </p:spTree>
    <p:extLst>
      <p:ext uri="{BB962C8B-B14F-4D97-AF65-F5344CB8AC3E}">
        <p14:creationId xmlns:p14="http://schemas.microsoft.com/office/powerpoint/2010/main" val="392590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Holder 5"/>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5"/>
              </a:lnSpc>
            </a:pPr>
            <a:r>
              <a:rPr spc="-5" dirty="0"/>
              <a:t>Dan</a:t>
            </a:r>
            <a:r>
              <a:rPr spc="-45" dirty="0"/>
              <a:t> </a:t>
            </a:r>
            <a:r>
              <a:rPr dirty="0"/>
              <a:t>C.</a:t>
            </a:r>
            <a:r>
              <a:rPr spc="-15" dirty="0"/>
              <a:t> </a:t>
            </a:r>
            <a:r>
              <a:rPr spc="-5" dirty="0"/>
              <a:t>Marinescu</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Holder 5"/>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5"/>
              </a:lnSpc>
            </a:pPr>
            <a:r>
              <a:rPr spc="-5" dirty="0"/>
              <a:t>Dan</a:t>
            </a:r>
            <a:r>
              <a:rPr spc="-45" dirty="0"/>
              <a:t> </a:t>
            </a:r>
            <a:r>
              <a:rPr dirty="0"/>
              <a:t>C.</a:t>
            </a:r>
            <a:r>
              <a:rPr spc="-15" dirty="0"/>
              <a:t> </a:t>
            </a:r>
            <a:r>
              <a:rPr spc="-5" dirty="0"/>
              <a:t>Marinescu</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6" name="Holder 6"/>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5"/>
              </a:lnSpc>
            </a:pPr>
            <a:r>
              <a:rPr spc="-5" dirty="0"/>
              <a:t>Dan</a:t>
            </a:r>
            <a:r>
              <a:rPr spc="-45" dirty="0"/>
              <a:t> </a:t>
            </a:r>
            <a:r>
              <a:rPr dirty="0"/>
              <a:t>C.</a:t>
            </a:r>
            <a:r>
              <a:rPr spc="-15" dirty="0"/>
              <a:t> </a:t>
            </a:r>
            <a:r>
              <a:rPr spc="-5" dirty="0"/>
              <a:t>Marinescu</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505200" cy="6858000"/>
          </a:xfrm>
          <a:prstGeom prst="rect">
            <a:avLst/>
          </a:prstGeom>
        </p:spPr>
      </p:pic>
      <p:sp>
        <p:nvSpPr>
          <p:cNvPr id="17" name="bg object 17"/>
          <p:cNvSpPr/>
          <p:nvPr/>
        </p:nvSpPr>
        <p:spPr>
          <a:xfrm>
            <a:off x="1716151" y="1690624"/>
            <a:ext cx="7428230" cy="2533650"/>
          </a:xfrm>
          <a:custGeom>
            <a:avLst/>
            <a:gdLst/>
            <a:ahLst/>
            <a:cxnLst/>
            <a:rect l="l" t="t" r="r" b="b"/>
            <a:pathLst>
              <a:path w="7428230" h="2533650">
                <a:moveTo>
                  <a:pt x="7427976" y="0"/>
                </a:moveTo>
                <a:lnTo>
                  <a:pt x="0" y="0"/>
                </a:lnTo>
                <a:lnTo>
                  <a:pt x="0" y="2533650"/>
                </a:lnTo>
                <a:lnTo>
                  <a:pt x="7427976" y="2533650"/>
                </a:lnTo>
                <a:lnTo>
                  <a:pt x="7427976" y="0"/>
                </a:lnTo>
                <a:close/>
              </a:path>
            </a:pathLst>
          </a:custGeom>
          <a:solidFill>
            <a:srgbClr val="00007C"/>
          </a:solidFill>
        </p:spPr>
        <p:txBody>
          <a:bodyPr wrap="square" lIns="0" tIns="0" rIns="0" bIns="0" rtlCol="0"/>
          <a:lstStyle/>
          <a:p>
            <a:endParaRPr/>
          </a:p>
        </p:txBody>
      </p:sp>
      <p:sp>
        <p:nvSpPr>
          <p:cNvPr id="18" name="bg object 18"/>
          <p:cNvSpPr/>
          <p:nvPr/>
        </p:nvSpPr>
        <p:spPr>
          <a:xfrm>
            <a:off x="573087" y="3592575"/>
            <a:ext cx="568325" cy="631825"/>
          </a:xfrm>
          <a:custGeom>
            <a:avLst/>
            <a:gdLst/>
            <a:ahLst/>
            <a:cxnLst/>
            <a:rect l="l" t="t" r="r" b="b"/>
            <a:pathLst>
              <a:path w="568325" h="631825">
                <a:moveTo>
                  <a:pt x="0" y="631825"/>
                </a:moveTo>
                <a:lnTo>
                  <a:pt x="568325" y="631825"/>
                </a:lnTo>
                <a:lnTo>
                  <a:pt x="568325" y="0"/>
                </a:lnTo>
                <a:lnTo>
                  <a:pt x="0" y="0"/>
                </a:lnTo>
                <a:lnTo>
                  <a:pt x="0" y="631825"/>
                </a:lnTo>
                <a:close/>
              </a:path>
            </a:pathLst>
          </a:custGeom>
          <a:solidFill>
            <a:srgbClr val="9999CC"/>
          </a:solidFill>
        </p:spPr>
        <p:txBody>
          <a:bodyPr wrap="square" lIns="0" tIns="0" rIns="0" bIns="0" rtlCol="0"/>
          <a:lstStyle/>
          <a:p>
            <a:endParaRPr/>
          </a:p>
        </p:txBody>
      </p:sp>
      <p:sp>
        <p:nvSpPr>
          <p:cNvPr id="19" name="bg object 19"/>
          <p:cNvSpPr/>
          <p:nvPr/>
        </p:nvSpPr>
        <p:spPr>
          <a:xfrm>
            <a:off x="1716151" y="1066799"/>
            <a:ext cx="1151255" cy="1257935"/>
          </a:xfrm>
          <a:custGeom>
            <a:avLst/>
            <a:gdLst/>
            <a:ahLst/>
            <a:cxnLst/>
            <a:rect l="l" t="t" r="r" b="b"/>
            <a:pathLst>
              <a:path w="1151255" h="1257935">
                <a:moveTo>
                  <a:pt x="565150" y="623887"/>
                </a:moveTo>
                <a:lnTo>
                  <a:pt x="0" y="623887"/>
                </a:lnTo>
                <a:lnTo>
                  <a:pt x="0" y="1257363"/>
                </a:lnTo>
                <a:lnTo>
                  <a:pt x="565150" y="1257363"/>
                </a:lnTo>
                <a:lnTo>
                  <a:pt x="565150" y="623887"/>
                </a:lnTo>
                <a:close/>
              </a:path>
              <a:path w="1151255" h="1257935">
                <a:moveTo>
                  <a:pt x="1150937" y="0"/>
                </a:moveTo>
                <a:lnTo>
                  <a:pt x="565150" y="0"/>
                </a:lnTo>
                <a:lnTo>
                  <a:pt x="565150" y="623887"/>
                </a:lnTo>
                <a:lnTo>
                  <a:pt x="1150937" y="623887"/>
                </a:lnTo>
                <a:lnTo>
                  <a:pt x="1150937" y="0"/>
                </a:lnTo>
                <a:close/>
              </a:path>
            </a:pathLst>
          </a:custGeom>
          <a:solidFill>
            <a:srgbClr val="CCCCE6"/>
          </a:solidFill>
        </p:spPr>
        <p:txBody>
          <a:bodyPr wrap="square" lIns="0" tIns="0" rIns="0" bIns="0" rtlCol="0"/>
          <a:lstStyle/>
          <a:p>
            <a:endParaRPr/>
          </a:p>
        </p:txBody>
      </p:sp>
      <p:sp>
        <p:nvSpPr>
          <p:cNvPr id="20" name="bg object 20"/>
          <p:cNvSpPr/>
          <p:nvPr/>
        </p:nvSpPr>
        <p:spPr>
          <a:xfrm>
            <a:off x="1141412" y="3592575"/>
            <a:ext cx="584200" cy="631825"/>
          </a:xfrm>
          <a:custGeom>
            <a:avLst/>
            <a:gdLst/>
            <a:ahLst/>
            <a:cxnLst/>
            <a:rect l="l" t="t" r="r" b="b"/>
            <a:pathLst>
              <a:path w="584200" h="631825">
                <a:moveTo>
                  <a:pt x="0" y="631825"/>
                </a:moveTo>
                <a:lnTo>
                  <a:pt x="584200" y="631825"/>
                </a:lnTo>
                <a:lnTo>
                  <a:pt x="584200" y="0"/>
                </a:lnTo>
                <a:lnTo>
                  <a:pt x="0" y="0"/>
                </a:lnTo>
                <a:lnTo>
                  <a:pt x="0" y="631825"/>
                </a:lnTo>
                <a:close/>
              </a:path>
            </a:pathLst>
          </a:custGeom>
          <a:solidFill>
            <a:srgbClr val="00007C"/>
          </a:solidFill>
        </p:spPr>
        <p:txBody>
          <a:bodyPr wrap="square" lIns="0" tIns="0" rIns="0" bIns="0" rtlCol="0"/>
          <a:lstStyle/>
          <a:p>
            <a:endParaRPr/>
          </a:p>
        </p:txBody>
      </p:sp>
      <p:sp>
        <p:nvSpPr>
          <p:cNvPr id="21" name="bg object 21"/>
          <p:cNvSpPr/>
          <p:nvPr/>
        </p:nvSpPr>
        <p:spPr>
          <a:xfrm>
            <a:off x="2281301" y="1690687"/>
            <a:ext cx="586105" cy="643255"/>
          </a:xfrm>
          <a:custGeom>
            <a:avLst/>
            <a:gdLst/>
            <a:ahLst/>
            <a:cxnLst/>
            <a:rect l="l" t="t" r="r" b="b"/>
            <a:pathLst>
              <a:path w="586105" h="643255">
                <a:moveTo>
                  <a:pt x="585787" y="0"/>
                </a:moveTo>
                <a:lnTo>
                  <a:pt x="0" y="0"/>
                </a:lnTo>
                <a:lnTo>
                  <a:pt x="0" y="642937"/>
                </a:lnTo>
                <a:lnTo>
                  <a:pt x="585787" y="642937"/>
                </a:lnTo>
                <a:lnTo>
                  <a:pt x="585787" y="0"/>
                </a:lnTo>
                <a:close/>
              </a:path>
            </a:pathLst>
          </a:custGeom>
          <a:solidFill>
            <a:srgbClr val="9999CC"/>
          </a:solidFill>
        </p:spPr>
        <p:txBody>
          <a:bodyPr wrap="square" lIns="0" tIns="0" rIns="0" bIns="0" rtlCol="0"/>
          <a:lstStyle/>
          <a:p>
            <a:endParaRPr/>
          </a:p>
        </p:txBody>
      </p:sp>
      <p:sp>
        <p:nvSpPr>
          <p:cNvPr id="22" name="bg object 22"/>
          <p:cNvSpPr/>
          <p:nvPr/>
        </p:nvSpPr>
        <p:spPr>
          <a:xfrm>
            <a:off x="0" y="2324163"/>
            <a:ext cx="582930" cy="633730"/>
          </a:xfrm>
          <a:custGeom>
            <a:avLst/>
            <a:gdLst/>
            <a:ahLst/>
            <a:cxnLst/>
            <a:rect l="l" t="t" r="r" b="b"/>
            <a:pathLst>
              <a:path w="582930" h="633730">
                <a:moveTo>
                  <a:pt x="582612" y="0"/>
                </a:moveTo>
                <a:lnTo>
                  <a:pt x="0" y="0"/>
                </a:lnTo>
                <a:lnTo>
                  <a:pt x="0" y="633412"/>
                </a:lnTo>
                <a:lnTo>
                  <a:pt x="582612" y="633412"/>
                </a:lnTo>
                <a:lnTo>
                  <a:pt x="582612" y="0"/>
                </a:lnTo>
                <a:close/>
              </a:path>
            </a:pathLst>
          </a:custGeom>
          <a:solidFill>
            <a:srgbClr val="00007C"/>
          </a:solidFill>
        </p:spPr>
        <p:txBody>
          <a:bodyPr wrap="square" lIns="0" tIns="0" rIns="0" bIns="0" rtlCol="0"/>
          <a:lstStyle/>
          <a:p>
            <a:endParaRPr/>
          </a:p>
        </p:txBody>
      </p:sp>
      <p:sp>
        <p:nvSpPr>
          <p:cNvPr id="23" name="bg object 23"/>
          <p:cNvSpPr/>
          <p:nvPr/>
        </p:nvSpPr>
        <p:spPr>
          <a:xfrm>
            <a:off x="1716151" y="2324163"/>
            <a:ext cx="574675" cy="633730"/>
          </a:xfrm>
          <a:custGeom>
            <a:avLst/>
            <a:gdLst/>
            <a:ahLst/>
            <a:cxnLst/>
            <a:rect l="l" t="t" r="r" b="b"/>
            <a:pathLst>
              <a:path w="574675" h="633730">
                <a:moveTo>
                  <a:pt x="574675" y="0"/>
                </a:moveTo>
                <a:lnTo>
                  <a:pt x="0" y="0"/>
                </a:lnTo>
                <a:lnTo>
                  <a:pt x="0" y="633412"/>
                </a:lnTo>
                <a:lnTo>
                  <a:pt x="574675" y="633412"/>
                </a:lnTo>
                <a:lnTo>
                  <a:pt x="574675" y="0"/>
                </a:lnTo>
                <a:close/>
              </a:path>
            </a:pathLst>
          </a:custGeom>
          <a:solidFill>
            <a:srgbClr val="9999CC"/>
          </a:solidFill>
        </p:spPr>
        <p:txBody>
          <a:bodyPr wrap="square" lIns="0" tIns="0" rIns="0" bIns="0" rtlCol="0"/>
          <a:lstStyle/>
          <a:p>
            <a:endParaRPr/>
          </a:p>
        </p:txBody>
      </p:sp>
      <p:sp>
        <p:nvSpPr>
          <p:cNvPr id="24" name="bg object 24"/>
          <p:cNvSpPr/>
          <p:nvPr/>
        </p:nvSpPr>
        <p:spPr>
          <a:xfrm>
            <a:off x="573087" y="2948050"/>
            <a:ext cx="568325" cy="644525"/>
          </a:xfrm>
          <a:custGeom>
            <a:avLst/>
            <a:gdLst/>
            <a:ahLst/>
            <a:cxnLst/>
            <a:rect l="l" t="t" r="r" b="b"/>
            <a:pathLst>
              <a:path w="568325" h="644525">
                <a:moveTo>
                  <a:pt x="0" y="644525"/>
                </a:moveTo>
                <a:lnTo>
                  <a:pt x="568325" y="644525"/>
                </a:lnTo>
                <a:lnTo>
                  <a:pt x="568325" y="0"/>
                </a:lnTo>
                <a:lnTo>
                  <a:pt x="0" y="0"/>
                </a:lnTo>
                <a:lnTo>
                  <a:pt x="0" y="644525"/>
                </a:lnTo>
                <a:close/>
              </a:path>
            </a:pathLst>
          </a:custGeom>
          <a:solidFill>
            <a:srgbClr val="CCCCE6"/>
          </a:solidFill>
        </p:spPr>
        <p:txBody>
          <a:bodyPr wrap="square" lIns="0" tIns="0" rIns="0" bIns="0" rtlCol="0"/>
          <a:lstStyle/>
          <a:p>
            <a:endParaRPr/>
          </a:p>
        </p:txBody>
      </p:sp>
      <p:sp>
        <p:nvSpPr>
          <p:cNvPr id="25" name="bg object 25"/>
          <p:cNvSpPr/>
          <p:nvPr/>
        </p:nvSpPr>
        <p:spPr>
          <a:xfrm>
            <a:off x="1141412" y="2948050"/>
            <a:ext cx="584200" cy="644525"/>
          </a:xfrm>
          <a:custGeom>
            <a:avLst/>
            <a:gdLst/>
            <a:ahLst/>
            <a:cxnLst/>
            <a:rect l="l" t="t" r="r" b="b"/>
            <a:pathLst>
              <a:path w="584200" h="644525">
                <a:moveTo>
                  <a:pt x="584200" y="0"/>
                </a:moveTo>
                <a:lnTo>
                  <a:pt x="0" y="0"/>
                </a:lnTo>
                <a:lnTo>
                  <a:pt x="0" y="644525"/>
                </a:lnTo>
                <a:lnTo>
                  <a:pt x="584200" y="644525"/>
                </a:lnTo>
                <a:lnTo>
                  <a:pt x="584200" y="0"/>
                </a:lnTo>
                <a:close/>
              </a:path>
            </a:pathLst>
          </a:custGeom>
          <a:solidFill>
            <a:srgbClr val="9999C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4" name="Holder 4"/>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5"/>
              </a:lnSpc>
            </a:pPr>
            <a:r>
              <a:rPr spc="-5" dirty="0"/>
              <a:t>Dan</a:t>
            </a:r>
            <a:r>
              <a:rPr spc="-45" dirty="0"/>
              <a:t> </a:t>
            </a:r>
            <a:r>
              <a:rPr dirty="0"/>
              <a:t>C.</a:t>
            </a:r>
            <a:r>
              <a:rPr spc="-15" dirty="0"/>
              <a:t> </a:t>
            </a:r>
            <a:r>
              <a:rPr spc="-5" dirty="0"/>
              <a:t>Marinescu</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MT"/>
                <a:cs typeface="Arial MT"/>
              </a:defRPr>
            </a:lvl1p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3" name="Holder 3"/>
          <p:cNvSpPr>
            <a:spLocks noGrp="1"/>
          </p:cNvSpPr>
          <p:nvPr>
            <p:ph type="dt" sz="half" idx="6"/>
          </p:nvPr>
        </p:nvSpPr>
        <p:spPr/>
        <p:txBody>
          <a:bodyPr lIns="0" tIns="0" rIns="0" bIns="0"/>
          <a:lstStyle>
            <a:lvl1pPr>
              <a:defRPr sz="1200" b="0" i="0">
                <a:solidFill>
                  <a:schemeClr val="tx1"/>
                </a:solidFill>
                <a:latin typeface="Arial MT"/>
                <a:cs typeface="Arial MT"/>
              </a:defRPr>
            </a:lvl1pPr>
          </a:lstStyle>
          <a:p>
            <a:pPr marL="12700">
              <a:lnSpc>
                <a:spcPts val="1425"/>
              </a:lnSpc>
            </a:pPr>
            <a:r>
              <a:rPr spc="-5" dirty="0"/>
              <a:t>Dan</a:t>
            </a:r>
            <a:r>
              <a:rPr spc="-45" dirty="0"/>
              <a:t> </a:t>
            </a:r>
            <a:r>
              <a:rPr dirty="0"/>
              <a:t>C.</a:t>
            </a:r>
            <a:r>
              <a:rPr spc="-15" dirty="0"/>
              <a:t> </a:t>
            </a:r>
            <a:r>
              <a:rPr spc="-5" dirty="0"/>
              <a:t>Marinescu</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285750" cy="533400"/>
          </a:xfrm>
          <a:prstGeom prst="rect">
            <a:avLst/>
          </a:prstGeom>
        </p:spPr>
      </p:pic>
      <p:pic>
        <p:nvPicPr>
          <p:cNvPr id="17" name="bg object 17"/>
          <p:cNvPicPr/>
          <p:nvPr/>
        </p:nvPicPr>
        <p:blipFill>
          <a:blip r:embed="rId8" cstate="print"/>
          <a:stretch>
            <a:fillRect/>
          </a:stretch>
        </p:blipFill>
        <p:spPr>
          <a:xfrm>
            <a:off x="412750" y="134937"/>
            <a:ext cx="8731250" cy="274637"/>
          </a:xfrm>
          <a:prstGeom prst="rect">
            <a:avLst/>
          </a:prstGeom>
        </p:spPr>
      </p:pic>
      <p:sp>
        <p:nvSpPr>
          <p:cNvPr id="18" name="bg object 18"/>
          <p:cNvSpPr/>
          <p:nvPr/>
        </p:nvSpPr>
        <p:spPr>
          <a:xfrm>
            <a:off x="409575" y="63"/>
            <a:ext cx="278130" cy="271780"/>
          </a:xfrm>
          <a:custGeom>
            <a:avLst/>
            <a:gdLst/>
            <a:ahLst/>
            <a:cxnLst/>
            <a:rect l="l" t="t" r="r" b="b"/>
            <a:pathLst>
              <a:path w="278130" h="271780">
                <a:moveTo>
                  <a:pt x="138112" y="134874"/>
                </a:moveTo>
                <a:lnTo>
                  <a:pt x="0" y="134874"/>
                </a:lnTo>
                <a:lnTo>
                  <a:pt x="0" y="271399"/>
                </a:lnTo>
                <a:lnTo>
                  <a:pt x="138112" y="271399"/>
                </a:lnTo>
                <a:lnTo>
                  <a:pt x="138112" y="134874"/>
                </a:lnTo>
                <a:close/>
              </a:path>
              <a:path w="278130" h="271780">
                <a:moveTo>
                  <a:pt x="277812" y="0"/>
                </a:moveTo>
                <a:lnTo>
                  <a:pt x="138112" y="0"/>
                </a:lnTo>
                <a:lnTo>
                  <a:pt x="138112" y="134874"/>
                </a:lnTo>
                <a:lnTo>
                  <a:pt x="277812" y="134874"/>
                </a:lnTo>
                <a:lnTo>
                  <a:pt x="277812" y="0"/>
                </a:lnTo>
                <a:close/>
              </a:path>
            </a:pathLst>
          </a:custGeom>
          <a:solidFill>
            <a:srgbClr val="CCCCE6"/>
          </a:solidFill>
        </p:spPr>
        <p:txBody>
          <a:bodyPr wrap="square" lIns="0" tIns="0" rIns="0" bIns="0" rtlCol="0"/>
          <a:lstStyle/>
          <a:p>
            <a:endParaRPr/>
          </a:p>
        </p:txBody>
      </p:sp>
      <p:sp>
        <p:nvSpPr>
          <p:cNvPr id="19" name="bg object 19"/>
          <p:cNvSpPr/>
          <p:nvPr/>
        </p:nvSpPr>
        <p:spPr>
          <a:xfrm>
            <a:off x="547687" y="134937"/>
            <a:ext cx="139700" cy="141605"/>
          </a:xfrm>
          <a:custGeom>
            <a:avLst/>
            <a:gdLst/>
            <a:ahLst/>
            <a:cxnLst/>
            <a:rect l="l" t="t" r="r" b="b"/>
            <a:pathLst>
              <a:path w="139700" h="141604">
                <a:moveTo>
                  <a:pt x="139700" y="0"/>
                </a:moveTo>
                <a:lnTo>
                  <a:pt x="0" y="0"/>
                </a:lnTo>
                <a:lnTo>
                  <a:pt x="0" y="141287"/>
                </a:lnTo>
                <a:lnTo>
                  <a:pt x="139700" y="141287"/>
                </a:lnTo>
                <a:lnTo>
                  <a:pt x="139700" y="0"/>
                </a:lnTo>
                <a:close/>
              </a:path>
            </a:pathLst>
          </a:custGeom>
          <a:solidFill>
            <a:srgbClr val="9999CC"/>
          </a:solidFill>
        </p:spPr>
        <p:txBody>
          <a:bodyPr wrap="square" lIns="0" tIns="0" rIns="0" bIns="0" rtlCol="0"/>
          <a:lstStyle/>
          <a:p>
            <a:endParaRPr/>
          </a:p>
        </p:txBody>
      </p:sp>
      <p:sp>
        <p:nvSpPr>
          <p:cNvPr id="20" name="bg object 20"/>
          <p:cNvSpPr/>
          <p:nvPr/>
        </p:nvSpPr>
        <p:spPr>
          <a:xfrm>
            <a:off x="274637" y="274637"/>
            <a:ext cx="136525" cy="135255"/>
          </a:xfrm>
          <a:custGeom>
            <a:avLst/>
            <a:gdLst/>
            <a:ahLst/>
            <a:cxnLst/>
            <a:rect l="l" t="t" r="r" b="b"/>
            <a:pathLst>
              <a:path w="136525" h="135254">
                <a:moveTo>
                  <a:pt x="0" y="134937"/>
                </a:moveTo>
                <a:lnTo>
                  <a:pt x="136525" y="134937"/>
                </a:lnTo>
                <a:lnTo>
                  <a:pt x="136525" y="0"/>
                </a:lnTo>
                <a:lnTo>
                  <a:pt x="0" y="0"/>
                </a:lnTo>
                <a:lnTo>
                  <a:pt x="0" y="134937"/>
                </a:lnTo>
                <a:close/>
              </a:path>
            </a:pathLst>
          </a:custGeom>
          <a:solidFill>
            <a:srgbClr val="CCCCE6"/>
          </a:solidFill>
        </p:spPr>
        <p:txBody>
          <a:bodyPr wrap="square" lIns="0" tIns="0" rIns="0" bIns="0" rtlCol="0"/>
          <a:lstStyle/>
          <a:p>
            <a:endParaRPr/>
          </a:p>
        </p:txBody>
      </p:sp>
      <p:sp>
        <p:nvSpPr>
          <p:cNvPr id="21" name="bg object 21"/>
          <p:cNvSpPr/>
          <p:nvPr/>
        </p:nvSpPr>
        <p:spPr>
          <a:xfrm>
            <a:off x="131762" y="136588"/>
            <a:ext cx="141605" cy="138430"/>
          </a:xfrm>
          <a:custGeom>
            <a:avLst/>
            <a:gdLst/>
            <a:ahLst/>
            <a:cxnLst/>
            <a:rect l="l" t="t" r="r" b="b"/>
            <a:pathLst>
              <a:path w="141604" h="138429">
                <a:moveTo>
                  <a:pt x="141287" y="0"/>
                </a:moveTo>
                <a:lnTo>
                  <a:pt x="0" y="0"/>
                </a:lnTo>
                <a:lnTo>
                  <a:pt x="0" y="138112"/>
                </a:lnTo>
                <a:lnTo>
                  <a:pt x="141287" y="138112"/>
                </a:lnTo>
                <a:lnTo>
                  <a:pt x="141287" y="0"/>
                </a:lnTo>
                <a:close/>
              </a:path>
            </a:pathLst>
          </a:custGeom>
          <a:solidFill>
            <a:srgbClr val="00007C"/>
          </a:solidFill>
        </p:spPr>
        <p:txBody>
          <a:bodyPr wrap="square" lIns="0" tIns="0" rIns="0" bIns="0" rtlCol="0"/>
          <a:lstStyle/>
          <a:p>
            <a:endParaRPr/>
          </a:p>
        </p:txBody>
      </p:sp>
      <p:sp>
        <p:nvSpPr>
          <p:cNvPr id="22" name="bg object 22"/>
          <p:cNvSpPr/>
          <p:nvPr/>
        </p:nvSpPr>
        <p:spPr>
          <a:xfrm>
            <a:off x="274637" y="271462"/>
            <a:ext cx="273050" cy="274955"/>
          </a:xfrm>
          <a:custGeom>
            <a:avLst/>
            <a:gdLst/>
            <a:ahLst/>
            <a:cxnLst/>
            <a:rect l="l" t="t" r="r" b="b"/>
            <a:pathLst>
              <a:path w="273050" h="274955">
                <a:moveTo>
                  <a:pt x="273050" y="0"/>
                </a:moveTo>
                <a:lnTo>
                  <a:pt x="134937" y="0"/>
                </a:lnTo>
                <a:lnTo>
                  <a:pt x="134937" y="138112"/>
                </a:lnTo>
                <a:lnTo>
                  <a:pt x="0" y="138112"/>
                </a:lnTo>
                <a:lnTo>
                  <a:pt x="0" y="274637"/>
                </a:lnTo>
                <a:lnTo>
                  <a:pt x="136525" y="274637"/>
                </a:lnTo>
                <a:lnTo>
                  <a:pt x="136525" y="138112"/>
                </a:lnTo>
                <a:lnTo>
                  <a:pt x="273050" y="138112"/>
                </a:lnTo>
                <a:lnTo>
                  <a:pt x="273050" y="0"/>
                </a:lnTo>
                <a:close/>
              </a:path>
            </a:pathLst>
          </a:custGeom>
          <a:solidFill>
            <a:srgbClr val="9999CC"/>
          </a:solidFill>
        </p:spPr>
        <p:txBody>
          <a:bodyPr wrap="square" lIns="0" tIns="0" rIns="0" bIns="0" rtlCol="0"/>
          <a:lstStyle/>
          <a:p>
            <a:endParaRPr/>
          </a:p>
        </p:txBody>
      </p:sp>
      <p:sp>
        <p:nvSpPr>
          <p:cNvPr id="2" name="Holder 2"/>
          <p:cNvSpPr>
            <a:spLocks noGrp="1"/>
          </p:cNvSpPr>
          <p:nvPr>
            <p:ph type="title"/>
          </p:nvPr>
        </p:nvSpPr>
        <p:spPr>
          <a:xfrm>
            <a:off x="621893" y="559053"/>
            <a:ext cx="7900212" cy="1002030"/>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a:xfrm>
            <a:off x="328929" y="1578356"/>
            <a:ext cx="8486140" cy="3319145"/>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228594" y="6292808"/>
            <a:ext cx="2683510" cy="379095"/>
          </a:xfrm>
          <a:prstGeom prst="rect">
            <a:avLst/>
          </a:prstGeom>
        </p:spPr>
        <p:txBody>
          <a:bodyPr wrap="square" lIns="0" tIns="0" rIns="0" bIns="0">
            <a:spAutoFit/>
          </a:bodyPr>
          <a:lstStyle>
            <a:lvl1pPr>
              <a:defRPr sz="1200" b="0" i="0">
                <a:solidFill>
                  <a:schemeClr val="tx1"/>
                </a:solidFill>
                <a:latin typeface="Arial MT"/>
                <a:cs typeface="Arial MT"/>
              </a:defRPr>
            </a:lvl1p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Holder 5"/>
          <p:cNvSpPr>
            <a:spLocks noGrp="1"/>
          </p:cNvSpPr>
          <p:nvPr>
            <p:ph type="dt" sz="half" idx="6"/>
          </p:nvPr>
        </p:nvSpPr>
        <p:spPr>
          <a:xfrm>
            <a:off x="535940" y="6491537"/>
            <a:ext cx="1245235" cy="196215"/>
          </a:xfrm>
          <a:prstGeom prst="rect">
            <a:avLst/>
          </a:prstGeom>
        </p:spPr>
        <p:txBody>
          <a:bodyPr wrap="square" lIns="0" tIns="0" rIns="0" bIns="0">
            <a:spAutoFit/>
          </a:bodyPr>
          <a:lstStyle>
            <a:lvl1pPr>
              <a:defRPr sz="1200" b="0" i="0">
                <a:solidFill>
                  <a:schemeClr val="tx1"/>
                </a:solidFill>
                <a:latin typeface="Arial MT"/>
                <a:cs typeface="Arial MT"/>
              </a:defRPr>
            </a:lvl1pPr>
          </a:lstStyle>
          <a:p>
            <a:pPr marL="12700">
              <a:lnSpc>
                <a:spcPts val="1425"/>
              </a:lnSpc>
            </a:pPr>
            <a:r>
              <a:rPr spc="-5" dirty="0"/>
              <a:t>Dan</a:t>
            </a:r>
            <a:r>
              <a:rPr spc="-45" dirty="0"/>
              <a:t> </a:t>
            </a:r>
            <a:r>
              <a:rPr dirty="0"/>
              <a:t>C.</a:t>
            </a:r>
            <a:r>
              <a:rPr spc="-15" dirty="0"/>
              <a:t> </a:t>
            </a:r>
            <a:r>
              <a:rPr spc="-5" dirty="0"/>
              <a:t>Marinescu</a:t>
            </a:r>
          </a:p>
        </p:txBody>
      </p:sp>
      <p:sp>
        <p:nvSpPr>
          <p:cNvPr id="6" name="Holder 6"/>
          <p:cNvSpPr>
            <a:spLocks noGrp="1"/>
          </p:cNvSpPr>
          <p:nvPr>
            <p:ph type="sldNum" sz="quarter" idx="7"/>
          </p:nvPr>
        </p:nvSpPr>
        <p:spPr>
          <a:xfrm>
            <a:off x="8353043" y="6441350"/>
            <a:ext cx="280670" cy="240665"/>
          </a:xfrm>
          <a:prstGeom prst="rect">
            <a:avLst/>
          </a:prstGeom>
        </p:spPr>
        <p:txBody>
          <a:bodyPr wrap="square" lIns="0" tIns="0" rIns="0" bIns="0">
            <a:spAutoFit/>
          </a:bodyPr>
          <a:lstStyle>
            <a:lvl1pPr>
              <a:defRPr sz="1200" b="0" i="0">
                <a:solidFill>
                  <a:schemeClr val="tx1"/>
                </a:solidFill>
                <a:latin typeface="Arial Black"/>
                <a:cs typeface="Arial Black"/>
              </a:defRPr>
            </a:lvl1pPr>
          </a:lstStyle>
          <a:p>
            <a:pPr marL="38100">
              <a:lnSpc>
                <a:spcPct val="100000"/>
              </a:lnSpc>
              <a:spcBef>
                <a:spcPts val="220"/>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1412" y="2328894"/>
            <a:ext cx="1181100" cy="629285"/>
          </a:xfrm>
          <a:prstGeom prst="rect">
            <a:avLst/>
          </a:prstGeom>
          <a:solidFill>
            <a:srgbClr val="CCCCE6"/>
          </a:solidFill>
        </p:spPr>
        <p:txBody>
          <a:bodyPr vert="horz" wrap="square" lIns="0" tIns="0" rIns="0" bIns="0" rtlCol="0">
            <a:spAutoFit/>
          </a:bodyPr>
          <a:lstStyle/>
          <a:p>
            <a:pPr algn="r">
              <a:lnSpc>
                <a:spcPts val="3155"/>
              </a:lnSpc>
            </a:pPr>
            <a:r>
              <a:rPr sz="4000" spc="-5" dirty="0">
                <a:solidFill>
                  <a:srgbClr val="FFFFFF"/>
                </a:solidFill>
                <a:latin typeface="Arial MT"/>
                <a:cs typeface="Arial MT"/>
              </a:rPr>
              <a:t>Ch</a:t>
            </a:r>
            <a:endParaRPr sz="4000">
              <a:latin typeface="Arial MT"/>
              <a:cs typeface="Arial MT"/>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a:spLocks noGrp="1"/>
          </p:cNvSpPr>
          <p:nvPr>
            <p:ph type="title"/>
          </p:nvPr>
        </p:nvSpPr>
        <p:spPr>
          <a:xfrm>
            <a:off x="2296399" y="2107818"/>
            <a:ext cx="482727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rPr>
              <a:t>apter</a:t>
            </a:r>
            <a:r>
              <a:rPr sz="4000" dirty="0">
                <a:solidFill>
                  <a:srgbClr val="FFFFFF"/>
                </a:solidFill>
              </a:rPr>
              <a:t> </a:t>
            </a:r>
            <a:r>
              <a:rPr sz="4000" spc="-5" dirty="0">
                <a:solidFill>
                  <a:srgbClr val="FFFFFF"/>
                </a:solidFill>
              </a:rPr>
              <a:t>1</a:t>
            </a:r>
            <a:r>
              <a:rPr sz="4000" dirty="0">
                <a:solidFill>
                  <a:srgbClr val="FFFFFF"/>
                </a:solidFill>
              </a:rPr>
              <a:t> </a:t>
            </a:r>
            <a:r>
              <a:rPr sz="4000" spc="-5" dirty="0">
                <a:solidFill>
                  <a:srgbClr val="FFFFFF"/>
                </a:solidFill>
              </a:rPr>
              <a:t>–</a:t>
            </a:r>
            <a:r>
              <a:rPr sz="4000" spc="-10" dirty="0">
                <a:solidFill>
                  <a:srgbClr val="FFFFFF"/>
                </a:solidFill>
              </a:rPr>
              <a:t> </a:t>
            </a:r>
            <a:r>
              <a:rPr sz="4000" spc="-5" dirty="0">
                <a:solidFill>
                  <a:srgbClr val="FFFFFF"/>
                </a:solidFill>
              </a:rPr>
              <a:t>Introduction</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0570"/>
            <a:ext cx="6205855" cy="514350"/>
          </a:xfrm>
          <a:prstGeom prst="rect">
            <a:avLst/>
          </a:prstGeom>
        </p:spPr>
        <p:txBody>
          <a:bodyPr vert="horz" wrap="square" lIns="0" tIns="13335" rIns="0" bIns="0" rtlCol="0">
            <a:spAutoFit/>
          </a:bodyPr>
          <a:lstStyle/>
          <a:p>
            <a:pPr marL="12700">
              <a:lnSpc>
                <a:spcPct val="100000"/>
              </a:lnSpc>
              <a:spcBef>
                <a:spcPts val="105"/>
              </a:spcBef>
            </a:pPr>
            <a:r>
              <a:rPr dirty="0"/>
              <a:t>The</a:t>
            </a:r>
            <a:r>
              <a:rPr spc="-40" dirty="0"/>
              <a:t> </a:t>
            </a:r>
            <a:r>
              <a:rPr spc="-5" dirty="0"/>
              <a:t>“good”</a:t>
            </a:r>
            <a:r>
              <a:rPr spc="-25" dirty="0"/>
              <a:t> </a:t>
            </a:r>
            <a:r>
              <a:rPr spc="-5" dirty="0"/>
              <a:t>about</a:t>
            </a:r>
            <a:r>
              <a:rPr spc="-15" dirty="0"/>
              <a:t> </a:t>
            </a:r>
            <a:r>
              <a:rPr spc="-5" dirty="0"/>
              <a:t>cloud</a:t>
            </a:r>
            <a:r>
              <a:rPr spc="-40" dirty="0"/>
              <a:t> </a:t>
            </a:r>
            <a:r>
              <a:rPr spc="-5" dirty="0"/>
              <a:t>computing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10</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74040" y="1473453"/>
            <a:ext cx="7914005" cy="4430059"/>
          </a:xfrm>
          <a:prstGeom prst="rect">
            <a:avLst/>
          </a:prstGeom>
        </p:spPr>
        <p:txBody>
          <a:bodyPr vert="horz" wrap="square" lIns="0" tIns="13335" rIns="0" bIns="0" rtlCol="0">
            <a:spAutoFit/>
          </a:bodyPr>
          <a:lstStyle/>
          <a:p>
            <a:pPr marL="355600" indent="-343535" algn="just">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Resources,</a:t>
            </a:r>
            <a:r>
              <a:rPr sz="2000" spc="-55" dirty="0">
                <a:latin typeface="Arial MT"/>
                <a:cs typeface="Arial MT"/>
              </a:rPr>
              <a:t> </a:t>
            </a:r>
            <a:r>
              <a:rPr sz="2000" dirty="0">
                <a:latin typeface="Arial MT"/>
                <a:cs typeface="Arial MT"/>
              </a:rPr>
              <a:t>such</a:t>
            </a:r>
            <a:r>
              <a:rPr sz="2000" spc="-30" dirty="0">
                <a:latin typeface="Arial MT"/>
                <a:cs typeface="Arial MT"/>
              </a:rPr>
              <a:t> </a:t>
            </a:r>
            <a:r>
              <a:rPr sz="2000" dirty="0">
                <a:latin typeface="Arial MT"/>
                <a:cs typeface="Arial MT"/>
              </a:rPr>
              <a:t>as</a:t>
            </a:r>
            <a:r>
              <a:rPr sz="2000" spc="-15" dirty="0">
                <a:latin typeface="Arial MT"/>
                <a:cs typeface="Arial MT"/>
              </a:rPr>
              <a:t> </a:t>
            </a:r>
            <a:r>
              <a:rPr sz="2000" dirty="0">
                <a:latin typeface="Arial MT"/>
                <a:cs typeface="Arial MT"/>
              </a:rPr>
              <a:t>CPU</a:t>
            </a:r>
            <a:r>
              <a:rPr sz="2000" spc="5" dirty="0">
                <a:latin typeface="Arial MT"/>
                <a:cs typeface="Arial MT"/>
              </a:rPr>
              <a:t> </a:t>
            </a:r>
            <a:r>
              <a:rPr sz="2000" dirty="0">
                <a:latin typeface="Arial MT"/>
                <a:cs typeface="Arial MT"/>
              </a:rPr>
              <a:t>cycles,</a:t>
            </a:r>
            <a:r>
              <a:rPr sz="2000" spc="-20" dirty="0">
                <a:latin typeface="Arial MT"/>
                <a:cs typeface="Arial MT"/>
              </a:rPr>
              <a:t> </a:t>
            </a:r>
            <a:r>
              <a:rPr sz="2000" dirty="0">
                <a:latin typeface="Arial MT"/>
                <a:cs typeface="Arial MT"/>
              </a:rPr>
              <a:t>storage,</a:t>
            </a:r>
            <a:r>
              <a:rPr sz="2000" spc="-55" dirty="0">
                <a:latin typeface="Arial MT"/>
                <a:cs typeface="Arial MT"/>
              </a:rPr>
              <a:t> </a:t>
            </a:r>
            <a:r>
              <a:rPr sz="2000" dirty="0">
                <a:latin typeface="Arial MT"/>
                <a:cs typeface="Arial MT"/>
              </a:rPr>
              <a:t>network</a:t>
            </a:r>
            <a:r>
              <a:rPr sz="2000" spc="-20" dirty="0">
                <a:latin typeface="Arial MT"/>
                <a:cs typeface="Arial MT"/>
              </a:rPr>
              <a:t> </a:t>
            </a:r>
            <a:r>
              <a:rPr sz="2000" dirty="0">
                <a:latin typeface="Arial MT"/>
                <a:cs typeface="Arial MT"/>
              </a:rPr>
              <a:t>bandwidth</a:t>
            </a:r>
            <a:r>
              <a:rPr sz="2000">
                <a:latin typeface="Arial MT"/>
                <a:cs typeface="Arial MT"/>
              </a:rPr>
              <a:t>,</a:t>
            </a:r>
            <a:r>
              <a:rPr sz="2000" spc="-30">
                <a:latin typeface="Arial MT"/>
                <a:cs typeface="Arial MT"/>
              </a:rPr>
              <a:t> </a:t>
            </a:r>
            <a:r>
              <a:rPr sz="2000">
                <a:latin typeface="Arial MT"/>
                <a:cs typeface="Arial MT"/>
              </a:rPr>
              <a:t>are</a:t>
            </a:r>
            <a:r>
              <a:rPr lang="en-US" sz="2000">
                <a:latin typeface="Arial MT"/>
                <a:cs typeface="Arial MT"/>
              </a:rPr>
              <a:t> </a:t>
            </a:r>
            <a:r>
              <a:rPr sz="2000">
                <a:latin typeface="Arial MT"/>
                <a:cs typeface="Arial MT"/>
              </a:rPr>
              <a:t>shared</a:t>
            </a:r>
            <a:r>
              <a:rPr sz="2000" dirty="0">
                <a:latin typeface="Arial MT"/>
                <a:cs typeface="Arial MT"/>
              </a:rPr>
              <a:t>.</a:t>
            </a:r>
          </a:p>
          <a:p>
            <a:pPr algn="just">
              <a:lnSpc>
                <a:spcPct val="100000"/>
              </a:lnSpc>
              <a:spcBef>
                <a:spcPts val="25"/>
              </a:spcBef>
            </a:pPr>
            <a:endParaRPr sz="2900" dirty="0">
              <a:latin typeface="Arial MT"/>
              <a:cs typeface="Arial MT"/>
            </a:endParaRPr>
          </a:p>
          <a:p>
            <a:pPr marL="355600" marR="5080" indent="-343535" algn="just">
              <a:lnSpc>
                <a:spcPct val="100000"/>
              </a:lnSpc>
              <a:buClr>
                <a:srgbClr val="00007C"/>
              </a:buClr>
              <a:buSzPct val="75000"/>
              <a:buFont typeface="Wingdings"/>
              <a:buChar char=""/>
              <a:tabLst>
                <a:tab pos="356235" algn="l"/>
              </a:tabLst>
            </a:pPr>
            <a:r>
              <a:rPr sz="2000" dirty="0">
                <a:latin typeface="Arial MT"/>
                <a:cs typeface="Arial MT"/>
              </a:rPr>
              <a:t>When</a:t>
            </a:r>
            <a:r>
              <a:rPr sz="2000" spc="-30" dirty="0">
                <a:latin typeface="Arial MT"/>
                <a:cs typeface="Arial MT"/>
              </a:rPr>
              <a:t> </a:t>
            </a:r>
            <a:r>
              <a:rPr sz="2000" dirty="0">
                <a:latin typeface="Arial MT"/>
                <a:cs typeface="Arial MT"/>
              </a:rPr>
              <a:t>multiple applications</a:t>
            </a:r>
            <a:r>
              <a:rPr sz="2000" spc="-25" dirty="0">
                <a:latin typeface="Arial MT"/>
                <a:cs typeface="Arial MT"/>
              </a:rPr>
              <a:t> </a:t>
            </a:r>
            <a:r>
              <a:rPr sz="2000" dirty="0">
                <a:latin typeface="Arial MT"/>
                <a:cs typeface="Arial MT"/>
              </a:rPr>
              <a:t>share</a:t>
            </a:r>
            <a:r>
              <a:rPr sz="2000" spc="-30" dirty="0">
                <a:latin typeface="Arial MT"/>
                <a:cs typeface="Arial MT"/>
              </a:rPr>
              <a:t> </a:t>
            </a:r>
            <a:r>
              <a:rPr sz="2000" dirty="0">
                <a:latin typeface="Arial MT"/>
                <a:cs typeface="Arial MT"/>
              </a:rPr>
              <a:t>a</a:t>
            </a:r>
            <a:r>
              <a:rPr sz="2000" spc="-10" dirty="0">
                <a:latin typeface="Arial MT"/>
                <a:cs typeface="Arial MT"/>
              </a:rPr>
              <a:t> </a:t>
            </a:r>
            <a:r>
              <a:rPr sz="2000" dirty="0">
                <a:latin typeface="Arial MT"/>
                <a:cs typeface="Arial MT"/>
              </a:rPr>
              <a:t>system,</a:t>
            </a:r>
            <a:r>
              <a:rPr sz="2000" spc="-35" dirty="0">
                <a:latin typeface="Arial MT"/>
                <a:cs typeface="Arial MT"/>
              </a:rPr>
              <a:t> </a:t>
            </a:r>
            <a:r>
              <a:rPr sz="2000" dirty="0">
                <a:latin typeface="Arial MT"/>
                <a:cs typeface="Arial MT"/>
              </a:rPr>
              <a:t>their</a:t>
            </a:r>
            <a:r>
              <a:rPr sz="2000" spc="-15" dirty="0">
                <a:latin typeface="Arial MT"/>
                <a:cs typeface="Arial MT"/>
              </a:rPr>
              <a:t> </a:t>
            </a:r>
            <a:r>
              <a:rPr sz="2000" dirty="0">
                <a:latin typeface="Arial MT"/>
                <a:cs typeface="Arial MT"/>
              </a:rPr>
              <a:t>peak</a:t>
            </a:r>
            <a:r>
              <a:rPr sz="2000" spc="-20" dirty="0">
                <a:latin typeface="Arial MT"/>
                <a:cs typeface="Arial MT"/>
              </a:rPr>
              <a:t> </a:t>
            </a:r>
            <a:r>
              <a:rPr sz="2000" dirty="0">
                <a:latin typeface="Arial MT"/>
                <a:cs typeface="Arial MT"/>
              </a:rPr>
              <a:t>demands</a:t>
            </a:r>
            <a:r>
              <a:rPr sz="2000" spc="-30" dirty="0">
                <a:latin typeface="Arial MT"/>
                <a:cs typeface="Arial MT"/>
              </a:rPr>
              <a:t> </a:t>
            </a:r>
            <a:r>
              <a:rPr sz="2000" dirty="0">
                <a:latin typeface="Arial MT"/>
                <a:cs typeface="Arial MT"/>
              </a:rPr>
              <a:t>for </a:t>
            </a:r>
            <a:r>
              <a:rPr sz="2000" spc="-545" dirty="0">
                <a:latin typeface="Arial MT"/>
                <a:cs typeface="Arial MT"/>
              </a:rPr>
              <a:t> </a:t>
            </a:r>
            <a:r>
              <a:rPr sz="2000" dirty="0">
                <a:latin typeface="Arial MT"/>
                <a:cs typeface="Arial MT"/>
              </a:rPr>
              <a:t>resources are not synchronized thus, </a:t>
            </a:r>
            <a:r>
              <a:rPr sz="2000" i="1" dirty="0">
                <a:latin typeface="Arial"/>
                <a:cs typeface="Arial"/>
              </a:rPr>
              <a:t>multiplexing leads to a higher </a:t>
            </a:r>
            <a:r>
              <a:rPr sz="2000" i="1" spc="-545" dirty="0">
                <a:latin typeface="Arial"/>
                <a:cs typeface="Arial"/>
              </a:rPr>
              <a:t> </a:t>
            </a:r>
            <a:r>
              <a:rPr sz="2000" i="1" dirty="0">
                <a:latin typeface="Arial"/>
                <a:cs typeface="Arial"/>
              </a:rPr>
              <a:t>resource</a:t>
            </a:r>
            <a:r>
              <a:rPr sz="2000" i="1" spc="-50" dirty="0">
                <a:latin typeface="Arial"/>
                <a:cs typeface="Arial"/>
              </a:rPr>
              <a:t> </a:t>
            </a:r>
            <a:r>
              <a:rPr sz="2000" i="1" dirty="0">
                <a:latin typeface="Arial"/>
                <a:cs typeface="Arial"/>
              </a:rPr>
              <a:t>utilization</a:t>
            </a:r>
            <a:r>
              <a:rPr sz="2000" dirty="0">
                <a:latin typeface="Arial MT"/>
                <a:cs typeface="Arial MT"/>
              </a:rPr>
              <a:t>.</a:t>
            </a:r>
          </a:p>
          <a:p>
            <a:pPr algn="just">
              <a:lnSpc>
                <a:spcPct val="100000"/>
              </a:lnSpc>
              <a:spcBef>
                <a:spcPts val="25"/>
              </a:spcBef>
              <a:buClr>
                <a:srgbClr val="00007C"/>
              </a:buClr>
              <a:buFont typeface="Wingdings"/>
              <a:buChar char=""/>
            </a:pPr>
            <a:endParaRPr sz="2900" dirty="0">
              <a:latin typeface="Arial MT"/>
              <a:cs typeface="Arial MT"/>
            </a:endParaRPr>
          </a:p>
          <a:p>
            <a:pPr marL="355600" indent="-343535" algn="just">
              <a:lnSpc>
                <a:spcPct val="100000"/>
              </a:lnSpc>
              <a:spcBef>
                <a:spcPts val="5"/>
              </a:spcBef>
              <a:buClr>
                <a:srgbClr val="00007C"/>
              </a:buClr>
              <a:buSzPct val="75000"/>
              <a:buFont typeface="Wingdings"/>
              <a:buChar char=""/>
              <a:tabLst>
                <a:tab pos="355600" algn="l"/>
                <a:tab pos="356235" algn="l"/>
              </a:tabLst>
            </a:pPr>
            <a:r>
              <a:rPr sz="2000" dirty="0">
                <a:latin typeface="Arial MT"/>
                <a:cs typeface="Arial MT"/>
              </a:rPr>
              <a:t>Resources</a:t>
            </a:r>
            <a:r>
              <a:rPr sz="2000" spc="-40" dirty="0">
                <a:latin typeface="Arial MT"/>
                <a:cs typeface="Arial MT"/>
              </a:rPr>
              <a:t> </a:t>
            </a:r>
            <a:r>
              <a:rPr sz="2000" dirty="0">
                <a:latin typeface="Arial MT"/>
                <a:cs typeface="Arial MT"/>
              </a:rPr>
              <a:t>can</a:t>
            </a:r>
            <a:r>
              <a:rPr sz="2000" spc="-30" dirty="0">
                <a:latin typeface="Arial MT"/>
                <a:cs typeface="Arial MT"/>
              </a:rPr>
              <a:t> </a:t>
            </a:r>
            <a:r>
              <a:rPr sz="2000" dirty="0">
                <a:latin typeface="Arial MT"/>
                <a:cs typeface="Arial MT"/>
              </a:rPr>
              <a:t>be aggregated</a:t>
            </a:r>
            <a:r>
              <a:rPr sz="2000" spc="-50"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support</a:t>
            </a:r>
            <a:r>
              <a:rPr sz="2000" spc="-35" dirty="0">
                <a:latin typeface="Arial MT"/>
                <a:cs typeface="Arial MT"/>
              </a:rPr>
              <a:t> </a:t>
            </a:r>
            <a:r>
              <a:rPr sz="2000" dirty="0">
                <a:latin typeface="Arial MT"/>
                <a:cs typeface="Arial MT"/>
              </a:rPr>
              <a:t>data-intensive</a:t>
            </a:r>
            <a:r>
              <a:rPr lang="en-US" sz="2000" dirty="0">
                <a:latin typeface="Arial MT"/>
                <a:cs typeface="Arial MT"/>
              </a:rPr>
              <a:t> </a:t>
            </a:r>
            <a:r>
              <a:rPr sz="2000" dirty="0">
                <a:latin typeface="Arial MT"/>
                <a:cs typeface="Arial MT"/>
              </a:rPr>
              <a:t>applications.</a:t>
            </a:r>
          </a:p>
          <a:p>
            <a:pPr algn="just">
              <a:lnSpc>
                <a:spcPct val="100000"/>
              </a:lnSpc>
              <a:spcBef>
                <a:spcPts val="25"/>
              </a:spcBef>
            </a:pPr>
            <a:endParaRPr sz="2900" dirty="0">
              <a:latin typeface="Arial MT"/>
              <a:cs typeface="Arial MT"/>
            </a:endParaRPr>
          </a:p>
          <a:p>
            <a:pPr marL="355600" marR="203200" indent="-343535" algn="just">
              <a:lnSpc>
                <a:spcPct val="100000"/>
              </a:lnSpc>
              <a:buClr>
                <a:srgbClr val="00007C"/>
              </a:buClr>
              <a:buSzPct val="75000"/>
              <a:buFont typeface="Wingdings"/>
              <a:buChar char=""/>
              <a:tabLst>
                <a:tab pos="356235" algn="l"/>
              </a:tabLst>
            </a:pPr>
            <a:r>
              <a:rPr sz="2000" dirty="0">
                <a:latin typeface="Arial MT"/>
                <a:cs typeface="Arial MT"/>
              </a:rPr>
              <a:t>Data sharing facilitates collaborative activities. Many applications </a:t>
            </a:r>
            <a:r>
              <a:rPr sz="2000" spc="-545" dirty="0">
                <a:latin typeface="Arial MT"/>
                <a:cs typeface="Arial MT"/>
              </a:rPr>
              <a:t> </a:t>
            </a:r>
            <a:r>
              <a:rPr sz="2000" dirty="0">
                <a:latin typeface="Arial MT"/>
                <a:cs typeface="Arial MT"/>
              </a:rPr>
              <a:t>require</a:t>
            </a:r>
            <a:r>
              <a:rPr sz="2000" spc="-30" dirty="0">
                <a:latin typeface="Arial MT"/>
                <a:cs typeface="Arial MT"/>
              </a:rPr>
              <a:t> </a:t>
            </a:r>
            <a:r>
              <a:rPr sz="2000" dirty="0">
                <a:latin typeface="Arial MT"/>
                <a:cs typeface="Arial MT"/>
              </a:rPr>
              <a:t>multiple</a:t>
            </a:r>
            <a:r>
              <a:rPr sz="2000" spc="-15" dirty="0">
                <a:latin typeface="Arial MT"/>
                <a:cs typeface="Arial MT"/>
              </a:rPr>
              <a:t> </a:t>
            </a:r>
            <a:r>
              <a:rPr sz="2000" spc="-5" dirty="0">
                <a:latin typeface="Arial MT"/>
                <a:cs typeface="Arial MT"/>
              </a:rPr>
              <a:t>types</a:t>
            </a:r>
            <a:r>
              <a:rPr sz="2000" spc="-1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analysis</a:t>
            </a:r>
            <a:r>
              <a:rPr sz="2000" spc="-1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shared</a:t>
            </a:r>
            <a:r>
              <a:rPr sz="2000" spc="-40" dirty="0">
                <a:latin typeface="Arial MT"/>
                <a:cs typeface="Arial MT"/>
              </a:rPr>
              <a:t> </a:t>
            </a:r>
            <a:r>
              <a:rPr sz="2000" dirty="0">
                <a:latin typeface="Arial MT"/>
                <a:cs typeface="Arial MT"/>
              </a:rPr>
              <a:t>data</a:t>
            </a:r>
            <a:r>
              <a:rPr sz="2000" spc="-15" dirty="0">
                <a:latin typeface="Arial MT"/>
                <a:cs typeface="Arial MT"/>
              </a:rPr>
              <a:t> </a:t>
            </a:r>
            <a:r>
              <a:rPr sz="2000" dirty="0">
                <a:latin typeface="Arial MT"/>
                <a:cs typeface="Arial MT"/>
              </a:rPr>
              <a:t>sets</a:t>
            </a:r>
            <a:r>
              <a:rPr sz="2000" spc="-3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multiple </a:t>
            </a:r>
            <a:r>
              <a:rPr sz="2000" spc="-545" dirty="0">
                <a:latin typeface="Arial MT"/>
                <a:cs typeface="Arial MT"/>
              </a:rPr>
              <a:t> </a:t>
            </a:r>
            <a:r>
              <a:rPr sz="2000" dirty="0">
                <a:latin typeface="Arial MT"/>
                <a:cs typeface="Arial MT"/>
              </a:rPr>
              <a:t>decisions</a:t>
            </a:r>
            <a:r>
              <a:rPr sz="2000" spc="-25" dirty="0">
                <a:latin typeface="Arial MT"/>
                <a:cs typeface="Arial MT"/>
              </a:rPr>
              <a:t> </a:t>
            </a:r>
            <a:r>
              <a:rPr sz="2000" dirty="0">
                <a:latin typeface="Arial MT"/>
                <a:cs typeface="Arial MT"/>
              </a:rPr>
              <a:t>carried</a:t>
            </a:r>
            <a:r>
              <a:rPr sz="2000" spc="-35" dirty="0">
                <a:latin typeface="Arial MT"/>
                <a:cs typeface="Arial MT"/>
              </a:rPr>
              <a:t> </a:t>
            </a:r>
            <a:r>
              <a:rPr sz="2000" dirty="0">
                <a:latin typeface="Arial MT"/>
                <a:cs typeface="Arial MT"/>
              </a:rPr>
              <a:t>out</a:t>
            </a:r>
            <a:r>
              <a:rPr sz="2000" spc="-20" dirty="0">
                <a:latin typeface="Arial MT"/>
                <a:cs typeface="Arial MT"/>
              </a:rPr>
              <a:t> </a:t>
            </a:r>
            <a:r>
              <a:rPr sz="2000" dirty="0">
                <a:latin typeface="Arial MT"/>
                <a:cs typeface="Arial MT"/>
              </a:rPr>
              <a:t>by groups</a:t>
            </a:r>
            <a:r>
              <a:rPr sz="2000" spc="-40" dirty="0">
                <a:latin typeface="Arial MT"/>
                <a:cs typeface="Arial MT"/>
              </a:rPr>
              <a:t> </a:t>
            </a:r>
            <a:r>
              <a:rPr sz="2000" dirty="0">
                <a:latin typeface="Arial MT"/>
                <a:cs typeface="Arial MT"/>
              </a:rPr>
              <a:t>scattered</a:t>
            </a:r>
            <a:r>
              <a:rPr sz="2000" spc="-45" dirty="0">
                <a:latin typeface="Arial MT"/>
                <a:cs typeface="Arial MT"/>
              </a:rPr>
              <a:t> </a:t>
            </a:r>
            <a:r>
              <a:rPr sz="2000" dirty="0">
                <a:latin typeface="Arial MT"/>
                <a:cs typeface="Arial MT"/>
              </a:rPr>
              <a:t>around</a:t>
            </a:r>
            <a:r>
              <a:rPr sz="2000" spc="-2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globe.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5446"/>
            <a:ext cx="6431915" cy="513715"/>
          </a:xfrm>
          <a:prstGeom prst="rect">
            <a:avLst/>
          </a:prstGeom>
        </p:spPr>
        <p:txBody>
          <a:bodyPr vert="horz" wrap="square" lIns="0" tIns="13335" rIns="0" bIns="0" rtlCol="0">
            <a:spAutoFit/>
          </a:bodyPr>
          <a:lstStyle/>
          <a:p>
            <a:pPr marL="12700">
              <a:lnSpc>
                <a:spcPct val="100000"/>
              </a:lnSpc>
              <a:spcBef>
                <a:spcPts val="105"/>
              </a:spcBef>
            </a:pPr>
            <a:r>
              <a:rPr spc="-5" dirty="0"/>
              <a:t>More</a:t>
            </a:r>
            <a:r>
              <a:rPr spc="-25" dirty="0"/>
              <a:t> </a:t>
            </a:r>
            <a:r>
              <a:rPr spc="-5" dirty="0"/>
              <a:t>“good”</a:t>
            </a:r>
            <a:r>
              <a:rPr spc="-20" dirty="0"/>
              <a:t> </a:t>
            </a:r>
            <a:r>
              <a:rPr spc="-10" dirty="0"/>
              <a:t>about</a:t>
            </a:r>
            <a:r>
              <a:rPr spc="-5" dirty="0"/>
              <a:t> cloud</a:t>
            </a:r>
            <a:r>
              <a:rPr spc="-25" dirty="0"/>
              <a:t> </a:t>
            </a:r>
            <a:r>
              <a:rPr spc="-5" dirty="0"/>
              <a:t>computing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11</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702130"/>
            <a:ext cx="7859395" cy="3814506"/>
          </a:xfrm>
          <a:prstGeom prst="rect">
            <a:avLst/>
          </a:prstGeom>
        </p:spPr>
        <p:txBody>
          <a:bodyPr vert="horz" wrap="square" lIns="0" tIns="13335" rIns="0" bIns="0" rtlCol="0">
            <a:spAutoFit/>
          </a:bodyPr>
          <a:lstStyle/>
          <a:p>
            <a:pPr marL="355600" indent="-343535">
              <a:lnSpc>
                <a:spcPct val="100000"/>
              </a:lnSpc>
              <a:spcBef>
                <a:spcPts val="105"/>
              </a:spcBef>
              <a:buClr>
                <a:srgbClr val="00007C"/>
              </a:buClr>
              <a:buSzPct val="75000"/>
              <a:buFont typeface="Wingdings"/>
              <a:buChar char=""/>
              <a:tabLst>
                <a:tab pos="355600" algn="l"/>
                <a:tab pos="356235" algn="l"/>
              </a:tabLst>
            </a:pPr>
            <a:r>
              <a:rPr sz="2000" spc="-5" dirty="0">
                <a:latin typeface="Arial MT"/>
                <a:cs typeface="Arial MT"/>
              </a:rPr>
              <a:t>Eliminates</a:t>
            </a:r>
            <a:r>
              <a:rPr sz="2000" spc="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initial</a:t>
            </a:r>
            <a:r>
              <a:rPr sz="2000" spc="5" dirty="0">
                <a:latin typeface="Arial MT"/>
                <a:cs typeface="Arial MT"/>
              </a:rPr>
              <a:t> </a:t>
            </a:r>
            <a:r>
              <a:rPr sz="2000" dirty="0">
                <a:latin typeface="Arial MT"/>
                <a:cs typeface="Arial MT"/>
              </a:rPr>
              <a:t>investment</a:t>
            </a:r>
            <a:r>
              <a:rPr sz="2000" spc="-30" dirty="0">
                <a:latin typeface="Arial MT"/>
                <a:cs typeface="Arial MT"/>
              </a:rPr>
              <a:t> </a:t>
            </a:r>
            <a:r>
              <a:rPr sz="2000" dirty="0">
                <a:latin typeface="Arial MT"/>
                <a:cs typeface="Arial MT"/>
              </a:rPr>
              <a:t>costs</a:t>
            </a:r>
            <a:r>
              <a:rPr sz="2000" spc="-35"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private</a:t>
            </a:r>
            <a:r>
              <a:rPr sz="2000" spc="-15" dirty="0">
                <a:latin typeface="Arial MT"/>
                <a:cs typeface="Arial MT"/>
              </a:rPr>
              <a:t> </a:t>
            </a:r>
            <a:r>
              <a:rPr sz="2000" dirty="0">
                <a:latin typeface="Arial MT"/>
                <a:cs typeface="Arial MT"/>
              </a:rPr>
              <a:t>computing</a:t>
            </a:r>
          </a:p>
          <a:p>
            <a:pPr marL="355600">
              <a:lnSpc>
                <a:spcPct val="100000"/>
              </a:lnSpc>
            </a:pPr>
            <a:r>
              <a:rPr sz="2000" dirty="0">
                <a:latin typeface="Arial MT"/>
                <a:cs typeface="Arial MT"/>
              </a:rPr>
              <a:t>infrastructure</a:t>
            </a:r>
            <a:r>
              <a:rPr sz="2000" spc="-5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maintenance</a:t>
            </a:r>
            <a:r>
              <a:rPr sz="2000" spc="-4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operation</a:t>
            </a:r>
            <a:r>
              <a:rPr sz="2000" spc="-50" dirty="0">
                <a:latin typeface="Arial MT"/>
                <a:cs typeface="Arial MT"/>
              </a:rPr>
              <a:t> </a:t>
            </a:r>
            <a:r>
              <a:rPr sz="2000" spc="5" dirty="0">
                <a:latin typeface="Arial MT"/>
                <a:cs typeface="Arial MT"/>
              </a:rPr>
              <a:t>costs.</a:t>
            </a:r>
            <a:endParaRPr sz="2000" dirty="0">
              <a:latin typeface="Arial MT"/>
              <a:cs typeface="Arial MT"/>
            </a:endParaRPr>
          </a:p>
          <a:p>
            <a:pPr>
              <a:lnSpc>
                <a:spcPct val="100000"/>
              </a:lnSpc>
              <a:spcBef>
                <a:spcPts val="25"/>
              </a:spcBef>
            </a:pPr>
            <a:endParaRPr sz="2900" dirty="0">
              <a:latin typeface="Arial MT"/>
              <a:cs typeface="Arial MT"/>
            </a:endParaRPr>
          </a:p>
          <a:p>
            <a:pPr marL="355600" marR="6985" indent="-343535">
              <a:lnSpc>
                <a:spcPct val="100000"/>
              </a:lnSpc>
              <a:buClr>
                <a:srgbClr val="00007C"/>
              </a:buClr>
              <a:buSzPct val="75000"/>
              <a:buFont typeface="Wingdings"/>
              <a:buChar char=""/>
              <a:tabLst>
                <a:tab pos="355600" algn="l"/>
                <a:tab pos="356235" algn="l"/>
                <a:tab pos="2202180" algn="l"/>
                <a:tab pos="2720975" algn="l"/>
              </a:tabLst>
            </a:pPr>
            <a:r>
              <a:rPr sz="2000" dirty="0">
                <a:latin typeface="Arial MT"/>
                <a:cs typeface="Arial MT"/>
              </a:rPr>
              <a:t>Cost</a:t>
            </a:r>
            <a:r>
              <a:rPr sz="2000" spc="10" dirty="0">
                <a:latin typeface="Arial MT"/>
                <a:cs typeface="Arial MT"/>
              </a:rPr>
              <a:t> </a:t>
            </a:r>
            <a:r>
              <a:rPr sz="2000" dirty="0">
                <a:latin typeface="Arial MT"/>
                <a:cs typeface="Arial MT"/>
              </a:rPr>
              <a:t>reduction:	concentration</a:t>
            </a:r>
            <a:r>
              <a:rPr sz="2000" spc="-5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resources</a:t>
            </a:r>
            <a:r>
              <a:rPr sz="2000" spc="-60" dirty="0">
                <a:latin typeface="Arial MT"/>
                <a:cs typeface="Arial MT"/>
              </a:rPr>
              <a:t> </a:t>
            </a:r>
            <a:r>
              <a:rPr sz="2000" dirty="0">
                <a:latin typeface="Arial MT"/>
                <a:cs typeface="Arial MT"/>
              </a:rPr>
              <a:t>creates</a:t>
            </a:r>
            <a:r>
              <a:rPr sz="2000" spc="-50"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opportunity </a:t>
            </a:r>
            <a:r>
              <a:rPr sz="2000" spc="-540"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pay</a:t>
            </a:r>
            <a:r>
              <a:rPr sz="2000" spc="-5" dirty="0">
                <a:latin typeface="Arial MT"/>
                <a:cs typeface="Arial MT"/>
              </a:rPr>
              <a:t> </a:t>
            </a:r>
            <a:r>
              <a:rPr sz="2000" dirty="0">
                <a:latin typeface="Arial MT"/>
                <a:cs typeface="Arial MT"/>
              </a:rPr>
              <a:t>as</a:t>
            </a:r>
            <a:r>
              <a:rPr sz="2000" spc="-10" dirty="0">
                <a:latin typeface="Arial MT"/>
                <a:cs typeface="Arial MT"/>
              </a:rPr>
              <a:t> </a:t>
            </a:r>
            <a:r>
              <a:rPr sz="2000" dirty="0">
                <a:latin typeface="Arial MT"/>
                <a:cs typeface="Arial MT"/>
              </a:rPr>
              <a:t>you</a:t>
            </a:r>
            <a:r>
              <a:rPr sz="2000" spc="-15" dirty="0">
                <a:latin typeface="Arial MT"/>
                <a:cs typeface="Arial MT"/>
              </a:rPr>
              <a:t> </a:t>
            </a:r>
            <a:r>
              <a:rPr sz="2000" dirty="0">
                <a:latin typeface="Arial MT"/>
                <a:cs typeface="Arial MT"/>
              </a:rPr>
              <a:t>go</a:t>
            </a:r>
            <a:r>
              <a:rPr sz="2000" spc="10" dirty="0">
                <a:latin typeface="Arial MT"/>
                <a:cs typeface="Arial MT"/>
              </a:rPr>
              <a:t> </a:t>
            </a:r>
            <a:r>
              <a:rPr sz="2000" spc="-5" dirty="0">
                <a:latin typeface="Arial MT"/>
                <a:cs typeface="Arial MT"/>
              </a:rPr>
              <a:t>for	</a:t>
            </a:r>
            <a:r>
              <a:rPr sz="2000" dirty="0">
                <a:latin typeface="Arial MT"/>
                <a:cs typeface="Arial MT"/>
              </a:rPr>
              <a:t>computing.</a:t>
            </a:r>
          </a:p>
          <a:p>
            <a:pPr>
              <a:lnSpc>
                <a:spcPct val="100000"/>
              </a:lnSpc>
              <a:spcBef>
                <a:spcPts val="25"/>
              </a:spcBef>
              <a:buClr>
                <a:srgbClr val="00007C"/>
              </a:buClr>
              <a:buFont typeface="Wingdings"/>
              <a:buChar char=""/>
            </a:pPr>
            <a:endParaRPr sz="2900" dirty="0">
              <a:latin typeface="Arial MT"/>
              <a:cs typeface="Arial MT"/>
            </a:endParaRPr>
          </a:p>
          <a:p>
            <a:pPr marL="355600" indent="-343535">
              <a:lnSpc>
                <a:spcPct val="100000"/>
              </a:lnSpc>
              <a:buClr>
                <a:srgbClr val="00007C"/>
              </a:buClr>
              <a:buSzPct val="75000"/>
              <a:buFont typeface="Wingdings"/>
              <a:buChar char=""/>
              <a:tabLst>
                <a:tab pos="355600" algn="l"/>
                <a:tab pos="356235" algn="l"/>
                <a:tab pos="1569085" algn="l"/>
              </a:tabLst>
            </a:pPr>
            <a:r>
              <a:rPr sz="2000" dirty="0">
                <a:latin typeface="Arial MT"/>
                <a:cs typeface="Arial MT"/>
              </a:rPr>
              <a:t>Elasticity:	</a:t>
            </a:r>
            <a:r>
              <a:rPr sz="2000" spc="-5" dirty="0">
                <a:latin typeface="Arial MT"/>
                <a:cs typeface="Arial MT"/>
              </a:rPr>
              <a:t>the</a:t>
            </a:r>
            <a:r>
              <a:rPr sz="2000" spc="-20" dirty="0">
                <a:latin typeface="Arial MT"/>
                <a:cs typeface="Arial MT"/>
              </a:rPr>
              <a:t> </a:t>
            </a:r>
            <a:r>
              <a:rPr sz="2000" dirty="0">
                <a:latin typeface="Arial MT"/>
                <a:cs typeface="Arial MT"/>
              </a:rPr>
              <a:t>ability</a:t>
            </a:r>
            <a:r>
              <a:rPr sz="2000" spc="-5"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accommodate</a:t>
            </a:r>
            <a:r>
              <a:rPr sz="2000" spc="-45" dirty="0">
                <a:latin typeface="Arial MT"/>
                <a:cs typeface="Arial MT"/>
              </a:rPr>
              <a:t> </a:t>
            </a:r>
            <a:r>
              <a:rPr sz="2000" dirty="0">
                <a:latin typeface="Arial MT"/>
                <a:cs typeface="Arial MT"/>
              </a:rPr>
              <a:t>workloads</a:t>
            </a:r>
            <a:r>
              <a:rPr sz="2000" spc="-35" dirty="0">
                <a:latin typeface="Arial MT"/>
                <a:cs typeface="Arial MT"/>
              </a:rPr>
              <a:t> </a:t>
            </a:r>
            <a:r>
              <a:rPr sz="2000" dirty="0">
                <a:latin typeface="Arial MT"/>
                <a:cs typeface="Arial MT"/>
              </a:rPr>
              <a:t>with</a:t>
            </a:r>
            <a:r>
              <a:rPr sz="2000" spc="-15" dirty="0">
                <a:latin typeface="Arial MT"/>
                <a:cs typeface="Arial MT"/>
              </a:rPr>
              <a:t> </a:t>
            </a:r>
            <a:r>
              <a:rPr sz="2000" dirty="0">
                <a:latin typeface="Arial MT"/>
                <a:cs typeface="Arial MT"/>
              </a:rPr>
              <a:t>very</a:t>
            </a:r>
            <a:r>
              <a:rPr sz="2000" spc="-10" dirty="0">
                <a:latin typeface="Arial MT"/>
                <a:cs typeface="Arial MT"/>
              </a:rPr>
              <a:t> </a:t>
            </a:r>
            <a:r>
              <a:rPr sz="2000" dirty="0">
                <a:latin typeface="Arial MT"/>
                <a:cs typeface="Arial MT"/>
              </a:rPr>
              <a:t>large</a:t>
            </a:r>
          </a:p>
          <a:p>
            <a:pPr marL="355600">
              <a:lnSpc>
                <a:spcPct val="100000"/>
              </a:lnSpc>
              <a:spcBef>
                <a:spcPts val="5"/>
              </a:spcBef>
            </a:pPr>
            <a:r>
              <a:rPr sz="2000" dirty="0">
                <a:latin typeface="Arial MT"/>
                <a:cs typeface="Arial MT"/>
              </a:rPr>
              <a:t>peak-to-average</a:t>
            </a:r>
            <a:r>
              <a:rPr sz="2000" spc="-90" dirty="0">
                <a:latin typeface="Arial MT"/>
                <a:cs typeface="Arial MT"/>
              </a:rPr>
              <a:t> </a:t>
            </a:r>
            <a:r>
              <a:rPr sz="2000" dirty="0">
                <a:latin typeface="Arial MT"/>
                <a:cs typeface="Arial MT"/>
              </a:rPr>
              <a:t>ratios.</a:t>
            </a:r>
          </a:p>
          <a:p>
            <a:pPr>
              <a:lnSpc>
                <a:spcPct val="100000"/>
              </a:lnSpc>
              <a:spcBef>
                <a:spcPts val="25"/>
              </a:spcBef>
            </a:pPr>
            <a:endParaRPr sz="2900" dirty="0">
              <a:latin typeface="Arial MT"/>
              <a:cs typeface="Arial MT"/>
            </a:endParaRPr>
          </a:p>
          <a:p>
            <a:pPr marL="355600" marR="5080" indent="-343535">
              <a:lnSpc>
                <a:spcPct val="100000"/>
              </a:lnSpc>
              <a:buClr>
                <a:srgbClr val="00007C"/>
              </a:buClr>
              <a:buSzPct val="75000"/>
              <a:buFont typeface="Wingdings"/>
              <a:buChar char=""/>
              <a:tabLst>
                <a:tab pos="355600" algn="l"/>
                <a:tab pos="356235" algn="l"/>
                <a:tab pos="2599055" algn="l"/>
              </a:tabLst>
            </a:pPr>
            <a:r>
              <a:rPr sz="2000" dirty="0">
                <a:latin typeface="Arial MT"/>
                <a:cs typeface="Arial MT"/>
              </a:rPr>
              <a:t>User</a:t>
            </a:r>
            <a:r>
              <a:rPr sz="2000" spc="10" dirty="0">
                <a:latin typeface="Arial MT"/>
                <a:cs typeface="Arial MT"/>
              </a:rPr>
              <a:t> </a:t>
            </a:r>
            <a:r>
              <a:rPr sz="2000" dirty="0">
                <a:latin typeface="Arial MT"/>
                <a:cs typeface="Arial MT"/>
              </a:rPr>
              <a:t>convenience:	virtualization</a:t>
            </a:r>
            <a:r>
              <a:rPr sz="2000" spc="-30" dirty="0">
                <a:latin typeface="Arial MT"/>
                <a:cs typeface="Arial MT"/>
              </a:rPr>
              <a:t> </a:t>
            </a:r>
            <a:r>
              <a:rPr sz="2000" dirty="0">
                <a:latin typeface="Arial MT"/>
                <a:cs typeface="Arial MT"/>
              </a:rPr>
              <a:t>allows</a:t>
            </a:r>
            <a:r>
              <a:rPr sz="2000" spc="-20" dirty="0">
                <a:latin typeface="Arial MT"/>
                <a:cs typeface="Arial MT"/>
              </a:rPr>
              <a:t> </a:t>
            </a:r>
            <a:r>
              <a:rPr sz="2000" dirty="0">
                <a:latin typeface="Arial MT"/>
                <a:cs typeface="Arial MT"/>
              </a:rPr>
              <a:t>users</a:t>
            </a:r>
            <a:r>
              <a:rPr sz="2000" spc="-45"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operate</a:t>
            </a:r>
            <a:r>
              <a:rPr sz="2000" spc="-55"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familiar </a:t>
            </a:r>
            <a:r>
              <a:rPr sz="2000" spc="-540" dirty="0">
                <a:latin typeface="Arial MT"/>
                <a:cs typeface="Arial MT"/>
              </a:rPr>
              <a:t> </a:t>
            </a:r>
            <a:r>
              <a:rPr sz="2000" dirty="0">
                <a:latin typeface="Arial MT"/>
                <a:cs typeface="Arial MT"/>
              </a:rPr>
              <a:t>environments.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dirty="0"/>
              <a:t>Why</a:t>
            </a:r>
            <a:r>
              <a:rPr spc="-25" dirty="0"/>
              <a:t> </a:t>
            </a:r>
            <a:r>
              <a:rPr dirty="0"/>
              <a:t>cloud</a:t>
            </a:r>
            <a:r>
              <a:rPr spc="-20" dirty="0"/>
              <a:t> </a:t>
            </a:r>
            <a:r>
              <a:rPr spc="-5" dirty="0"/>
              <a:t>computing</a:t>
            </a:r>
            <a:r>
              <a:rPr spc="-35" dirty="0"/>
              <a:t> </a:t>
            </a:r>
            <a:r>
              <a:rPr dirty="0"/>
              <a:t>could</a:t>
            </a:r>
            <a:r>
              <a:rPr spc="-35" dirty="0"/>
              <a:t> </a:t>
            </a:r>
            <a:r>
              <a:rPr dirty="0"/>
              <a:t>be</a:t>
            </a:r>
            <a:r>
              <a:rPr spc="-15" dirty="0"/>
              <a:t> </a:t>
            </a:r>
            <a:r>
              <a:rPr dirty="0"/>
              <a:t>successful </a:t>
            </a:r>
            <a:r>
              <a:rPr spc="-875" dirty="0"/>
              <a:t> </a:t>
            </a:r>
            <a:r>
              <a:rPr dirty="0"/>
              <a:t>when</a:t>
            </a:r>
            <a:r>
              <a:rPr spc="-35" dirty="0"/>
              <a:t> </a:t>
            </a:r>
            <a:r>
              <a:rPr spc="-5" dirty="0"/>
              <a:t>other</a:t>
            </a:r>
            <a:r>
              <a:rPr dirty="0"/>
              <a:t> </a:t>
            </a:r>
            <a:r>
              <a:rPr spc="-5" dirty="0"/>
              <a:t>paradigms</a:t>
            </a:r>
            <a:r>
              <a:rPr spc="-25" dirty="0"/>
              <a:t> </a:t>
            </a:r>
            <a:r>
              <a:rPr spc="-5" dirty="0"/>
              <a:t>have</a:t>
            </a:r>
            <a:r>
              <a:rPr spc="-20" dirty="0"/>
              <a:t> </a:t>
            </a:r>
            <a:r>
              <a:rPr spc="-5" dirty="0"/>
              <a:t>failed?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12</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316788" y="1864232"/>
            <a:ext cx="8667750" cy="3867785"/>
          </a:xfrm>
          <a:prstGeom prst="rect">
            <a:avLst/>
          </a:prstGeom>
        </p:spPr>
        <p:txBody>
          <a:bodyPr vert="horz" wrap="square" lIns="0" tIns="13335" rIns="0" bIns="0" rtlCol="0">
            <a:spAutoFit/>
          </a:bodyPr>
          <a:lstStyle/>
          <a:p>
            <a:pPr marL="355600" marR="5080"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It</a:t>
            </a:r>
            <a:r>
              <a:rPr sz="2000" spc="-30" dirty="0">
                <a:latin typeface="Arial MT"/>
                <a:cs typeface="Arial MT"/>
              </a:rPr>
              <a:t> </a:t>
            </a:r>
            <a:r>
              <a:rPr sz="2000" dirty="0">
                <a:latin typeface="Arial MT"/>
                <a:cs typeface="Arial MT"/>
              </a:rPr>
              <a:t>is</a:t>
            </a:r>
            <a:r>
              <a:rPr sz="2000" spc="10" dirty="0">
                <a:latin typeface="Arial MT"/>
                <a:cs typeface="Arial MT"/>
              </a:rPr>
              <a:t> </a:t>
            </a:r>
            <a:r>
              <a:rPr sz="2000" dirty="0">
                <a:latin typeface="Arial MT"/>
                <a:cs typeface="Arial MT"/>
              </a:rPr>
              <a:t>in a</a:t>
            </a:r>
            <a:r>
              <a:rPr sz="2000" spc="10" dirty="0">
                <a:latin typeface="Arial MT"/>
                <a:cs typeface="Arial MT"/>
              </a:rPr>
              <a:t> </a:t>
            </a:r>
            <a:r>
              <a:rPr sz="2000" dirty="0">
                <a:latin typeface="Arial MT"/>
                <a:cs typeface="Arial MT"/>
              </a:rPr>
              <a:t>better</a:t>
            </a:r>
            <a:r>
              <a:rPr sz="2000" spc="-25" dirty="0">
                <a:latin typeface="Arial MT"/>
                <a:cs typeface="Arial MT"/>
              </a:rPr>
              <a:t> </a:t>
            </a:r>
            <a:r>
              <a:rPr sz="2000" dirty="0">
                <a:latin typeface="Arial MT"/>
                <a:cs typeface="Arial MT"/>
              </a:rPr>
              <a:t>position</a:t>
            </a:r>
            <a:r>
              <a:rPr sz="2000" spc="-20" dirty="0">
                <a:latin typeface="Arial MT"/>
                <a:cs typeface="Arial MT"/>
              </a:rPr>
              <a:t> </a:t>
            </a:r>
            <a:r>
              <a:rPr sz="2000" dirty="0">
                <a:latin typeface="Arial MT"/>
                <a:cs typeface="Arial MT"/>
              </a:rPr>
              <a:t>to</a:t>
            </a:r>
            <a:r>
              <a:rPr sz="2000" spc="-15" dirty="0">
                <a:latin typeface="Arial MT"/>
                <a:cs typeface="Arial MT"/>
              </a:rPr>
              <a:t> </a:t>
            </a:r>
            <a:r>
              <a:rPr sz="2000" u="heavy" dirty="0">
                <a:uFill>
                  <a:solidFill>
                    <a:srgbClr val="000000"/>
                  </a:solidFill>
                </a:uFill>
                <a:latin typeface="Arial MT"/>
                <a:cs typeface="Arial MT"/>
              </a:rPr>
              <a:t>exploit</a:t>
            </a:r>
            <a:r>
              <a:rPr sz="2000" u="heavy" spc="-10" dirty="0">
                <a:uFill>
                  <a:solidFill>
                    <a:srgbClr val="000000"/>
                  </a:solidFill>
                </a:uFill>
                <a:latin typeface="Arial MT"/>
                <a:cs typeface="Arial MT"/>
              </a:rPr>
              <a:t> </a:t>
            </a:r>
            <a:r>
              <a:rPr sz="2000" u="heavy" dirty="0">
                <a:uFill>
                  <a:solidFill>
                    <a:srgbClr val="000000"/>
                  </a:solidFill>
                </a:uFill>
                <a:latin typeface="Arial MT"/>
                <a:cs typeface="Arial MT"/>
              </a:rPr>
              <a:t>recent</a:t>
            </a:r>
            <a:r>
              <a:rPr sz="2000" u="heavy" spc="-40" dirty="0">
                <a:uFill>
                  <a:solidFill>
                    <a:srgbClr val="000000"/>
                  </a:solidFill>
                </a:uFill>
                <a:latin typeface="Arial MT"/>
                <a:cs typeface="Arial MT"/>
              </a:rPr>
              <a:t> </a:t>
            </a:r>
            <a:r>
              <a:rPr sz="2000" u="heavy" dirty="0">
                <a:uFill>
                  <a:solidFill>
                    <a:srgbClr val="000000"/>
                  </a:solidFill>
                </a:uFill>
                <a:latin typeface="Arial MT"/>
                <a:cs typeface="Arial MT"/>
              </a:rPr>
              <a:t>advances</a:t>
            </a:r>
            <a:r>
              <a:rPr sz="2000" spc="-30"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software,</a:t>
            </a:r>
            <a:r>
              <a:rPr sz="2000" spc="-40" dirty="0">
                <a:latin typeface="Arial MT"/>
                <a:cs typeface="Arial MT"/>
              </a:rPr>
              <a:t> </a:t>
            </a:r>
            <a:r>
              <a:rPr sz="2000" dirty="0">
                <a:latin typeface="Arial MT"/>
                <a:cs typeface="Arial MT"/>
              </a:rPr>
              <a:t>networking, </a:t>
            </a:r>
            <a:r>
              <a:rPr sz="2000" spc="-540" dirty="0">
                <a:latin typeface="Arial MT"/>
                <a:cs typeface="Arial MT"/>
              </a:rPr>
              <a:t> </a:t>
            </a:r>
            <a:r>
              <a:rPr sz="2000" dirty="0">
                <a:latin typeface="Arial MT"/>
                <a:cs typeface="Arial MT"/>
              </a:rPr>
              <a:t>storage, and processor technologies promoted by </a:t>
            </a:r>
            <a:r>
              <a:rPr sz="2000" spc="-5" dirty="0">
                <a:latin typeface="Arial MT"/>
                <a:cs typeface="Arial MT"/>
              </a:rPr>
              <a:t>the </a:t>
            </a:r>
            <a:r>
              <a:rPr sz="2000" dirty="0">
                <a:latin typeface="Arial MT"/>
                <a:cs typeface="Arial MT"/>
              </a:rPr>
              <a:t>same companies </a:t>
            </a:r>
            <a:r>
              <a:rPr sz="2000" spc="5" dirty="0">
                <a:latin typeface="Arial MT"/>
                <a:cs typeface="Arial MT"/>
              </a:rPr>
              <a:t> </a:t>
            </a:r>
            <a:r>
              <a:rPr sz="2000" dirty="0">
                <a:latin typeface="Arial MT"/>
                <a:cs typeface="Arial MT"/>
              </a:rPr>
              <a:t>who</a:t>
            </a:r>
            <a:r>
              <a:rPr sz="2000" spc="-20" dirty="0">
                <a:latin typeface="Arial MT"/>
                <a:cs typeface="Arial MT"/>
              </a:rPr>
              <a:t> </a:t>
            </a:r>
            <a:r>
              <a:rPr sz="2000" dirty="0">
                <a:latin typeface="Arial MT"/>
                <a:cs typeface="Arial MT"/>
              </a:rPr>
              <a:t>provide</a:t>
            </a:r>
            <a:r>
              <a:rPr sz="2000" spc="-15" dirty="0">
                <a:latin typeface="Arial MT"/>
                <a:cs typeface="Arial MT"/>
              </a:rPr>
              <a:t> </a:t>
            </a:r>
            <a:r>
              <a:rPr sz="2000" dirty="0">
                <a:latin typeface="Arial MT"/>
                <a:cs typeface="Arial MT"/>
              </a:rPr>
              <a:t>cloud</a:t>
            </a:r>
            <a:r>
              <a:rPr sz="2000" spc="-15" dirty="0">
                <a:latin typeface="Arial MT"/>
                <a:cs typeface="Arial MT"/>
              </a:rPr>
              <a:t> </a:t>
            </a:r>
            <a:r>
              <a:rPr sz="2000" dirty="0">
                <a:latin typeface="Arial MT"/>
                <a:cs typeface="Arial MT"/>
              </a:rPr>
              <a:t>services.</a:t>
            </a:r>
            <a:endParaRPr sz="2000">
              <a:latin typeface="Arial MT"/>
              <a:cs typeface="Arial MT"/>
            </a:endParaRPr>
          </a:p>
          <a:p>
            <a:pPr marL="355600" marR="197485"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It is </a:t>
            </a:r>
            <a:r>
              <a:rPr sz="2000" u="heavy" dirty="0">
                <a:uFill>
                  <a:solidFill>
                    <a:srgbClr val="000000"/>
                  </a:solidFill>
                </a:uFill>
                <a:latin typeface="Arial MT"/>
                <a:cs typeface="Arial MT"/>
              </a:rPr>
              <a:t>focused on enterprise computing</a:t>
            </a:r>
            <a:r>
              <a:rPr sz="2000" dirty="0">
                <a:latin typeface="Arial MT"/>
                <a:cs typeface="Arial MT"/>
              </a:rPr>
              <a:t>; its adoption by industrial </a:t>
            </a:r>
            <a:r>
              <a:rPr sz="2000" spc="5" dirty="0">
                <a:latin typeface="Arial MT"/>
                <a:cs typeface="Arial MT"/>
              </a:rPr>
              <a:t> </a:t>
            </a:r>
            <a:r>
              <a:rPr sz="2000" dirty="0">
                <a:latin typeface="Arial MT"/>
                <a:cs typeface="Arial MT"/>
              </a:rPr>
              <a:t>organizations,</a:t>
            </a:r>
            <a:r>
              <a:rPr sz="2000" spc="-55" dirty="0">
                <a:latin typeface="Arial MT"/>
                <a:cs typeface="Arial MT"/>
              </a:rPr>
              <a:t> </a:t>
            </a:r>
            <a:r>
              <a:rPr sz="2000" dirty="0">
                <a:latin typeface="Arial MT"/>
                <a:cs typeface="Arial MT"/>
              </a:rPr>
              <a:t>financial</a:t>
            </a:r>
            <a:r>
              <a:rPr sz="2000" spc="10" dirty="0">
                <a:latin typeface="Arial MT"/>
                <a:cs typeface="Arial MT"/>
              </a:rPr>
              <a:t> </a:t>
            </a:r>
            <a:r>
              <a:rPr sz="2000" dirty="0">
                <a:latin typeface="Arial MT"/>
                <a:cs typeface="Arial MT"/>
              </a:rPr>
              <a:t>institutions,</a:t>
            </a:r>
            <a:r>
              <a:rPr sz="2000" spc="-30" dirty="0">
                <a:latin typeface="Arial MT"/>
                <a:cs typeface="Arial MT"/>
              </a:rPr>
              <a:t> </a:t>
            </a:r>
            <a:r>
              <a:rPr sz="2000" dirty="0">
                <a:latin typeface="Arial MT"/>
                <a:cs typeface="Arial MT"/>
              </a:rPr>
              <a:t>government,</a:t>
            </a:r>
            <a:r>
              <a:rPr sz="2000" spc="-45"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so</a:t>
            </a:r>
            <a:r>
              <a:rPr sz="2000" spc="-5" dirty="0">
                <a:latin typeface="Arial MT"/>
                <a:cs typeface="Arial MT"/>
              </a:rPr>
              <a:t> </a:t>
            </a:r>
            <a:r>
              <a:rPr sz="2000" dirty="0">
                <a:latin typeface="Arial MT"/>
                <a:cs typeface="Arial MT"/>
              </a:rPr>
              <a:t>on</a:t>
            </a:r>
            <a:r>
              <a:rPr sz="2000" spc="-5" dirty="0">
                <a:latin typeface="Arial MT"/>
                <a:cs typeface="Arial MT"/>
              </a:rPr>
              <a:t> </a:t>
            </a:r>
            <a:r>
              <a:rPr sz="2000" dirty="0">
                <a:latin typeface="Arial MT"/>
                <a:cs typeface="Arial MT"/>
              </a:rPr>
              <a:t>could</a:t>
            </a:r>
            <a:r>
              <a:rPr sz="2000" spc="-10" dirty="0">
                <a:latin typeface="Arial MT"/>
                <a:cs typeface="Arial MT"/>
              </a:rPr>
              <a:t> </a:t>
            </a:r>
            <a:r>
              <a:rPr sz="2000" dirty="0">
                <a:latin typeface="Arial MT"/>
                <a:cs typeface="Arial MT"/>
              </a:rPr>
              <a:t>have</a:t>
            </a:r>
            <a:r>
              <a:rPr sz="2000" spc="-5" dirty="0">
                <a:latin typeface="Arial MT"/>
                <a:cs typeface="Arial MT"/>
              </a:rPr>
              <a:t> </a:t>
            </a:r>
            <a:r>
              <a:rPr sz="2000" dirty="0">
                <a:latin typeface="Arial MT"/>
                <a:cs typeface="Arial MT"/>
              </a:rPr>
              <a:t>a </a:t>
            </a:r>
            <a:r>
              <a:rPr sz="2000" spc="-540" dirty="0">
                <a:latin typeface="Arial MT"/>
                <a:cs typeface="Arial MT"/>
              </a:rPr>
              <a:t> </a:t>
            </a:r>
            <a:r>
              <a:rPr sz="2000" dirty="0">
                <a:latin typeface="Arial MT"/>
                <a:cs typeface="Arial MT"/>
              </a:rPr>
              <a:t>huge</a:t>
            </a:r>
            <a:r>
              <a:rPr sz="2000" spc="-20" dirty="0">
                <a:latin typeface="Arial MT"/>
                <a:cs typeface="Arial MT"/>
              </a:rPr>
              <a:t> </a:t>
            </a:r>
            <a:r>
              <a:rPr sz="2000" dirty="0">
                <a:latin typeface="Arial MT"/>
                <a:cs typeface="Arial MT"/>
              </a:rPr>
              <a:t>impact</a:t>
            </a:r>
            <a:r>
              <a:rPr sz="2000" spc="-35" dirty="0">
                <a:latin typeface="Arial MT"/>
                <a:cs typeface="Arial MT"/>
              </a:rPr>
              <a:t> </a:t>
            </a:r>
            <a:r>
              <a:rPr sz="2000" dirty="0">
                <a:latin typeface="Arial MT"/>
                <a:cs typeface="Arial MT"/>
              </a:rPr>
              <a:t>on</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economy.</a:t>
            </a:r>
            <a:endParaRPr sz="2000">
              <a:latin typeface="Arial MT"/>
              <a:cs typeface="Arial MT"/>
            </a:endParaRPr>
          </a:p>
          <a:p>
            <a:pPr marL="355600" indent="-343535">
              <a:lnSpc>
                <a:spcPct val="100000"/>
              </a:lnSpc>
              <a:spcBef>
                <a:spcPts val="484"/>
              </a:spcBef>
              <a:buClr>
                <a:srgbClr val="00007C"/>
              </a:buClr>
              <a:buSzPct val="75000"/>
              <a:buFont typeface="Wingdings"/>
              <a:buChar char=""/>
              <a:tabLst>
                <a:tab pos="355600" algn="l"/>
                <a:tab pos="356235" algn="l"/>
              </a:tabLst>
            </a:pPr>
            <a:r>
              <a:rPr sz="2000" dirty="0">
                <a:latin typeface="Arial MT"/>
                <a:cs typeface="Arial MT"/>
              </a:rPr>
              <a:t>A cloud consists</a:t>
            </a:r>
            <a:r>
              <a:rPr sz="2000" spc="-3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a</a:t>
            </a:r>
            <a:r>
              <a:rPr sz="2000" spc="-15" dirty="0">
                <a:latin typeface="Arial MT"/>
                <a:cs typeface="Arial MT"/>
              </a:rPr>
              <a:t> </a:t>
            </a:r>
            <a:r>
              <a:rPr sz="2000" u="heavy" dirty="0">
                <a:uFill>
                  <a:solidFill>
                    <a:srgbClr val="000000"/>
                  </a:solidFill>
                </a:uFill>
                <a:latin typeface="Arial MT"/>
                <a:cs typeface="Arial MT"/>
              </a:rPr>
              <a:t>homogeneous</a:t>
            </a:r>
            <a:r>
              <a:rPr sz="2000" spc="-55" dirty="0">
                <a:latin typeface="Arial MT"/>
                <a:cs typeface="Arial MT"/>
              </a:rPr>
              <a:t> </a:t>
            </a:r>
            <a:r>
              <a:rPr sz="2000" dirty="0">
                <a:latin typeface="Arial MT"/>
                <a:cs typeface="Arial MT"/>
              </a:rPr>
              <a:t>set</a:t>
            </a:r>
            <a:r>
              <a:rPr sz="2000" spc="-1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hardware</a:t>
            </a:r>
            <a:r>
              <a:rPr sz="2000" spc="-30" dirty="0">
                <a:latin typeface="Arial MT"/>
                <a:cs typeface="Arial MT"/>
              </a:rPr>
              <a:t> </a:t>
            </a:r>
            <a:r>
              <a:rPr sz="2000" dirty="0">
                <a:latin typeface="Arial MT"/>
                <a:cs typeface="Arial MT"/>
              </a:rPr>
              <a:t>and software</a:t>
            </a:r>
            <a:endParaRPr sz="2000">
              <a:latin typeface="Arial MT"/>
              <a:cs typeface="Arial MT"/>
            </a:endParaRPr>
          </a:p>
          <a:p>
            <a:pPr marL="355600">
              <a:lnSpc>
                <a:spcPct val="100000"/>
              </a:lnSpc>
            </a:pPr>
            <a:r>
              <a:rPr sz="2000" dirty="0">
                <a:latin typeface="Arial MT"/>
                <a:cs typeface="Arial MT"/>
              </a:rPr>
              <a:t>resources.</a:t>
            </a:r>
            <a:endParaRPr sz="2000">
              <a:latin typeface="Arial MT"/>
              <a:cs typeface="Arial MT"/>
            </a:endParaRPr>
          </a:p>
          <a:p>
            <a:pPr marL="355600" marR="52832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The resources are in a </a:t>
            </a:r>
            <a:r>
              <a:rPr sz="2000" u="heavy" dirty="0">
                <a:uFill>
                  <a:solidFill>
                    <a:srgbClr val="000000"/>
                  </a:solidFill>
                </a:uFill>
                <a:latin typeface="Arial MT"/>
                <a:cs typeface="Arial MT"/>
              </a:rPr>
              <a:t>single</a:t>
            </a:r>
            <a:r>
              <a:rPr sz="2000" dirty="0">
                <a:latin typeface="Arial MT"/>
                <a:cs typeface="Arial MT"/>
              </a:rPr>
              <a:t> administrative domain (AD). Security, </a:t>
            </a:r>
            <a:r>
              <a:rPr sz="2000" spc="5" dirty="0">
                <a:latin typeface="Arial MT"/>
                <a:cs typeface="Arial MT"/>
              </a:rPr>
              <a:t> </a:t>
            </a:r>
            <a:r>
              <a:rPr sz="2000" dirty="0">
                <a:latin typeface="Arial MT"/>
                <a:cs typeface="Arial MT"/>
              </a:rPr>
              <a:t>resource</a:t>
            </a:r>
            <a:r>
              <a:rPr sz="2000" spc="-30" dirty="0">
                <a:latin typeface="Arial MT"/>
                <a:cs typeface="Arial MT"/>
              </a:rPr>
              <a:t> </a:t>
            </a:r>
            <a:r>
              <a:rPr sz="2000" dirty="0">
                <a:latin typeface="Arial MT"/>
                <a:cs typeface="Arial MT"/>
              </a:rPr>
              <a:t>management,</a:t>
            </a:r>
            <a:r>
              <a:rPr sz="2000" spc="-55" dirty="0">
                <a:latin typeface="Arial MT"/>
                <a:cs typeface="Arial MT"/>
              </a:rPr>
              <a:t> </a:t>
            </a:r>
            <a:r>
              <a:rPr sz="2000" dirty="0">
                <a:latin typeface="Arial MT"/>
                <a:cs typeface="Arial MT"/>
              </a:rPr>
              <a:t>fault-tolerance,</a:t>
            </a:r>
            <a:r>
              <a:rPr sz="2000" spc="-50" dirty="0">
                <a:latin typeface="Arial MT"/>
                <a:cs typeface="Arial MT"/>
              </a:rPr>
              <a:t> </a:t>
            </a:r>
            <a:r>
              <a:rPr sz="2000" dirty="0">
                <a:latin typeface="Arial MT"/>
                <a:cs typeface="Arial MT"/>
              </a:rPr>
              <a:t>and</a:t>
            </a:r>
            <a:r>
              <a:rPr sz="2000" spc="-5" dirty="0">
                <a:latin typeface="Arial MT"/>
                <a:cs typeface="Arial MT"/>
              </a:rPr>
              <a:t> </a:t>
            </a:r>
            <a:r>
              <a:rPr sz="2000" dirty="0">
                <a:latin typeface="Arial MT"/>
                <a:cs typeface="Arial MT"/>
              </a:rPr>
              <a:t>quality of</a:t>
            </a:r>
            <a:r>
              <a:rPr sz="2000" spc="5" dirty="0">
                <a:latin typeface="Arial MT"/>
                <a:cs typeface="Arial MT"/>
              </a:rPr>
              <a:t> </a:t>
            </a:r>
            <a:r>
              <a:rPr sz="2000" dirty="0">
                <a:latin typeface="Arial MT"/>
                <a:cs typeface="Arial MT"/>
              </a:rPr>
              <a:t>service</a:t>
            </a:r>
            <a:r>
              <a:rPr sz="2000" spc="-20" dirty="0">
                <a:latin typeface="Arial MT"/>
                <a:cs typeface="Arial MT"/>
              </a:rPr>
              <a:t> </a:t>
            </a:r>
            <a:r>
              <a:rPr sz="2000" dirty="0">
                <a:latin typeface="Arial MT"/>
                <a:cs typeface="Arial MT"/>
              </a:rPr>
              <a:t>are</a:t>
            </a:r>
            <a:r>
              <a:rPr sz="2000" spc="-20" dirty="0">
                <a:latin typeface="Arial MT"/>
                <a:cs typeface="Arial MT"/>
              </a:rPr>
              <a:t> </a:t>
            </a:r>
            <a:r>
              <a:rPr sz="2000" dirty="0">
                <a:latin typeface="Arial MT"/>
                <a:cs typeface="Arial MT"/>
              </a:rPr>
              <a:t>less </a:t>
            </a:r>
            <a:r>
              <a:rPr sz="2000" spc="-540" dirty="0">
                <a:latin typeface="Arial MT"/>
                <a:cs typeface="Arial MT"/>
              </a:rPr>
              <a:t> </a:t>
            </a:r>
            <a:r>
              <a:rPr sz="2000" dirty="0">
                <a:latin typeface="Arial MT"/>
                <a:cs typeface="Arial MT"/>
              </a:rPr>
              <a:t>challenging than in a heterogeneous environment with resources in </a:t>
            </a:r>
            <a:r>
              <a:rPr sz="2000" spc="5" dirty="0">
                <a:latin typeface="Arial MT"/>
                <a:cs typeface="Arial MT"/>
              </a:rPr>
              <a:t> </a:t>
            </a:r>
            <a:r>
              <a:rPr sz="2000" dirty="0">
                <a:latin typeface="Arial MT"/>
                <a:cs typeface="Arial MT"/>
              </a:rPr>
              <a:t>multiple</a:t>
            </a:r>
            <a:r>
              <a:rPr sz="2000" spc="-5" dirty="0">
                <a:latin typeface="Arial MT"/>
                <a:cs typeface="Arial MT"/>
              </a:rPr>
              <a:t> </a:t>
            </a:r>
            <a:r>
              <a:rPr sz="2000" dirty="0">
                <a:latin typeface="Arial MT"/>
                <a:cs typeface="Arial MT"/>
              </a:rPr>
              <a:t>ADs.</a:t>
            </a:r>
            <a:endParaRPr sz="20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97153"/>
            <a:ext cx="5711190" cy="513715"/>
          </a:xfrm>
          <a:prstGeom prst="rect">
            <a:avLst/>
          </a:prstGeom>
        </p:spPr>
        <p:txBody>
          <a:bodyPr vert="horz" wrap="square" lIns="0" tIns="13335" rIns="0" bIns="0" rtlCol="0">
            <a:spAutoFit/>
          </a:bodyPr>
          <a:lstStyle/>
          <a:p>
            <a:pPr marL="12700">
              <a:lnSpc>
                <a:spcPct val="100000"/>
              </a:lnSpc>
              <a:spcBef>
                <a:spcPts val="105"/>
              </a:spcBef>
            </a:pPr>
            <a:r>
              <a:rPr spc="-5" dirty="0"/>
              <a:t>Challenges for cloud</a:t>
            </a:r>
            <a:r>
              <a:rPr spc="-30" dirty="0"/>
              <a:t> </a:t>
            </a:r>
            <a:r>
              <a:rPr spc="-5" dirty="0"/>
              <a:t>computing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13</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45693" y="1587830"/>
            <a:ext cx="7840345" cy="3814506"/>
          </a:xfrm>
          <a:prstGeom prst="rect">
            <a:avLst/>
          </a:prstGeom>
        </p:spPr>
        <p:txBody>
          <a:bodyPr vert="horz" wrap="square" lIns="0" tIns="13335" rIns="0" bIns="0" rtlCol="0">
            <a:spAutoFit/>
          </a:bodyPr>
          <a:lstStyle/>
          <a:p>
            <a:pPr marL="355600" indent="-342900">
              <a:lnSpc>
                <a:spcPct val="100000"/>
              </a:lnSpc>
              <a:spcBef>
                <a:spcPts val="105"/>
              </a:spcBef>
              <a:buClr>
                <a:srgbClr val="00007C"/>
              </a:buClr>
              <a:buSzPct val="75000"/>
              <a:buFont typeface="Wingdings"/>
              <a:buChar char=""/>
              <a:tabLst>
                <a:tab pos="354965" algn="l"/>
                <a:tab pos="355600" algn="l"/>
              </a:tabLst>
            </a:pPr>
            <a:r>
              <a:rPr sz="2000" spc="-5" dirty="0">
                <a:latin typeface="Arial MT"/>
                <a:cs typeface="Arial MT"/>
              </a:rPr>
              <a:t>Availability</a:t>
            </a:r>
            <a:r>
              <a:rPr sz="2000" spc="15" dirty="0">
                <a:latin typeface="Arial MT"/>
                <a:cs typeface="Arial MT"/>
              </a:rPr>
              <a:t> </a:t>
            </a:r>
            <a:r>
              <a:rPr sz="2000" dirty="0">
                <a:latin typeface="Arial MT"/>
                <a:cs typeface="Arial MT"/>
              </a:rPr>
              <a:t>of service;</a:t>
            </a:r>
            <a:r>
              <a:rPr sz="2000" spc="-25" dirty="0">
                <a:latin typeface="Arial MT"/>
                <a:cs typeface="Arial MT"/>
              </a:rPr>
              <a:t> </a:t>
            </a:r>
            <a:r>
              <a:rPr sz="2000" dirty="0">
                <a:latin typeface="Arial MT"/>
                <a:cs typeface="Arial MT"/>
              </a:rPr>
              <a:t>what</a:t>
            </a:r>
            <a:r>
              <a:rPr sz="2000" spc="-10" dirty="0">
                <a:latin typeface="Arial MT"/>
                <a:cs typeface="Arial MT"/>
              </a:rPr>
              <a:t> </a:t>
            </a:r>
            <a:r>
              <a:rPr sz="2000" dirty="0">
                <a:latin typeface="Arial MT"/>
                <a:cs typeface="Arial MT"/>
              </a:rPr>
              <a:t>happens</a:t>
            </a:r>
            <a:r>
              <a:rPr sz="2000" spc="-30" dirty="0">
                <a:latin typeface="Arial MT"/>
                <a:cs typeface="Arial MT"/>
              </a:rPr>
              <a:t> </a:t>
            </a:r>
            <a:r>
              <a:rPr sz="2000" dirty="0">
                <a:latin typeface="Arial MT"/>
                <a:cs typeface="Arial MT"/>
              </a:rPr>
              <a:t>when</a:t>
            </a:r>
            <a:r>
              <a:rPr sz="2000" spc="-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service</a:t>
            </a:r>
            <a:r>
              <a:rPr sz="2000" spc="-20" dirty="0">
                <a:latin typeface="Arial MT"/>
                <a:cs typeface="Arial MT"/>
              </a:rPr>
              <a:t> </a:t>
            </a:r>
            <a:r>
              <a:rPr sz="2000" dirty="0">
                <a:latin typeface="Arial MT"/>
                <a:cs typeface="Arial MT"/>
              </a:rPr>
              <a:t>provider</a:t>
            </a:r>
          </a:p>
          <a:p>
            <a:pPr marL="355600">
              <a:lnSpc>
                <a:spcPct val="100000"/>
              </a:lnSpc>
            </a:pPr>
            <a:r>
              <a:rPr sz="2000" dirty="0">
                <a:latin typeface="Arial MT"/>
                <a:cs typeface="Arial MT"/>
              </a:rPr>
              <a:t>cannot</a:t>
            </a:r>
            <a:r>
              <a:rPr sz="2000" spc="-65" dirty="0">
                <a:latin typeface="Arial MT"/>
                <a:cs typeface="Arial MT"/>
              </a:rPr>
              <a:t> </a:t>
            </a:r>
            <a:r>
              <a:rPr sz="2000" dirty="0">
                <a:latin typeface="Arial MT"/>
                <a:cs typeface="Arial MT"/>
              </a:rPr>
              <a:t>deliver?</a:t>
            </a:r>
          </a:p>
          <a:p>
            <a:pPr>
              <a:lnSpc>
                <a:spcPct val="100000"/>
              </a:lnSpc>
              <a:spcBef>
                <a:spcPts val="25"/>
              </a:spcBef>
            </a:pPr>
            <a:endParaRPr sz="2900" dirty="0">
              <a:latin typeface="Arial MT"/>
              <a:cs typeface="Arial MT"/>
            </a:endParaRPr>
          </a:p>
          <a:p>
            <a:pPr marL="355600" marR="5080" indent="-342900">
              <a:lnSpc>
                <a:spcPct val="100000"/>
              </a:lnSpc>
              <a:buClr>
                <a:srgbClr val="00007C"/>
              </a:buClr>
              <a:buSzPct val="75000"/>
              <a:buFont typeface="Wingdings"/>
              <a:buChar char=""/>
              <a:tabLst>
                <a:tab pos="354965" algn="l"/>
                <a:tab pos="355600" algn="l"/>
                <a:tab pos="1751330" algn="l"/>
              </a:tabLst>
            </a:pPr>
            <a:r>
              <a:rPr sz="2000" dirty="0">
                <a:latin typeface="Arial MT"/>
                <a:cs typeface="Arial MT"/>
              </a:rPr>
              <a:t>Diversity</a:t>
            </a:r>
            <a:r>
              <a:rPr sz="2000" spc="-25" dirty="0">
                <a:latin typeface="Arial MT"/>
                <a:cs typeface="Arial MT"/>
              </a:rPr>
              <a:t> </a:t>
            </a:r>
            <a:r>
              <a:rPr sz="2000" dirty="0">
                <a:latin typeface="Arial MT"/>
                <a:cs typeface="Arial MT"/>
              </a:rPr>
              <a:t>of	services, data organization, user interfaces available </a:t>
            </a:r>
            <a:r>
              <a:rPr sz="2000" spc="5" dirty="0">
                <a:latin typeface="Arial MT"/>
                <a:cs typeface="Arial MT"/>
              </a:rPr>
              <a:t> </a:t>
            </a:r>
            <a:r>
              <a:rPr sz="2000" dirty="0">
                <a:latin typeface="Arial MT"/>
                <a:cs typeface="Arial MT"/>
              </a:rPr>
              <a:t>at</a:t>
            </a:r>
            <a:r>
              <a:rPr sz="2000" spc="-25" dirty="0">
                <a:latin typeface="Arial MT"/>
                <a:cs typeface="Arial MT"/>
              </a:rPr>
              <a:t> </a:t>
            </a:r>
            <a:r>
              <a:rPr sz="2000" dirty="0">
                <a:latin typeface="Arial MT"/>
                <a:cs typeface="Arial MT"/>
              </a:rPr>
              <a:t>different</a:t>
            </a:r>
            <a:r>
              <a:rPr sz="2000" spc="-35" dirty="0">
                <a:latin typeface="Arial MT"/>
                <a:cs typeface="Arial MT"/>
              </a:rPr>
              <a:t> </a:t>
            </a:r>
            <a:r>
              <a:rPr sz="2000" dirty="0">
                <a:latin typeface="Arial MT"/>
                <a:cs typeface="Arial MT"/>
              </a:rPr>
              <a:t>service</a:t>
            </a:r>
            <a:r>
              <a:rPr sz="2000" spc="-20" dirty="0">
                <a:latin typeface="Arial MT"/>
                <a:cs typeface="Arial MT"/>
              </a:rPr>
              <a:t> </a:t>
            </a:r>
            <a:r>
              <a:rPr sz="2000" dirty="0">
                <a:latin typeface="Arial MT"/>
                <a:cs typeface="Arial MT"/>
              </a:rPr>
              <a:t>providers</a:t>
            </a:r>
            <a:r>
              <a:rPr sz="2000" spc="-35" dirty="0">
                <a:latin typeface="Arial MT"/>
                <a:cs typeface="Arial MT"/>
              </a:rPr>
              <a:t> </a:t>
            </a:r>
            <a:r>
              <a:rPr sz="2000" dirty="0">
                <a:latin typeface="Arial MT"/>
                <a:cs typeface="Arial MT"/>
              </a:rPr>
              <a:t>limit user</a:t>
            </a:r>
            <a:r>
              <a:rPr sz="2000" spc="-20" dirty="0">
                <a:latin typeface="Arial MT"/>
                <a:cs typeface="Arial MT"/>
              </a:rPr>
              <a:t> </a:t>
            </a:r>
            <a:r>
              <a:rPr sz="2000" dirty="0">
                <a:latin typeface="Arial MT"/>
                <a:cs typeface="Arial MT"/>
              </a:rPr>
              <a:t>mobility;</a:t>
            </a:r>
            <a:r>
              <a:rPr sz="2000" spc="-5" dirty="0">
                <a:latin typeface="Arial MT"/>
                <a:cs typeface="Arial MT"/>
              </a:rPr>
              <a:t> </a:t>
            </a:r>
            <a:r>
              <a:rPr sz="2000" dirty="0">
                <a:latin typeface="Arial MT"/>
                <a:cs typeface="Arial MT"/>
              </a:rPr>
              <a:t>once</a:t>
            </a:r>
            <a:r>
              <a:rPr sz="2000" spc="-1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customer</a:t>
            </a:r>
            <a:r>
              <a:rPr sz="2000" spc="-50" dirty="0">
                <a:latin typeface="Arial MT"/>
                <a:cs typeface="Arial MT"/>
              </a:rPr>
              <a:t> </a:t>
            </a:r>
            <a:r>
              <a:rPr sz="2000" dirty="0">
                <a:latin typeface="Arial MT"/>
                <a:cs typeface="Arial MT"/>
              </a:rPr>
              <a:t>is </a:t>
            </a:r>
            <a:r>
              <a:rPr sz="2000" spc="-540" dirty="0">
                <a:latin typeface="Arial MT"/>
                <a:cs typeface="Arial MT"/>
              </a:rPr>
              <a:t> </a:t>
            </a:r>
            <a:r>
              <a:rPr sz="2000" dirty="0">
                <a:latin typeface="Arial MT"/>
                <a:cs typeface="Arial MT"/>
              </a:rPr>
              <a:t>hooked to one provider it is hard to move to another. </a:t>
            </a:r>
            <a:r>
              <a:rPr sz="2000" spc="5" dirty="0">
                <a:latin typeface="Arial MT"/>
                <a:cs typeface="Arial MT"/>
              </a:rPr>
              <a:t> </a:t>
            </a:r>
            <a:r>
              <a:rPr sz="2000" dirty="0">
                <a:latin typeface="Arial MT"/>
                <a:cs typeface="Arial MT"/>
              </a:rPr>
              <a:t>Standardization</a:t>
            </a:r>
            <a:r>
              <a:rPr sz="2000" spc="-50" dirty="0">
                <a:latin typeface="Arial MT"/>
                <a:cs typeface="Arial MT"/>
              </a:rPr>
              <a:t> </a:t>
            </a:r>
            <a:r>
              <a:rPr sz="2000" dirty="0">
                <a:latin typeface="Arial MT"/>
                <a:cs typeface="Arial MT"/>
              </a:rPr>
              <a:t>efforts</a:t>
            </a:r>
            <a:r>
              <a:rPr sz="2000" spc="-40" dirty="0">
                <a:latin typeface="Arial MT"/>
                <a:cs typeface="Arial MT"/>
              </a:rPr>
              <a:t> </a:t>
            </a:r>
            <a:r>
              <a:rPr sz="2000" dirty="0">
                <a:latin typeface="Arial MT"/>
                <a:cs typeface="Arial MT"/>
              </a:rPr>
              <a:t>at</a:t>
            </a:r>
            <a:r>
              <a:rPr sz="2000" spc="-10" dirty="0">
                <a:latin typeface="Arial MT"/>
                <a:cs typeface="Arial MT"/>
              </a:rPr>
              <a:t> </a:t>
            </a:r>
            <a:r>
              <a:rPr sz="2000" dirty="0">
                <a:latin typeface="Arial MT"/>
                <a:cs typeface="Arial MT"/>
              </a:rPr>
              <a:t>NIST!</a:t>
            </a:r>
          </a:p>
          <a:p>
            <a:pPr>
              <a:lnSpc>
                <a:spcPct val="100000"/>
              </a:lnSpc>
              <a:spcBef>
                <a:spcPts val="30"/>
              </a:spcBef>
              <a:buClr>
                <a:srgbClr val="00007C"/>
              </a:buClr>
              <a:buFont typeface="Wingdings"/>
              <a:buChar char=""/>
            </a:pPr>
            <a:endParaRPr sz="2900" dirty="0">
              <a:latin typeface="Arial MT"/>
              <a:cs typeface="Arial MT"/>
            </a:endParaRPr>
          </a:p>
          <a:p>
            <a:pPr marL="355600" indent="-342900">
              <a:lnSpc>
                <a:spcPct val="100000"/>
              </a:lnSpc>
              <a:buClr>
                <a:srgbClr val="00007C"/>
              </a:buClr>
              <a:buSzPct val="75000"/>
              <a:buFont typeface="Wingdings"/>
              <a:buChar char=""/>
              <a:tabLst>
                <a:tab pos="354965" algn="l"/>
                <a:tab pos="355600" algn="l"/>
              </a:tabLst>
            </a:pPr>
            <a:r>
              <a:rPr sz="2000" dirty="0">
                <a:latin typeface="Arial MT"/>
                <a:cs typeface="Arial MT"/>
              </a:rPr>
              <a:t>Data</a:t>
            </a:r>
            <a:r>
              <a:rPr sz="2000" spc="-25" dirty="0">
                <a:latin typeface="Arial MT"/>
                <a:cs typeface="Arial MT"/>
              </a:rPr>
              <a:t> </a:t>
            </a:r>
            <a:r>
              <a:rPr sz="2000" dirty="0">
                <a:latin typeface="Arial MT"/>
                <a:cs typeface="Arial MT"/>
              </a:rPr>
              <a:t>confidentiality</a:t>
            </a:r>
            <a:r>
              <a:rPr sz="2000" spc="-10" dirty="0">
                <a:latin typeface="Arial MT"/>
                <a:cs typeface="Arial MT"/>
              </a:rPr>
              <a:t> </a:t>
            </a:r>
            <a:r>
              <a:rPr sz="2000" dirty="0">
                <a:latin typeface="Arial MT"/>
                <a:cs typeface="Arial MT"/>
              </a:rPr>
              <a:t>a serious</a:t>
            </a:r>
            <a:r>
              <a:rPr sz="2000" spc="-40" dirty="0">
                <a:latin typeface="Arial MT"/>
                <a:cs typeface="Arial MT"/>
              </a:rPr>
              <a:t> </a:t>
            </a:r>
            <a:r>
              <a:rPr sz="2000" dirty="0">
                <a:latin typeface="Arial MT"/>
                <a:cs typeface="Arial MT"/>
              </a:rPr>
              <a:t>problem.</a:t>
            </a:r>
          </a:p>
          <a:p>
            <a:pPr>
              <a:lnSpc>
                <a:spcPct val="100000"/>
              </a:lnSpc>
              <a:spcBef>
                <a:spcPts val="25"/>
              </a:spcBef>
              <a:buClr>
                <a:srgbClr val="00007C"/>
              </a:buClr>
              <a:buFont typeface="Wingdings"/>
              <a:buChar char=""/>
            </a:pPr>
            <a:endParaRPr sz="2900" dirty="0">
              <a:latin typeface="Arial MT"/>
              <a:cs typeface="Arial MT"/>
            </a:endParaRPr>
          </a:p>
          <a:p>
            <a:pPr marL="355600" indent="-342900">
              <a:lnSpc>
                <a:spcPct val="100000"/>
              </a:lnSpc>
              <a:buClr>
                <a:srgbClr val="00007C"/>
              </a:buClr>
              <a:buSzPct val="75000"/>
              <a:buFont typeface="Wingdings"/>
              <a:buChar char=""/>
              <a:tabLst>
                <a:tab pos="354965" algn="l"/>
                <a:tab pos="355600" algn="l"/>
              </a:tabLst>
            </a:pPr>
            <a:r>
              <a:rPr sz="2000" dirty="0">
                <a:latin typeface="Arial MT"/>
                <a:cs typeface="Arial MT"/>
              </a:rPr>
              <a:t>Data</a:t>
            </a:r>
            <a:r>
              <a:rPr sz="2000" spc="-20" dirty="0">
                <a:latin typeface="Arial MT"/>
                <a:cs typeface="Arial MT"/>
              </a:rPr>
              <a:t> </a:t>
            </a:r>
            <a:r>
              <a:rPr sz="2000" dirty="0">
                <a:latin typeface="Arial MT"/>
                <a:cs typeface="Arial MT"/>
              </a:rPr>
              <a:t>transfer</a:t>
            </a:r>
            <a:r>
              <a:rPr sz="2000" spc="-55" dirty="0">
                <a:latin typeface="Arial MT"/>
                <a:cs typeface="Arial MT"/>
              </a:rPr>
              <a:t> </a:t>
            </a:r>
            <a:r>
              <a:rPr sz="2000" dirty="0">
                <a:latin typeface="Arial MT"/>
                <a:cs typeface="Arial MT"/>
              </a:rPr>
              <a:t>bottleneck;</a:t>
            </a:r>
            <a:r>
              <a:rPr sz="2000" spc="-35" dirty="0">
                <a:latin typeface="Arial MT"/>
                <a:cs typeface="Arial MT"/>
              </a:rPr>
              <a:t> </a:t>
            </a:r>
            <a:r>
              <a:rPr sz="2000" dirty="0">
                <a:latin typeface="Arial MT"/>
                <a:cs typeface="Arial MT"/>
              </a:rPr>
              <a:t>many</a:t>
            </a:r>
            <a:r>
              <a:rPr sz="2000" spc="-20" dirty="0">
                <a:latin typeface="Arial MT"/>
                <a:cs typeface="Arial MT"/>
              </a:rPr>
              <a:t> </a:t>
            </a:r>
            <a:r>
              <a:rPr sz="2000" dirty="0">
                <a:latin typeface="Arial MT"/>
                <a:cs typeface="Arial MT"/>
              </a:rPr>
              <a:t>applications</a:t>
            </a:r>
            <a:r>
              <a:rPr sz="2000" spc="-10"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data-intensive.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88645"/>
            <a:ext cx="3002915" cy="513715"/>
          </a:xfrm>
          <a:prstGeom prst="rect">
            <a:avLst/>
          </a:prstGeom>
        </p:spPr>
        <p:txBody>
          <a:bodyPr vert="horz" wrap="square" lIns="0" tIns="13335" rIns="0" bIns="0" rtlCol="0">
            <a:spAutoFit/>
          </a:bodyPr>
          <a:lstStyle/>
          <a:p>
            <a:pPr marL="12700">
              <a:lnSpc>
                <a:spcPct val="100000"/>
              </a:lnSpc>
              <a:spcBef>
                <a:spcPts val="105"/>
              </a:spcBef>
            </a:pPr>
            <a:r>
              <a:rPr spc="-5" dirty="0"/>
              <a:t>More</a:t>
            </a:r>
            <a:r>
              <a:rPr spc="-70" dirty="0"/>
              <a:t> </a:t>
            </a:r>
            <a:r>
              <a:rPr spc="-5" dirty="0"/>
              <a:t>challenges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14</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444827"/>
            <a:ext cx="8047990" cy="4337685"/>
          </a:xfrm>
          <a:prstGeom prst="rect">
            <a:avLst/>
          </a:prstGeom>
        </p:spPr>
        <p:txBody>
          <a:bodyPr vert="horz" wrap="square" lIns="0" tIns="13335" rIns="0" bIns="0" rtlCol="0">
            <a:spAutoFit/>
          </a:bodyPr>
          <a:lstStyle/>
          <a:p>
            <a:pPr marL="355600"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Performance</a:t>
            </a:r>
            <a:r>
              <a:rPr sz="2000" spc="-40" dirty="0">
                <a:latin typeface="Arial MT"/>
                <a:cs typeface="Arial MT"/>
              </a:rPr>
              <a:t> </a:t>
            </a:r>
            <a:r>
              <a:rPr sz="2000" dirty="0">
                <a:latin typeface="Arial MT"/>
                <a:cs typeface="Arial MT"/>
              </a:rPr>
              <a:t>unpredictability,</a:t>
            </a:r>
            <a:r>
              <a:rPr sz="2000" spc="-35" dirty="0">
                <a:latin typeface="Arial MT"/>
                <a:cs typeface="Arial MT"/>
              </a:rPr>
              <a:t> </a:t>
            </a:r>
            <a:r>
              <a:rPr sz="2000" dirty="0">
                <a:latin typeface="Arial MT"/>
                <a:cs typeface="Arial MT"/>
              </a:rPr>
              <a:t>one</a:t>
            </a:r>
            <a:r>
              <a:rPr sz="2000" spc="-10" dirty="0">
                <a:latin typeface="Arial MT"/>
                <a:cs typeface="Arial MT"/>
              </a:rPr>
              <a:t> </a:t>
            </a:r>
            <a:r>
              <a:rPr sz="2000" dirty="0">
                <a:latin typeface="Arial MT"/>
                <a:cs typeface="Arial MT"/>
              </a:rPr>
              <a:t>of</a:t>
            </a:r>
            <a:r>
              <a:rPr sz="2000" spc="-2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consequences</a:t>
            </a:r>
            <a:r>
              <a:rPr sz="2000" spc="-45"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resource</a:t>
            </a:r>
            <a:endParaRPr sz="2000">
              <a:latin typeface="Arial MT"/>
              <a:cs typeface="Arial MT"/>
            </a:endParaRPr>
          </a:p>
          <a:p>
            <a:pPr marL="355600">
              <a:lnSpc>
                <a:spcPct val="100000"/>
              </a:lnSpc>
            </a:pPr>
            <a:r>
              <a:rPr sz="2000" dirty="0">
                <a:latin typeface="Arial MT"/>
                <a:cs typeface="Arial MT"/>
              </a:rPr>
              <a:t>sharing.</a:t>
            </a:r>
            <a:endParaRPr sz="2000">
              <a:latin typeface="Arial MT"/>
              <a:cs typeface="Arial MT"/>
            </a:endParaRPr>
          </a:p>
          <a:p>
            <a:pPr marL="756285" marR="309245" lvl="1" indent="-287020">
              <a:lnSpc>
                <a:spcPct val="100000"/>
              </a:lnSpc>
              <a:spcBef>
                <a:spcPts val="440"/>
              </a:spcBef>
              <a:buClr>
                <a:srgbClr val="9999CC"/>
              </a:buClr>
              <a:buSzPct val="80555"/>
              <a:buFont typeface="Wingdings"/>
              <a:buChar char=""/>
              <a:tabLst>
                <a:tab pos="756920" algn="l"/>
              </a:tabLst>
            </a:pPr>
            <a:r>
              <a:rPr sz="1800" spc="-5" dirty="0">
                <a:latin typeface="Arial MT"/>
                <a:cs typeface="Arial MT"/>
              </a:rPr>
              <a:t>How</a:t>
            </a:r>
            <a:r>
              <a:rPr sz="1800" spc="10" dirty="0">
                <a:latin typeface="Arial MT"/>
                <a:cs typeface="Arial MT"/>
              </a:rPr>
              <a:t> </a:t>
            </a:r>
            <a:r>
              <a:rPr sz="1800" dirty="0">
                <a:latin typeface="Arial MT"/>
                <a:cs typeface="Arial MT"/>
              </a:rPr>
              <a:t>to</a:t>
            </a:r>
            <a:r>
              <a:rPr sz="1800" spc="-5" dirty="0">
                <a:latin typeface="Arial MT"/>
                <a:cs typeface="Arial MT"/>
              </a:rPr>
              <a:t> use</a:t>
            </a:r>
            <a:r>
              <a:rPr sz="1800" spc="10" dirty="0">
                <a:latin typeface="Arial MT"/>
                <a:cs typeface="Arial MT"/>
              </a:rPr>
              <a:t> </a:t>
            </a:r>
            <a:r>
              <a:rPr sz="1800" spc="-5" dirty="0">
                <a:latin typeface="Arial MT"/>
                <a:cs typeface="Arial MT"/>
              </a:rPr>
              <a:t>resource</a:t>
            </a:r>
            <a:r>
              <a:rPr sz="1800" spc="10" dirty="0">
                <a:latin typeface="Arial MT"/>
                <a:cs typeface="Arial MT"/>
              </a:rPr>
              <a:t> </a:t>
            </a:r>
            <a:r>
              <a:rPr sz="1800" spc="-5" dirty="0">
                <a:latin typeface="Arial MT"/>
                <a:cs typeface="Arial MT"/>
              </a:rPr>
              <a:t>virtualization</a:t>
            </a:r>
            <a:r>
              <a:rPr sz="1800" spc="25" dirty="0">
                <a:latin typeface="Arial MT"/>
                <a:cs typeface="Arial MT"/>
              </a:rPr>
              <a:t> </a:t>
            </a:r>
            <a:r>
              <a:rPr sz="1800" spc="-5" dirty="0">
                <a:latin typeface="Arial MT"/>
                <a:cs typeface="Arial MT"/>
              </a:rPr>
              <a:t>and</a:t>
            </a:r>
            <a:r>
              <a:rPr sz="1800" dirty="0">
                <a:latin typeface="Arial MT"/>
                <a:cs typeface="Arial MT"/>
              </a:rPr>
              <a:t> </a:t>
            </a:r>
            <a:r>
              <a:rPr sz="1800" spc="-5" dirty="0">
                <a:latin typeface="Arial MT"/>
                <a:cs typeface="Arial MT"/>
              </a:rPr>
              <a:t>performance</a:t>
            </a:r>
            <a:r>
              <a:rPr sz="1800" spc="25" dirty="0">
                <a:latin typeface="Arial MT"/>
                <a:cs typeface="Arial MT"/>
              </a:rPr>
              <a:t> </a:t>
            </a:r>
            <a:r>
              <a:rPr sz="1800" spc="-5" dirty="0">
                <a:latin typeface="Arial MT"/>
                <a:cs typeface="Arial MT"/>
              </a:rPr>
              <a:t>isolation</a:t>
            </a:r>
            <a:r>
              <a:rPr sz="1800" spc="10" dirty="0">
                <a:latin typeface="Arial MT"/>
                <a:cs typeface="Arial MT"/>
              </a:rPr>
              <a:t> </a:t>
            </a:r>
            <a:r>
              <a:rPr sz="1800" dirty="0">
                <a:latin typeface="Arial MT"/>
                <a:cs typeface="Arial MT"/>
              </a:rPr>
              <a:t>for</a:t>
            </a:r>
            <a:r>
              <a:rPr sz="1800" spc="20" dirty="0">
                <a:latin typeface="Arial MT"/>
                <a:cs typeface="Arial MT"/>
              </a:rPr>
              <a:t> </a:t>
            </a:r>
            <a:r>
              <a:rPr sz="1800" dirty="0">
                <a:latin typeface="Arial MT"/>
                <a:cs typeface="Arial MT"/>
              </a:rPr>
              <a:t>QoS </a:t>
            </a:r>
            <a:r>
              <a:rPr sz="1800" spc="-484" dirty="0">
                <a:latin typeface="Arial MT"/>
                <a:cs typeface="Arial MT"/>
              </a:rPr>
              <a:t> </a:t>
            </a:r>
            <a:r>
              <a:rPr sz="1800" spc="-5" dirty="0">
                <a:latin typeface="Arial MT"/>
                <a:cs typeface="Arial MT"/>
              </a:rPr>
              <a:t>guarantees?</a:t>
            </a:r>
            <a:endParaRPr sz="180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How</a:t>
            </a:r>
            <a:r>
              <a:rPr sz="1800" spc="5" dirty="0">
                <a:latin typeface="Arial MT"/>
                <a:cs typeface="Arial MT"/>
              </a:rPr>
              <a:t> </a:t>
            </a:r>
            <a:r>
              <a:rPr sz="1800" dirty="0">
                <a:latin typeface="Arial MT"/>
                <a:cs typeface="Arial MT"/>
              </a:rPr>
              <a:t>to</a:t>
            </a:r>
            <a:r>
              <a:rPr sz="1800" spc="-15" dirty="0">
                <a:latin typeface="Arial MT"/>
                <a:cs typeface="Arial MT"/>
              </a:rPr>
              <a:t> </a:t>
            </a:r>
            <a:r>
              <a:rPr sz="1800" spc="-5" dirty="0">
                <a:latin typeface="Arial MT"/>
                <a:cs typeface="Arial MT"/>
              </a:rPr>
              <a:t>support</a:t>
            </a:r>
            <a:r>
              <a:rPr sz="1800" spc="15" dirty="0">
                <a:latin typeface="Arial MT"/>
                <a:cs typeface="Arial MT"/>
              </a:rPr>
              <a:t> </a:t>
            </a:r>
            <a:r>
              <a:rPr sz="1800" spc="-5" dirty="0">
                <a:latin typeface="Arial MT"/>
                <a:cs typeface="Arial MT"/>
              </a:rPr>
              <a:t>elasticity,</a:t>
            </a:r>
            <a:r>
              <a:rPr sz="1800" spc="30" dirty="0">
                <a:latin typeface="Arial MT"/>
                <a:cs typeface="Arial MT"/>
              </a:rPr>
              <a:t> </a:t>
            </a:r>
            <a:r>
              <a:rPr sz="1800" dirty="0">
                <a:latin typeface="Arial MT"/>
                <a:cs typeface="Arial MT"/>
              </a:rPr>
              <a:t>the</a:t>
            </a:r>
            <a:r>
              <a:rPr sz="1800" spc="-10" dirty="0">
                <a:latin typeface="Arial MT"/>
                <a:cs typeface="Arial MT"/>
              </a:rPr>
              <a:t> </a:t>
            </a:r>
            <a:r>
              <a:rPr sz="1800" spc="-5" dirty="0">
                <a:latin typeface="Arial MT"/>
                <a:cs typeface="Arial MT"/>
              </a:rPr>
              <a:t>ability</a:t>
            </a:r>
            <a:r>
              <a:rPr sz="1800" spc="10" dirty="0">
                <a:latin typeface="Arial MT"/>
                <a:cs typeface="Arial MT"/>
              </a:rPr>
              <a:t> </a:t>
            </a:r>
            <a:r>
              <a:rPr sz="1800" dirty="0">
                <a:latin typeface="Arial MT"/>
                <a:cs typeface="Arial MT"/>
              </a:rPr>
              <a:t>to</a:t>
            </a:r>
            <a:r>
              <a:rPr sz="1800" spc="5" dirty="0">
                <a:latin typeface="Arial MT"/>
                <a:cs typeface="Arial MT"/>
              </a:rPr>
              <a:t> </a:t>
            </a:r>
            <a:r>
              <a:rPr sz="1800" spc="-5" dirty="0">
                <a:latin typeface="Arial MT"/>
                <a:cs typeface="Arial MT"/>
              </a:rPr>
              <a:t>scale</a:t>
            </a:r>
            <a:r>
              <a:rPr sz="1800" dirty="0">
                <a:latin typeface="Arial MT"/>
                <a:cs typeface="Arial MT"/>
              </a:rPr>
              <a:t> </a:t>
            </a:r>
            <a:r>
              <a:rPr sz="1800" spc="-5" dirty="0">
                <a:latin typeface="Arial MT"/>
                <a:cs typeface="Arial MT"/>
              </a:rPr>
              <a:t>up and</a:t>
            </a:r>
            <a:r>
              <a:rPr sz="1800" spc="10" dirty="0">
                <a:latin typeface="Arial MT"/>
                <a:cs typeface="Arial MT"/>
              </a:rPr>
              <a:t> </a:t>
            </a:r>
            <a:r>
              <a:rPr sz="1800" spc="-20" dirty="0">
                <a:latin typeface="Arial MT"/>
                <a:cs typeface="Arial MT"/>
              </a:rPr>
              <a:t>down</a:t>
            </a:r>
            <a:r>
              <a:rPr sz="1800" spc="55" dirty="0">
                <a:latin typeface="Arial MT"/>
                <a:cs typeface="Arial MT"/>
              </a:rPr>
              <a:t> </a:t>
            </a:r>
            <a:r>
              <a:rPr sz="1800" spc="-10" dirty="0">
                <a:latin typeface="Arial MT"/>
                <a:cs typeface="Arial MT"/>
              </a:rPr>
              <a:t>quickly?</a:t>
            </a:r>
            <a:endParaRPr sz="1800">
              <a:latin typeface="Arial MT"/>
              <a:cs typeface="Arial MT"/>
            </a:endParaRPr>
          </a:p>
          <a:p>
            <a:pPr lvl="1">
              <a:lnSpc>
                <a:spcPct val="100000"/>
              </a:lnSpc>
              <a:spcBef>
                <a:spcPts val="15"/>
              </a:spcBef>
              <a:buClr>
                <a:srgbClr val="9999CC"/>
              </a:buClr>
              <a:buFont typeface="Wingdings"/>
              <a:buChar char=""/>
            </a:pPr>
            <a:endParaRPr sz="2650">
              <a:latin typeface="Arial MT"/>
              <a:cs typeface="Arial MT"/>
            </a:endParaRPr>
          </a:p>
          <a:p>
            <a:pPr marL="355600" marR="5080" indent="-343535">
              <a:lnSpc>
                <a:spcPct val="100000"/>
              </a:lnSpc>
              <a:buClr>
                <a:srgbClr val="00007C"/>
              </a:buClr>
              <a:buSzPct val="75000"/>
              <a:buFont typeface="Wingdings"/>
              <a:buChar char=""/>
              <a:tabLst>
                <a:tab pos="355600" algn="l"/>
                <a:tab pos="356235" algn="l"/>
                <a:tab pos="3204210" algn="l"/>
              </a:tabLst>
            </a:pPr>
            <a:r>
              <a:rPr sz="2000" dirty="0">
                <a:latin typeface="Arial MT"/>
                <a:cs typeface="Arial MT"/>
              </a:rPr>
              <a:t>Resource management;	are</a:t>
            </a:r>
            <a:r>
              <a:rPr sz="2000" spc="-40" dirty="0">
                <a:latin typeface="Arial MT"/>
                <a:cs typeface="Arial MT"/>
              </a:rPr>
              <a:t> </a:t>
            </a:r>
            <a:r>
              <a:rPr sz="2000" dirty="0">
                <a:latin typeface="Arial MT"/>
                <a:cs typeface="Arial MT"/>
              </a:rPr>
              <a:t>self-organization</a:t>
            </a:r>
            <a:r>
              <a:rPr sz="2000" spc="-60" dirty="0">
                <a:latin typeface="Arial MT"/>
                <a:cs typeface="Arial MT"/>
              </a:rPr>
              <a:t> </a:t>
            </a:r>
            <a:r>
              <a:rPr sz="2000" dirty="0">
                <a:latin typeface="Arial MT"/>
                <a:cs typeface="Arial MT"/>
              </a:rPr>
              <a:t>and</a:t>
            </a:r>
            <a:r>
              <a:rPr sz="2000" spc="-25" dirty="0">
                <a:latin typeface="Arial MT"/>
                <a:cs typeface="Arial MT"/>
              </a:rPr>
              <a:t> </a:t>
            </a:r>
            <a:r>
              <a:rPr sz="2000" dirty="0">
                <a:latin typeface="Arial MT"/>
                <a:cs typeface="Arial MT"/>
              </a:rPr>
              <a:t>self-management </a:t>
            </a:r>
            <a:r>
              <a:rPr sz="2000" spc="-540"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solution?</a:t>
            </a:r>
            <a:endParaRPr sz="2000">
              <a:latin typeface="Arial MT"/>
              <a:cs typeface="Arial MT"/>
            </a:endParaRPr>
          </a:p>
          <a:p>
            <a:pPr>
              <a:lnSpc>
                <a:spcPct val="100000"/>
              </a:lnSpc>
              <a:spcBef>
                <a:spcPts val="30"/>
              </a:spcBef>
              <a:buClr>
                <a:srgbClr val="00007C"/>
              </a:buClr>
              <a:buFont typeface="Wingdings"/>
              <a:buChar char=""/>
            </a:pPr>
            <a:endParaRPr sz="2900">
              <a:latin typeface="Arial MT"/>
              <a:cs typeface="Arial MT"/>
            </a:endParaRPr>
          </a:p>
          <a:p>
            <a:pPr marL="355600" indent="-343535">
              <a:lnSpc>
                <a:spcPct val="100000"/>
              </a:lnSpc>
              <a:buClr>
                <a:srgbClr val="00007C"/>
              </a:buClr>
              <a:buSzPct val="75000"/>
              <a:buFont typeface="Wingdings"/>
              <a:buChar char=""/>
              <a:tabLst>
                <a:tab pos="355600" algn="l"/>
                <a:tab pos="356235" algn="l"/>
                <a:tab pos="3586479" algn="l"/>
              </a:tabLst>
            </a:pPr>
            <a:r>
              <a:rPr sz="2000" dirty="0">
                <a:latin typeface="Arial MT"/>
                <a:cs typeface="Arial MT"/>
              </a:rPr>
              <a:t>Security</a:t>
            </a:r>
            <a:r>
              <a:rPr sz="2000" spc="-20" dirty="0">
                <a:latin typeface="Arial MT"/>
                <a:cs typeface="Arial MT"/>
              </a:rPr>
              <a:t> </a:t>
            </a:r>
            <a:r>
              <a:rPr sz="2000" dirty="0">
                <a:latin typeface="Arial MT"/>
                <a:cs typeface="Arial MT"/>
              </a:rPr>
              <a:t>and confidentiality;	</a:t>
            </a:r>
            <a:r>
              <a:rPr sz="2000" spc="-5" dirty="0">
                <a:latin typeface="Arial MT"/>
                <a:cs typeface="Arial MT"/>
              </a:rPr>
              <a:t>major</a:t>
            </a:r>
            <a:r>
              <a:rPr sz="2000" spc="-50" dirty="0">
                <a:latin typeface="Arial MT"/>
                <a:cs typeface="Arial MT"/>
              </a:rPr>
              <a:t> </a:t>
            </a:r>
            <a:r>
              <a:rPr sz="2000" dirty="0">
                <a:latin typeface="Arial MT"/>
                <a:cs typeface="Arial MT"/>
              </a:rPr>
              <a:t>concern.</a:t>
            </a:r>
            <a:endParaRPr sz="2000">
              <a:latin typeface="Arial MT"/>
              <a:cs typeface="Arial MT"/>
            </a:endParaRPr>
          </a:p>
          <a:p>
            <a:pPr>
              <a:lnSpc>
                <a:spcPct val="100000"/>
              </a:lnSpc>
              <a:spcBef>
                <a:spcPts val="25"/>
              </a:spcBef>
              <a:buClr>
                <a:srgbClr val="00007C"/>
              </a:buClr>
              <a:buFont typeface="Wingdings"/>
              <a:buChar char=""/>
            </a:pPr>
            <a:endParaRPr sz="2900">
              <a:latin typeface="Arial MT"/>
              <a:cs typeface="Arial MT"/>
            </a:endParaRPr>
          </a:p>
          <a:p>
            <a:pPr marL="355600" indent="-343535">
              <a:lnSpc>
                <a:spcPct val="100000"/>
              </a:lnSpc>
              <a:buClr>
                <a:srgbClr val="00007C"/>
              </a:buClr>
              <a:buSzPct val="75000"/>
              <a:buFont typeface="Wingdings"/>
              <a:buChar char=""/>
              <a:tabLst>
                <a:tab pos="355600" algn="l"/>
                <a:tab pos="356235" algn="l"/>
                <a:tab pos="2457450" algn="l"/>
              </a:tabLst>
            </a:pPr>
            <a:r>
              <a:rPr sz="2000" dirty="0">
                <a:latin typeface="Arial MT"/>
                <a:cs typeface="Arial MT"/>
              </a:rPr>
              <a:t>Addressing</a:t>
            </a:r>
            <a:r>
              <a:rPr sz="2000" spc="-30" dirty="0">
                <a:latin typeface="Arial MT"/>
                <a:cs typeface="Arial MT"/>
              </a:rPr>
              <a:t> </a:t>
            </a:r>
            <a:r>
              <a:rPr sz="2000" dirty="0">
                <a:latin typeface="Arial MT"/>
                <a:cs typeface="Arial MT"/>
              </a:rPr>
              <a:t>these	challenges</a:t>
            </a:r>
            <a:r>
              <a:rPr sz="2000" spc="-25" dirty="0">
                <a:latin typeface="Arial MT"/>
                <a:cs typeface="Arial MT"/>
              </a:rPr>
              <a:t> </a:t>
            </a:r>
            <a:r>
              <a:rPr sz="2000" dirty="0">
                <a:latin typeface="Arial MT"/>
                <a:cs typeface="Arial MT"/>
              </a:rPr>
              <a:t>provides</a:t>
            </a:r>
            <a:r>
              <a:rPr sz="2000" spc="-35" dirty="0">
                <a:latin typeface="Arial MT"/>
                <a:cs typeface="Arial MT"/>
              </a:rPr>
              <a:t> </a:t>
            </a:r>
            <a:r>
              <a:rPr sz="2000" dirty="0">
                <a:latin typeface="Arial MT"/>
                <a:cs typeface="Arial MT"/>
              </a:rPr>
              <a:t>good</a:t>
            </a:r>
            <a:r>
              <a:rPr sz="2000" spc="-15" dirty="0">
                <a:latin typeface="Arial MT"/>
                <a:cs typeface="Arial MT"/>
              </a:rPr>
              <a:t> </a:t>
            </a:r>
            <a:r>
              <a:rPr sz="2000" dirty="0">
                <a:latin typeface="Arial MT"/>
                <a:cs typeface="Arial MT"/>
              </a:rPr>
              <a:t>research</a:t>
            </a:r>
            <a:endParaRPr sz="2000">
              <a:latin typeface="Arial MT"/>
              <a:cs typeface="Arial MT"/>
            </a:endParaRPr>
          </a:p>
          <a:p>
            <a:pPr marL="355600">
              <a:lnSpc>
                <a:spcPct val="100000"/>
              </a:lnSpc>
            </a:pPr>
            <a:r>
              <a:rPr sz="2000" dirty="0">
                <a:latin typeface="Arial MT"/>
                <a:cs typeface="Arial MT"/>
              </a:rPr>
              <a:t>opportunities!!</a:t>
            </a:r>
            <a:endParaRPr sz="20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84972" y="943627"/>
            <a:ext cx="2839720" cy="1725930"/>
            <a:chOff x="1284972" y="943627"/>
            <a:chExt cx="2839720" cy="1725930"/>
          </a:xfrm>
        </p:grpSpPr>
        <p:sp>
          <p:nvSpPr>
            <p:cNvPr id="3" name="object 3"/>
            <p:cNvSpPr/>
            <p:nvPr/>
          </p:nvSpPr>
          <p:spPr>
            <a:xfrm>
              <a:off x="1286560" y="945215"/>
              <a:ext cx="2836545" cy="1722755"/>
            </a:xfrm>
            <a:custGeom>
              <a:avLst/>
              <a:gdLst/>
              <a:ahLst/>
              <a:cxnLst/>
              <a:rect l="l" t="t" r="r" b="b"/>
              <a:pathLst>
                <a:path w="2836545" h="1722755">
                  <a:moveTo>
                    <a:pt x="1417975" y="0"/>
                  </a:moveTo>
                  <a:lnTo>
                    <a:pt x="1358037" y="755"/>
                  </a:lnTo>
                  <a:lnTo>
                    <a:pt x="1298733" y="3001"/>
                  </a:lnTo>
                  <a:lnTo>
                    <a:pt x="1240112" y="6709"/>
                  </a:lnTo>
                  <a:lnTo>
                    <a:pt x="1182224" y="11848"/>
                  </a:lnTo>
                  <a:lnTo>
                    <a:pt x="1125117" y="18388"/>
                  </a:lnTo>
                  <a:lnTo>
                    <a:pt x="1068841" y="26300"/>
                  </a:lnTo>
                  <a:lnTo>
                    <a:pt x="1013445" y="35553"/>
                  </a:lnTo>
                  <a:lnTo>
                    <a:pt x="958979" y="46118"/>
                  </a:lnTo>
                  <a:lnTo>
                    <a:pt x="905490" y="57964"/>
                  </a:lnTo>
                  <a:lnTo>
                    <a:pt x="853030" y="71063"/>
                  </a:lnTo>
                  <a:lnTo>
                    <a:pt x="801647" y="85383"/>
                  </a:lnTo>
                  <a:lnTo>
                    <a:pt x="751389" y="100896"/>
                  </a:lnTo>
                  <a:lnTo>
                    <a:pt x="702307" y="117571"/>
                  </a:lnTo>
                  <a:lnTo>
                    <a:pt x="654450" y="135378"/>
                  </a:lnTo>
                  <a:lnTo>
                    <a:pt x="607867" y="154287"/>
                  </a:lnTo>
                  <a:lnTo>
                    <a:pt x="562606" y="174269"/>
                  </a:lnTo>
                  <a:lnTo>
                    <a:pt x="518718" y="195294"/>
                  </a:lnTo>
                  <a:lnTo>
                    <a:pt x="476252" y="217331"/>
                  </a:lnTo>
                  <a:lnTo>
                    <a:pt x="435256" y="240352"/>
                  </a:lnTo>
                  <a:lnTo>
                    <a:pt x="395780" y="264325"/>
                  </a:lnTo>
                  <a:lnTo>
                    <a:pt x="357873" y="289221"/>
                  </a:lnTo>
                  <a:lnTo>
                    <a:pt x="321585" y="315011"/>
                  </a:lnTo>
                  <a:lnTo>
                    <a:pt x="286964" y="341663"/>
                  </a:lnTo>
                  <a:lnTo>
                    <a:pt x="254061" y="369149"/>
                  </a:lnTo>
                  <a:lnTo>
                    <a:pt x="222923" y="397439"/>
                  </a:lnTo>
                  <a:lnTo>
                    <a:pt x="193601" y="426502"/>
                  </a:lnTo>
                  <a:lnTo>
                    <a:pt x="166143" y="456309"/>
                  </a:lnTo>
                  <a:lnTo>
                    <a:pt x="140599" y="486830"/>
                  </a:lnTo>
                  <a:lnTo>
                    <a:pt x="117018" y="518035"/>
                  </a:lnTo>
                  <a:lnTo>
                    <a:pt x="95449" y="549894"/>
                  </a:lnTo>
                  <a:lnTo>
                    <a:pt x="58544" y="615454"/>
                  </a:lnTo>
                  <a:lnTo>
                    <a:pt x="30280" y="683271"/>
                  </a:lnTo>
                  <a:lnTo>
                    <a:pt x="11048" y="753107"/>
                  </a:lnTo>
                  <a:lnTo>
                    <a:pt x="1244" y="824722"/>
                  </a:lnTo>
                  <a:lnTo>
                    <a:pt x="0" y="861122"/>
                  </a:lnTo>
                  <a:lnTo>
                    <a:pt x="1244" y="897532"/>
                  </a:lnTo>
                  <a:lnTo>
                    <a:pt x="11048" y="969165"/>
                  </a:lnTo>
                  <a:lnTo>
                    <a:pt x="30280" y="1039017"/>
                  </a:lnTo>
                  <a:lnTo>
                    <a:pt x="58545" y="1106849"/>
                  </a:lnTo>
                  <a:lnTo>
                    <a:pt x="95450" y="1172422"/>
                  </a:lnTo>
                  <a:lnTo>
                    <a:pt x="117020" y="1204286"/>
                  </a:lnTo>
                  <a:lnTo>
                    <a:pt x="140602" y="1235496"/>
                  </a:lnTo>
                  <a:lnTo>
                    <a:pt x="166147" y="1266022"/>
                  </a:lnTo>
                  <a:lnTo>
                    <a:pt x="193605" y="1295834"/>
                  </a:lnTo>
                  <a:lnTo>
                    <a:pt x="222929" y="1324901"/>
                  </a:lnTo>
                  <a:lnTo>
                    <a:pt x="254068" y="1353195"/>
                  </a:lnTo>
                  <a:lnTo>
                    <a:pt x="286973" y="1380685"/>
                  </a:lnTo>
                  <a:lnTo>
                    <a:pt x="321596" y="1407341"/>
                  </a:lnTo>
                  <a:lnTo>
                    <a:pt x="357886" y="1433133"/>
                  </a:lnTo>
                  <a:lnTo>
                    <a:pt x="395795" y="1458033"/>
                  </a:lnTo>
                  <a:lnTo>
                    <a:pt x="435273" y="1482008"/>
                  </a:lnTo>
                  <a:lnTo>
                    <a:pt x="476272" y="1505031"/>
                  </a:lnTo>
                  <a:lnTo>
                    <a:pt x="518742" y="1527070"/>
                  </a:lnTo>
                  <a:lnTo>
                    <a:pt x="562633" y="1548097"/>
                  </a:lnTo>
                  <a:lnTo>
                    <a:pt x="607897" y="1568080"/>
                  </a:lnTo>
                  <a:lnTo>
                    <a:pt x="654485" y="1586991"/>
                  </a:lnTo>
                  <a:lnTo>
                    <a:pt x="702346" y="1604800"/>
                  </a:lnTo>
                  <a:lnTo>
                    <a:pt x="751433" y="1621475"/>
                  </a:lnTo>
                  <a:lnTo>
                    <a:pt x="801695" y="1636989"/>
                  </a:lnTo>
                  <a:lnTo>
                    <a:pt x="853084" y="1651310"/>
                  </a:lnTo>
                  <a:lnTo>
                    <a:pt x="905550" y="1664409"/>
                  </a:lnTo>
                  <a:lnTo>
                    <a:pt x="959045" y="1676256"/>
                  </a:lnTo>
                  <a:lnTo>
                    <a:pt x="1013518" y="1686821"/>
                  </a:lnTo>
                  <a:lnTo>
                    <a:pt x="1068921" y="1696075"/>
                  </a:lnTo>
                  <a:lnTo>
                    <a:pt x="1125204" y="1703987"/>
                  </a:lnTo>
                  <a:lnTo>
                    <a:pt x="1182319" y="1710527"/>
                  </a:lnTo>
                  <a:lnTo>
                    <a:pt x="1240216" y="1715666"/>
                  </a:lnTo>
                  <a:lnTo>
                    <a:pt x="1298845" y="1719374"/>
                  </a:lnTo>
                  <a:lnTo>
                    <a:pt x="1358159" y="1721620"/>
                  </a:lnTo>
                  <a:lnTo>
                    <a:pt x="1418106" y="1722376"/>
                  </a:lnTo>
                  <a:lnTo>
                    <a:pt x="1478043" y="1721620"/>
                  </a:lnTo>
                  <a:lnTo>
                    <a:pt x="1537345" y="1719374"/>
                  </a:lnTo>
                  <a:lnTo>
                    <a:pt x="1595965" y="1715666"/>
                  </a:lnTo>
                  <a:lnTo>
                    <a:pt x="1653853" y="1710527"/>
                  </a:lnTo>
                  <a:lnTo>
                    <a:pt x="1710960" y="1703987"/>
                  </a:lnTo>
                  <a:lnTo>
                    <a:pt x="1767236" y="1696075"/>
                  </a:lnTo>
                  <a:lnTo>
                    <a:pt x="1822632" y="1686821"/>
                  </a:lnTo>
                  <a:lnTo>
                    <a:pt x="1877100" y="1676256"/>
                  </a:lnTo>
                  <a:lnTo>
                    <a:pt x="1930589" y="1664409"/>
                  </a:lnTo>
                  <a:lnTo>
                    <a:pt x="1983051" y="1651310"/>
                  </a:lnTo>
                  <a:lnTo>
                    <a:pt x="2034436" y="1636989"/>
                  </a:lnTo>
                  <a:lnTo>
                    <a:pt x="2084696" y="1621475"/>
                  </a:lnTo>
                  <a:lnTo>
                    <a:pt x="2133780" y="1604800"/>
                  </a:lnTo>
                  <a:lnTo>
                    <a:pt x="2181639" y="1586991"/>
                  </a:lnTo>
                  <a:lnTo>
                    <a:pt x="2228225" y="1568080"/>
                  </a:lnTo>
                  <a:lnTo>
                    <a:pt x="2273488" y="1548097"/>
                  </a:lnTo>
                  <a:lnTo>
                    <a:pt x="2317379" y="1527070"/>
                  </a:lnTo>
                  <a:lnTo>
                    <a:pt x="2359849" y="1505031"/>
                  </a:lnTo>
                  <a:lnTo>
                    <a:pt x="2400847" y="1482008"/>
                  </a:lnTo>
                  <a:lnTo>
                    <a:pt x="2440326" y="1458033"/>
                  </a:lnTo>
                  <a:lnTo>
                    <a:pt x="2478236" y="1433133"/>
                  </a:lnTo>
                  <a:lnTo>
                    <a:pt x="2514527" y="1407341"/>
                  </a:lnTo>
                  <a:lnTo>
                    <a:pt x="2549151" y="1380685"/>
                  </a:lnTo>
                  <a:lnTo>
                    <a:pt x="2582058" y="1353195"/>
                  </a:lnTo>
                  <a:lnTo>
                    <a:pt x="2613199" y="1324901"/>
                  </a:lnTo>
                  <a:lnTo>
                    <a:pt x="2642524" y="1295834"/>
                  </a:lnTo>
                  <a:lnTo>
                    <a:pt x="2669985" y="1266022"/>
                  </a:lnTo>
                  <a:lnTo>
                    <a:pt x="2695531" y="1235496"/>
                  </a:lnTo>
                  <a:lnTo>
                    <a:pt x="2719115" y="1204286"/>
                  </a:lnTo>
                  <a:lnTo>
                    <a:pt x="2740687" y="1172422"/>
                  </a:lnTo>
                  <a:lnTo>
                    <a:pt x="2777595" y="1106849"/>
                  </a:lnTo>
                  <a:lnTo>
                    <a:pt x="2805864" y="1039017"/>
                  </a:lnTo>
                  <a:lnTo>
                    <a:pt x="2825098" y="969165"/>
                  </a:lnTo>
                  <a:lnTo>
                    <a:pt x="2834904" y="897532"/>
                  </a:lnTo>
                  <a:lnTo>
                    <a:pt x="2836148" y="861122"/>
                  </a:lnTo>
                  <a:lnTo>
                    <a:pt x="2834894" y="824722"/>
                  </a:lnTo>
                  <a:lnTo>
                    <a:pt x="2825072" y="753107"/>
                  </a:lnTo>
                  <a:lnTo>
                    <a:pt x="2805825" y="683271"/>
                  </a:lnTo>
                  <a:lnTo>
                    <a:pt x="2777547" y="615454"/>
                  </a:lnTo>
                  <a:lnTo>
                    <a:pt x="2740631" y="549894"/>
                  </a:lnTo>
                  <a:lnTo>
                    <a:pt x="2719057" y="518035"/>
                  </a:lnTo>
                  <a:lnTo>
                    <a:pt x="2695471" y="486830"/>
                  </a:lnTo>
                  <a:lnTo>
                    <a:pt x="2669923" y="456309"/>
                  </a:lnTo>
                  <a:lnTo>
                    <a:pt x="2642461" y="426502"/>
                  </a:lnTo>
                  <a:lnTo>
                    <a:pt x="2613134" y="397439"/>
                  </a:lnTo>
                  <a:lnTo>
                    <a:pt x="2581993" y="369149"/>
                  </a:lnTo>
                  <a:lnTo>
                    <a:pt x="2549086" y="341663"/>
                  </a:lnTo>
                  <a:lnTo>
                    <a:pt x="2514462" y="315011"/>
                  </a:lnTo>
                  <a:lnTo>
                    <a:pt x="2478170" y="289221"/>
                  </a:lnTo>
                  <a:lnTo>
                    <a:pt x="2440261" y="264325"/>
                  </a:lnTo>
                  <a:lnTo>
                    <a:pt x="2400782" y="240352"/>
                  </a:lnTo>
                  <a:lnTo>
                    <a:pt x="2359783" y="217331"/>
                  </a:lnTo>
                  <a:lnTo>
                    <a:pt x="2317313" y="195294"/>
                  </a:lnTo>
                  <a:lnTo>
                    <a:pt x="2273422" y="174269"/>
                  </a:lnTo>
                  <a:lnTo>
                    <a:pt x="2228159" y="154287"/>
                  </a:lnTo>
                  <a:lnTo>
                    <a:pt x="2181572" y="135378"/>
                  </a:lnTo>
                  <a:lnTo>
                    <a:pt x="2133712" y="117571"/>
                  </a:lnTo>
                  <a:lnTo>
                    <a:pt x="2084626" y="100896"/>
                  </a:lnTo>
                  <a:lnTo>
                    <a:pt x="2034365" y="85383"/>
                  </a:lnTo>
                  <a:lnTo>
                    <a:pt x="1982978" y="71063"/>
                  </a:lnTo>
                  <a:lnTo>
                    <a:pt x="1930513" y="57964"/>
                  </a:lnTo>
                  <a:lnTo>
                    <a:pt x="1877021" y="46118"/>
                  </a:lnTo>
                  <a:lnTo>
                    <a:pt x="1822550" y="35553"/>
                  </a:lnTo>
                  <a:lnTo>
                    <a:pt x="1767149" y="26300"/>
                  </a:lnTo>
                  <a:lnTo>
                    <a:pt x="1710867" y="18388"/>
                  </a:lnTo>
                  <a:lnTo>
                    <a:pt x="1653754" y="11848"/>
                  </a:lnTo>
                  <a:lnTo>
                    <a:pt x="1595860" y="6709"/>
                  </a:lnTo>
                  <a:lnTo>
                    <a:pt x="1537232" y="3001"/>
                  </a:lnTo>
                  <a:lnTo>
                    <a:pt x="1477921" y="755"/>
                  </a:lnTo>
                  <a:lnTo>
                    <a:pt x="1417975" y="0"/>
                  </a:lnTo>
                  <a:close/>
                </a:path>
              </a:pathLst>
            </a:custGeom>
            <a:solidFill>
              <a:srgbClr val="D7D7D7"/>
            </a:solidFill>
          </p:spPr>
          <p:txBody>
            <a:bodyPr wrap="square" lIns="0" tIns="0" rIns="0" bIns="0" rtlCol="0"/>
            <a:lstStyle/>
            <a:p>
              <a:endParaRPr/>
            </a:p>
          </p:txBody>
        </p:sp>
        <p:sp>
          <p:nvSpPr>
            <p:cNvPr id="4" name="object 4"/>
            <p:cNvSpPr/>
            <p:nvPr/>
          </p:nvSpPr>
          <p:spPr>
            <a:xfrm>
              <a:off x="1286560" y="945215"/>
              <a:ext cx="2836545" cy="1722755"/>
            </a:xfrm>
            <a:custGeom>
              <a:avLst/>
              <a:gdLst/>
              <a:ahLst/>
              <a:cxnLst/>
              <a:rect l="l" t="t" r="r" b="b"/>
              <a:pathLst>
                <a:path w="2836545" h="1722755">
                  <a:moveTo>
                    <a:pt x="0" y="861122"/>
                  </a:moveTo>
                  <a:lnTo>
                    <a:pt x="4943" y="788707"/>
                  </a:lnTo>
                  <a:lnTo>
                    <a:pt x="19510" y="717952"/>
                  </a:lnTo>
                  <a:lnTo>
                    <a:pt x="43307" y="649095"/>
                  </a:lnTo>
                  <a:lnTo>
                    <a:pt x="75941" y="582376"/>
                  </a:lnTo>
                  <a:lnTo>
                    <a:pt x="117018" y="518035"/>
                  </a:lnTo>
                  <a:lnTo>
                    <a:pt x="140599" y="486830"/>
                  </a:lnTo>
                  <a:lnTo>
                    <a:pt x="166143" y="456309"/>
                  </a:lnTo>
                  <a:lnTo>
                    <a:pt x="193601" y="426502"/>
                  </a:lnTo>
                  <a:lnTo>
                    <a:pt x="222923" y="397439"/>
                  </a:lnTo>
                  <a:lnTo>
                    <a:pt x="254061" y="369149"/>
                  </a:lnTo>
                  <a:lnTo>
                    <a:pt x="286964" y="341663"/>
                  </a:lnTo>
                  <a:lnTo>
                    <a:pt x="321585" y="315011"/>
                  </a:lnTo>
                  <a:lnTo>
                    <a:pt x="357873" y="289221"/>
                  </a:lnTo>
                  <a:lnTo>
                    <a:pt x="395780" y="264325"/>
                  </a:lnTo>
                  <a:lnTo>
                    <a:pt x="435256" y="240352"/>
                  </a:lnTo>
                  <a:lnTo>
                    <a:pt x="476252" y="217331"/>
                  </a:lnTo>
                  <a:lnTo>
                    <a:pt x="518718" y="195294"/>
                  </a:lnTo>
                  <a:lnTo>
                    <a:pt x="562606" y="174269"/>
                  </a:lnTo>
                  <a:lnTo>
                    <a:pt x="607867" y="154287"/>
                  </a:lnTo>
                  <a:lnTo>
                    <a:pt x="654450" y="135378"/>
                  </a:lnTo>
                  <a:lnTo>
                    <a:pt x="702307" y="117571"/>
                  </a:lnTo>
                  <a:lnTo>
                    <a:pt x="751389" y="100896"/>
                  </a:lnTo>
                  <a:lnTo>
                    <a:pt x="801647" y="85383"/>
                  </a:lnTo>
                  <a:lnTo>
                    <a:pt x="853030" y="71063"/>
                  </a:lnTo>
                  <a:lnTo>
                    <a:pt x="905490" y="57964"/>
                  </a:lnTo>
                  <a:lnTo>
                    <a:pt x="958979" y="46118"/>
                  </a:lnTo>
                  <a:lnTo>
                    <a:pt x="1013445" y="35553"/>
                  </a:lnTo>
                  <a:lnTo>
                    <a:pt x="1068841" y="26300"/>
                  </a:lnTo>
                  <a:lnTo>
                    <a:pt x="1125117" y="18388"/>
                  </a:lnTo>
                  <a:lnTo>
                    <a:pt x="1182224" y="11848"/>
                  </a:lnTo>
                  <a:lnTo>
                    <a:pt x="1240112" y="6709"/>
                  </a:lnTo>
                  <a:lnTo>
                    <a:pt x="1298733" y="3001"/>
                  </a:lnTo>
                  <a:lnTo>
                    <a:pt x="1358037" y="755"/>
                  </a:lnTo>
                  <a:lnTo>
                    <a:pt x="1417975" y="0"/>
                  </a:lnTo>
                  <a:lnTo>
                    <a:pt x="1477921" y="755"/>
                  </a:lnTo>
                  <a:lnTo>
                    <a:pt x="1537232" y="3001"/>
                  </a:lnTo>
                  <a:lnTo>
                    <a:pt x="1595860" y="6709"/>
                  </a:lnTo>
                  <a:lnTo>
                    <a:pt x="1653754" y="11848"/>
                  </a:lnTo>
                  <a:lnTo>
                    <a:pt x="1710867" y="18388"/>
                  </a:lnTo>
                  <a:lnTo>
                    <a:pt x="1767149" y="26300"/>
                  </a:lnTo>
                  <a:lnTo>
                    <a:pt x="1822550" y="35553"/>
                  </a:lnTo>
                  <a:lnTo>
                    <a:pt x="1877021" y="46118"/>
                  </a:lnTo>
                  <a:lnTo>
                    <a:pt x="1930513" y="57964"/>
                  </a:lnTo>
                  <a:lnTo>
                    <a:pt x="1982978" y="71063"/>
                  </a:lnTo>
                  <a:lnTo>
                    <a:pt x="2034365" y="85383"/>
                  </a:lnTo>
                  <a:lnTo>
                    <a:pt x="2084626" y="100896"/>
                  </a:lnTo>
                  <a:lnTo>
                    <a:pt x="2133712" y="117571"/>
                  </a:lnTo>
                  <a:lnTo>
                    <a:pt x="2181572" y="135378"/>
                  </a:lnTo>
                  <a:lnTo>
                    <a:pt x="2228159" y="154287"/>
                  </a:lnTo>
                  <a:lnTo>
                    <a:pt x="2273422" y="174269"/>
                  </a:lnTo>
                  <a:lnTo>
                    <a:pt x="2317313" y="195294"/>
                  </a:lnTo>
                  <a:lnTo>
                    <a:pt x="2359783" y="217331"/>
                  </a:lnTo>
                  <a:lnTo>
                    <a:pt x="2400782" y="240352"/>
                  </a:lnTo>
                  <a:lnTo>
                    <a:pt x="2440261" y="264325"/>
                  </a:lnTo>
                  <a:lnTo>
                    <a:pt x="2478170" y="289221"/>
                  </a:lnTo>
                  <a:lnTo>
                    <a:pt x="2514462" y="315011"/>
                  </a:lnTo>
                  <a:lnTo>
                    <a:pt x="2549086" y="341663"/>
                  </a:lnTo>
                  <a:lnTo>
                    <a:pt x="2581993" y="369149"/>
                  </a:lnTo>
                  <a:lnTo>
                    <a:pt x="2613134" y="397439"/>
                  </a:lnTo>
                  <a:lnTo>
                    <a:pt x="2642461" y="426502"/>
                  </a:lnTo>
                  <a:lnTo>
                    <a:pt x="2669923" y="456309"/>
                  </a:lnTo>
                  <a:lnTo>
                    <a:pt x="2695471" y="486830"/>
                  </a:lnTo>
                  <a:lnTo>
                    <a:pt x="2719057" y="518035"/>
                  </a:lnTo>
                  <a:lnTo>
                    <a:pt x="2740631" y="549894"/>
                  </a:lnTo>
                  <a:lnTo>
                    <a:pt x="2777547" y="615454"/>
                  </a:lnTo>
                  <a:lnTo>
                    <a:pt x="2805825" y="683271"/>
                  </a:lnTo>
                  <a:lnTo>
                    <a:pt x="2825072" y="753107"/>
                  </a:lnTo>
                  <a:lnTo>
                    <a:pt x="2834894" y="824722"/>
                  </a:lnTo>
                  <a:lnTo>
                    <a:pt x="2836148" y="861122"/>
                  </a:lnTo>
                  <a:lnTo>
                    <a:pt x="2834904" y="897532"/>
                  </a:lnTo>
                  <a:lnTo>
                    <a:pt x="2831204" y="933556"/>
                  </a:lnTo>
                  <a:lnTo>
                    <a:pt x="2816635" y="1004329"/>
                  </a:lnTo>
                  <a:lnTo>
                    <a:pt x="2792834" y="1073200"/>
                  </a:lnTo>
                  <a:lnTo>
                    <a:pt x="2760196" y="1139933"/>
                  </a:lnTo>
                  <a:lnTo>
                    <a:pt x="2719115" y="1204286"/>
                  </a:lnTo>
                  <a:lnTo>
                    <a:pt x="2695531" y="1235496"/>
                  </a:lnTo>
                  <a:lnTo>
                    <a:pt x="2669985" y="1266022"/>
                  </a:lnTo>
                  <a:lnTo>
                    <a:pt x="2642524" y="1295834"/>
                  </a:lnTo>
                  <a:lnTo>
                    <a:pt x="2613199" y="1324901"/>
                  </a:lnTo>
                  <a:lnTo>
                    <a:pt x="2582058" y="1353195"/>
                  </a:lnTo>
                  <a:lnTo>
                    <a:pt x="2549151" y="1380685"/>
                  </a:lnTo>
                  <a:lnTo>
                    <a:pt x="2514527" y="1407341"/>
                  </a:lnTo>
                  <a:lnTo>
                    <a:pt x="2478236" y="1433133"/>
                  </a:lnTo>
                  <a:lnTo>
                    <a:pt x="2440326" y="1458033"/>
                  </a:lnTo>
                  <a:lnTo>
                    <a:pt x="2400847" y="1482008"/>
                  </a:lnTo>
                  <a:lnTo>
                    <a:pt x="2359849" y="1505031"/>
                  </a:lnTo>
                  <a:lnTo>
                    <a:pt x="2317379" y="1527070"/>
                  </a:lnTo>
                  <a:lnTo>
                    <a:pt x="2273488" y="1548097"/>
                  </a:lnTo>
                  <a:lnTo>
                    <a:pt x="2228225" y="1568080"/>
                  </a:lnTo>
                  <a:lnTo>
                    <a:pt x="2181639" y="1586991"/>
                  </a:lnTo>
                  <a:lnTo>
                    <a:pt x="2133780" y="1604800"/>
                  </a:lnTo>
                  <a:lnTo>
                    <a:pt x="2084696" y="1621475"/>
                  </a:lnTo>
                  <a:lnTo>
                    <a:pt x="2034436" y="1636989"/>
                  </a:lnTo>
                  <a:lnTo>
                    <a:pt x="1983051" y="1651310"/>
                  </a:lnTo>
                  <a:lnTo>
                    <a:pt x="1930589" y="1664409"/>
                  </a:lnTo>
                  <a:lnTo>
                    <a:pt x="1877100" y="1676256"/>
                  </a:lnTo>
                  <a:lnTo>
                    <a:pt x="1822632" y="1686821"/>
                  </a:lnTo>
                  <a:lnTo>
                    <a:pt x="1767236" y="1696075"/>
                  </a:lnTo>
                  <a:lnTo>
                    <a:pt x="1710960" y="1703987"/>
                  </a:lnTo>
                  <a:lnTo>
                    <a:pt x="1653853" y="1710527"/>
                  </a:lnTo>
                  <a:lnTo>
                    <a:pt x="1595965" y="1715666"/>
                  </a:lnTo>
                  <a:lnTo>
                    <a:pt x="1537345" y="1719374"/>
                  </a:lnTo>
                  <a:lnTo>
                    <a:pt x="1478043" y="1721620"/>
                  </a:lnTo>
                  <a:lnTo>
                    <a:pt x="1418107" y="1722376"/>
                  </a:lnTo>
                  <a:lnTo>
                    <a:pt x="1358159" y="1721620"/>
                  </a:lnTo>
                  <a:lnTo>
                    <a:pt x="1298845" y="1719374"/>
                  </a:lnTo>
                  <a:lnTo>
                    <a:pt x="1240216" y="1715666"/>
                  </a:lnTo>
                  <a:lnTo>
                    <a:pt x="1182319" y="1710527"/>
                  </a:lnTo>
                  <a:lnTo>
                    <a:pt x="1125204" y="1703987"/>
                  </a:lnTo>
                  <a:lnTo>
                    <a:pt x="1068921" y="1696075"/>
                  </a:lnTo>
                  <a:lnTo>
                    <a:pt x="1013518" y="1686821"/>
                  </a:lnTo>
                  <a:lnTo>
                    <a:pt x="959045" y="1676256"/>
                  </a:lnTo>
                  <a:lnTo>
                    <a:pt x="905550" y="1664409"/>
                  </a:lnTo>
                  <a:lnTo>
                    <a:pt x="853084" y="1651310"/>
                  </a:lnTo>
                  <a:lnTo>
                    <a:pt x="801695" y="1636989"/>
                  </a:lnTo>
                  <a:lnTo>
                    <a:pt x="751433" y="1621475"/>
                  </a:lnTo>
                  <a:lnTo>
                    <a:pt x="702346" y="1604800"/>
                  </a:lnTo>
                  <a:lnTo>
                    <a:pt x="654485" y="1586991"/>
                  </a:lnTo>
                  <a:lnTo>
                    <a:pt x="607897" y="1568080"/>
                  </a:lnTo>
                  <a:lnTo>
                    <a:pt x="562633" y="1548097"/>
                  </a:lnTo>
                  <a:lnTo>
                    <a:pt x="518742" y="1527070"/>
                  </a:lnTo>
                  <a:lnTo>
                    <a:pt x="476272" y="1505031"/>
                  </a:lnTo>
                  <a:lnTo>
                    <a:pt x="435273" y="1482008"/>
                  </a:lnTo>
                  <a:lnTo>
                    <a:pt x="395795" y="1458033"/>
                  </a:lnTo>
                  <a:lnTo>
                    <a:pt x="357886" y="1433133"/>
                  </a:lnTo>
                  <a:lnTo>
                    <a:pt x="321596" y="1407341"/>
                  </a:lnTo>
                  <a:lnTo>
                    <a:pt x="286973" y="1380685"/>
                  </a:lnTo>
                  <a:lnTo>
                    <a:pt x="254068" y="1353195"/>
                  </a:lnTo>
                  <a:lnTo>
                    <a:pt x="222929" y="1324901"/>
                  </a:lnTo>
                  <a:lnTo>
                    <a:pt x="193605" y="1295834"/>
                  </a:lnTo>
                  <a:lnTo>
                    <a:pt x="166147" y="1266022"/>
                  </a:lnTo>
                  <a:lnTo>
                    <a:pt x="140602" y="1235496"/>
                  </a:lnTo>
                  <a:lnTo>
                    <a:pt x="117020" y="1204286"/>
                  </a:lnTo>
                  <a:lnTo>
                    <a:pt x="95450" y="1172422"/>
                  </a:lnTo>
                  <a:lnTo>
                    <a:pt x="58545" y="1106849"/>
                  </a:lnTo>
                  <a:lnTo>
                    <a:pt x="30280" y="1039017"/>
                  </a:lnTo>
                  <a:lnTo>
                    <a:pt x="11048" y="969165"/>
                  </a:lnTo>
                  <a:lnTo>
                    <a:pt x="1244" y="897532"/>
                  </a:lnTo>
                  <a:lnTo>
                    <a:pt x="0" y="861122"/>
                  </a:lnTo>
                  <a:close/>
                </a:path>
              </a:pathLst>
            </a:custGeom>
            <a:ln w="3175">
              <a:solidFill>
                <a:srgbClr val="000000"/>
              </a:solidFill>
            </a:ln>
          </p:spPr>
          <p:txBody>
            <a:bodyPr wrap="square" lIns="0" tIns="0" rIns="0" bIns="0" rtlCol="0"/>
            <a:lstStyle/>
            <a:p>
              <a:endParaRPr/>
            </a:p>
          </p:txBody>
        </p:sp>
      </p:grpSp>
      <p:sp>
        <p:nvSpPr>
          <p:cNvPr id="5" name="object 5"/>
          <p:cNvSpPr txBox="1"/>
          <p:nvPr/>
        </p:nvSpPr>
        <p:spPr>
          <a:xfrm>
            <a:off x="2038132" y="1074246"/>
            <a:ext cx="1333500" cy="246379"/>
          </a:xfrm>
          <a:prstGeom prst="rect">
            <a:avLst/>
          </a:prstGeom>
        </p:spPr>
        <p:txBody>
          <a:bodyPr vert="horz" wrap="square" lIns="0" tIns="12065" rIns="0" bIns="0" rtlCol="0">
            <a:spAutoFit/>
          </a:bodyPr>
          <a:lstStyle/>
          <a:p>
            <a:pPr marL="12700">
              <a:lnSpc>
                <a:spcPct val="100000"/>
              </a:lnSpc>
              <a:spcBef>
                <a:spcPts val="95"/>
              </a:spcBef>
            </a:pPr>
            <a:r>
              <a:rPr sz="1450" u="heavy" spc="-5" dirty="0">
                <a:uFill>
                  <a:solidFill>
                    <a:srgbClr val="000000"/>
                  </a:solidFill>
                </a:uFill>
                <a:latin typeface="Arial MT"/>
                <a:cs typeface="Arial MT"/>
              </a:rPr>
              <a:t>Delivery</a:t>
            </a:r>
            <a:r>
              <a:rPr sz="1450" u="heavy" spc="-45" dirty="0">
                <a:uFill>
                  <a:solidFill>
                    <a:srgbClr val="000000"/>
                  </a:solidFill>
                </a:uFill>
                <a:latin typeface="Arial MT"/>
                <a:cs typeface="Arial MT"/>
              </a:rPr>
              <a:t> </a:t>
            </a:r>
            <a:r>
              <a:rPr sz="1450" u="heavy" spc="-5" dirty="0">
                <a:uFill>
                  <a:solidFill>
                    <a:srgbClr val="000000"/>
                  </a:solidFill>
                </a:uFill>
                <a:latin typeface="Arial MT"/>
                <a:cs typeface="Arial MT"/>
              </a:rPr>
              <a:t>models</a:t>
            </a:r>
            <a:endParaRPr sz="1450">
              <a:latin typeface="Arial MT"/>
              <a:cs typeface="Arial MT"/>
            </a:endParaRPr>
          </a:p>
        </p:txBody>
      </p:sp>
      <p:sp>
        <p:nvSpPr>
          <p:cNvPr id="6" name="object 6"/>
          <p:cNvSpPr txBox="1"/>
          <p:nvPr/>
        </p:nvSpPr>
        <p:spPr>
          <a:xfrm>
            <a:off x="1527929" y="1988483"/>
            <a:ext cx="2418080" cy="236220"/>
          </a:xfrm>
          <a:prstGeom prst="rect">
            <a:avLst/>
          </a:prstGeom>
          <a:solidFill>
            <a:srgbClr val="E8EDF7"/>
          </a:solidFill>
        </p:spPr>
        <p:txBody>
          <a:bodyPr vert="horz" wrap="square" lIns="0" tIns="12700" rIns="0" bIns="0" rtlCol="0">
            <a:spAutoFit/>
          </a:bodyPr>
          <a:lstStyle/>
          <a:p>
            <a:pPr marL="52705">
              <a:lnSpc>
                <a:spcPct val="100000"/>
              </a:lnSpc>
              <a:spcBef>
                <a:spcPts val="100"/>
              </a:spcBef>
            </a:pPr>
            <a:r>
              <a:rPr sz="1200" spc="15" dirty="0">
                <a:latin typeface="Arial MT"/>
                <a:cs typeface="Arial MT"/>
              </a:rPr>
              <a:t>Infrastructure</a:t>
            </a:r>
            <a:r>
              <a:rPr sz="1200" dirty="0">
                <a:latin typeface="Arial MT"/>
                <a:cs typeface="Arial MT"/>
              </a:rPr>
              <a:t> </a:t>
            </a:r>
            <a:r>
              <a:rPr sz="1200" spc="20" dirty="0">
                <a:latin typeface="Arial MT"/>
                <a:cs typeface="Arial MT"/>
              </a:rPr>
              <a:t>as</a:t>
            </a:r>
            <a:r>
              <a:rPr sz="1200" dirty="0">
                <a:latin typeface="Arial MT"/>
                <a:cs typeface="Arial MT"/>
              </a:rPr>
              <a:t> </a:t>
            </a:r>
            <a:r>
              <a:rPr sz="1200" spc="20" dirty="0">
                <a:latin typeface="Arial MT"/>
                <a:cs typeface="Arial MT"/>
              </a:rPr>
              <a:t>a</a:t>
            </a:r>
            <a:r>
              <a:rPr sz="1200" spc="5" dirty="0">
                <a:latin typeface="Arial MT"/>
                <a:cs typeface="Arial MT"/>
              </a:rPr>
              <a:t> </a:t>
            </a:r>
            <a:r>
              <a:rPr sz="1200" spc="15" dirty="0">
                <a:latin typeface="Arial MT"/>
                <a:cs typeface="Arial MT"/>
              </a:rPr>
              <a:t>Service</a:t>
            </a:r>
            <a:r>
              <a:rPr sz="1200" dirty="0">
                <a:latin typeface="Arial MT"/>
                <a:cs typeface="Arial MT"/>
              </a:rPr>
              <a:t> </a:t>
            </a:r>
            <a:r>
              <a:rPr sz="1200" spc="15" dirty="0">
                <a:latin typeface="Arial MT"/>
                <a:cs typeface="Arial MT"/>
              </a:rPr>
              <a:t>(IaaS)</a:t>
            </a:r>
            <a:endParaRPr sz="1200">
              <a:latin typeface="Arial MT"/>
              <a:cs typeface="Arial MT"/>
            </a:endParaRPr>
          </a:p>
        </p:txBody>
      </p:sp>
      <p:sp>
        <p:nvSpPr>
          <p:cNvPr id="7" name="object 7"/>
          <p:cNvSpPr txBox="1"/>
          <p:nvPr/>
        </p:nvSpPr>
        <p:spPr>
          <a:xfrm>
            <a:off x="1525539" y="1368427"/>
            <a:ext cx="2353310" cy="236220"/>
          </a:xfrm>
          <a:prstGeom prst="rect">
            <a:avLst/>
          </a:prstGeom>
          <a:solidFill>
            <a:srgbClr val="E8EDF7"/>
          </a:solidFill>
        </p:spPr>
        <p:txBody>
          <a:bodyPr vert="horz" wrap="square" lIns="0" tIns="12700" rIns="0" bIns="0" rtlCol="0">
            <a:spAutoFit/>
          </a:bodyPr>
          <a:lstStyle/>
          <a:p>
            <a:pPr marL="142875">
              <a:lnSpc>
                <a:spcPct val="100000"/>
              </a:lnSpc>
              <a:spcBef>
                <a:spcPts val="100"/>
              </a:spcBef>
            </a:pPr>
            <a:r>
              <a:rPr sz="1200" spc="15" dirty="0">
                <a:latin typeface="Arial MT"/>
                <a:cs typeface="Arial MT"/>
              </a:rPr>
              <a:t>Software</a:t>
            </a:r>
            <a:r>
              <a:rPr sz="1200" dirty="0">
                <a:latin typeface="Arial MT"/>
                <a:cs typeface="Arial MT"/>
              </a:rPr>
              <a:t> </a:t>
            </a:r>
            <a:r>
              <a:rPr sz="1200" spc="20" dirty="0">
                <a:latin typeface="Arial MT"/>
                <a:cs typeface="Arial MT"/>
              </a:rPr>
              <a:t>as</a:t>
            </a:r>
            <a:r>
              <a:rPr sz="1200" spc="5" dirty="0">
                <a:latin typeface="Arial MT"/>
                <a:cs typeface="Arial MT"/>
              </a:rPr>
              <a:t> </a:t>
            </a:r>
            <a:r>
              <a:rPr sz="1200" spc="20" dirty="0">
                <a:latin typeface="Arial MT"/>
                <a:cs typeface="Arial MT"/>
              </a:rPr>
              <a:t>a</a:t>
            </a:r>
            <a:r>
              <a:rPr sz="1200" spc="5" dirty="0">
                <a:latin typeface="Arial MT"/>
                <a:cs typeface="Arial MT"/>
              </a:rPr>
              <a:t> </a:t>
            </a:r>
            <a:r>
              <a:rPr sz="1200" spc="15" dirty="0">
                <a:latin typeface="Arial MT"/>
                <a:cs typeface="Arial MT"/>
              </a:rPr>
              <a:t>Service</a:t>
            </a:r>
            <a:r>
              <a:rPr sz="1200" dirty="0">
                <a:latin typeface="Arial MT"/>
                <a:cs typeface="Arial MT"/>
              </a:rPr>
              <a:t> </a:t>
            </a:r>
            <a:r>
              <a:rPr sz="1200" spc="20" dirty="0">
                <a:latin typeface="Arial MT"/>
                <a:cs typeface="Arial MT"/>
              </a:rPr>
              <a:t>(SaaS)</a:t>
            </a:r>
            <a:endParaRPr sz="1200">
              <a:latin typeface="Arial MT"/>
              <a:cs typeface="Arial MT"/>
            </a:endParaRPr>
          </a:p>
        </p:txBody>
      </p:sp>
      <p:sp>
        <p:nvSpPr>
          <p:cNvPr id="8" name="object 8"/>
          <p:cNvSpPr txBox="1"/>
          <p:nvPr/>
        </p:nvSpPr>
        <p:spPr>
          <a:xfrm>
            <a:off x="1527929" y="1693218"/>
            <a:ext cx="2339975" cy="236220"/>
          </a:xfrm>
          <a:prstGeom prst="rect">
            <a:avLst/>
          </a:prstGeom>
          <a:solidFill>
            <a:srgbClr val="E8EDF7"/>
          </a:solidFill>
        </p:spPr>
        <p:txBody>
          <a:bodyPr vert="horz" wrap="square" lIns="0" tIns="12700" rIns="0" bIns="0" rtlCol="0">
            <a:spAutoFit/>
          </a:bodyPr>
          <a:lstStyle/>
          <a:p>
            <a:pPr marL="160655">
              <a:lnSpc>
                <a:spcPct val="100000"/>
              </a:lnSpc>
              <a:spcBef>
                <a:spcPts val="100"/>
              </a:spcBef>
            </a:pPr>
            <a:r>
              <a:rPr sz="1200" spc="15" dirty="0">
                <a:latin typeface="Arial MT"/>
                <a:cs typeface="Arial MT"/>
              </a:rPr>
              <a:t>Platform</a:t>
            </a:r>
            <a:r>
              <a:rPr sz="1200" dirty="0">
                <a:latin typeface="Arial MT"/>
                <a:cs typeface="Arial MT"/>
              </a:rPr>
              <a:t> </a:t>
            </a:r>
            <a:r>
              <a:rPr sz="1200" spc="20" dirty="0">
                <a:latin typeface="Arial MT"/>
                <a:cs typeface="Arial MT"/>
              </a:rPr>
              <a:t>as</a:t>
            </a:r>
            <a:r>
              <a:rPr sz="1200" dirty="0">
                <a:latin typeface="Arial MT"/>
                <a:cs typeface="Arial MT"/>
              </a:rPr>
              <a:t> </a:t>
            </a:r>
            <a:r>
              <a:rPr sz="1200" spc="20" dirty="0">
                <a:latin typeface="Arial MT"/>
                <a:cs typeface="Arial MT"/>
              </a:rPr>
              <a:t>a</a:t>
            </a:r>
            <a:r>
              <a:rPr sz="1200" spc="5" dirty="0">
                <a:latin typeface="Arial MT"/>
                <a:cs typeface="Arial MT"/>
              </a:rPr>
              <a:t> </a:t>
            </a:r>
            <a:r>
              <a:rPr sz="1200" spc="15" dirty="0">
                <a:latin typeface="Arial MT"/>
                <a:cs typeface="Arial MT"/>
              </a:rPr>
              <a:t>Service</a:t>
            </a:r>
            <a:r>
              <a:rPr sz="1200" dirty="0">
                <a:latin typeface="Arial MT"/>
                <a:cs typeface="Arial MT"/>
              </a:rPr>
              <a:t> </a:t>
            </a:r>
            <a:r>
              <a:rPr sz="1200" spc="20" dirty="0">
                <a:latin typeface="Arial MT"/>
                <a:cs typeface="Arial MT"/>
              </a:rPr>
              <a:t>(PaaS)</a:t>
            </a:r>
            <a:endParaRPr sz="1200">
              <a:latin typeface="Arial MT"/>
              <a:cs typeface="Arial MT"/>
            </a:endParaRPr>
          </a:p>
        </p:txBody>
      </p:sp>
      <p:grpSp>
        <p:nvGrpSpPr>
          <p:cNvPr id="9" name="object 9"/>
          <p:cNvGrpSpPr/>
          <p:nvPr/>
        </p:nvGrpSpPr>
        <p:grpSpPr>
          <a:xfrm>
            <a:off x="5412458" y="1216977"/>
            <a:ext cx="2507615" cy="1684655"/>
            <a:chOff x="5412458" y="1216977"/>
            <a:chExt cx="2507615" cy="1684655"/>
          </a:xfrm>
        </p:grpSpPr>
        <p:sp>
          <p:nvSpPr>
            <p:cNvPr id="10" name="object 10"/>
            <p:cNvSpPr/>
            <p:nvPr/>
          </p:nvSpPr>
          <p:spPr>
            <a:xfrm>
              <a:off x="5414045" y="1218564"/>
              <a:ext cx="2504440" cy="1681480"/>
            </a:xfrm>
            <a:custGeom>
              <a:avLst/>
              <a:gdLst/>
              <a:ahLst/>
              <a:cxnLst/>
              <a:rect l="l" t="t" r="r" b="b"/>
              <a:pathLst>
                <a:path w="2504440" h="1681480">
                  <a:moveTo>
                    <a:pt x="1252077" y="0"/>
                  </a:moveTo>
                  <a:lnTo>
                    <a:pt x="1194760" y="864"/>
                  </a:lnTo>
                  <a:lnTo>
                    <a:pt x="1138105" y="3434"/>
                  </a:lnTo>
                  <a:lnTo>
                    <a:pt x="1082167" y="7671"/>
                  </a:lnTo>
                  <a:lnTo>
                    <a:pt x="1027001" y="13539"/>
                  </a:lnTo>
                  <a:lnTo>
                    <a:pt x="972662" y="21000"/>
                  </a:lnTo>
                  <a:lnTo>
                    <a:pt x="919207" y="30017"/>
                  </a:lnTo>
                  <a:lnTo>
                    <a:pt x="866689" y="40554"/>
                  </a:lnTo>
                  <a:lnTo>
                    <a:pt x="815165" y="52574"/>
                  </a:lnTo>
                  <a:lnTo>
                    <a:pt x="764689" y="66038"/>
                  </a:lnTo>
                  <a:lnTo>
                    <a:pt x="715317" y="80911"/>
                  </a:lnTo>
                  <a:lnTo>
                    <a:pt x="667104" y="97155"/>
                  </a:lnTo>
                  <a:lnTo>
                    <a:pt x="620106" y="114732"/>
                  </a:lnTo>
                  <a:lnTo>
                    <a:pt x="574376" y="133607"/>
                  </a:lnTo>
                  <a:lnTo>
                    <a:pt x="529972" y="153741"/>
                  </a:lnTo>
                  <a:lnTo>
                    <a:pt x="486947" y="175098"/>
                  </a:lnTo>
                  <a:lnTo>
                    <a:pt x="445357" y="197641"/>
                  </a:lnTo>
                  <a:lnTo>
                    <a:pt x="405258" y="221332"/>
                  </a:lnTo>
                  <a:lnTo>
                    <a:pt x="366704" y="246135"/>
                  </a:lnTo>
                  <a:lnTo>
                    <a:pt x="329751" y="272013"/>
                  </a:lnTo>
                  <a:lnTo>
                    <a:pt x="294455" y="298927"/>
                  </a:lnTo>
                  <a:lnTo>
                    <a:pt x="260869" y="326842"/>
                  </a:lnTo>
                  <a:lnTo>
                    <a:pt x="229050" y="355720"/>
                  </a:lnTo>
                  <a:lnTo>
                    <a:pt x="199053" y="385525"/>
                  </a:lnTo>
                  <a:lnTo>
                    <a:pt x="170933" y="416218"/>
                  </a:lnTo>
                  <a:lnTo>
                    <a:pt x="144745" y="447763"/>
                  </a:lnTo>
                  <a:lnTo>
                    <a:pt x="120544" y="480123"/>
                  </a:lnTo>
                  <a:lnTo>
                    <a:pt x="98386" y="513261"/>
                  </a:lnTo>
                  <a:lnTo>
                    <a:pt x="78326" y="547140"/>
                  </a:lnTo>
                  <a:lnTo>
                    <a:pt x="60420" y="581723"/>
                  </a:lnTo>
                  <a:lnTo>
                    <a:pt x="44721" y="616972"/>
                  </a:lnTo>
                  <a:lnTo>
                    <a:pt x="31286" y="652850"/>
                  </a:lnTo>
                  <a:lnTo>
                    <a:pt x="20170" y="689321"/>
                  </a:lnTo>
                  <a:lnTo>
                    <a:pt x="5116" y="763892"/>
                  </a:lnTo>
                  <a:lnTo>
                    <a:pt x="1288" y="801918"/>
                  </a:lnTo>
                  <a:lnTo>
                    <a:pt x="0" y="840388"/>
                  </a:lnTo>
                  <a:lnTo>
                    <a:pt x="1288" y="878858"/>
                  </a:lnTo>
                  <a:lnTo>
                    <a:pt x="5117" y="916885"/>
                  </a:lnTo>
                  <a:lnTo>
                    <a:pt x="20175" y="991459"/>
                  </a:lnTo>
                  <a:lnTo>
                    <a:pt x="31293" y="1027932"/>
                  </a:lnTo>
                  <a:lnTo>
                    <a:pt x="44730" y="1063814"/>
                  </a:lnTo>
                  <a:lnTo>
                    <a:pt x="60432" y="1099066"/>
                  </a:lnTo>
                  <a:lnTo>
                    <a:pt x="78342" y="1133652"/>
                  </a:lnTo>
                  <a:lnTo>
                    <a:pt x="98405" y="1167535"/>
                  </a:lnTo>
                  <a:lnTo>
                    <a:pt x="120566" y="1200677"/>
                  </a:lnTo>
                  <a:lnTo>
                    <a:pt x="144770" y="1233042"/>
                  </a:lnTo>
                  <a:lnTo>
                    <a:pt x="170962" y="1264592"/>
                  </a:lnTo>
                  <a:lnTo>
                    <a:pt x="199086" y="1295290"/>
                  </a:lnTo>
                  <a:lnTo>
                    <a:pt x="229087" y="1325099"/>
                  </a:lnTo>
                  <a:lnTo>
                    <a:pt x="260909" y="1353983"/>
                  </a:lnTo>
                  <a:lnTo>
                    <a:pt x="294498" y="1381903"/>
                  </a:lnTo>
                  <a:lnTo>
                    <a:pt x="329798" y="1408823"/>
                  </a:lnTo>
                  <a:lnTo>
                    <a:pt x="366754" y="1434706"/>
                  </a:lnTo>
                  <a:lnTo>
                    <a:pt x="405310" y="1459514"/>
                  </a:lnTo>
                  <a:lnTo>
                    <a:pt x="445411" y="1483211"/>
                  </a:lnTo>
                  <a:lnTo>
                    <a:pt x="487003" y="1505759"/>
                  </a:lnTo>
                  <a:lnTo>
                    <a:pt x="530029" y="1527122"/>
                  </a:lnTo>
                  <a:lnTo>
                    <a:pt x="574434" y="1547261"/>
                  </a:lnTo>
                  <a:lnTo>
                    <a:pt x="620164" y="1566141"/>
                  </a:lnTo>
                  <a:lnTo>
                    <a:pt x="667162" y="1583723"/>
                  </a:lnTo>
                  <a:lnTo>
                    <a:pt x="715374" y="1599971"/>
                  </a:lnTo>
                  <a:lnTo>
                    <a:pt x="764745" y="1614848"/>
                  </a:lnTo>
                  <a:lnTo>
                    <a:pt x="815218" y="1628316"/>
                  </a:lnTo>
                  <a:lnTo>
                    <a:pt x="866739" y="1640339"/>
                  </a:lnTo>
                  <a:lnTo>
                    <a:pt x="919252" y="1650880"/>
                  </a:lnTo>
                  <a:lnTo>
                    <a:pt x="972703" y="1659900"/>
                  </a:lnTo>
                  <a:lnTo>
                    <a:pt x="1027035" y="1667364"/>
                  </a:lnTo>
                  <a:lnTo>
                    <a:pt x="1082194" y="1673233"/>
                  </a:lnTo>
                  <a:lnTo>
                    <a:pt x="1138124" y="1677472"/>
                  </a:lnTo>
                  <a:lnTo>
                    <a:pt x="1194771" y="1680042"/>
                  </a:lnTo>
                  <a:lnTo>
                    <a:pt x="1252077" y="1680907"/>
                  </a:lnTo>
                  <a:lnTo>
                    <a:pt x="1309384" y="1680042"/>
                  </a:lnTo>
                  <a:lnTo>
                    <a:pt x="1366031" y="1677472"/>
                  </a:lnTo>
                  <a:lnTo>
                    <a:pt x="1421961" y="1673233"/>
                  </a:lnTo>
                  <a:lnTo>
                    <a:pt x="1477120" y="1667364"/>
                  </a:lnTo>
                  <a:lnTo>
                    <a:pt x="1531452" y="1659900"/>
                  </a:lnTo>
                  <a:lnTo>
                    <a:pt x="1584903" y="1650880"/>
                  </a:lnTo>
                  <a:lnTo>
                    <a:pt x="1637416" y="1640339"/>
                  </a:lnTo>
                  <a:lnTo>
                    <a:pt x="1688937" y="1628316"/>
                  </a:lnTo>
                  <a:lnTo>
                    <a:pt x="1739410" y="1614848"/>
                  </a:lnTo>
                  <a:lnTo>
                    <a:pt x="1788780" y="1599971"/>
                  </a:lnTo>
                  <a:lnTo>
                    <a:pt x="1836992" y="1583723"/>
                  </a:lnTo>
                  <a:lnTo>
                    <a:pt x="1883991" y="1566141"/>
                  </a:lnTo>
                  <a:lnTo>
                    <a:pt x="1929721" y="1547261"/>
                  </a:lnTo>
                  <a:lnTo>
                    <a:pt x="1974126" y="1527122"/>
                  </a:lnTo>
                  <a:lnTo>
                    <a:pt x="2017152" y="1505759"/>
                  </a:lnTo>
                  <a:lnTo>
                    <a:pt x="2058744" y="1483211"/>
                  </a:lnTo>
                  <a:lnTo>
                    <a:pt x="2098845" y="1459514"/>
                  </a:lnTo>
                  <a:lnTo>
                    <a:pt x="2137401" y="1434706"/>
                  </a:lnTo>
                  <a:lnTo>
                    <a:pt x="2174357" y="1408823"/>
                  </a:lnTo>
                  <a:lnTo>
                    <a:pt x="2209657" y="1381903"/>
                  </a:lnTo>
                  <a:lnTo>
                    <a:pt x="2243246" y="1353983"/>
                  </a:lnTo>
                  <a:lnTo>
                    <a:pt x="2275068" y="1325099"/>
                  </a:lnTo>
                  <a:lnTo>
                    <a:pt x="2305069" y="1295290"/>
                  </a:lnTo>
                  <a:lnTo>
                    <a:pt x="2333193" y="1264592"/>
                  </a:lnTo>
                  <a:lnTo>
                    <a:pt x="2359385" y="1233042"/>
                  </a:lnTo>
                  <a:lnTo>
                    <a:pt x="2383589" y="1200677"/>
                  </a:lnTo>
                  <a:lnTo>
                    <a:pt x="2405750" y="1167535"/>
                  </a:lnTo>
                  <a:lnTo>
                    <a:pt x="2425813" y="1133652"/>
                  </a:lnTo>
                  <a:lnTo>
                    <a:pt x="2443723" y="1099066"/>
                  </a:lnTo>
                  <a:lnTo>
                    <a:pt x="2459425" y="1063814"/>
                  </a:lnTo>
                  <a:lnTo>
                    <a:pt x="2472862" y="1027932"/>
                  </a:lnTo>
                  <a:lnTo>
                    <a:pt x="2483980" y="991459"/>
                  </a:lnTo>
                  <a:lnTo>
                    <a:pt x="2499038" y="916885"/>
                  </a:lnTo>
                  <a:lnTo>
                    <a:pt x="2502867" y="878858"/>
                  </a:lnTo>
                  <a:lnTo>
                    <a:pt x="2504155" y="840388"/>
                  </a:lnTo>
                  <a:lnTo>
                    <a:pt x="2502867" y="801918"/>
                  </a:lnTo>
                  <a:lnTo>
                    <a:pt x="2499038" y="763892"/>
                  </a:lnTo>
                  <a:lnTo>
                    <a:pt x="2483980" y="689321"/>
                  </a:lnTo>
                  <a:lnTo>
                    <a:pt x="2472862" y="652850"/>
                  </a:lnTo>
                  <a:lnTo>
                    <a:pt x="2459425" y="616972"/>
                  </a:lnTo>
                  <a:lnTo>
                    <a:pt x="2443723" y="581723"/>
                  </a:lnTo>
                  <a:lnTo>
                    <a:pt x="2425813" y="547140"/>
                  </a:lnTo>
                  <a:lnTo>
                    <a:pt x="2405750" y="513261"/>
                  </a:lnTo>
                  <a:lnTo>
                    <a:pt x="2383589" y="480123"/>
                  </a:lnTo>
                  <a:lnTo>
                    <a:pt x="2359385" y="447763"/>
                  </a:lnTo>
                  <a:lnTo>
                    <a:pt x="2333193" y="416218"/>
                  </a:lnTo>
                  <a:lnTo>
                    <a:pt x="2305069" y="385525"/>
                  </a:lnTo>
                  <a:lnTo>
                    <a:pt x="2275068" y="355720"/>
                  </a:lnTo>
                  <a:lnTo>
                    <a:pt x="2243246" y="326842"/>
                  </a:lnTo>
                  <a:lnTo>
                    <a:pt x="2209657" y="298927"/>
                  </a:lnTo>
                  <a:lnTo>
                    <a:pt x="2174357" y="272013"/>
                  </a:lnTo>
                  <a:lnTo>
                    <a:pt x="2137401" y="246135"/>
                  </a:lnTo>
                  <a:lnTo>
                    <a:pt x="2098845" y="221332"/>
                  </a:lnTo>
                  <a:lnTo>
                    <a:pt x="2058744" y="197641"/>
                  </a:lnTo>
                  <a:lnTo>
                    <a:pt x="2017152" y="175098"/>
                  </a:lnTo>
                  <a:lnTo>
                    <a:pt x="1974126" y="153741"/>
                  </a:lnTo>
                  <a:lnTo>
                    <a:pt x="1929721" y="133607"/>
                  </a:lnTo>
                  <a:lnTo>
                    <a:pt x="1883991" y="114732"/>
                  </a:lnTo>
                  <a:lnTo>
                    <a:pt x="1836992" y="97155"/>
                  </a:lnTo>
                  <a:lnTo>
                    <a:pt x="1788780" y="80911"/>
                  </a:lnTo>
                  <a:lnTo>
                    <a:pt x="1739410" y="66038"/>
                  </a:lnTo>
                  <a:lnTo>
                    <a:pt x="1688937" y="52574"/>
                  </a:lnTo>
                  <a:lnTo>
                    <a:pt x="1637416" y="40554"/>
                  </a:lnTo>
                  <a:lnTo>
                    <a:pt x="1584903" y="30017"/>
                  </a:lnTo>
                  <a:lnTo>
                    <a:pt x="1531452" y="21000"/>
                  </a:lnTo>
                  <a:lnTo>
                    <a:pt x="1477120" y="13539"/>
                  </a:lnTo>
                  <a:lnTo>
                    <a:pt x="1421961" y="7671"/>
                  </a:lnTo>
                  <a:lnTo>
                    <a:pt x="1366031" y="3434"/>
                  </a:lnTo>
                  <a:lnTo>
                    <a:pt x="1309384" y="864"/>
                  </a:lnTo>
                  <a:lnTo>
                    <a:pt x="1252077" y="0"/>
                  </a:lnTo>
                  <a:close/>
                </a:path>
              </a:pathLst>
            </a:custGeom>
            <a:solidFill>
              <a:srgbClr val="D7D7D7"/>
            </a:solidFill>
          </p:spPr>
          <p:txBody>
            <a:bodyPr wrap="square" lIns="0" tIns="0" rIns="0" bIns="0" rtlCol="0"/>
            <a:lstStyle/>
            <a:p>
              <a:endParaRPr/>
            </a:p>
          </p:txBody>
        </p:sp>
        <p:sp>
          <p:nvSpPr>
            <p:cNvPr id="11" name="object 11"/>
            <p:cNvSpPr/>
            <p:nvPr/>
          </p:nvSpPr>
          <p:spPr>
            <a:xfrm>
              <a:off x="5414045" y="1218564"/>
              <a:ext cx="2504440" cy="1681480"/>
            </a:xfrm>
            <a:custGeom>
              <a:avLst/>
              <a:gdLst/>
              <a:ahLst/>
              <a:cxnLst/>
              <a:rect l="l" t="t" r="r" b="b"/>
              <a:pathLst>
                <a:path w="2504440" h="1681480">
                  <a:moveTo>
                    <a:pt x="0" y="840388"/>
                  </a:moveTo>
                  <a:lnTo>
                    <a:pt x="1288" y="801918"/>
                  </a:lnTo>
                  <a:lnTo>
                    <a:pt x="5116" y="763892"/>
                  </a:lnTo>
                  <a:lnTo>
                    <a:pt x="20170" y="689321"/>
                  </a:lnTo>
                  <a:lnTo>
                    <a:pt x="31286" y="652850"/>
                  </a:lnTo>
                  <a:lnTo>
                    <a:pt x="44721" y="616972"/>
                  </a:lnTo>
                  <a:lnTo>
                    <a:pt x="60420" y="581723"/>
                  </a:lnTo>
                  <a:lnTo>
                    <a:pt x="78326" y="547140"/>
                  </a:lnTo>
                  <a:lnTo>
                    <a:pt x="98386" y="513261"/>
                  </a:lnTo>
                  <a:lnTo>
                    <a:pt x="120544" y="480123"/>
                  </a:lnTo>
                  <a:lnTo>
                    <a:pt x="144745" y="447763"/>
                  </a:lnTo>
                  <a:lnTo>
                    <a:pt x="170933" y="416218"/>
                  </a:lnTo>
                  <a:lnTo>
                    <a:pt x="199053" y="385525"/>
                  </a:lnTo>
                  <a:lnTo>
                    <a:pt x="229050" y="355720"/>
                  </a:lnTo>
                  <a:lnTo>
                    <a:pt x="260869" y="326842"/>
                  </a:lnTo>
                  <a:lnTo>
                    <a:pt x="294455" y="298927"/>
                  </a:lnTo>
                  <a:lnTo>
                    <a:pt x="329751" y="272013"/>
                  </a:lnTo>
                  <a:lnTo>
                    <a:pt x="366704" y="246135"/>
                  </a:lnTo>
                  <a:lnTo>
                    <a:pt x="405258" y="221332"/>
                  </a:lnTo>
                  <a:lnTo>
                    <a:pt x="445357" y="197641"/>
                  </a:lnTo>
                  <a:lnTo>
                    <a:pt x="486947" y="175098"/>
                  </a:lnTo>
                  <a:lnTo>
                    <a:pt x="529972" y="153741"/>
                  </a:lnTo>
                  <a:lnTo>
                    <a:pt x="574376" y="133607"/>
                  </a:lnTo>
                  <a:lnTo>
                    <a:pt x="620106" y="114732"/>
                  </a:lnTo>
                  <a:lnTo>
                    <a:pt x="667104" y="97155"/>
                  </a:lnTo>
                  <a:lnTo>
                    <a:pt x="715317" y="80911"/>
                  </a:lnTo>
                  <a:lnTo>
                    <a:pt x="764689" y="66038"/>
                  </a:lnTo>
                  <a:lnTo>
                    <a:pt x="815165" y="52574"/>
                  </a:lnTo>
                  <a:lnTo>
                    <a:pt x="866689" y="40554"/>
                  </a:lnTo>
                  <a:lnTo>
                    <a:pt x="919207" y="30017"/>
                  </a:lnTo>
                  <a:lnTo>
                    <a:pt x="972662" y="21000"/>
                  </a:lnTo>
                  <a:lnTo>
                    <a:pt x="1027001" y="13539"/>
                  </a:lnTo>
                  <a:lnTo>
                    <a:pt x="1082167" y="7671"/>
                  </a:lnTo>
                  <a:lnTo>
                    <a:pt x="1138105" y="3434"/>
                  </a:lnTo>
                  <a:lnTo>
                    <a:pt x="1194760" y="864"/>
                  </a:lnTo>
                  <a:lnTo>
                    <a:pt x="1252077" y="0"/>
                  </a:lnTo>
                  <a:lnTo>
                    <a:pt x="1309384" y="864"/>
                  </a:lnTo>
                  <a:lnTo>
                    <a:pt x="1366031" y="3434"/>
                  </a:lnTo>
                  <a:lnTo>
                    <a:pt x="1421961" y="7671"/>
                  </a:lnTo>
                  <a:lnTo>
                    <a:pt x="1477120" y="13539"/>
                  </a:lnTo>
                  <a:lnTo>
                    <a:pt x="1531452" y="21000"/>
                  </a:lnTo>
                  <a:lnTo>
                    <a:pt x="1584903" y="30017"/>
                  </a:lnTo>
                  <a:lnTo>
                    <a:pt x="1637416" y="40554"/>
                  </a:lnTo>
                  <a:lnTo>
                    <a:pt x="1688937" y="52574"/>
                  </a:lnTo>
                  <a:lnTo>
                    <a:pt x="1739410" y="66038"/>
                  </a:lnTo>
                  <a:lnTo>
                    <a:pt x="1788780" y="80911"/>
                  </a:lnTo>
                  <a:lnTo>
                    <a:pt x="1836992" y="97155"/>
                  </a:lnTo>
                  <a:lnTo>
                    <a:pt x="1883991" y="114732"/>
                  </a:lnTo>
                  <a:lnTo>
                    <a:pt x="1929721" y="133607"/>
                  </a:lnTo>
                  <a:lnTo>
                    <a:pt x="1974126" y="153741"/>
                  </a:lnTo>
                  <a:lnTo>
                    <a:pt x="2017152" y="175098"/>
                  </a:lnTo>
                  <a:lnTo>
                    <a:pt x="2058744" y="197641"/>
                  </a:lnTo>
                  <a:lnTo>
                    <a:pt x="2098845" y="221332"/>
                  </a:lnTo>
                  <a:lnTo>
                    <a:pt x="2137401" y="246135"/>
                  </a:lnTo>
                  <a:lnTo>
                    <a:pt x="2174357" y="272013"/>
                  </a:lnTo>
                  <a:lnTo>
                    <a:pt x="2209657" y="298927"/>
                  </a:lnTo>
                  <a:lnTo>
                    <a:pt x="2243246" y="326842"/>
                  </a:lnTo>
                  <a:lnTo>
                    <a:pt x="2275068" y="355720"/>
                  </a:lnTo>
                  <a:lnTo>
                    <a:pt x="2305069" y="385525"/>
                  </a:lnTo>
                  <a:lnTo>
                    <a:pt x="2333193" y="416218"/>
                  </a:lnTo>
                  <a:lnTo>
                    <a:pt x="2359385" y="447763"/>
                  </a:lnTo>
                  <a:lnTo>
                    <a:pt x="2383589" y="480123"/>
                  </a:lnTo>
                  <a:lnTo>
                    <a:pt x="2405750" y="513261"/>
                  </a:lnTo>
                  <a:lnTo>
                    <a:pt x="2425813" y="547140"/>
                  </a:lnTo>
                  <a:lnTo>
                    <a:pt x="2443723" y="581723"/>
                  </a:lnTo>
                  <a:lnTo>
                    <a:pt x="2459425" y="616972"/>
                  </a:lnTo>
                  <a:lnTo>
                    <a:pt x="2472862" y="652850"/>
                  </a:lnTo>
                  <a:lnTo>
                    <a:pt x="2483980" y="689321"/>
                  </a:lnTo>
                  <a:lnTo>
                    <a:pt x="2499038" y="763892"/>
                  </a:lnTo>
                  <a:lnTo>
                    <a:pt x="2502867" y="801918"/>
                  </a:lnTo>
                  <a:lnTo>
                    <a:pt x="2504155" y="840388"/>
                  </a:lnTo>
                  <a:lnTo>
                    <a:pt x="2502867" y="878858"/>
                  </a:lnTo>
                  <a:lnTo>
                    <a:pt x="2499038" y="916885"/>
                  </a:lnTo>
                  <a:lnTo>
                    <a:pt x="2483980" y="991459"/>
                  </a:lnTo>
                  <a:lnTo>
                    <a:pt x="2472862" y="1027932"/>
                  </a:lnTo>
                  <a:lnTo>
                    <a:pt x="2459425" y="1063814"/>
                  </a:lnTo>
                  <a:lnTo>
                    <a:pt x="2443723" y="1099066"/>
                  </a:lnTo>
                  <a:lnTo>
                    <a:pt x="2425813" y="1133652"/>
                  </a:lnTo>
                  <a:lnTo>
                    <a:pt x="2405750" y="1167535"/>
                  </a:lnTo>
                  <a:lnTo>
                    <a:pt x="2383589" y="1200677"/>
                  </a:lnTo>
                  <a:lnTo>
                    <a:pt x="2359385" y="1233042"/>
                  </a:lnTo>
                  <a:lnTo>
                    <a:pt x="2333193" y="1264592"/>
                  </a:lnTo>
                  <a:lnTo>
                    <a:pt x="2305069" y="1295290"/>
                  </a:lnTo>
                  <a:lnTo>
                    <a:pt x="2275068" y="1325099"/>
                  </a:lnTo>
                  <a:lnTo>
                    <a:pt x="2243246" y="1353983"/>
                  </a:lnTo>
                  <a:lnTo>
                    <a:pt x="2209657" y="1381903"/>
                  </a:lnTo>
                  <a:lnTo>
                    <a:pt x="2174357" y="1408823"/>
                  </a:lnTo>
                  <a:lnTo>
                    <a:pt x="2137401" y="1434706"/>
                  </a:lnTo>
                  <a:lnTo>
                    <a:pt x="2098845" y="1459514"/>
                  </a:lnTo>
                  <a:lnTo>
                    <a:pt x="2058744" y="1483211"/>
                  </a:lnTo>
                  <a:lnTo>
                    <a:pt x="2017152" y="1505759"/>
                  </a:lnTo>
                  <a:lnTo>
                    <a:pt x="1974126" y="1527122"/>
                  </a:lnTo>
                  <a:lnTo>
                    <a:pt x="1929721" y="1547261"/>
                  </a:lnTo>
                  <a:lnTo>
                    <a:pt x="1883991" y="1566141"/>
                  </a:lnTo>
                  <a:lnTo>
                    <a:pt x="1836992" y="1583723"/>
                  </a:lnTo>
                  <a:lnTo>
                    <a:pt x="1788780" y="1599971"/>
                  </a:lnTo>
                  <a:lnTo>
                    <a:pt x="1739410" y="1614848"/>
                  </a:lnTo>
                  <a:lnTo>
                    <a:pt x="1688937" y="1628316"/>
                  </a:lnTo>
                  <a:lnTo>
                    <a:pt x="1637416" y="1640339"/>
                  </a:lnTo>
                  <a:lnTo>
                    <a:pt x="1584903" y="1650880"/>
                  </a:lnTo>
                  <a:lnTo>
                    <a:pt x="1531452" y="1659900"/>
                  </a:lnTo>
                  <a:lnTo>
                    <a:pt x="1477120" y="1667364"/>
                  </a:lnTo>
                  <a:lnTo>
                    <a:pt x="1421961" y="1673233"/>
                  </a:lnTo>
                  <a:lnTo>
                    <a:pt x="1366031" y="1677472"/>
                  </a:lnTo>
                  <a:lnTo>
                    <a:pt x="1309384" y="1680042"/>
                  </a:lnTo>
                  <a:lnTo>
                    <a:pt x="1252077" y="1680907"/>
                  </a:lnTo>
                  <a:lnTo>
                    <a:pt x="1194771" y="1680042"/>
                  </a:lnTo>
                  <a:lnTo>
                    <a:pt x="1138124" y="1677472"/>
                  </a:lnTo>
                  <a:lnTo>
                    <a:pt x="1082194" y="1673233"/>
                  </a:lnTo>
                  <a:lnTo>
                    <a:pt x="1027035" y="1667364"/>
                  </a:lnTo>
                  <a:lnTo>
                    <a:pt x="972703" y="1659900"/>
                  </a:lnTo>
                  <a:lnTo>
                    <a:pt x="919252" y="1650880"/>
                  </a:lnTo>
                  <a:lnTo>
                    <a:pt x="866739" y="1640339"/>
                  </a:lnTo>
                  <a:lnTo>
                    <a:pt x="815218" y="1628316"/>
                  </a:lnTo>
                  <a:lnTo>
                    <a:pt x="764745" y="1614848"/>
                  </a:lnTo>
                  <a:lnTo>
                    <a:pt x="715374" y="1599971"/>
                  </a:lnTo>
                  <a:lnTo>
                    <a:pt x="667162" y="1583723"/>
                  </a:lnTo>
                  <a:lnTo>
                    <a:pt x="620164" y="1566141"/>
                  </a:lnTo>
                  <a:lnTo>
                    <a:pt x="574434" y="1547261"/>
                  </a:lnTo>
                  <a:lnTo>
                    <a:pt x="530029" y="1527122"/>
                  </a:lnTo>
                  <a:lnTo>
                    <a:pt x="487003" y="1505759"/>
                  </a:lnTo>
                  <a:lnTo>
                    <a:pt x="445411" y="1483211"/>
                  </a:lnTo>
                  <a:lnTo>
                    <a:pt x="405310" y="1459514"/>
                  </a:lnTo>
                  <a:lnTo>
                    <a:pt x="366754" y="1434706"/>
                  </a:lnTo>
                  <a:lnTo>
                    <a:pt x="329798" y="1408823"/>
                  </a:lnTo>
                  <a:lnTo>
                    <a:pt x="294498" y="1381903"/>
                  </a:lnTo>
                  <a:lnTo>
                    <a:pt x="260909" y="1353983"/>
                  </a:lnTo>
                  <a:lnTo>
                    <a:pt x="229087" y="1325099"/>
                  </a:lnTo>
                  <a:lnTo>
                    <a:pt x="199086" y="1295290"/>
                  </a:lnTo>
                  <a:lnTo>
                    <a:pt x="170962" y="1264592"/>
                  </a:lnTo>
                  <a:lnTo>
                    <a:pt x="144770" y="1233042"/>
                  </a:lnTo>
                  <a:lnTo>
                    <a:pt x="120566" y="1200677"/>
                  </a:lnTo>
                  <a:lnTo>
                    <a:pt x="98405" y="1167535"/>
                  </a:lnTo>
                  <a:lnTo>
                    <a:pt x="78342" y="1133652"/>
                  </a:lnTo>
                  <a:lnTo>
                    <a:pt x="60432" y="1099066"/>
                  </a:lnTo>
                  <a:lnTo>
                    <a:pt x="44730" y="1063814"/>
                  </a:lnTo>
                  <a:lnTo>
                    <a:pt x="31293" y="1027932"/>
                  </a:lnTo>
                  <a:lnTo>
                    <a:pt x="20175" y="991459"/>
                  </a:lnTo>
                  <a:lnTo>
                    <a:pt x="5117" y="916885"/>
                  </a:lnTo>
                  <a:lnTo>
                    <a:pt x="1288" y="878858"/>
                  </a:lnTo>
                  <a:lnTo>
                    <a:pt x="0" y="840388"/>
                  </a:lnTo>
                  <a:close/>
                </a:path>
              </a:pathLst>
            </a:custGeom>
            <a:ln w="3175">
              <a:solidFill>
                <a:srgbClr val="000000"/>
              </a:solidFill>
            </a:ln>
          </p:spPr>
          <p:txBody>
            <a:bodyPr wrap="square" lIns="0" tIns="0" rIns="0" bIns="0" rtlCol="0"/>
            <a:lstStyle/>
            <a:p>
              <a:endParaRPr/>
            </a:p>
          </p:txBody>
        </p:sp>
      </p:grpSp>
      <p:sp>
        <p:nvSpPr>
          <p:cNvPr id="12" name="object 12"/>
          <p:cNvSpPr txBox="1"/>
          <p:nvPr/>
        </p:nvSpPr>
        <p:spPr>
          <a:xfrm>
            <a:off x="5841201" y="1345102"/>
            <a:ext cx="1650364" cy="246379"/>
          </a:xfrm>
          <a:prstGeom prst="rect">
            <a:avLst/>
          </a:prstGeom>
        </p:spPr>
        <p:txBody>
          <a:bodyPr vert="horz" wrap="square" lIns="0" tIns="12065" rIns="0" bIns="0" rtlCol="0">
            <a:spAutoFit/>
          </a:bodyPr>
          <a:lstStyle/>
          <a:p>
            <a:pPr marL="12700">
              <a:lnSpc>
                <a:spcPct val="100000"/>
              </a:lnSpc>
              <a:spcBef>
                <a:spcPts val="95"/>
              </a:spcBef>
            </a:pPr>
            <a:r>
              <a:rPr sz="1450" u="heavy" spc="-5" dirty="0">
                <a:uFill>
                  <a:solidFill>
                    <a:srgbClr val="000000"/>
                  </a:solidFill>
                </a:uFill>
                <a:latin typeface="Arial MT"/>
                <a:cs typeface="Arial MT"/>
              </a:rPr>
              <a:t>Deployment</a:t>
            </a:r>
            <a:r>
              <a:rPr sz="1450" u="heavy" spc="-40" dirty="0">
                <a:uFill>
                  <a:solidFill>
                    <a:srgbClr val="000000"/>
                  </a:solidFill>
                </a:uFill>
                <a:latin typeface="Arial MT"/>
                <a:cs typeface="Arial MT"/>
              </a:rPr>
              <a:t> </a:t>
            </a:r>
            <a:r>
              <a:rPr sz="1450" u="heavy" spc="-5" dirty="0">
                <a:uFill>
                  <a:solidFill>
                    <a:srgbClr val="000000"/>
                  </a:solidFill>
                </a:uFill>
                <a:latin typeface="Arial MT"/>
                <a:cs typeface="Arial MT"/>
              </a:rPr>
              <a:t>models</a:t>
            </a:r>
            <a:endParaRPr sz="1450">
              <a:latin typeface="Arial MT"/>
              <a:cs typeface="Arial MT"/>
            </a:endParaRPr>
          </a:p>
        </p:txBody>
      </p:sp>
      <p:graphicFrame>
        <p:nvGraphicFramePr>
          <p:cNvPr id="13" name="object 13"/>
          <p:cNvGraphicFramePr>
            <a:graphicFrameLocks noGrp="1"/>
          </p:cNvGraphicFramePr>
          <p:nvPr/>
        </p:nvGraphicFramePr>
        <p:xfrm>
          <a:off x="6079737" y="1645556"/>
          <a:ext cx="1396364" cy="1140139"/>
        </p:xfrm>
        <a:graphic>
          <a:graphicData uri="http://schemas.openxmlformats.org/drawingml/2006/table">
            <a:tbl>
              <a:tblPr firstRow="1" bandRow="1">
                <a:tableStyleId>{2D5ABB26-0587-4C30-8999-92F81FD0307C}</a:tableStyleId>
              </a:tblPr>
              <a:tblGrid>
                <a:gridCol w="1097280">
                  <a:extLst>
                    <a:ext uri="{9D8B030D-6E8A-4147-A177-3AD203B41FA5}">
                      <a16:colId xmlns:a16="http://schemas.microsoft.com/office/drawing/2014/main" val="20000"/>
                    </a:ext>
                  </a:extLst>
                </a:gridCol>
                <a:gridCol w="80644">
                  <a:extLst>
                    <a:ext uri="{9D8B030D-6E8A-4147-A177-3AD203B41FA5}">
                      <a16:colId xmlns:a16="http://schemas.microsoft.com/office/drawing/2014/main" val="20001"/>
                    </a:ext>
                  </a:extLst>
                </a:gridCol>
                <a:gridCol w="218440">
                  <a:extLst>
                    <a:ext uri="{9D8B030D-6E8A-4147-A177-3AD203B41FA5}">
                      <a16:colId xmlns:a16="http://schemas.microsoft.com/office/drawing/2014/main" val="20002"/>
                    </a:ext>
                  </a:extLst>
                </a:gridCol>
              </a:tblGrid>
              <a:tr h="267719">
                <a:tc gridSpan="2">
                  <a:txBody>
                    <a:bodyPr/>
                    <a:lstStyle/>
                    <a:p>
                      <a:pPr marL="168910">
                        <a:lnSpc>
                          <a:spcPct val="100000"/>
                        </a:lnSpc>
                        <a:spcBef>
                          <a:spcPts val="145"/>
                        </a:spcBef>
                      </a:pPr>
                      <a:r>
                        <a:rPr sz="1200" spc="15" dirty="0">
                          <a:latin typeface="Arial MT"/>
                          <a:cs typeface="Arial MT"/>
                        </a:rPr>
                        <a:t>Public</a:t>
                      </a:r>
                      <a:r>
                        <a:rPr sz="1200" spc="-20" dirty="0">
                          <a:latin typeface="Arial MT"/>
                          <a:cs typeface="Arial MT"/>
                        </a:rPr>
                        <a:t> </a:t>
                      </a:r>
                      <a:r>
                        <a:rPr sz="1200" spc="15" dirty="0">
                          <a:latin typeface="Arial MT"/>
                          <a:cs typeface="Arial MT"/>
                        </a:rPr>
                        <a:t>cloud</a:t>
                      </a:r>
                      <a:endParaRPr sz="1200">
                        <a:latin typeface="Arial MT"/>
                        <a:cs typeface="Arial MT"/>
                      </a:endParaRPr>
                    </a:p>
                  </a:txBody>
                  <a:tcPr marL="0" marR="0" marT="18415" marB="0">
                    <a:lnB w="53975">
                      <a:solidFill>
                        <a:srgbClr val="FFFFFF"/>
                      </a:solidFill>
                      <a:prstDash val="solid"/>
                    </a:lnB>
                    <a:solidFill>
                      <a:srgbClr val="E8EDF7"/>
                    </a:solidFill>
                  </a:tcPr>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B w="53975">
                      <a:solidFill>
                        <a:srgbClr val="FFFFFF"/>
                      </a:solidFill>
                      <a:prstDash val="solid"/>
                    </a:lnB>
                  </a:tcPr>
                </a:tc>
                <a:extLst>
                  <a:ext uri="{0D108BD9-81ED-4DB2-BD59-A6C34878D82A}">
                    <a16:rowId xmlns:a16="http://schemas.microsoft.com/office/drawing/2014/main" val="10000"/>
                  </a:ext>
                </a:extLst>
              </a:tr>
              <a:tr h="304332">
                <a:tc>
                  <a:txBody>
                    <a:bodyPr/>
                    <a:lstStyle/>
                    <a:p>
                      <a:pPr marL="98425">
                        <a:lnSpc>
                          <a:spcPct val="100000"/>
                        </a:lnSpc>
                        <a:spcBef>
                          <a:spcPts val="305"/>
                        </a:spcBef>
                      </a:pPr>
                      <a:r>
                        <a:rPr sz="1200" spc="15" dirty="0">
                          <a:latin typeface="Arial MT"/>
                          <a:cs typeface="Arial MT"/>
                        </a:rPr>
                        <a:t>Private</a:t>
                      </a:r>
                      <a:r>
                        <a:rPr sz="1200" spc="-20" dirty="0">
                          <a:latin typeface="Arial MT"/>
                          <a:cs typeface="Arial MT"/>
                        </a:rPr>
                        <a:t> </a:t>
                      </a:r>
                      <a:r>
                        <a:rPr sz="1200" spc="15" dirty="0">
                          <a:latin typeface="Arial MT"/>
                          <a:cs typeface="Arial MT"/>
                        </a:rPr>
                        <a:t>cloud</a:t>
                      </a:r>
                      <a:endParaRPr sz="1200">
                        <a:latin typeface="Arial MT"/>
                        <a:cs typeface="Arial MT"/>
                      </a:endParaRPr>
                    </a:p>
                  </a:txBody>
                  <a:tcPr marL="0" marR="0" marT="38735" marB="0">
                    <a:lnT w="53975">
                      <a:solidFill>
                        <a:srgbClr val="FFFFFF"/>
                      </a:solidFill>
                      <a:prstDash val="solid"/>
                    </a:lnT>
                    <a:lnB w="76200">
                      <a:solidFill>
                        <a:srgbClr val="FFFFFF"/>
                      </a:solidFill>
                      <a:prstDash val="solid"/>
                    </a:lnB>
                    <a:solidFill>
                      <a:srgbClr val="E8EDF7"/>
                    </a:solidFill>
                  </a:tcPr>
                </a:tc>
                <a:tc gridSpan="2">
                  <a:txBody>
                    <a:bodyPr/>
                    <a:lstStyle/>
                    <a:p>
                      <a:pPr>
                        <a:lnSpc>
                          <a:spcPct val="100000"/>
                        </a:lnSpc>
                      </a:pPr>
                      <a:endParaRPr sz="1200">
                        <a:latin typeface="Times New Roman"/>
                        <a:cs typeface="Times New Roman"/>
                      </a:endParaRPr>
                    </a:p>
                  </a:txBody>
                  <a:tcPr marL="0" marR="0" marT="0" marB="0">
                    <a:lnT w="53975">
                      <a:solidFill>
                        <a:srgbClr val="FFFFFF"/>
                      </a:solidFill>
                      <a:prstDash val="solid"/>
                    </a:lnT>
                    <a:lnB w="76200">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96957">
                <a:tc gridSpan="3">
                  <a:txBody>
                    <a:bodyPr/>
                    <a:lstStyle/>
                    <a:p>
                      <a:pPr marL="92710">
                        <a:lnSpc>
                          <a:spcPct val="100000"/>
                        </a:lnSpc>
                        <a:spcBef>
                          <a:spcPts val="390"/>
                        </a:spcBef>
                      </a:pPr>
                      <a:r>
                        <a:rPr sz="1200" spc="20" dirty="0">
                          <a:latin typeface="Arial MT"/>
                          <a:cs typeface="Arial MT"/>
                        </a:rPr>
                        <a:t>Community</a:t>
                      </a:r>
                      <a:r>
                        <a:rPr sz="1200" spc="-20" dirty="0">
                          <a:latin typeface="Arial MT"/>
                          <a:cs typeface="Arial MT"/>
                        </a:rPr>
                        <a:t> </a:t>
                      </a:r>
                      <a:r>
                        <a:rPr sz="1200" spc="15" dirty="0">
                          <a:latin typeface="Arial MT"/>
                          <a:cs typeface="Arial MT"/>
                        </a:rPr>
                        <a:t>cloud</a:t>
                      </a:r>
                      <a:endParaRPr sz="1200">
                        <a:latin typeface="Arial MT"/>
                        <a:cs typeface="Arial MT"/>
                      </a:endParaRPr>
                    </a:p>
                  </a:txBody>
                  <a:tcPr marL="0" marR="0" marT="49530" marB="0">
                    <a:lnT w="76200">
                      <a:solidFill>
                        <a:srgbClr val="FFFFFF"/>
                      </a:solidFill>
                      <a:prstDash val="solid"/>
                    </a:lnT>
                    <a:lnB w="53975">
                      <a:solidFill>
                        <a:srgbClr val="FFFFFF"/>
                      </a:solidFill>
                      <a:prstDash val="solid"/>
                    </a:lnB>
                    <a:solidFill>
                      <a:srgbClr val="E8EDF7"/>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71131">
                <a:tc gridSpan="2">
                  <a:txBody>
                    <a:bodyPr/>
                    <a:lstStyle/>
                    <a:p>
                      <a:pPr marL="149225">
                        <a:lnSpc>
                          <a:spcPct val="100000"/>
                        </a:lnSpc>
                        <a:spcBef>
                          <a:spcPts val="334"/>
                        </a:spcBef>
                      </a:pPr>
                      <a:r>
                        <a:rPr sz="1200" spc="15" dirty="0">
                          <a:latin typeface="Arial MT"/>
                          <a:cs typeface="Arial MT"/>
                        </a:rPr>
                        <a:t>Hybrid</a:t>
                      </a:r>
                      <a:r>
                        <a:rPr sz="1200" spc="-15" dirty="0">
                          <a:latin typeface="Arial MT"/>
                          <a:cs typeface="Arial MT"/>
                        </a:rPr>
                        <a:t> </a:t>
                      </a:r>
                      <a:r>
                        <a:rPr sz="1200" spc="15" dirty="0">
                          <a:latin typeface="Arial MT"/>
                          <a:cs typeface="Arial MT"/>
                        </a:rPr>
                        <a:t>cloud</a:t>
                      </a:r>
                      <a:endParaRPr sz="1200">
                        <a:latin typeface="Arial MT"/>
                        <a:cs typeface="Arial MT"/>
                      </a:endParaRPr>
                    </a:p>
                  </a:txBody>
                  <a:tcPr marL="0" marR="0" marT="42544" marB="0">
                    <a:lnT w="53975">
                      <a:solidFill>
                        <a:srgbClr val="FFFFFF"/>
                      </a:solidFill>
                      <a:prstDash val="solid"/>
                    </a:lnT>
                    <a:solidFill>
                      <a:srgbClr val="E8EDF7"/>
                    </a:solidFill>
                  </a:tcPr>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T w="53975">
                      <a:solidFill>
                        <a:srgbClr val="FFFFFF"/>
                      </a:solidFill>
                      <a:prstDash val="solid"/>
                    </a:lnT>
                  </a:tcPr>
                </a:tc>
                <a:extLst>
                  <a:ext uri="{0D108BD9-81ED-4DB2-BD59-A6C34878D82A}">
                    <a16:rowId xmlns:a16="http://schemas.microsoft.com/office/drawing/2014/main" val="10003"/>
                  </a:ext>
                </a:extLst>
              </a:tr>
            </a:tbl>
          </a:graphicData>
        </a:graphic>
      </p:graphicFrame>
      <p:grpSp>
        <p:nvGrpSpPr>
          <p:cNvPr id="14" name="object 14"/>
          <p:cNvGrpSpPr/>
          <p:nvPr/>
        </p:nvGrpSpPr>
        <p:grpSpPr>
          <a:xfrm>
            <a:off x="5834456" y="3778166"/>
            <a:ext cx="2721610" cy="1725930"/>
            <a:chOff x="5834456" y="3778166"/>
            <a:chExt cx="2721610" cy="1725930"/>
          </a:xfrm>
        </p:grpSpPr>
        <p:sp>
          <p:nvSpPr>
            <p:cNvPr id="15" name="object 15"/>
            <p:cNvSpPr/>
            <p:nvPr/>
          </p:nvSpPr>
          <p:spPr>
            <a:xfrm>
              <a:off x="5836044" y="3779754"/>
              <a:ext cx="2718435" cy="1722755"/>
            </a:xfrm>
            <a:custGeom>
              <a:avLst/>
              <a:gdLst/>
              <a:ahLst/>
              <a:cxnLst/>
              <a:rect l="l" t="t" r="r" b="b"/>
              <a:pathLst>
                <a:path w="2718434" h="1722754">
                  <a:moveTo>
                    <a:pt x="1358956" y="0"/>
                  </a:moveTo>
                  <a:lnTo>
                    <a:pt x="1300009" y="795"/>
                  </a:lnTo>
                  <a:lnTo>
                    <a:pt x="1241703" y="3160"/>
                  </a:lnTo>
                  <a:lnTo>
                    <a:pt x="1184089" y="7063"/>
                  </a:lnTo>
                  <a:lnTo>
                    <a:pt x="1127219" y="12471"/>
                  </a:lnTo>
                  <a:lnTo>
                    <a:pt x="1071142" y="19351"/>
                  </a:lnTo>
                  <a:lnTo>
                    <a:pt x="1015912" y="27672"/>
                  </a:lnTo>
                  <a:lnTo>
                    <a:pt x="961577" y="37401"/>
                  </a:lnTo>
                  <a:lnTo>
                    <a:pt x="908190" y="48506"/>
                  </a:lnTo>
                  <a:lnTo>
                    <a:pt x="855801" y="60955"/>
                  </a:lnTo>
                  <a:lnTo>
                    <a:pt x="804461" y="74714"/>
                  </a:lnTo>
                  <a:lnTo>
                    <a:pt x="754222" y="89753"/>
                  </a:lnTo>
                  <a:lnTo>
                    <a:pt x="705134" y="106037"/>
                  </a:lnTo>
                  <a:lnTo>
                    <a:pt x="657248" y="123537"/>
                  </a:lnTo>
                  <a:lnTo>
                    <a:pt x="610615" y="142218"/>
                  </a:lnTo>
                  <a:lnTo>
                    <a:pt x="565287" y="162048"/>
                  </a:lnTo>
                  <a:lnTo>
                    <a:pt x="521314" y="182996"/>
                  </a:lnTo>
                  <a:lnTo>
                    <a:pt x="478747" y="205029"/>
                  </a:lnTo>
                  <a:lnTo>
                    <a:pt x="437637" y="228115"/>
                  </a:lnTo>
                  <a:lnTo>
                    <a:pt x="398036" y="252221"/>
                  </a:lnTo>
                  <a:lnTo>
                    <a:pt x="359994" y="277315"/>
                  </a:lnTo>
                  <a:lnTo>
                    <a:pt x="323562" y="303365"/>
                  </a:lnTo>
                  <a:lnTo>
                    <a:pt x="288791" y="330338"/>
                  </a:lnTo>
                  <a:lnTo>
                    <a:pt x="255733" y="358202"/>
                  </a:lnTo>
                  <a:lnTo>
                    <a:pt x="224437" y="386925"/>
                  </a:lnTo>
                  <a:lnTo>
                    <a:pt x="194956" y="416474"/>
                  </a:lnTo>
                  <a:lnTo>
                    <a:pt x="167340" y="446818"/>
                  </a:lnTo>
                  <a:lnTo>
                    <a:pt x="141641" y="477923"/>
                  </a:lnTo>
                  <a:lnTo>
                    <a:pt x="117908" y="509758"/>
                  </a:lnTo>
                  <a:lnTo>
                    <a:pt x="96194" y="542291"/>
                  </a:lnTo>
                  <a:lnTo>
                    <a:pt x="76549" y="575488"/>
                  </a:lnTo>
                  <a:lnTo>
                    <a:pt x="43671" y="643747"/>
                  </a:lnTo>
                  <a:lnTo>
                    <a:pt x="19681" y="714278"/>
                  </a:lnTo>
                  <a:lnTo>
                    <a:pt x="4988" y="786823"/>
                  </a:lnTo>
                  <a:lnTo>
                    <a:pt x="0" y="861122"/>
                  </a:lnTo>
                  <a:lnTo>
                    <a:pt x="1265" y="898482"/>
                  </a:lnTo>
                  <a:lnTo>
                    <a:pt x="11173" y="971949"/>
                  </a:lnTo>
                  <a:lnTo>
                    <a:pt x="30579" y="1043532"/>
                  </a:lnTo>
                  <a:lnTo>
                    <a:pt x="59073" y="1112971"/>
                  </a:lnTo>
                  <a:lnTo>
                    <a:pt x="76602" y="1146806"/>
                  </a:lnTo>
                  <a:lnTo>
                    <a:pt x="96250" y="1180008"/>
                  </a:lnTo>
                  <a:lnTo>
                    <a:pt x="117967" y="1212545"/>
                  </a:lnTo>
                  <a:lnTo>
                    <a:pt x="141701" y="1244385"/>
                  </a:lnTo>
                  <a:lnTo>
                    <a:pt x="167403" y="1275494"/>
                  </a:lnTo>
                  <a:lnTo>
                    <a:pt x="195020" y="1305842"/>
                  </a:lnTo>
                  <a:lnTo>
                    <a:pt x="224502" y="1335396"/>
                  </a:lnTo>
                  <a:lnTo>
                    <a:pt x="255798" y="1364122"/>
                  </a:lnTo>
                  <a:lnTo>
                    <a:pt x="288856" y="1391990"/>
                  </a:lnTo>
                  <a:lnTo>
                    <a:pt x="323627" y="1418967"/>
                  </a:lnTo>
                  <a:lnTo>
                    <a:pt x="360059" y="1445019"/>
                  </a:lnTo>
                  <a:lnTo>
                    <a:pt x="398101" y="1470116"/>
                  </a:lnTo>
                  <a:lnTo>
                    <a:pt x="437703" y="1494225"/>
                  </a:lnTo>
                  <a:lnTo>
                    <a:pt x="478813" y="1517313"/>
                  </a:lnTo>
                  <a:lnTo>
                    <a:pt x="521380" y="1539349"/>
                  </a:lnTo>
                  <a:lnTo>
                    <a:pt x="565353" y="1560299"/>
                  </a:lnTo>
                  <a:lnTo>
                    <a:pt x="610682" y="1580132"/>
                  </a:lnTo>
                  <a:lnTo>
                    <a:pt x="657316" y="1598815"/>
                  </a:lnTo>
                  <a:lnTo>
                    <a:pt x="705203" y="1616315"/>
                  </a:lnTo>
                  <a:lnTo>
                    <a:pt x="754292" y="1632602"/>
                  </a:lnTo>
                  <a:lnTo>
                    <a:pt x="804534" y="1647642"/>
                  </a:lnTo>
                  <a:lnTo>
                    <a:pt x="855876" y="1661402"/>
                  </a:lnTo>
                  <a:lnTo>
                    <a:pt x="908268" y="1673852"/>
                  </a:lnTo>
                  <a:lnTo>
                    <a:pt x="961659" y="1684958"/>
                  </a:lnTo>
                  <a:lnTo>
                    <a:pt x="1015998" y="1694688"/>
                  </a:lnTo>
                  <a:lnTo>
                    <a:pt x="1071234" y="1703009"/>
                  </a:lnTo>
                  <a:lnTo>
                    <a:pt x="1127316" y="1709890"/>
                  </a:lnTo>
                  <a:lnTo>
                    <a:pt x="1184194" y="1715298"/>
                  </a:lnTo>
                  <a:lnTo>
                    <a:pt x="1241815" y="1719201"/>
                  </a:lnTo>
                  <a:lnTo>
                    <a:pt x="1300130" y="1721567"/>
                  </a:lnTo>
                  <a:lnTo>
                    <a:pt x="1359087" y="1722362"/>
                  </a:lnTo>
                  <a:lnTo>
                    <a:pt x="1418034" y="1721567"/>
                  </a:lnTo>
                  <a:lnTo>
                    <a:pt x="1476339" y="1719201"/>
                  </a:lnTo>
                  <a:lnTo>
                    <a:pt x="1533952" y="1715298"/>
                  </a:lnTo>
                  <a:lnTo>
                    <a:pt x="1590820" y="1709890"/>
                  </a:lnTo>
                  <a:lnTo>
                    <a:pt x="1646894" y="1703009"/>
                  </a:lnTo>
                  <a:lnTo>
                    <a:pt x="1702122" y="1694688"/>
                  </a:lnTo>
                  <a:lnTo>
                    <a:pt x="1756454" y="1684958"/>
                  </a:lnTo>
                  <a:lnTo>
                    <a:pt x="1809838" y="1673852"/>
                  </a:lnTo>
                  <a:lnTo>
                    <a:pt x="1862223" y="1661402"/>
                  </a:lnTo>
                  <a:lnTo>
                    <a:pt x="1913559" y="1647642"/>
                  </a:lnTo>
                  <a:lnTo>
                    <a:pt x="1963794" y="1632602"/>
                  </a:lnTo>
                  <a:lnTo>
                    <a:pt x="2012878" y="1616315"/>
                  </a:lnTo>
                  <a:lnTo>
                    <a:pt x="2060759" y="1598815"/>
                  </a:lnTo>
                  <a:lnTo>
                    <a:pt x="2107387" y="1580132"/>
                  </a:lnTo>
                  <a:lnTo>
                    <a:pt x="2152711" y="1560299"/>
                  </a:lnTo>
                  <a:lnTo>
                    <a:pt x="2196679" y="1539349"/>
                  </a:lnTo>
                  <a:lnTo>
                    <a:pt x="2239241" y="1517313"/>
                  </a:lnTo>
                  <a:lnTo>
                    <a:pt x="2280345" y="1494225"/>
                  </a:lnTo>
                  <a:lnTo>
                    <a:pt x="2319941" y="1470116"/>
                  </a:lnTo>
                  <a:lnTo>
                    <a:pt x="2357978" y="1445019"/>
                  </a:lnTo>
                  <a:lnTo>
                    <a:pt x="2394405" y="1418967"/>
                  </a:lnTo>
                  <a:lnTo>
                    <a:pt x="2429171" y="1391990"/>
                  </a:lnTo>
                  <a:lnTo>
                    <a:pt x="2462224" y="1364122"/>
                  </a:lnTo>
                  <a:lnTo>
                    <a:pt x="2493515" y="1335396"/>
                  </a:lnTo>
                  <a:lnTo>
                    <a:pt x="2522991" y="1305842"/>
                  </a:lnTo>
                  <a:lnTo>
                    <a:pt x="2550602" y="1275494"/>
                  </a:lnTo>
                  <a:lnTo>
                    <a:pt x="2576297" y="1244385"/>
                  </a:lnTo>
                  <a:lnTo>
                    <a:pt x="2600026" y="1212545"/>
                  </a:lnTo>
                  <a:lnTo>
                    <a:pt x="2621736" y="1180008"/>
                  </a:lnTo>
                  <a:lnTo>
                    <a:pt x="2641377" y="1146806"/>
                  </a:lnTo>
                  <a:lnTo>
                    <a:pt x="2658899" y="1112971"/>
                  </a:lnTo>
                  <a:lnTo>
                    <a:pt x="2687379" y="1043532"/>
                  </a:lnTo>
                  <a:lnTo>
                    <a:pt x="2706767" y="971949"/>
                  </a:lnTo>
                  <a:lnTo>
                    <a:pt x="2716657" y="898482"/>
                  </a:lnTo>
                  <a:lnTo>
                    <a:pt x="2717912" y="861122"/>
                  </a:lnTo>
                  <a:lnTo>
                    <a:pt x="2716657" y="823769"/>
                  </a:lnTo>
                  <a:lnTo>
                    <a:pt x="2706767" y="750315"/>
                  </a:lnTo>
                  <a:lnTo>
                    <a:pt x="2687378" y="678745"/>
                  </a:lnTo>
                  <a:lnTo>
                    <a:pt x="2658898" y="609317"/>
                  </a:lnTo>
                  <a:lnTo>
                    <a:pt x="2621734" y="542291"/>
                  </a:lnTo>
                  <a:lnTo>
                    <a:pt x="2600023" y="509758"/>
                  </a:lnTo>
                  <a:lnTo>
                    <a:pt x="2576294" y="477923"/>
                  </a:lnTo>
                  <a:lnTo>
                    <a:pt x="2550598" y="446818"/>
                  </a:lnTo>
                  <a:lnTo>
                    <a:pt x="2522986" y="416474"/>
                  </a:lnTo>
                  <a:lnTo>
                    <a:pt x="2493508" y="386925"/>
                  </a:lnTo>
                  <a:lnTo>
                    <a:pt x="2462216" y="358202"/>
                  </a:lnTo>
                  <a:lnTo>
                    <a:pt x="2429161" y="330338"/>
                  </a:lnTo>
                  <a:lnTo>
                    <a:pt x="2394393" y="303365"/>
                  </a:lnTo>
                  <a:lnTo>
                    <a:pt x="2357964" y="277315"/>
                  </a:lnTo>
                  <a:lnTo>
                    <a:pt x="2319925" y="252221"/>
                  </a:lnTo>
                  <a:lnTo>
                    <a:pt x="2280326" y="228115"/>
                  </a:lnTo>
                  <a:lnTo>
                    <a:pt x="2239218" y="205029"/>
                  </a:lnTo>
                  <a:lnTo>
                    <a:pt x="2196653" y="182996"/>
                  </a:lnTo>
                  <a:lnTo>
                    <a:pt x="2152682" y="162048"/>
                  </a:lnTo>
                  <a:lnTo>
                    <a:pt x="2107354" y="142218"/>
                  </a:lnTo>
                  <a:lnTo>
                    <a:pt x="2060722" y="123537"/>
                  </a:lnTo>
                  <a:lnTo>
                    <a:pt x="2012836" y="106037"/>
                  </a:lnTo>
                  <a:lnTo>
                    <a:pt x="1963747" y="89753"/>
                  </a:lnTo>
                  <a:lnTo>
                    <a:pt x="1913506" y="74714"/>
                  </a:lnTo>
                  <a:lnTo>
                    <a:pt x="1862165" y="60955"/>
                  </a:lnTo>
                  <a:lnTo>
                    <a:pt x="1809773" y="48506"/>
                  </a:lnTo>
                  <a:lnTo>
                    <a:pt x="1756383" y="37401"/>
                  </a:lnTo>
                  <a:lnTo>
                    <a:pt x="1702044" y="27672"/>
                  </a:lnTo>
                  <a:lnTo>
                    <a:pt x="1646808" y="19351"/>
                  </a:lnTo>
                  <a:lnTo>
                    <a:pt x="1590726" y="12471"/>
                  </a:lnTo>
                  <a:lnTo>
                    <a:pt x="1533849" y="7063"/>
                  </a:lnTo>
                  <a:lnTo>
                    <a:pt x="1476228" y="3160"/>
                  </a:lnTo>
                  <a:lnTo>
                    <a:pt x="1417913" y="795"/>
                  </a:lnTo>
                  <a:lnTo>
                    <a:pt x="1358956" y="0"/>
                  </a:lnTo>
                  <a:close/>
                </a:path>
              </a:pathLst>
            </a:custGeom>
            <a:solidFill>
              <a:srgbClr val="D7D7D7"/>
            </a:solidFill>
          </p:spPr>
          <p:txBody>
            <a:bodyPr wrap="square" lIns="0" tIns="0" rIns="0" bIns="0" rtlCol="0"/>
            <a:lstStyle/>
            <a:p>
              <a:endParaRPr/>
            </a:p>
          </p:txBody>
        </p:sp>
        <p:sp>
          <p:nvSpPr>
            <p:cNvPr id="16" name="object 16"/>
            <p:cNvSpPr/>
            <p:nvPr/>
          </p:nvSpPr>
          <p:spPr>
            <a:xfrm>
              <a:off x="5836044" y="3779754"/>
              <a:ext cx="2718435" cy="1722755"/>
            </a:xfrm>
            <a:custGeom>
              <a:avLst/>
              <a:gdLst/>
              <a:ahLst/>
              <a:cxnLst/>
              <a:rect l="l" t="t" r="r" b="b"/>
              <a:pathLst>
                <a:path w="2718434" h="1722754">
                  <a:moveTo>
                    <a:pt x="0" y="861122"/>
                  </a:moveTo>
                  <a:lnTo>
                    <a:pt x="4988" y="786823"/>
                  </a:lnTo>
                  <a:lnTo>
                    <a:pt x="19681" y="714278"/>
                  </a:lnTo>
                  <a:lnTo>
                    <a:pt x="43671" y="643747"/>
                  </a:lnTo>
                  <a:lnTo>
                    <a:pt x="76549" y="575488"/>
                  </a:lnTo>
                  <a:lnTo>
                    <a:pt x="96194" y="542291"/>
                  </a:lnTo>
                  <a:lnTo>
                    <a:pt x="117908" y="509758"/>
                  </a:lnTo>
                  <a:lnTo>
                    <a:pt x="141641" y="477923"/>
                  </a:lnTo>
                  <a:lnTo>
                    <a:pt x="167340" y="446818"/>
                  </a:lnTo>
                  <a:lnTo>
                    <a:pt x="194956" y="416474"/>
                  </a:lnTo>
                  <a:lnTo>
                    <a:pt x="224437" y="386925"/>
                  </a:lnTo>
                  <a:lnTo>
                    <a:pt x="255733" y="358202"/>
                  </a:lnTo>
                  <a:lnTo>
                    <a:pt x="288791" y="330338"/>
                  </a:lnTo>
                  <a:lnTo>
                    <a:pt x="323562" y="303365"/>
                  </a:lnTo>
                  <a:lnTo>
                    <a:pt x="359994" y="277315"/>
                  </a:lnTo>
                  <a:lnTo>
                    <a:pt x="398036" y="252221"/>
                  </a:lnTo>
                  <a:lnTo>
                    <a:pt x="437637" y="228115"/>
                  </a:lnTo>
                  <a:lnTo>
                    <a:pt x="478747" y="205029"/>
                  </a:lnTo>
                  <a:lnTo>
                    <a:pt x="521314" y="182996"/>
                  </a:lnTo>
                  <a:lnTo>
                    <a:pt x="565287" y="162048"/>
                  </a:lnTo>
                  <a:lnTo>
                    <a:pt x="610615" y="142218"/>
                  </a:lnTo>
                  <a:lnTo>
                    <a:pt x="657248" y="123537"/>
                  </a:lnTo>
                  <a:lnTo>
                    <a:pt x="705134" y="106037"/>
                  </a:lnTo>
                  <a:lnTo>
                    <a:pt x="754222" y="89753"/>
                  </a:lnTo>
                  <a:lnTo>
                    <a:pt x="804461" y="74714"/>
                  </a:lnTo>
                  <a:lnTo>
                    <a:pt x="855801" y="60955"/>
                  </a:lnTo>
                  <a:lnTo>
                    <a:pt x="908190" y="48506"/>
                  </a:lnTo>
                  <a:lnTo>
                    <a:pt x="961577" y="37401"/>
                  </a:lnTo>
                  <a:lnTo>
                    <a:pt x="1015912" y="27672"/>
                  </a:lnTo>
                  <a:lnTo>
                    <a:pt x="1071142" y="19351"/>
                  </a:lnTo>
                  <a:lnTo>
                    <a:pt x="1127219" y="12471"/>
                  </a:lnTo>
                  <a:lnTo>
                    <a:pt x="1184089" y="7063"/>
                  </a:lnTo>
                  <a:lnTo>
                    <a:pt x="1241703" y="3160"/>
                  </a:lnTo>
                  <a:lnTo>
                    <a:pt x="1300009" y="795"/>
                  </a:lnTo>
                  <a:lnTo>
                    <a:pt x="1358956" y="0"/>
                  </a:lnTo>
                  <a:lnTo>
                    <a:pt x="1417913" y="795"/>
                  </a:lnTo>
                  <a:lnTo>
                    <a:pt x="1476228" y="3160"/>
                  </a:lnTo>
                  <a:lnTo>
                    <a:pt x="1533849" y="7063"/>
                  </a:lnTo>
                  <a:lnTo>
                    <a:pt x="1590726" y="12471"/>
                  </a:lnTo>
                  <a:lnTo>
                    <a:pt x="1646808" y="19351"/>
                  </a:lnTo>
                  <a:lnTo>
                    <a:pt x="1702044" y="27672"/>
                  </a:lnTo>
                  <a:lnTo>
                    <a:pt x="1756383" y="37401"/>
                  </a:lnTo>
                  <a:lnTo>
                    <a:pt x="1809773" y="48506"/>
                  </a:lnTo>
                  <a:lnTo>
                    <a:pt x="1862165" y="60955"/>
                  </a:lnTo>
                  <a:lnTo>
                    <a:pt x="1913507" y="74714"/>
                  </a:lnTo>
                  <a:lnTo>
                    <a:pt x="1963747" y="89753"/>
                  </a:lnTo>
                  <a:lnTo>
                    <a:pt x="2012836" y="106037"/>
                  </a:lnTo>
                  <a:lnTo>
                    <a:pt x="2060722" y="123537"/>
                  </a:lnTo>
                  <a:lnTo>
                    <a:pt x="2107354" y="142218"/>
                  </a:lnTo>
                  <a:lnTo>
                    <a:pt x="2152682" y="162048"/>
                  </a:lnTo>
                  <a:lnTo>
                    <a:pt x="2196653" y="182996"/>
                  </a:lnTo>
                  <a:lnTo>
                    <a:pt x="2239219" y="205029"/>
                  </a:lnTo>
                  <a:lnTo>
                    <a:pt x="2280326" y="228115"/>
                  </a:lnTo>
                  <a:lnTo>
                    <a:pt x="2319925" y="252221"/>
                  </a:lnTo>
                  <a:lnTo>
                    <a:pt x="2357964" y="277315"/>
                  </a:lnTo>
                  <a:lnTo>
                    <a:pt x="2394393" y="303365"/>
                  </a:lnTo>
                  <a:lnTo>
                    <a:pt x="2429161" y="330338"/>
                  </a:lnTo>
                  <a:lnTo>
                    <a:pt x="2462216" y="358202"/>
                  </a:lnTo>
                  <a:lnTo>
                    <a:pt x="2493508" y="386925"/>
                  </a:lnTo>
                  <a:lnTo>
                    <a:pt x="2522986" y="416474"/>
                  </a:lnTo>
                  <a:lnTo>
                    <a:pt x="2550598" y="446818"/>
                  </a:lnTo>
                  <a:lnTo>
                    <a:pt x="2576294" y="477923"/>
                  </a:lnTo>
                  <a:lnTo>
                    <a:pt x="2600023" y="509758"/>
                  </a:lnTo>
                  <a:lnTo>
                    <a:pt x="2621734" y="542291"/>
                  </a:lnTo>
                  <a:lnTo>
                    <a:pt x="2641376" y="575488"/>
                  </a:lnTo>
                  <a:lnTo>
                    <a:pt x="2674249" y="643747"/>
                  </a:lnTo>
                  <a:lnTo>
                    <a:pt x="2698235" y="714278"/>
                  </a:lnTo>
                  <a:lnTo>
                    <a:pt x="2712925" y="786823"/>
                  </a:lnTo>
                  <a:lnTo>
                    <a:pt x="2717912" y="861122"/>
                  </a:lnTo>
                  <a:lnTo>
                    <a:pt x="2716657" y="898482"/>
                  </a:lnTo>
                  <a:lnTo>
                    <a:pt x="2712925" y="935435"/>
                  </a:lnTo>
                  <a:lnTo>
                    <a:pt x="2698235" y="1007992"/>
                  </a:lnTo>
                  <a:lnTo>
                    <a:pt x="2674250" y="1078536"/>
                  </a:lnTo>
                  <a:lnTo>
                    <a:pt x="2641378" y="1146806"/>
                  </a:lnTo>
                  <a:lnTo>
                    <a:pt x="2621736" y="1180008"/>
                  </a:lnTo>
                  <a:lnTo>
                    <a:pt x="2600026" y="1212545"/>
                  </a:lnTo>
                  <a:lnTo>
                    <a:pt x="2576297" y="1244385"/>
                  </a:lnTo>
                  <a:lnTo>
                    <a:pt x="2550602" y="1275494"/>
                  </a:lnTo>
                  <a:lnTo>
                    <a:pt x="2522991" y="1305842"/>
                  </a:lnTo>
                  <a:lnTo>
                    <a:pt x="2493515" y="1335396"/>
                  </a:lnTo>
                  <a:lnTo>
                    <a:pt x="2462224" y="1364122"/>
                  </a:lnTo>
                  <a:lnTo>
                    <a:pt x="2429171" y="1391990"/>
                  </a:lnTo>
                  <a:lnTo>
                    <a:pt x="2394405" y="1418967"/>
                  </a:lnTo>
                  <a:lnTo>
                    <a:pt x="2357978" y="1445019"/>
                  </a:lnTo>
                  <a:lnTo>
                    <a:pt x="2319941" y="1470116"/>
                  </a:lnTo>
                  <a:lnTo>
                    <a:pt x="2280345" y="1494225"/>
                  </a:lnTo>
                  <a:lnTo>
                    <a:pt x="2239241" y="1517313"/>
                  </a:lnTo>
                  <a:lnTo>
                    <a:pt x="2196679" y="1539349"/>
                  </a:lnTo>
                  <a:lnTo>
                    <a:pt x="2152711" y="1560299"/>
                  </a:lnTo>
                  <a:lnTo>
                    <a:pt x="2107387" y="1580132"/>
                  </a:lnTo>
                  <a:lnTo>
                    <a:pt x="2060759" y="1598815"/>
                  </a:lnTo>
                  <a:lnTo>
                    <a:pt x="2012878" y="1616315"/>
                  </a:lnTo>
                  <a:lnTo>
                    <a:pt x="1963794" y="1632602"/>
                  </a:lnTo>
                  <a:lnTo>
                    <a:pt x="1913559" y="1647642"/>
                  </a:lnTo>
                  <a:lnTo>
                    <a:pt x="1862223" y="1661402"/>
                  </a:lnTo>
                  <a:lnTo>
                    <a:pt x="1809838" y="1673852"/>
                  </a:lnTo>
                  <a:lnTo>
                    <a:pt x="1756454" y="1684958"/>
                  </a:lnTo>
                  <a:lnTo>
                    <a:pt x="1702122" y="1694687"/>
                  </a:lnTo>
                  <a:lnTo>
                    <a:pt x="1646894" y="1703009"/>
                  </a:lnTo>
                  <a:lnTo>
                    <a:pt x="1590820" y="1709890"/>
                  </a:lnTo>
                  <a:lnTo>
                    <a:pt x="1533952" y="1715298"/>
                  </a:lnTo>
                  <a:lnTo>
                    <a:pt x="1476339" y="1719201"/>
                  </a:lnTo>
                  <a:lnTo>
                    <a:pt x="1418034" y="1721567"/>
                  </a:lnTo>
                  <a:lnTo>
                    <a:pt x="1359087" y="1722362"/>
                  </a:lnTo>
                  <a:lnTo>
                    <a:pt x="1300130" y="1721567"/>
                  </a:lnTo>
                  <a:lnTo>
                    <a:pt x="1241815" y="1719201"/>
                  </a:lnTo>
                  <a:lnTo>
                    <a:pt x="1184194" y="1715298"/>
                  </a:lnTo>
                  <a:lnTo>
                    <a:pt x="1127317" y="1709890"/>
                  </a:lnTo>
                  <a:lnTo>
                    <a:pt x="1071234" y="1703009"/>
                  </a:lnTo>
                  <a:lnTo>
                    <a:pt x="1015998" y="1694687"/>
                  </a:lnTo>
                  <a:lnTo>
                    <a:pt x="961659" y="1684958"/>
                  </a:lnTo>
                  <a:lnTo>
                    <a:pt x="908268" y="1673852"/>
                  </a:lnTo>
                  <a:lnTo>
                    <a:pt x="855876" y="1661402"/>
                  </a:lnTo>
                  <a:lnTo>
                    <a:pt x="804534" y="1647642"/>
                  </a:lnTo>
                  <a:lnTo>
                    <a:pt x="754292" y="1632602"/>
                  </a:lnTo>
                  <a:lnTo>
                    <a:pt x="705203" y="1616315"/>
                  </a:lnTo>
                  <a:lnTo>
                    <a:pt x="657316" y="1598815"/>
                  </a:lnTo>
                  <a:lnTo>
                    <a:pt x="610682" y="1580132"/>
                  </a:lnTo>
                  <a:lnTo>
                    <a:pt x="565353" y="1560299"/>
                  </a:lnTo>
                  <a:lnTo>
                    <a:pt x="521380" y="1539349"/>
                  </a:lnTo>
                  <a:lnTo>
                    <a:pt x="478813" y="1517313"/>
                  </a:lnTo>
                  <a:lnTo>
                    <a:pt x="437703" y="1494225"/>
                  </a:lnTo>
                  <a:lnTo>
                    <a:pt x="398101" y="1470116"/>
                  </a:lnTo>
                  <a:lnTo>
                    <a:pt x="360059" y="1445019"/>
                  </a:lnTo>
                  <a:lnTo>
                    <a:pt x="323627" y="1418967"/>
                  </a:lnTo>
                  <a:lnTo>
                    <a:pt x="288856" y="1391990"/>
                  </a:lnTo>
                  <a:lnTo>
                    <a:pt x="255798" y="1364122"/>
                  </a:lnTo>
                  <a:lnTo>
                    <a:pt x="224502" y="1335396"/>
                  </a:lnTo>
                  <a:lnTo>
                    <a:pt x="195020" y="1305842"/>
                  </a:lnTo>
                  <a:lnTo>
                    <a:pt x="167403" y="1275494"/>
                  </a:lnTo>
                  <a:lnTo>
                    <a:pt x="141701" y="1244385"/>
                  </a:lnTo>
                  <a:lnTo>
                    <a:pt x="117967" y="1212545"/>
                  </a:lnTo>
                  <a:lnTo>
                    <a:pt x="96250" y="1180008"/>
                  </a:lnTo>
                  <a:lnTo>
                    <a:pt x="76602" y="1146806"/>
                  </a:lnTo>
                  <a:lnTo>
                    <a:pt x="59073" y="1112971"/>
                  </a:lnTo>
                  <a:lnTo>
                    <a:pt x="30579" y="1043532"/>
                  </a:lnTo>
                  <a:lnTo>
                    <a:pt x="11173" y="971949"/>
                  </a:lnTo>
                  <a:lnTo>
                    <a:pt x="1265" y="898482"/>
                  </a:lnTo>
                  <a:lnTo>
                    <a:pt x="0" y="861122"/>
                  </a:lnTo>
                  <a:close/>
                </a:path>
              </a:pathLst>
            </a:custGeom>
            <a:ln w="3175">
              <a:solidFill>
                <a:srgbClr val="000000"/>
              </a:solidFill>
            </a:ln>
          </p:spPr>
          <p:txBody>
            <a:bodyPr wrap="square" lIns="0" tIns="0" rIns="0" bIns="0" rtlCol="0"/>
            <a:lstStyle/>
            <a:p>
              <a:endParaRPr/>
            </a:p>
          </p:txBody>
        </p:sp>
      </p:grpSp>
      <p:sp>
        <p:nvSpPr>
          <p:cNvPr id="17" name="object 17"/>
          <p:cNvSpPr txBox="1"/>
          <p:nvPr/>
        </p:nvSpPr>
        <p:spPr>
          <a:xfrm>
            <a:off x="6441636" y="3908785"/>
            <a:ext cx="1507490" cy="246379"/>
          </a:xfrm>
          <a:prstGeom prst="rect">
            <a:avLst/>
          </a:prstGeom>
        </p:spPr>
        <p:txBody>
          <a:bodyPr vert="horz" wrap="square" lIns="0" tIns="12065" rIns="0" bIns="0" rtlCol="0">
            <a:spAutoFit/>
          </a:bodyPr>
          <a:lstStyle/>
          <a:p>
            <a:pPr marL="12700">
              <a:lnSpc>
                <a:spcPct val="100000"/>
              </a:lnSpc>
              <a:spcBef>
                <a:spcPts val="95"/>
              </a:spcBef>
            </a:pPr>
            <a:r>
              <a:rPr sz="1450" u="heavy" spc="-5" dirty="0">
                <a:uFill>
                  <a:solidFill>
                    <a:srgbClr val="000000"/>
                  </a:solidFill>
                </a:uFill>
                <a:latin typeface="Arial MT"/>
                <a:cs typeface="Arial MT"/>
              </a:rPr>
              <a:t>Defining</a:t>
            </a:r>
            <a:r>
              <a:rPr sz="1450" u="heavy" spc="-45" dirty="0">
                <a:uFill>
                  <a:solidFill>
                    <a:srgbClr val="000000"/>
                  </a:solidFill>
                </a:uFill>
                <a:latin typeface="Arial MT"/>
                <a:cs typeface="Arial MT"/>
              </a:rPr>
              <a:t> </a:t>
            </a:r>
            <a:r>
              <a:rPr sz="1450" u="heavy" spc="-5" dirty="0">
                <a:uFill>
                  <a:solidFill>
                    <a:srgbClr val="000000"/>
                  </a:solidFill>
                </a:uFill>
                <a:latin typeface="Arial MT"/>
                <a:cs typeface="Arial MT"/>
              </a:rPr>
              <a:t>attributes</a:t>
            </a:r>
            <a:endParaRPr sz="1450">
              <a:latin typeface="Arial MT"/>
              <a:cs typeface="Arial MT"/>
            </a:endParaRPr>
          </a:p>
        </p:txBody>
      </p:sp>
      <p:sp>
        <p:nvSpPr>
          <p:cNvPr id="18" name="object 18"/>
          <p:cNvSpPr txBox="1"/>
          <p:nvPr/>
        </p:nvSpPr>
        <p:spPr>
          <a:xfrm>
            <a:off x="6249639" y="4207507"/>
            <a:ext cx="1831975" cy="261620"/>
          </a:xfrm>
          <a:prstGeom prst="rect">
            <a:avLst/>
          </a:prstGeom>
          <a:solidFill>
            <a:srgbClr val="E8EDF7"/>
          </a:solidFill>
        </p:spPr>
        <p:txBody>
          <a:bodyPr vert="horz" wrap="square" lIns="0" tIns="25400" rIns="0" bIns="0" rtlCol="0">
            <a:spAutoFit/>
          </a:bodyPr>
          <a:lstStyle/>
          <a:p>
            <a:pPr marL="144780">
              <a:lnSpc>
                <a:spcPct val="100000"/>
              </a:lnSpc>
              <a:spcBef>
                <a:spcPts val="200"/>
              </a:spcBef>
            </a:pPr>
            <a:r>
              <a:rPr sz="1200" spc="20" dirty="0">
                <a:latin typeface="Arial MT"/>
                <a:cs typeface="Arial MT"/>
              </a:rPr>
              <a:t>Massive</a:t>
            </a:r>
            <a:r>
              <a:rPr sz="1200" spc="-30" dirty="0">
                <a:latin typeface="Arial MT"/>
                <a:cs typeface="Arial MT"/>
              </a:rPr>
              <a:t> </a:t>
            </a:r>
            <a:r>
              <a:rPr sz="1200" spc="15" dirty="0">
                <a:latin typeface="Arial MT"/>
                <a:cs typeface="Arial MT"/>
              </a:rPr>
              <a:t>infrastructure</a:t>
            </a:r>
            <a:endParaRPr sz="1200">
              <a:latin typeface="Arial MT"/>
              <a:cs typeface="Arial MT"/>
            </a:endParaRPr>
          </a:p>
        </p:txBody>
      </p:sp>
      <p:sp>
        <p:nvSpPr>
          <p:cNvPr id="19" name="object 19"/>
          <p:cNvSpPr txBox="1"/>
          <p:nvPr/>
        </p:nvSpPr>
        <p:spPr>
          <a:xfrm>
            <a:off x="6120177" y="4810516"/>
            <a:ext cx="2091055" cy="261620"/>
          </a:xfrm>
          <a:prstGeom prst="rect">
            <a:avLst/>
          </a:prstGeom>
          <a:solidFill>
            <a:srgbClr val="E8EDF7"/>
          </a:solidFill>
        </p:spPr>
        <p:txBody>
          <a:bodyPr vert="horz" wrap="square" lIns="0" tIns="25400" rIns="0" bIns="0" rtlCol="0">
            <a:spAutoFit/>
          </a:bodyPr>
          <a:lstStyle/>
          <a:p>
            <a:pPr marL="125730">
              <a:lnSpc>
                <a:spcPct val="100000"/>
              </a:lnSpc>
              <a:spcBef>
                <a:spcPts val="200"/>
              </a:spcBef>
            </a:pPr>
            <a:r>
              <a:rPr sz="1200" spc="15" dirty="0">
                <a:latin typeface="Arial MT"/>
                <a:cs typeface="Arial MT"/>
              </a:rPr>
              <a:t>Accessible</a:t>
            </a:r>
            <a:r>
              <a:rPr sz="1200" dirty="0">
                <a:latin typeface="Arial MT"/>
                <a:cs typeface="Arial MT"/>
              </a:rPr>
              <a:t> </a:t>
            </a:r>
            <a:r>
              <a:rPr sz="1200" spc="15" dirty="0">
                <a:latin typeface="Arial MT"/>
                <a:cs typeface="Arial MT"/>
              </a:rPr>
              <a:t>via</a:t>
            </a:r>
            <a:r>
              <a:rPr sz="1200" dirty="0">
                <a:latin typeface="Arial MT"/>
                <a:cs typeface="Arial MT"/>
              </a:rPr>
              <a:t> </a:t>
            </a:r>
            <a:r>
              <a:rPr sz="1200" spc="15" dirty="0">
                <a:latin typeface="Arial MT"/>
                <a:cs typeface="Arial MT"/>
              </a:rPr>
              <a:t>the</a:t>
            </a:r>
            <a:r>
              <a:rPr sz="1200" dirty="0">
                <a:latin typeface="Arial MT"/>
                <a:cs typeface="Arial MT"/>
              </a:rPr>
              <a:t> </a:t>
            </a:r>
            <a:r>
              <a:rPr sz="1200" spc="15" dirty="0">
                <a:latin typeface="Arial MT"/>
                <a:cs typeface="Arial MT"/>
              </a:rPr>
              <a:t>Internet</a:t>
            </a:r>
            <a:endParaRPr sz="1200">
              <a:latin typeface="Arial MT"/>
              <a:cs typeface="Arial MT"/>
            </a:endParaRPr>
          </a:p>
        </p:txBody>
      </p:sp>
      <p:sp>
        <p:nvSpPr>
          <p:cNvPr id="20" name="object 20"/>
          <p:cNvSpPr txBox="1"/>
          <p:nvPr/>
        </p:nvSpPr>
        <p:spPr>
          <a:xfrm>
            <a:off x="5954214" y="4515251"/>
            <a:ext cx="2386330" cy="261620"/>
          </a:xfrm>
          <a:prstGeom prst="rect">
            <a:avLst/>
          </a:prstGeom>
          <a:solidFill>
            <a:srgbClr val="E8EDF7"/>
          </a:solidFill>
        </p:spPr>
        <p:txBody>
          <a:bodyPr vert="horz" wrap="square" lIns="0" tIns="25400" rIns="0" bIns="0" rtlCol="0">
            <a:spAutoFit/>
          </a:bodyPr>
          <a:lstStyle/>
          <a:p>
            <a:pPr marL="54610">
              <a:lnSpc>
                <a:spcPct val="100000"/>
              </a:lnSpc>
              <a:spcBef>
                <a:spcPts val="200"/>
              </a:spcBef>
            </a:pPr>
            <a:r>
              <a:rPr sz="1200" spc="10" dirty="0">
                <a:latin typeface="Arial MT"/>
                <a:cs typeface="Arial MT"/>
              </a:rPr>
              <a:t>Utility</a:t>
            </a:r>
            <a:r>
              <a:rPr sz="1200" spc="15" dirty="0">
                <a:latin typeface="Arial MT"/>
                <a:cs typeface="Arial MT"/>
              </a:rPr>
              <a:t> computing. Pay-per-usage</a:t>
            </a:r>
            <a:endParaRPr sz="1200">
              <a:latin typeface="Arial MT"/>
              <a:cs typeface="Arial MT"/>
            </a:endParaRPr>
          </a:p>
        </p:txBody>
      </p:sp>
      <p:sp>
        <p:nvSpPr>
          <p:cNvPr id="21" name="object 21"/>
          <p:cNvSpPr txBox="1"/>
          <p:nvPr/>
        </p:nvSpPr>
        <p:spPr>
          <a:xfrm>
            <a:off x="6574607" y="5135307"/>
            <a:ext cx="1181735" cy="261620"/>
          </a:xfrm>
          <a:prstGeom prst="rect">
            <a:avLst/>
          </a:prstGeom>
          <a:solidFill>
            <a:srgbClr val="E8EDF7"/>
          </a:solidFill>
        </p:spPr>
        <p:txBody>
          <a:bodyPr vert="horz" wrap="square" lIns="0" tIns="25400" rIns="0" bIns="0" rtlCol="0">
            <a:spAutoFit/>
          </a:bodyPr>
          <a:lstStyle/>
          <a:p>
            <a:pPr marL="280035">
              <a:lnSpc>
                <a:spcPct val="100000"/>
              </a:lnSpc>
              <a:spcBef>
                <a:spcPts val="200"/>
              </a:spcBef>
            </a:pPr>
            <a:r>
              <a:rPr sz="1200" spc="15" dirty="0">
                <a:latin typeface="Arial MT"/>
                <a:cs typeface="Arial MT"/>
              </a:rPr>
              <a:t>Elasticity</a:t>
            </a:r>
            <a:endParaRPr sz="1200">
              <a:latin typeface="Arial MT"/>
              <a:cs typeface="Arial MT"/>
            </a:endParaRPr>
          </a:p>
        </p:txBody>
      </p:sp>
      <p:grpSp>
        <p:nvGrpSpPr>
          <p:cNvPr id="22" name="object 22"/>
          <p:cNvGrpSpPr/>
          <p:nvPr/>
        </p:nvGrpSpPr>
        <p:grpSpPr>
          <a:xfrm>
            <a:off x="3469347" y="2666003"/>
            <a:ext cx="2606675" cy="1538605"/>
            <a:chOff x="3469347" y="2666003"/>
            <a:chExt cx="2606675" cy="1538605"/>
          </a:xfrm>
        </p:grpSpPr>
        <p:sp>
          <p:nvSpPr>
            <p:cNvPr id="23" name="object 23"/>
            <p:cNvSpPr/>
            <p:nvPr/>
          </p:nvSpPr>
          <p:spPr>
            <a:xfrm>
              <a:off x="3589105" y="2785697"/>
              <a:ext cx="2485390" cy="1417320"/>
            </a:xfrm>
            <a:custGeom>
              <a:avLst/>
              <a:gdLst/>
              <a:ahLst/>
              <a:cxnLst/>
              <a:rect l="l" t="t" r="r" b="b"/>
              <a:pathLst>
                <a:path w="2485390" h="1417320">
                  <a:moveTo>
                    <a:pt x="1242493" y="0"/>
                  </a:moveTo>
                  <a:lnTo>
                    <a:pt x="0" y="541318"/>
                  </a:lnTo>
                  <a:lnTo>
                    <a:pt x="474649" y="1417269"/>
                  </a:lnTo>
                  <a:lnTo>
                    <a:pt x="2010467" y="1417269"/>
                  </a:lnTo>
                  <a:lnTo>
                    <a:pt x="2485117" y="541318"/>
                  </a:lnTo>
                  <a:lnTo>
                    <a:pt x="1242493" y="0"/>
                  </a:lnTo>
                  <a:close/>
                </a:path>
              </a:pathLst>
            </a:custGeom>
            <a:solidFill>
              <a:srgbClr val="7E7E7E"/>
            </a:solidFill>
          </p:spPr>
          <p:txBody>
            <a:bodyPr wrap="square" lIns="0" tIns="0" rIns="0" bIns="0" rtlCol="0"/>
            <a:lstStyle/>
            <a:p>
              <a:endParaRPr/>
            </a:p>
          </p:txBody>
        </p:sp>
        <p:sp>
          <p:nvSpPr>
            <p:cNvPr id="24" name="object 24"/>
            <p:cNvSpPr/>
            <p:nvPr/>
          </p:nvSpPr>
          <p:spPr>
            <a:xfrm>
              <a:off x="3589105" y="2785697"/>
              <a:ext cx="2485390" cy="1417320"/>
            </a:xfrm>
            <a:custGeom>
              <a:avLst/>
              <a:gdLst/>
              <a:ahLst/>
              <a:cxnLst/>
              <a:rect l="l" t="t" r="r" b="b"/>
              <a:pathLst>
                <a:path w="2485390" h="1417320">
                  <a:moveTo>
                    <a:pt x="1242493" y="0"/>
                  </a:moveTo>
                  <a:lnTo>
                    <a:pt x="0" y="541318"/>
                  </a:lnTo>
                  <a:lnTo>
                    <a:pt x="474649" y="1417269"/>
                  </a:lnTo>
                  <a:lnTo>
                    <a:pt x="2010467" y="1417269"/>
                  </a:lnTo>
                  <a:lnTo>
                    <a:pt x="2485117" y="541318"/>
                  </a:lnTo>
                  <a:lnTo>
                    <a:pt x="1242493" y="0"/>
                  </a:lnTo>
                </a:path>
              </a:pathLst>
            </a:custGeom>
            <a:ln w="3175">
              <a:solidFill>
                <a:srgbClr val="7E7E7E"/>
              </a:solidFill>
            </a:ln>
          </p:spPr>
          <p:txBody>
            <a:bodyPr wrap="square" lIns="0" tIns="0" rIns="0" bIns="0" rtlCol="0"/>
            <a:lstStyle/>
            <a:p>
              <a:endParaRPr/>
            </a:p>
          </p:txBody>
        </p:sp>
        <p:sp>
          <p:nvSpPr>
            <p:cNvPr id="25" name="object 25"/>
            <p:cNvSpPr/>
            <p:nvPr/>
          </p:nvSpPr>
          <p:spPr>
            <a:xfrm>
              <a:off x="3470935" y="2667591"/>
              <a:ext cx="2485390" cy="1417320"/>
            </a:xfrm>
            <a:custGeom>
              <a:avLst/>
              <a:gdLst/>
              <a:ahLst/>
              <a:cxnLst/>
              <a:rect l="l" t="t" r="r" b="b"/>
              <a:pathLst>
                <a:path w="2485390" h="1417320">
                  <a:moveTo>
                    <a:pt x="1242493" y="0"/>
                  </a:moveTo>
                  <a:lnTo>
                    <a:pt x="0" y="541318"/>
                  </a:lnTo>
                  <a:lnTo>
                    <a:pt x="474649" y="1417269"/>
                  </a:lnTo>
                  <a:lnTo>
                    <a:pt x="2010467" y="1417269"/>
                  </a:lnTo>
                  <a:lnTo>
                    <a:pt x="2485117" y="541318"/>
                  </a:lnTo>
                  <a:lnTo>
                    <a:pt x="1242493" y="0"/>
                  </a:lnTo>
                  <a:close/>
                </a:path>
              </a:pathLst>
            </a:custGeom>
            <a:solidFill>
              <a:srgbClr val="F1F1F1"/>
            </a:solidFill>
          </p:spPr>
          <p:txBody>
            <a:bodyPr wrap="square" lIns="0" tIns="0" rIns="0" bIns="0" rtlCol="0"/>
            <a:lstStyle/>
            <a:p>
              <a:endParaRPr/>
            </a:p>
          </p:txBody>
        </p:sp>
        <p:sp>
          <p:nvSpPr>
            <p:cNvPr id="26" name="object 26"/>
            <p:cNvSpPr/>
            <p:nvPr/>
          </p:nvSpPr>
          <p:spPr>
            <a:xfrm>
              <a:off x="3470935" y="2667591"/>
              <a:ext cx="2485390" cy="1417320"/>
            </a:xfrm>
            <a:custGeom>
              <a:avLst/>
              <a:gdLst/>
              <a:ahLst/>
              <a:cxnLst/>
              <a:rect l="l" t="t" r="r" b="b"/>
              <a:pathLst>
                <a:path w="2485390" h="1417320">
                  <a:moveTo>
                    <a:pt x="1242493" y="0"/>
                  </a:moveTo>
                  <a:lnTo>
                    <a:pt x="0" y="541318"/>
                  </a:lnTo>
                  <a:lnTo>
                    <a:pt x="474649" y="1417269"/>
                  </a:lnTo>
                  <a:lnTo>
                    <a:pt x="2010467" y="1417269"/>
                  </a:lnTo>
                  <a:lnTo>
                    <a:pt x="2485117" y="541318"/>
                  </a:lnTo>
                  <a:lnTo>
                    <a:pt x="1242493" y="0"/>
                  </a:lnTo>
                  <a:close/>
                </a:path>
              </a:pathLst>
            </a:custGeom>
            <a:ln w="3175">
              <a:solidFill>
                <a:srgbClr val="000000"/>
              </a:solidFill>
            </a:ln>
          </p:spPr>
          <p:txBody>
            <a:bodyPr wrap="square" lIns="0" tIns="0" rIns="0" bIns="0" rtlCol="0"/>
            <a:lstStyle/>
            <a:p>
              <a:endParaRPr/>
            </a:p>
          </p:txBody>
        </p:sp>
      </p:grpSp>
      <p:sp>
        <p:nvSpPr>
          <p:cNvPr id="27" name="object 27"/>
          <p:cNvSpPr txBox="1"/>
          <p:nvPr/>
        </p:nvSpPr>
        <p:spPr>
          <a:xfrm>
            <a:off x="3912533" y="3216552"/>
            <a:ext cx="1602105" cy="277495"/>
          </a:xfrm>
          <a:prstGeom prst="rect">
            <a:avLst/>
          </a:prstGeom>
        </p:spPr>
        <p:txBody>
          <a:bodyPr vert="horz" wrap="square" lIns="0" tIns="12700" rIns="0" bIns="0" rtlCol="0">
            <a:spAutoFit/>
          </a:bodyPr>
          <a:lstStyle/>
          <a:p>
            <a:pPr marL="12700">
              <a:lnSpc>
                <a:spcPct val="100000"/>
              </a:lnSpc>
              <a:spcBef>
                <a:spcPts val="100"/>
              </a:spcBef>
            </a:pPr>
            <a:r>
              <a:rPr sz="1650" dirty="0">
                <a:latin typeface="Arial MT"/>
                <a:cs typeface="Arial MT"/>
              </a:rPr>
              <a:t>Cloud</a:t>
            </a:r>
            <a:r>
              <a:rPr sz="1650" spc="-65" dirty="0">
                <a:latin typeface="Arial MT"/>
                <a:cs typeface="Arial MT"/>
              </a:rPr>
              <a:t> </a:t>
            </a:r>
            <a:r>
              <a:rPr sz="1650" dirty="0">
                <a:latin typeface="Arial MT"/>
                <a:cs typeface="Arial MT"/>
              </a:rPr>
              <a:t>computing</a:t>
            </a:r>
            <a:endParaRPr sz="1650">
              <a:latin typeface="Arial MT"/>
              <a:cs typeface="Arial MT"/>
            </a:endParaRPr>
          </a:p>
        </p:txBody>
      </p:sp>
      <p:grpSp>
        <p:nvGrpSpPr>
          <p:cNvPr id="28" name="object 28"/>
          <p:cNvGrpSpPr/>
          <p:nvPr/>
        </p:nvGrpSpPr>
        <p:grpSpPr>
          <a:xfrm>
            <a:off x="2703079" y="2392523"/>
            <a:ext cx="3666490" cy="3539490"/>
            <a:chOff x="2703079" y="2392523"/>
            <a:chExt cx="3666490" cy="3539490"/>
          </a:xfrm>
        </p:grpSpPr>
        <p:sp>
          <p:nvSpPr>
            <p:cNvPr id="29" name="object 29"/>
            <p:cNvSpPr/>
            <p:nvPr/>
          </p:nvSpPr>
          <p:spPr>
            <a:xfrm>
              <a:off x="2704667" y="2611819"/>
              <a:ext cx="1291590" cy="541020"/>
            </a:xfrm>
            <a:custGeom>
              <a:avLst/>
              <a:gdLst/>
              <a:ahLst/>
              <a:cxnLst/>
              <a:rect l="l" t="t" r="r" b="b"/>
              <a:pathLst>
                <a:path w="1291589" h="541019">
                  <a:moveTo>
                    <a:pt x="285315" y="0"/>
                  </a:moveTo>
                  <a:lnTo>
                    <a:pt x="0" y="173877"/>
                  </a:lnTo>
                  <a:lnTo>
                    <a:pt x="173972" y="459037"/>
                  </a:lnTo>
                  <a:lnTo>
                    <a:pt x="245268" y="415601"/>
                  </a:lnTo>
                  <a:lnTo>
                    <a:pt x="158216" y="272955"/>
                  </a:lnTo>
                  <a:lnTo>
                    <a:pt x="1263369" y="540924"/>
                  </a:lnTo>
                  <a:lnTo>
                    <a:pt x="1291205" y="426099"/>
                  </a:lnTo>
                  <a:lnTo>
                    <a:pt x="186183" y="158261"/>
                  </a:lnTo>
                  <a:lnTo>
                    <a:pt x="328775" y="71257"/>
                  </a:lnTo>
                  <a:lnTo>
                    <a:pt x="285315" y="0"/>
                  </a:lnTo>
                  <a:close/>
                </a:path>
              </a:pathLst>
            </a:custGeom>
            <a:solidFill>
              <a:srgbClr val="A4A4A4"/>
            </a:solidFill>
          </p:spPr>
          <p:txBody>
            <a:bodyPr wrap="square" lIns="0" tIns="0" rIns="0" bIns="0" rtlCol="0"/>
            <a:lstStyle/>
            <a:p>
              <a:endParaRPr/>
            </a:p>
          </p:txBody>
        </p:sp>
        <p:sp>
          <p:nvSpPr>
            <p:cNvPr id="30" name="object 30"/>
            <p:cNvSpPr/>
            <p:nvPr/>
          </p:nvSpPr>
          <p:spPr>
            <a:xfrm>
              <a:off x="2704667" y="2611819"/>
              <a:ext cx="1291590" cy="541020"/>
            </a:xfrm>
            <a:custGeom>
              <a:avLst/>
              <a:gdLst/>
              <a:ahLst/>
              <a:cxnLst/>
              <a:rect l="l" t="t" r="r" b="b"/>
              <a:pathLst>
                <a:path w="1291589" h="541019">
                  <a:moveTo>
                    <a:pt x="0" y="173877"/>
                  </a:moveTo>
                  <a:lnTo>
                    <a:pt x="173972" y="459037"/>
                  </a:lnTo>
                  <a:lnTo>
                    <a:pt x="245268" y="415601"/>
                  </a:lnTo>
                  <a:lnTo>
                    <a:pt x="158216" y="272955"/>
                  </a:lnTo>
                  <a:lnTo>
                    <a:pt x="1263369" y="540924"/>
                  </a:lnTo>
                  <a:lnTo>
                    <a:pt x="1291205" y="426099"/>
                  </a:lnTo>
                  <a:lnTo>
                    <a:pt x="186183" y="158261"/>
                  </a:lnTo>
                  <a:lnTo>
                    <a:pt x="328775" y="71257"/>
                  </a:lnTo>
                  <a:lnTo>
                    <a:pt x="285315" y="0"/>
                  </a:lnTo>
                  <a:lnTo>
                    <a:pt x="0" y="173877"/>
                  </a:lnTo>
                  <a:close/>
                </a:path>
              </a:pathLst>
            </a:custGeom>
            <a:ln w="3175">
              <a:solidFill>
                <a:srgbClr val="000000"/>
              </a:solidFill>
            </a:ln>
          </p:spPr>
          <p:txBody>
            <a:bodyPr wrap="square" lIns="0" tIns="0" rIns="0" bIns="0" rtlCol="0"/>
            <a:lstStyle/>
            <a:p>
              <a:endParaRPr/>
            </a:p>
          </p:txBody>
        </p:sp>
        <p:sp>
          <p:nvSpPr>
            <p:cNvPr id="31" name="object 31"/>
            <p:cNvSpPr/>
            <p:nvPr/>
          </p:nvSpPr>
          <p:spPr>
            <a:xfrm>
              <a:off x="5199107" y="2394111"/>
              <a:ext cx="585470" cy="664845"/>
            </a:xfrm>
            <a:custGeom>
              <a:avLst/>
              <a:gdLst/>
              <a:ahLst/>
              <a:cxnLst/>
              <a:rect l="l" t="t" r="r" b="b"/>
              <a:pathLst>
                <a:path w="585470" h="664844">
                  <a:moveTo>
                    <a:pt x="548309" y="0"/>
                  </a:moveTo>
                  <a:lnTo>
                    <a:pt x="216251" y="37006"/>
                  </a:lnTo>
                  <a:lnTo>
                    <a:pt x="225442" y="119942"/>
                  </a:lnTo>
                  <a:lnTo>
                    <a:pt x="391536" y="101570"/>
                  </a:lnTo>
                  <a:lnTo>
                    <a:pt x="0" y="590922"/>
                  </a:lnTo>
                  <a:lnTo>
                    <a:pt x="92303" y="664673"/>
                  </a:lnTo>
                  <a:lnTo>
                    <a:pt x="483840" y="175321"/>
                  </a:lnTo>
                  <a:lnTo>
                    <a:pt x="502354" y="341325"/>
                  </a:lnTo>
                  <a:lnTo>
                    <a:pt x="585335" y="332008"/>
                  </a:lnTo>
                  <a:lnTo>
                    <a:pt x="548309" y="0"/>
                  </a:lnTo>
                  <a:close/>
                </a:path>
              </a:pathLst>
            </a:custGeom>
            <a:solidFill>
              <a:srgbClr val="A4A4A4"/>
            </a:solidFill>
          </p:spPr>
          <p:txBody>
            <a:bodyPr wrap="square" lIns="0" tIns="0" rIns="0" bIns="0" rtlCol="0"/>
            <a:lstStyle/>
            <a:p>
              <a:endParaRPr/>
            </a:p>
          </p:txBody>
        </p:sp>
        <p:sp>
          <p:nvSpPr>
            <p:cNvPr id="32" name="object 32"/>
            <p:cNvSpPr/>
            <p:nvPr/>
          </p:nvSpPr>
          <p:spPr>
            <a:xfrm>
              <a:off x="5199107" y="2394111"/>
              <a:ext cx="585470" cy="664845"/>
            </a:xfrm>
            <a:custGeom>
              <a:avLst/>
              <a:gdLst/>
              <a:ahLst/>
              <a:cxnLst/>
              <a:rect l="l" t="t" r="r" b="b"/>
              <a:pathLst>
                <a:path w="585470" h="664844">
                  <a:moveTo>
                    <a:pt x="548309" y="0"/>
                  </a:moveTo>
                  <a:lnTo>
                    <a:pt x="216251" y="37006"/>
                  </a:lnTo>
                  <a:lnTo>
                    <a:pt x="225442" y="119942"/>
                  </a:lnTo>
                  <a:lnTo>
                    <a:pt x="391536" y="101570"/>
                  </a:lnTo>
                  <a:lnTo>
                    <a:pt x="0" y="590922"/>
                  </a:lnTo>
                  <a:lnTo>
                    <a:pt x="92303" y="664673"/>
                  </a:lnTo>
                  <a:lnTo>
                    <a:pt x="483840" y="175321"/>
                  </a:lnTo>
                  <a:lnTo>
                    <a:pt x="502354" y="341325"/>
                  </a:lnTo>
                  <a:lnTo>
                    <a:pt x="585335" y="332008"/>
                  </a:lnTo>
                  <a:lnTo>
                    <a:pt x="548309" y="0"/>
                  </a:lnTo>
                  <a:close/>
                </a:path>
              </a:pathLst>
            </a:custGeom>
            <a:ln w="3175">
              <a:solidFill>
                <a:srgbClr val="000000"/>
              </a:solidFill>
            </a:ln>
          </p:spPr>
          <p:txBody>
            <a:bodyPr wrap="square" lIns="0" tIns="0" rIns="0" bIns="0" rtlCol="0"/>
            <a:lstStyle/>
            <a:p>
              <a:endParaRPr/>
            </a:p>
          </p:txBody>
        </p:sp>
        <p:sp>
          <p:nvSpPr>
            <p:cNvPr id="33" name="object 33"/>
            <p:cNvSpPr/>
            <p:nvPr/>
          </p:nvSpPr>
          <p:spPr>
            <a:xfrm>
              <a:off x="5554011" y="3518609"/>
              <a:ext cx="814069" cy="593090"/>
            </a:xfrm>
            <a:custGeom>
              <a:avLst/>
              <a:gdLst/>
              <a:ahLst/>
              <a:cxnLst/>
              <a:rect l="l" t="t" r="r" b="b"/>
              <a:pathLst>
                <a:path w="814070" h="593089">
                  <a:moveTo>
                    <a:pt x="59347" y="0"/>
                  </a:moveTo>
                  <a:lnTo>
                    <a:pt x="0" y="102095"/>
                  </a:lnTo>
                  <a:lnTo>
                    <a:pt x="630897" y="469142"/>
                  </a:lnTo>
                  <a:lnTo>
                    <a:pt x="469397" y="511791"/>
                  </a:lnTo>
                  <a:lnTo>
                    <a:pt x="490668" y="592497"/>
                  </a:lnTo>
                  <a:lnTo>
                    <a:pt x="813798" y="507198"/>
                  </a:lnTo>
                  <a:lnTo>
                    <a:pt x="728453" y="184245"/>
                  </a:lnTo>
                  <a:lnTo>
                    <a:pt x="647703" y="205504"/>
                  </a:lnTo>
                  <a:lnTo>
                    <a:pt x="690376" y="367046"/>
                  </a:lnTo>
                  <a:lnTo>
                    <a:pt x="59347" y="0"/>
                  </a:lnTo>
                  <a:close/>
                </a:path>
              </a:pathLst>
            </a:custGeom>
            <a:solidFill>
              <a:srgbClr val="7E7E7E"/>
            </a:solidFill>
          </p:spPr>
          <p:txBody>
            <a:bodyPr wrap="square" lIns="0" tIns="0" rIns="0" bIns="0" rtlCol="0"/>
            <a:lstStyle/>
            <a:p>
              <a:endParaRPr/>
            </a:p>
          </p:txBody>
        </p:sp>
        <p:sp>
          <p:nvSpPr>
            <p:cNvPr id="34" name="object 34"/>
            <p:cNvSpPr/>
            <p:nvPr/>
          </p:nvSpPr>
          <p:spPr>
            <a:xfrm>
              <a:off x="5554011" y="3518609"/>
              <a:ext cx="814069" cy="593090"/>
            </a:xfrm>
            <a:custGeom>
              <a:avLst/>
              <a:gdLst/>
              <a:ahLst/>
              <a:cxnLst/>
              <a:rect l="l" t="t" r="r" b="b"/>
              <a:pathLst>
                <a:path w="814070" h="593089">
                  <a:moveTo>
                    <a:pt x="813798" y="507198"/>
                  </a:moveTo>
                  <a:lnTo>
                    <a:pt x="728453" y="184245"/>
                  </a:lnTo>
                  <a:lnTo>
                    <a:pt x="647703" y="205504"/>
                  </a:lnTo>
                  <a:lnTo>
                    <a:pt x="690376" y="367046"/>
                  </a:lnTo>
                  <a:lnTo>
                    <a:pt x="59347" y="0"/>
                  </a:lnTo>
                  <a:lnTo>
                    <a:pt x="0" y="102095"/>
                  </a:lnTo>
                  <a:lnTo>
                    <a:pt x="630897" y="469142"/>
                  </a:lnTo>
                  <a:lnTo>
                    <a:pt x="469397" y="511791"/>
                  </a:lnTo>
                  <a:lnTo>
                    <a:pt x="490668" y="592497"/>
                  </a:lnTo>
                  <a:lnTo>
                    <a:pt x="813798" y="507198"/>
                  </a:lnTo>
                  <a:close/>
                </a:path>
              </a:pathLst>
            </a:custGeom>
            <a:ln w="3175">
              <a:solidFill>
                <a:srgbClr val="A4A4A4"/>
              </a:solidFill>
            </a:ln>
          </p:spPr>
          <p:txBody>
            <a:bodyPr wrap="square" lIns="0" tIns="0" rIns="0" bIns="0" rtlCol="0"/>
            <a:lstStyle/>
            <a:p>
              <a:endParaRPr/>
            </a:p>
          </p:txBody>
        </p:sp>
        <p:sp>
          <p:nvSpPr>
            <p:cNvPr id="35" name="object 35"/>
            <p:cNvSpPr/>
            <p:nvPr/>
          </p:nvSpPr>
          <p:spPr>
            <a:xfrm>
              <a:off x="3502315" y="4483402"/>
              <a:ext cx="2393315" cy="1447165"/>
            </a:xfrm>
            <a:custGeom>
              <a:avLst/>
              <a:gdLst/>
              <a:ahLst/>
              <a:cxnLst/>
              <a:rect l="l" t="t" r="r" b="b"/>
              <a:pathLst>
                <a:path w="2393315" h="1447164">
                  <a:moveTo>
                    <a:pt x="1196406" y="0"/>
                  </a:moveTo>
                  <a:lnTo>
                    <a:pt x="1136687" y="885"/>
                  </a:lnTo>
                  <a:lnTo>
                    <a:pt x="1077725" y="3514"/>
                  </a:lnTo>
                  <a:lnTo>
                    <a:pt x="1019590" y="7844"/>
                  </a:lnTo>
                  <a:lnTo>
                    <a:pt x="962350" y="13835"/>
                  </a:lnTo>
                  <a:lnTo>
                    <a:pt x="906074" y="21445"/>
                  </a:lnTo>
                  <a:lnTo>
                    <a:pt x="850830" y="30632"/>
                  </a:lnTo>
                  <a:lnTo>
                    <a:pt x="796686" y="41355"/>
                  </a:lnTo>
                  <a:lnTo>
                    <a:pt x="743713" y="53572"/>
                  </a:lnTo>
                  <a:lnTo>
                    <a:pt x="691977" y="67243"/>
                  </a:lnTo>
                  <a:lnTo>
                    <a:pt x="641548" y="82325"/>
                  </a:lnTo>
                  <a:lnTo>
                    <a:pt x="592494" y="98777"/>
                  </a:lnTo>
                  <a:lnTo>
                    <a:pt x="544883" y="116558"/>
                  </a:lnTo>
                  <a:lnTo>
                    <a:pt x="498785" y="135626"/>
                  </a:lnTo>
                  <a:lnTo>
                    <a:pt x="454268" y="155940"/>
                  </a:lnTo>
                  <a:lnTo>
                    <a:pt x="411400" y="177458"/>
                  </a:lnTo>
                  <a:lnTo>
                    <a:pt x="370250" y="200139"/>
                  </a:lnTo>
                  <a:lnTo>
                    <a:pt x="330887" y="223941"/>
                  </a:lnTo>
                  <a:lnTo>
                    <a:pt x="293379" y="248823"/>
                  </a:lnTo>
                  <a:lnTo>
                    <a:pt x="257794" y="274744"/>
                  </a:lnTo>
                  <a:lnTo>
                    <a:pt x="224202" y="301662"/>
                  </a:lnTo>
                  <a:lnTo>
                    <a:pt x="192671" y="329535"/>
                  </a:lnTo>
                  <a:lnTo>
                    <a:pt x="163269" y="358322"/>
                  </a:lnTo>
                  <a:lnTo>
                    <a:pt x="136065" y="387981"/>
                  </a:lnTo>
                  <a:lnTo>
                    <a:pt x="111127" y="418472"/>
                  </a:lnTo>
                  <a:lnTo>
                    <a:pt x="88525" y="449753"/>
                  </a:lnTo>
                  <a:lnTo>
                    <a:pt x="50600" y="514517"/>
                  </a:lnTo>
                  <a:lnTo>
                    <a:pt x="22838" y="581942"/>
                  </a:lnTo>
                  <a:lnTo>
                    <a:pt x="5789" y="651697"/>
                  </a:lnTo>
                  <a:lnTo>
                    <a:pt x="0" y="723450"/>
                  </a:lnTo>
                  <a:lnTo>
                    <a:pt x="1463" y="759554"/>
                  </a:lnTo>
                  <a:lnTo>
                    <a:pt x="12970" y="830346"/>
                  </a:lnTo>
                  <a:lnTo>
                    <a:pt x="35458" y="898974"/>
                  </a:lnTo>
                  <a:lnTo>
                    <a:pt x="68378" y="965107"/>
                  </a:lnTo>
                  <a:lnTo>
                    <a:pt x="111184" y="1028412"/>
                  </a:lnTo>
                  <a:lnTo>
                    <a:pt x="136123" y="1058900"/>
                  </a:lnTo>
                  <a:lnTo>
                    <a:pt x="163327" y="1088558"/>
                  </a:lnTo>
                  <a:lnTo>
                    <a:pt x="192729" y="1117342"/>
                  </a:lnTo>
                  <a:lnTo>
                    <a:pt x="224259" y="1145213"/>
                  </a:lnTo>
                  <a:lnTo>
                    <a:pt x="257850" y="1172128"/>
                  </a:lnTo>
                  <a:lnTo>
                    <a:pt x="293432" y="1198047"/>
                  </a:lnTo>
                  <a:lnTo>
                    <a:pt x="330938" y="1222927"/>
                  </a:lnTo>
                  <a:lnTo>
                    <a:pt x="370298" y="1246727"/>
                  </a:lnTo>
                  <a:lnTo>
                    <a:pt x="411445" y="1269405"/>
                  </a:lnTo>
                  <a:lnTo>
                    <a:pt x="454309" y="1290921"/>
                  </a:lnTo>
                  <a:lnTo>
                    <a:pt x="498822" y="1311233"/>
                  </a:lnTo>
                  <a:lnTo>
                    <a:pt x="544917" y="1330299"/>
                  </a:lnTo>
                  <a:lnTo>
                    <a:pt x="592523" y="1348078"/>
                  </a:lnTo>
                  <a:lnTo>
                    <a:pt x="641573" y="1364528"/>
                  </a:lnTo>
                  <a:lnTo>
                    <a:pt x="691998" y="1379609"/>
                  </a:lnTo>
                  <a:lnTo>
                    <a:pt x="743730" y="1393278"/>
                  </a:lnTo>
                  <a:lnTo>
                    <a:pt x="796700" y="1405494"/>
                  </a:lnTo>
                  <a:lnTo>
                    <a:pt x="850840" y="1416216"/>
                  </a:lnTo>
                  <a:lnTo>
                    <a:pt x="906081" y="1425402"/>
                  </a:lnTo>
                  <a:lnTo>
                    <a:pt x="962355" y="1433010"/>
                  </a:lnTo>
                  <a:lnTo>
                    <a:pt x="1019593" y="1439000"/>
                  </a:lnTo>
                  <a:lnTo>
                    <a:pt x="1077726" y="1443330"/>
                  </a:lnTo>
                  <a:lnTo>
                    <a:pt x="1136687" y="1445959"/>
                  </a:lnTo>
                  <a:lnTo>
                    <a:pt x="1196406" y="1446844"/>
                  </a:lnTo>
                  <a:lnTo>
                    <a:pt x="1256126" y="1445959"/>
                  </a:lnTo>
                  <a:lnTo>
                    <a:pt x="1315086" y="1443330"/>
                  </a:lnTo>
                  <a:lnTo>
                    <a:pt x="1373220" y="1439000"/>
                  </a:lnTo>
                  <a:lnTo>
                    <a:pt x="1430457" y="1433010"/>
                  </a:lnTo>
                  <a:lnTo>
                    <a:pt x="1486731" y="1425402"/>
                  </a:lnTo>
                  <a:lnTo>
                    <a:pt x="1541972" y="1416216"/>
                  </a:lnTo>
                  <a:lnTo>
                    <a:pt x="1596112" y="1405494"/>
                  </a:lnTo>
                  <a:lnTo>
                    <a:pt x="1649082" y="1393278"/>
                  </a:lnTo>
                  <a:lnTo>
                    <a:pt x="1700814" y="1379609"/>
                  </a:lnTo>
                  <a:lnTo>
                    <a:pt x="1751239" y="1364528"/>
                  </a:lnTo>
                  <a:lnTo>
                    <a:pt x="1800290" y="1348078"/>
                  </a:lnTo>
                  <a:lnTo>
                    <a:pt x="1847896" y="1330299"/>
                  </a:lnTo>
                  <a:lnTo>
                    <a:pt x="1893990" y="1311233"/>
                  </a:lnTo>
                  <a:lnTo>
                    <a:pt x="1938504" y="1290921"/>
                  </a:lnTo>
                  <a:lnTo>
                    <a:pt x="1981368" y="1269405"/>
                  </a:lnTo>
                  <a:lnTo>
                    <a:pt x="2022514" y="1246727"/>
                  </a:lnTo>
                  <a:lnTo>
                    <a:pt x="2061875" y="1222927"/>
                  </a:lnTo>
                  <a:lnTo>
                    <a:pt x="2099380" y="1198047"/>
                  </a:lnTo>
                  <a:lnTo>
                    <a:pt x="2134963" y="1172128"/>
                  </a:lnTo>
                  <a:lnTo>
                    <a:pt x="2168553" y="1145213"/>
                  </a:lnTo>
                  <a:lnTo>
                    <a:pt x="2200084" y="1117342"/>
                  </a:lnTo>
                  <a:lnTo>
                    <a:pt x="2229485" y="1088558"/>
                  </a:lnTo>
                  <a:lnTo>
                    <a:pt x="2256690" y="1058900"/>
                  </a:lnTo>
                  <a:lnTo>
                    <a:pt x="2281628" y="1028412"/>
                  </a:lnTo>
                  <a:lnTo>
                    <a:pt x="2304233" y="997133"/>
                  </a:lnTo>
                  <a:lnTo>
                    <a:pt x="2342164" y="932373"/>
                  </a:lnTo>
                  <a:lnTo>
                    <a:pt x="2369937" y="864952"/>
                  </a:lnTo>
                  <a:lnTo>
                    <a:pt x="2387003" y="795200"/>
                  </a:lnTo>
                  <a:lnTo>
                    <a:pt x="2392813" y="723450"/>
                  </a:lnTo>
                  <a:lnTo>
                    <a:pt x="2391349" y="687345"/>
                  </a:lnTo>
                  <a:lnTo>
                    <a:pt x="2379843" y="616549"/>
                  </a:lnTo>
                  <a:lnTo>
                    <a:pt x="2357355" y="547918"/>
                  </a:lnTo>
                  <a:lnTo>
                    <a:pt x="2324434" y="481782"/>
                  </a:lnTo>
                  <a:lnTo>
                    <a:pt x="2281628" y="418472"/>
                  </a:lnTo>
                  <a:lnTo>
                    <a:pt x="2256690" y="387981"/>
                  </a:lnTo>
                  <a:lnTo>
                    <a:pt x="2229485" y="358322"/>
                  </a:lnTo>
                  <a:lnTo>
                    <a:pt x="2200084" y="329535"/>
                  </a:lnTo>
                  <a:lnTo>
                    <a:pt x="2168553" y="301662"/>
                  </a:lnTo>
                  <a:lnTo>
                    <a:pt x="2134963" y="274744"/>
                  </a:lnTo>
                  <a:lnTo>
                    <a:pt x="2099380" y="248823"/>
                  </a:lnTo>
                  <a:lnTo>
                    <a:pt x="2061875" y="223941"/>
                  </a:lnTo>
                  <a:lnTo>
                    <a:pt x="2022514" y="200139"/>
                  </a:lnTo>
                  <a:lnTo>
                    <a:pt x="1981368" y="177458"/>
                  </a:lnTo>
                  <a:lnTo>
                    <a:pt x="1938504" y="155940"/>
                  </a:lnTo>
                  <a:lnTo>
                    <a:pt x="1893990" y="135626"/>
                  </a:lnTo>
                  <a:lnTo>
                    <a:pt x="1847896" y="116558"/>
                  </a:lnTo>
                  <a:lnTo>
                    <a:pt x="1800290" y="98777"/>
                  </a:lnTo>
                  <a:lnTo>
                    <a:pt x="1751239" y="82325"/>
                  </a:lnTo>
                  <a:lnTo>
                    <a:pt x="1700814" y="67243"/>
                  </a:lnTo>
                  <a:lnTo>
                    <a:pt x="1649082" y="53572"/>
                  </a:lnTo>
                  <a:lnTo>
                    <a:pt x="1596112" y="41355"/>
                  </a:lnTo>
                  <a:lnTo>
                    <a:pt x="1541972" y="30632"/>
                  </a:lnTo>
                  <a:lnTo>
                    <a:pt x="1486731" y="21445"/>
                  </a:lnTo>
                  <a:lnTo>
                    <a:pt x="1430457" y="13835"/>
                  </a:lnTo>
                  <a:lnTo>
                    <a:pt x="1373220" y="7844"/>
                  </a:lnTo>
                  <a:lnTo>
                    <a:pt x="1315086" y="3514"/>
                  </a:lnTo>
                  <a:lnTo>
                    <a:pt x="1256126" y="885"/>
                  </a:lnTo>
                  <a:lnTo>
                    <a:pt x="1196406" y="0"/>
                  </a:lnTo>
                  <a:close/>
                </a:path>
              </a:pathLst>
            </a:custGeom>
            <a:solidFill>
              <a:srgbClr val="D7D7D7"/>
            </a:solidFill>
          </p:spPr>
          <p:txBody>
            <a:bodyPr wrap="square" lIns="0" tIns="0" rIns="0" bIns="0" rtlCol="0"/>
            <a:lstStyle/>
            <a:p>
              <a:endParaRPr/>
            </a:p>
          </p:txBody>
        </p:sp>
        <p:sp>
          <p:nvSpPr>
            <p:cNvPr id="36" name="object 36"/>
            <p:cNvSpPr/>
            <p:nvPr/>
          </p:nvSpPr>
          <p:spPr>
            <a:xfrm>
              <a:off x="3502315" y="4483402"/>
              <a:ext cx="2393315" cy="1447165"/>
            </a:xfrm>
            <a:custGeom>
              <a:avLst/>
              <a:gdLst/>
              <a:ahLst/>
              <a:cxnLst/>
              <a:rect l="l" t="t" r="r" b="b"/>
              <a:pathLst>
                <a:path w="2393315" h="1447164">
                  <a:moveTo>
                    <a:pt x="0" y="723450"/>
                  </a:moveTo>
                  <a:lnTo>
                    <a:pt x="5789" y="651697"/>
                  </a:lnTo>
                  <a:lnTo>
                    <a:pt x="22838" y="581942"/>
                  </a:lnTo>
                  <a:lnTo>
                    <a:pt x="50600" y="514517"/>
                  </a:lnTo>
                  <a:lnTo>
                    <a:pt x="88525" y="449753"/>
                  </a:lnTo>
                  <a:lnTo>
                    <a:pt x="111127" y="418472"/>
                  </a:lnTo>
                  <a:lnTo>
                    <a:pt x="136065" y="387981"/>
                  </a:lnTo>
                  <a:lnTo>
                    <a:pt x="163269" y="358322"/>
                  </a:lnTo>
                  <a:lnTo>
                    <a:pt x="192671" y="329535"/>
                  </a:lnTo>
                  <a:lnTo>
                    <a:pt x="224202" y="301662"/>
                  </a:lnTo>
                  <a:lnTo>
                    <a:pt x="257794" y="274744"/>
                  </a:lnTo>
                  <a:lnTo>
                    <a:pt x="293379" y="248823"/>
                  </a:lnTo>
                  <a:lnTo>
                    <a:pt x="330887" y="223941"/>
                  </a:lnTo>
                  <a:lnTo>
                    <a:pt x="370250" y="200139"/>
                  </a:lnTo>
                  <a:lnTo>
                    <a:pt x="411400" y="177458"/>
                  </a:lnTo>
                  <a:lnTo>
                    <a:pt x="454268" y="155940"/>
                  </a:lnTo>
                  <a:lnTo>
                    <a:pt x="498785" y="135626"/>
                  </a:lnTo>
                  <a:lnTo>
                    <a:pt x="544883" y="116558"/>
                  </a:lnTo>
                  <a:lnTo>
                    <a:pt x="592494" y="98777"/>
                  </a:lnTo>
                  <a:lnTo>
                    <a:pt x="641548" y="82325"/>
                  </a:lnTo>
                  <a:lnTo>
                    <a:pt x="691977" y="67243"/>
                  </a:lnTo>
                  <a:lnTo>
                    <a:pt x="743713" y="53572"/>
                  </a:lnTo>
                  <a:lnTo>
                    <a:pt x="796686" y="41355"/>
                  </a:lnTo>
                  <a:lnTo>
                    <a:pt x="850830" y="30632"/>
                  </a:lnTo>
                  <a:lnTo>
                    <a:pt x="906074" y="21445"/>
                  </a:lnTo>
                  <a:lnTo>
                    <a:pt x="962350" y="13835"/>
                  </a:lnTo>
                  <a:lnTo>
                    <a:pt x="1019590" y="7844"/>
                  </a:lnTo>
                  <a:lnTo>
                    <a:pt x="1077725" y="3514"/>
                  </a:lnTo>
                  <a:lnTo>
                    <a:pt x="1136687" y="885"/>
                  </a:lnTo>
                  <a:lnTo>
                    <a:pt x="1196406" y="0"/>
                  </a:lnTo>
                  <a:lnTo>
                    <a:pt x="1256126" y="885"/>
                  </a:lnTo>
                  <a:lnTo>
                    <a:pt x="1315086" y="3514"/>
                  </a:lnTo>
                  <a:lnTo>
                    <a:pt x="1373220" y="7844"/>
                  </a:lnTo>
                  <a:lnTo>
                    <a:pt x="1430458" y="13835"/>
                  </a:lnTo>
                  <a:lnTo>
                    <a:pt x="1486731" y="21445"/>
                  </a:lnTo>
                  <a:lnTo>
                    <a:pt x="1541972" y="30632"/>
                  </a:lnTo>
                  <a:lnTo>
                    <a:pt x="1596112" y="41355"/>
                  </a:lnTo>
                  <a:lnTo>
                    <a:pt x="1649082" y="53572"/>
                  </a:lnTo>
                  <a:lnTo>
                    <a:pt x="1700814" y="67243"/>
                  </a:lnTo>
                  <a:lnTo>
                    <a:pt x="1751239" y="82325"/>
                  </a:lnTo>
                  <a:lnTo>
                    <a:pt x="1800290" y="98777"/>
                  </a:lnTo>
                  <a:lnTo>
                    <a:pt x="1847896" y="116558"/>
                  </a:lnTo>
                  <a:lnTo>
                    <a:pt x="1893990" y="135626"/>
                  </a:lnTo>
                  <a:lnTo>
                    <a:pt x="1938504" y="155940"/>
                  </a:lnTo>
                  <a:lnTo>
                    <a:pt x="1981368" y="177458"/>
                  </a:lnTo>
                  <a:lnTo>
                    <a:pt x="2022514" y="200139"/>
                  </a:lnTo>
                  <a:lnTo>
                    <a:pt x="2061875" y="223941"/>
                  </a:lnTo>
                  <a:lnTo>
                    <a:pt x="2099380" y="248823"/>
                  </a:lnTo>
                  <a:lnTo>
                    <a:pt x="2134963" y="274744"/>
                  </a:lnTo>
                  <a:lnTo>
                    <a:pt x="2168553" y="301662"/>
                  </a:lnTo>
                  <a:lnTo>
                    <a:pt x="2200084" y="329535"/>
                  </a:lnTo>
                  <a:lnTo>
                    <a:pt x="2229485" y="358322"/>
                  </a:lnTo>
                  <a:lnTo>
                    <a:pt x="2256690" y="387981"/>
                  </a:lnTo>
                  <a:lnTo>
                    <a:pt x="2281628" y="418472"/>
                  </a:lnTo>
                  <a:lnTo>
                    <a:pt x="2304233" y="449753"/>
                  </a:lnTo>
                  <a:lnTo>
                    <a:pt x="2342164" y="514517"/>
                  </a:lnTo>
                  <a:lnTo>
                    <a:pt x="2369937" y="581942"/>
                  </a:lnTo>
                  <a:lnTo>
                    <a:pt x="2387003" y="651697"/>
                  </a:lnTo>
                  <a:lnTo>
                    <a:pt x="2392813" y="723450"/>
                  </a:lnTo>
                  <a:lnTo>
                    <a:pt x="2391349" y="759554"/>
                  </a:lnTo>
                  <a:lnTo>
                    <a:pt x="2387003" y="795200"/>
                  </a:lnTo>
                  <a:lnTo>
                    <a:pt x="2369937" y="864951"/>
                  </a:lnTo>
                  <a:lnTo>
                    <a:pt x="2342164" y="932373"/>
                  </a:lnTo>
                  <a:lnTo>
                    <a:pt x="2304233" y="997133"/>
                  </a:lnTo>
                  <a:lnTo>
                    <a:pt x="2281628" y="1028412"/>
                  </a:lnTo>
                  <a:lnTo>
                    <a:pt x="2256690" y="1058900"/>
                  </a:lnTo>
                  <a:lnTo>
                    <a:pt x="2229485" y="1088558"/>
                  </a:lnTo>
                  <a:lnTo>
                    <a:pt x="2200084" y="1117342"/>
                  </a:lnTo>
                  <a:lnTo>
                    <a:pt x="2168553" y="1145213"/>
                  </a:lnTo>
                  <a:lnTo>
                    <a:pt x="2134963" y="1172128"/>
                  </a:lnTo>
                  <a:lnTo>
                    <a:pt x="2099380" y="1198047"/>
                  </a:lnTo>
                  <a:lnTo>
                    <a:pt x="2061875" y="1222927"/>
                  </a:lnTo>
                  <a:lnTo>
                    <a:pt x="2022514" y="1246727"/>
                  </a:lnTo>
                  <a:lnTo>
                    <a:pt x="1981368" y="1269405"/>
                  </a:lnTo>
                  <a:lnTo>
                    <a:pt x="1938504" y="1290921"/>
                  </a:lnTo>
                  <a:lnTo>
                    <a:pt x="1893990" y="1311233"/>
                  </a:lnTo>
                  <a:lnTo>
                    <a:pt x="1847896" y="1330299"/>
                  </a:lnTo>
                  <a:lnTo>
                    <a:pt x="1800290" y="1348078"/>
                  </a:lnTo>
                  <a:lnTo>
                    <a:pt x="1751239" y="1364528"/>
                  </a:lnTo>
                  <a:lnTo>
                    <a:pt x="1700814" y="1379609"/>
                  </a:lnTo>
                  <a:lnTo>
                    <a:pt x="1649082" y="1393278"/>
                  </a:lnTo>
                  <a:lnTo>
                    <a:pt x="1596112" y="1405494"/>
                  </a:lnTo>
                  <a:lnTo>
                    <a:pt x="1541972" y="1416216"/>
                  </a:lnTo>
                  <a:lnTo>
                    <a:pt x="1486731" y="1425402"/>
                  </a:lnTo>
                  <a:lnTo>
                    <a:pt x="1430458" y="1433010"/>
                  </a:lnTo>
                  <a:lnTo>
                    <a:pt x="1373220" y="1439000"/>
                  </a:lnTo>
                  <a:lnTo>
                    <a:pt x="1315086" y="1443330"/>
                  </a:lnTo>
                  <a:lnTo>
                    <a:pt x="1256126" y="1445959"/>
                  </a:lnTo>
                  <a:lnTo>
                    <a:pt x="1196406" y="1446844"/>
                  </a:lnTo>
                  <a:lnTo>
                    <a:pt x="1136687" y="1445959"/>
                  </a:lnTo>
                  <a:lnTo>
                    <a:pt x="1077726" y="1443330"/>
                  </a:lnTo>
                  <a:lnTo>
                    <a:pt x="1019593" y="1439000"/>
                  </a:lnTo>
                  <a:lnTo>
                    <a:pt x="962355" y="1433010"/>
                  </a:lnTo>
                  <a:lnTo>
                    <a:pt x="906081" y="1425402"/>
                  </a:lnTo>
                  <a:lnTo>
                    <a:pt x="850840" y="1416216"/>
                  </a:lnTo>
                  <a:lnTo>
                    <a:pt x="796700" y="1405494"/>
                  </a:lnTo>
                  <a:lnTo>
                    <a:pt x="743730" y="1393278"/>
                  </a:lnTo>
                  <a:lnTo>
                    <a:pt x="691998" y="1379609"/>
                  </a:lnTo>
                  <a:lnTo>
                    <a:pt x="641573" y="1364528"/>
                  </a:lnTo>
                  <a:lnTo>
                    <a:pt x="592523" y="1348078"/>
                  </a:lnTo>
                  <a:lnTo>
                    <a:pt x="544917" y="1330299"/>
                  </a:lnTo>
                  <a:lnTo>
                    <a:pt x="498822" y="1311233"/>
                  </a:lnTo>
                  <a:lnTo>
                    <a:pt x="454309" y="1290921"/>
                  </a:lnTo>
                  <a:lnTo>
                    <a:pt x="411445" y="1269405"/>
                  </a:lnTo>
                  <a:lnTo>
                    <a:pt x="370298" y="1246727"/>
                  </a:lnTo>
                  <a:lnTo>
                    <a:pt x="330938" y="1222927"/>
                  </a:lnTo>
                  <a:lnTo>
                    <a:pt x="293432" y="1198047"/>
                  </a:lnTo>
                  <a:lnTo>
                    <a:pt x="257850" y="1172128"/>
                  </a:lnTo>
                  <a:lnTo>
                    <a:pt x="224259" y="1145213"/>
                  </a:lnTo>
                  <a:lnTo>
                    <a:pt x="192729" y="1117342"/>
                  </a:lnTo>
                  <a:lnTo>
                    <a:pt x="163327" y="1088558"/>
                  </a:lnTo>
                  <a:lnTo>
                    <a:pt x="136123" y="1058900"/>
                  </a:lnTo>
                  <a:lnTo>
                    <a:pt x="111184" y="1028412"/>
                  </a:lnTo>
                  <a:lnTo>
                    <a:pt x="88580" y="997133"/>
                  </a:lnTo>
                  <a:lnTo>
                    <a:pt x="50648" y="932373"/>
                  </a:lnTo>
                  <a:lnTo>
                    <a:pt x="22875" y="864951"/>
                  </a:lnTo>
                  <a:lnTo>
                    <a:pt x="5810" y="795200"/>
                  </a:lnTo>
                  <a:lnTo>
                    <a:pt x="1463" y="759554"/>
                  </a:lnTo>
                  <a:lnTo>
                    <a:pt x="0" y="723450"/>
                  </a:lnTo>
                  <a:close/>
                </a:path>
              </a:pathLst>
            </a:custGeom>
            <a:ln w="3175">
              <a:solidFill>
                <a:srgbClr val="000000"/>
              </a:solidFill>
            </a:ln>
          </p:spPr>
          <p:txBody>
            <a:bodyPr wrap="square" lIns="0" tIns="0" rIns="0" bIns="0" rtlCol="0"/>
            <a:lstStyle/>
            <a:p>
              <a:endParaRPr/>
            </a:p>
          </p:txBody>
        </p:sp>
      </p:grpSp>
      <p:sp>
        <p:nvSpPr>
          <p:cNvPr id="37" name="object 37"/>
          <p:cNvSpPr txBox="1"/>
          <p:nvPr/>
        </p:nvSpPr>
        <p:spPr>
          <a:xfrm>
            <a:off x="4246692" y="4595295"/>
            <a:ext cx="904240" cy="246379"/>
          </a:xfrm>
          <a:prstGeom prst="rect">
            <a:avLst/>
          </a:prstGeom>
        </p:spPr>
        <p:txBody>
          <a:bodyPr vert="horz" wrap="square" lIns="0" tIns="12065" rIns="0" bIns="0" rtlCol="0">
            <a:spAutoFit/>
          </a:bodyPr>
          <a:lstStyle/>
          <a:p>
            <a:pPr marL="12700">
              <a:lnSpc>
                <a:spcPct val="100000"/>
              </a:lnSpc>
              <a:spcBef>
                <a:spcPts val="95"/>
              </a:spcBef>
            </a:pPr>
            <a:r>
              <a:rPr sz="1450" u="heavy" spc="-5" dirty="0">
                <a:uFill>
                  <a:solidFill>
                    <a:srgbClr val="000000"/>
                  </a:solidFill>
                </a:uFill>
                <a:latin typeface="Arial MT"/>
                <a:cs typeface="Arial MT"/>
              </a:rPr>
              <a:t>Resources</a:t>
            </a:r>
            <a:endParaRPr sz="1450">
              <a:latin typeface="Arial MT"/>
              <a:cs typeface="Arial MT"/>
            </a:endParaRPr>
          </a:p>
        </p:txBody>
      </p:sp>
      <p:sp>
        <p:nvSpPr>
          <p:cNvPr id="38" name="object 38"/>
          <p:cNvSpPr txBox="1"/>
          <p:nvPr/>
        </p:nvSpPr>
        <p:spPr>
          <a:xfrm>
            <a:off x="3654492" y="5220684"/>
            <a:ext cx="852169" cy="233045"/>
          </a:xfrm>
          <a:prstGeom prst="rect">
            <a:avLst/>
          </a:prstGeom>
          <a:solidFill>
            <a:srgbClr val="E8EDF7"/>
          </a:solidFill>
        </p:spPr>
        <p:txBody>
          <a:bodyPr vert="horz" wrap="square" lIns="0" tIns="10795" rIns="0" bIns="0" rtlCol="0">
            <a:spAutoFit/>
          </a:bodyPr>
          <a:lstStyle/>
          <a:p>
            <a:pPr marL="97790">
              <a:lnSpc>
                <a:spcPct val="100000"/>
              </a:lnSpc>
              <a:spcBef>
                <a:spcPts val="85"/>
              </a:spcBef>
            </a:pPr>
            <a:r>
              <a:rPr sz="1200" spc="20" dirty="0">
                <a:latin typeface="Arial MT"/>
                <a:cs typeface="Arial MT"/>
              </a:rPr>
              <a:t>Networks</a:t>
            </a:r>
            <a:endParaRPr sz="1200">
              <a:latin typeface="Arial MT"/>
              <a:cs typeface="Arial MT"/>
            </a:endParaRPr>
          </a:p>
        </p:txBody>
      </p:sp>
      <p:sp>
        <p:nvSpPr>
          <p:cNvPr id="39" name="object 39"/>
          <p:cNvSpPr txBox="1"/>
          <p:nvPr/>
        </p:nvSpPr>
        <p:spPr>
          <a:xfrm>
            <a:off x="3654492" y="4927270"/>
            <a:ext cx="2061210" cy="233045"/>
          </a:xfrm>
          <a:prstGeom prst="rect">
            <a:avLst/>
          </a:prstGeom>
          <a:solidFill>
            <a:srgbClr val="E8EDF7"/>
          </a:solidFill>
        </p:spPr>
        <p:txBody>
          <a:bodyPr vert="horz" wrap="square" lIns="0" tIns="10795" rIns="0" bIns="0" rtlCol="0">
            <a:spAutoFit/>
          </a:bodyPr>
          <a:lstStyle/>
          <a:p>
            <a:pPr marL="70485">
              <a:lnSpc>
                <a:spcPct val="100000"/>
              </a:lnSpc>
              <a:spcBef>
                <a:spcPts val="85"/>
              </a:spcBef>
            </a:pPr>
            <a:r>
              <a:rPr sz="1200" spc="20" dirty="0">
                <a:latin typeface="Arial MT"/>
                <a:cs typeface="Arial MT"/>
              </a:rPr>
              <a:t>Compute</a:t>
            </a:r>
            <a:r>
              <a:rPr sz="1200" dirty="0">
                <a:latin typeface="Arial MT"/>
                <a:cs typeface="Arial MT"/>
              </a:rPr>
              <a:t> </a:t>
            </a:r>
            <a:r>
              <a:rPr sz="1200" spc="25" dirty="0">
                <a:latin typeface="Arial MT"/>
                <a:cs typeface="Arial MT"/>
              </a:rPr>
              <a:t>&amp;</a:t>
            </a:r>
            <a:r>
              <a:rPr sz="1200" spc="5" dirty="0">
                <a:latin typeface="Arial MT"/>
                <a:cs typeface="Arial MT"/>
              </a:rPr>
              <a:t> </a:t>
            </a:r>
            <a:r>
              <a:rPr sz="1200" spc="15" dirty="0">
                <a:latin typeface="Arial MT"/>
                <a:cs typeface="Arial MT"/>
              </a:rPr>
              <a:t>storage</a:t>
            </a:r>
            <a:r>
              <a:rPr sz="1200" spc="5" dirty="0">
                <a:latin typeface="Arial MT"/>
                <a:cs typeface="Arial MT"/>
              </a:rPr>
              <a:t> </a:t>
            </a:r>
            <a:r>
              <a:rPr sz="1200" spc="15" dirty="0">
                <a:latin typeface="Arial MT"/>
                <a:cs typeface="Arial MT"/>
              </a:rPr>
              <a:t>servers</a:t>
            </a:r>
            <a:endParaRPr sz="1200">
              <a:latin typeface="Arial MT"/>
              <a:cs typeface="Arial MT"/>
            </a:endParaRPr>
          </a:p>
        </p:txBody>
      </p:sp>
      <p:sp>
        <p:nvSpPr>
          <p:cNvPr id="40" name="object 40"/>
          <p:cNvSpPr/>
          <p:nvPr/>
        </p:nvSpPr>
        <p:spPr>
          <a:xfrm>
            <a:off x="4641737" y="5235447"/>
            <a:ext cx="1076325" cy="207010"/>
          </a:xfrm>
          <a:custGeom>
            <a:avLst/>
            <a:gdLst/>
            <a:ahLst/>
            <a:cxnLst/>
            <a:rect l="l" t="t" r="r" b="b"/>
            <a:pathLst>
              <a:path w="1076325" h="207010">
                <a:moveTo>
                  <a:pt x="1076188" y="0"/>
                </a:moveTo>
                <a:lnTo>
                  <a:pt x="0" y="0"/>
                </a:lnTo>
                <a:lnTo>
                  <a:pt x="0" y="206685"/>
                </a:lnTo>
                <a:lnTo>
                  <a:pt x="1076188" y="206685"/>
                </a:lnTo>
                <a:lnTo>
                  <a:pt x="1076188" y="0"/>
                </a:lnTo>
                <a:close/>
              </a:path>
            </a:pathLst>
          </a:custGeom>
          <a:solidFill>
            <a:srgbClr val="E8EDF7"/>
          </a:solidFill>
        </p:spPr>
        <p:txBody>
          <a:bodyPr wrap="square" lIns="0" tIns="0" rIns="0" bIns="0" rtlCol="0"/>
          <a:lstStyle/>
          <a:p>
            <a:endParaRPr/>
          </a:p>
        </p:txBody>
      </p:sp>
      <p:sp>
        <p:nvSpPr>
          <p:cNvPr id="41" name="object 41"/>
          <p:cNvSpPr txBox="1"/>
          <p:nvPr/>
        </p:nvSpPr>
        <p:spPr>
          <a:xfrm>
            <a:off x="4865115" y="5215868"/>
            <a:ext cx="629920" cy="214629"/>
          </a:xfrm>
          <a:prstGeom prst="rect">
            <a:avLst/>
          </a:prstGeom>
        </p:spPr>
        <p:txBody>
          <a:bodyPr vert="horz" wrap="square" lIns="0" tIns="17780" rIns="0" bIns="0" rtlCol="0">
            <a:spAutoFit/>
          </a:bodyPr>
          <a:lstStyle/>
          <a:p>
            <a:pPr marL="12700">
              <a:lnSpc>
                <a:spcPct val="100000"/>
              </a:lnSpc>
              <a:spcBef>
                <a:spcPts val="140"/>
              </a:spcBef>
            </a:pPr>
            <a:r>
              <a:rPr sz="1200" spc="15" dirty="0">
                <a:latin typeface="Arial MT"/>
                <a:cs typeface="Arial MT"/>
              </a:rPr>
              <a:t>Services</a:t>
            </a:r>
            <a:endParaRPr sz="1200">
              <a:latin typeface="Arial MT"/>
              <a:cs typeface="Arial MT"/>
            </a:endParaRPr>
          </a:p>
        </p:txBody>
      </p:sp>
      <p:sp>
        <p:nvSpPr>
          <p:cNvPr id="42" name="object 42"/>
          <p:cNvSpPr txBox="1"/>
          <p:nvPr/>
        </p:nvSpPr>
        <p:spPr>
          <a:xfrm>
            <a:off x="4139515" y="5545475"/>
            <a:ext cx="1076325" cy="207010"/>
          </a:xfrm>
          <a:prstGeom prst="rect">
            <a:avLst/>
          </a:prstGeom>
          <a:solidFill>
            <a:srgbClr val="E8EDF7"/>
          </a:solidFill>
        </p:spPr>
        <p:txBody>
          <a:bodyPr vert="horz" wrap="square" lIns="0" tIns="0" rIns="0" bIns="0" rtlCol="0">
            <a:spAutoFit/>
          </a:bodyPr>
          <a:lstStyle/>
          <a:p>
            <a:pPr marL="113030">
              <a:lnSpc>
                <a:spcPts val="1425"/>
              </a:lnSpc>
            </a:pPr>
            <a:r>
              <a:rPr sz="1200" spc="15" dirty="0">
                <a:latin typeface="Arial MT"/>
                <a:cs typeface="Arial MT"/>
              </a:rPr>
              <a:t>Applications</a:t>
            </a:r>
            <a:endParaRPr sz="1200">
              <a:latin typeface="Arial MT"/>
              <a:cs typeface="Arial MT"/>
            </a:endParaRPr>
          </a:p>
        </p:txBody>
      </p:sp>
      <p:grpSp>
        <p:nvGrpSpPr>
          <p:cNvPr id="43" name="object 43"/>
          <p:cNvGrpSpPr/>
          <p:nvPr/>
        </p:nvGrpSpPr>
        <p:grpSpPr>
          <a:xfrm>
            <a:off x="841834" y="3448389"/>
            <a:ext cx="2721610" cy="1464945"/>
            <a:chOff x="841834" y="3448389"/>
            <a:chExt cx="2721610" cy="1464945"/>
          </a:xfrm>
        </p:grpSpPr>
        <p:sp>
          <p:nvSpPr>
            <p:cNvPr id="44" name="object 44"/>
            <p:cNvSpPr/>
            <p:nvPr/>
          </p:nvSpPr>
          <p:spPr>
            <a:xfrm>
              <a:off x="2202444" y="4039718"/>
              <a:ext cx="0" cy="259715"/>
            </a:xfrm>
            <a:custGeom>
              <a:avLst/>
              <a:gdLst/>
              <a:ahLst/>
              <a:cxnLst/>
              <a:rect l="l" t="t" r="r" b="b"/>
              <a:pathLst>
                <a:path h="259714">
                  <a:moveTo>
                    <a:pt x="0" y="0"/>
                  </a:moveTo>
                  <a:lnTo>
                    <a:pt x="0" y="259176"/>
                  </a:lnTo>
                  <a:lnTo>
                    <a:pt x="0" y="141070"/>
                  </a:lnTo>
                </a:path>
              </a:pathLst>
            </a:custGeom>
            <a:ln w="3175">
              <a:solidFill>
                <a:srgbClr val="000000"/>
              </a:solidFill>
            </a:ln>
          </p:spPr>
          <p:txBody>
            <a:bodyPr wrap="square" lIns="0" tIns="0" rIns="0" bIns="0" rtlCol="0"/>
            <a:lstStyle/>
            <a:p>
              <a:endParaRPr/>
            </a:p>
          </p:txBody>
        </p:sp>
        <p:sp>
          <p:nvSpPr>
            <p:cNvPr id="45" name="object 45"/>
            <p:cNvSpPr/>
            <p:nvPr/>
          </p:nvSpPr>
          <p:spPr>
            <a:xfrm>
              <a:off x="843422" y="3449976"/>
              <a:ext cx="2718435" cy="1461770"/>
            </a:xfrm>
            <a:custGeom>
              <a:avLst/>
              <a:gdLst/>
              <a:ahLst/>
              <a:cxnLst/>
              <a:rect l="l" t="t" r="r" b="b"/>
              <a:pathLst>
                <a:path w="2718435" h="1461770">
                  <a:moveTo>
                    <a:pt x="1358890" y="0"/>
                  </a:moveTo>
                  <a:lnTo>
                    <a:pt x="1296690" y="752"/>
                  </a:lnTo>
                  <a:lnTo>
                    <a:pt x="1235207" y="2987"/>
                  </a:lnTo>
                  <a:lnTo>
                    <a:pt x="1174501" y="6673"/>
                  </a:lnTo>
                  <a:lnTo>
                    <a:pt x="1114634" y="11777"/>
                  </a:lnTo>
                  <a:lnTo>
                    <a:pt x="1055664" y="18267"/>
                  </a:lnTo>
                  <a:lnTo>
                    <a:pt x="997651" y="26111"/>
                  </a:lnTo>
                  <a:lnTo>
                    <a:pt x="940656" y="35276"/>
                  </a:lnTo>
                  <a:lnTo>
                    <a:pt x="884738" y="45731"/>
                  </a:lnTo>
                  <a:lnTo>
                    <a:pt x="829958" y="57443"/>
                  </a:lnTo>
                  <a:lnTo>
                    <a:pt x="776375" y="70379"/>
                  </a:lnTo>
                  <a:lnTo>
                    <a:pt x="724050" y="84508"/>
                  </a:lnTo>
                  <a:lnTo>
                    <a:pt x="673042" y="99796"/>
                  </a:lnTo>
                  <a:lnTo>
                    <a:pt x="623411" y="116213"/>
                  </a:lnTo>
                  <a:lnTo>
                    <a:pt x="575218" y="133725"/>
                  </a:lnTo>
                  <a:lnTo>
                    <a:pt x="528522" y="152300"/>
                  </a:lnTo>
                  <a:lnTo>
                    <a:pt x="483383" y="171907"/>
                  </a:lnTo>
                  <a:lnTo>
                    <a:pt x="439862" y="192511"/>
                  </a:lnTo>
                  <a:lnTo>
                    <a:pt x="398017" y="214083"/>
                  </a:lnTo>
                  <a:lnTo>
                    <a:pt x="357910" y="236588"/>
                  </a:lnTo>
                  <a:lnTo>
                    <a:pt x="319600" y="259995"/>
                  </a:lnTo>
                  <a:lnTo>
                    <a:pt x="283148" y="284272"/>
                  </a:lnTo>
                  <a:lnTo>
                    <a:pt x="248612" y="309386"/>
                  </a:lnTo>
                  <a:lnTo>
                    <a:pt x="216054" y="335305"/>
                  </a:lnTo>
                  <a:lnTo>
                    <a:pt x="185532" y="361996"/>
                  </a:lnTo>
                  <a:lnTo>
                    <a:pt x="157108" y="389428"/>
                  </a:lnTo>
                  <a:lnTo>
                    <a:pt x="130841" y="417568"/>
                  </a:lnTo>
                  <a:lnTo>
                    <a:pt x="85017" y="475843"/>
                  </a:lnTo>
                  <a:lnTo>
                    <a:pt x="48541" y="536564"/>
                  </a:lnTo>
                  <a:lnTo>
                    <a:pt x="21893" y="599471"/>
                  </a:lnTo>
                  <a:lnTo>
                    <a:pt x="5553" y="664306"/>
                  </a:lnTo>
                  <a:lnTo>
                    <a:pt x="0" y="730812"/>
                  </a:lnTo>
                  <a:lnTo>
                    <a:pt x="1398" y="764268"/>
                  </a:lnTo>
                  <a:lnTo>
                    <a:pt x="12405" y="829988"/>
                  </a:lnTo>
                  <a:lnTo>
                    <a:pt x="33960" y="893904"/>
                  </a:lnTo>
                  <a:lnTo>
                    <a:pt x="65584" y="955758"/>
                  </a:lnTo>
                  <a:lnTo>
                    <a:pt x="106795" y="1015293"/>
                  </a:lnTo>
                  <a:lnTo>
                    <a:pt x="157115" y="1072251"/>
                  </a:lnTo>
                  <a:lnTo>
                    <a:pt x="185541" y="1099682"/>
                  </a:lnTo>
                  <a:lnTo>
                    <a:pt x="216064" y="1126373"/>
                  </a:lnTo>
                  <a:lnTo>
                    <a:pt x="248624" y="1152291"/>
                  </a:lnTo>
                  <a:lnTo>
                    <a:pt x="283162" y="1177403"/>
                  </a:lnTo>
                  <a:lnTo>
                    <a:pt x="319617" y="1201677"/>
                  </a:lnTo>
                  <a:lnTo>
                    <a:pt x="357929" y="1225082"/>
                  </a:lnTo>
                  <a:lnTo>
                    <a:pt x="398039" y="1247584"/>
                  </a:lnTo>
                  <a:lnTo>
                    <a:pt x="439886" y="1269152"/>
                  </a:lnTo>
                  <a:lnTo>
                    <a:pt x="483411" y="1289753"/>
                  </a:lnTo>
                  <a:lnTo>
                    <a:pt x="528554" y="1309355"/>
                  </a:lnTo>
                  <a:lnTo>
                    <a:pt x="575254" y="1327926"/>
                  </a:lnTo>
                  <a:lnTo>
                    <a:pt x="623451" y="1345434"/>
                  </a:lnTo>
                  <a:lnTo>
                    <a:pt x="673087" y="1361847"/>
                  </a:lnTo>
                  <a:lnTo>
                    <a:pt x="724100" y="1377131"/>
                  </a:lnTo>
                  <a:lnTo>
                    <a:pt x="776430" y="1391256"/>
                  </a:lnTo>
                  <a:lnTo>
                    <a:pt x="830019" y="1404188"/>
                  </a:lnTo>
                  <a:lnTo>
                    <a:pt x="884805" y="1415896"/>
                  </a:lnTo>
                  <a:lnTo>
                    <a:pt x="940729" y="1426347"/>
                  </a:lnTo>
                  <a:lnTo>
                    <a:pt x="997732" y="1435510"/>
                  </a:lnTo>
                  <a:lnTo>
                    <a:pt x="1055751" y="1443351"/>
                  </a:lnTo>
                  <a:lnTo>
                    <a:pt x="1114729" y="1449839"/>
                  </a:lnTo>
                  <a:lnTo>
                    <a:pt x="1174605" y="1454941"/>
                  </a:lnTo>
                  <a:lnTo>
                    <a:pt x="1235319" y="1458625"/>
                  </a:lnTo>
                  <a:lnTo>
                    <a:pt x="1296811" y="1460859"/>
                  </a:lnTo>
                  <a:lnTo>
                    <a:pt x="1359021" y="1461611"/>
                  </a:lnTo>
                  <a:lnTo>
                    <a:pt x="1421225" y="1460859"/>
                  </a:lnTo>
                  <a:lnTo>
                    <a:pt x="1482711" y="1458625"/>
                  </a:lnTo>
                  <a:lnTo>
                    <a:pt x="1543420" y="1454941"/>
                  </a:lnTo>
                  <a:lnTo>
                    <a:pt x="1603290" y="1449839"/>
                  </a:lnTo>
                  <a:lnTo>
                    <a:pt x="1662264" y="1443351"/>
                  </a:lnTo>
                  <a:lnTo>
                    <a:pt x="1720279" y="1435510"/>
                  </a:lnTo>
                  <a:lnTo>
                    <a:pt x="1777277" y="1426347"/>
                  </a:lnTo>
                  <a:lnTo>
                    <a:pt x="1833197" y="1415896"/>
                  </a:lnTo>
                  <a:lnTo>
                    <a:pt x="1887980" y="1404188"/>
                  </a:lnTo>
                  <a:lnTo>
                    <a:pt x="1941566" y="1391256"/>
                  </a:lnTo>
                  <a:lnTo>
                    <a:pt x="1993894" y="1377131"/>
                  </a:lnTo>
                  <a:lnTo>
                    <a:pt x="2044904" y="1361847"/>
                  </a:lnTo>
                  <a:lnTo>
                    <a:pt x="2094537" y="1345434"/>
                  </a:lnTo>
                  <a:lnTo>
                    <a:pt x="2142733" y="1327926"/>
                  </a:lnTo>
                  <a:lnTo>
                    <a:pt x="2189431" y="1309355"/>
                  </a:lnTo>
                  <a:lnTo>
                    <a:pt x="2234572" y="1289753"/>
                  </a:lnTo>
                  <a:lnTo>
                    <a:pt x="2278095" y="1269152"/>
                  </a:lnTo>
                  <a:lnTo>
                    <a:pt x="2319941" y="1247584"/>
                  </a:lnTo>
                  <a:lnTo>
                    <a:pt x="2360050" y="1225082"/>
                  </a:lnTo>
                  <a:lnTo>
                    <a:pt x="2398362" y="1201677"/>
                  </a:lnTo>
                  <a:lnTo>
                    <a:pt x="2434816" y="1177403"/>
                  </a:lnTo>
                  <a:lnTo>
                    <a:pt x="2469353" y="1152291"/>
                  </a:lnTo>
                  <a:lnTo>
                    <a:pt x="2501913" y="1126373"/>
                  </a:lnTo>
                  <a:lnTo>
                    <a:pt x="2532436" y="1099682"/>
                  </a:lnTo>
                  <a:lnTo>
                    <a:pt x="2560862" y="1072251"/>
                  </a:lnTo>
                  <a:lnTo>
                    <a:pt x="2587130" y="1044110"/>
                  </a:lnTo>
                  <a:lnTo>
                    <a:pt x="2632956" y="985832"/>
                  </a:lnTo>
                  <a:lnTo>
                    <a:pt x="2669433" y="925105"/>
                  </a:lnTo>
                  <a:lnTo>
                    <a:pt x="2696082" y="862187"/>
                  </a:lnTo>
                  <a:lnTo>
                    <a:pt x="2712424" y="797337"/>
                  </a:lnTo>
                  <a:lnTo>
                    <a:pt x="2717978" y="730812"/>
                  </a:lnTo>
                  <a:lnTo>
                    <a:pt x="2716569" y="697366"/>
                  </a:lnTo>
                  <a:lnTo>
                    <a:pt x="2705544" y="631664"/>
                  </a:lnTo>
                  <a:lnTo>
                    <a:pt x="2683975" y="567760"/>
                  </a:lnTo>
                  <a:lnTo>
                    <a:pt x="2652342" y="505914"/>
                  </a:lnTo>
                  <a:lnTo>
                    <a:pt x="2611124" y="446384"/>
                  </a:lnTo>
                  <a:lnTo>
                    <a:pt x="2560800" y="389428"/>
                  </a:lnTo>
                  <a:lnTo>
                    <a:pt x="2532373" y="361996"/>
                  </a:lnTo>
                  <a:lnTo>
                    <a:pt x="2501849" y="335305"/>
                  </a:lnTo>
                  <a:lnTo>
                    <a:pt x="2469288" y="309386"/>
                  </a:lnTo>
                  <a:lnTo>
                    <a:pt x="2434751" y="284272"/>
                  </a:lnTo>
                  <a:lnTo>
                    <a:pt x="2398296" y="259995"/>
                  </a:lnTo>
                  <a:lnTo>
                    <a:pt x="2359985" y="236588"/>
                  </a:lnTo>
                  <a:lnTo>
                    <a:pt x="2319876" y="214083"/>
                  </a:lnTo>
                  <a:lnTo>
                    <a:pt x="2278030" y="192511"/>
                  </a:lnTo>
                  <a:lnTo>
                    <a:pt x="2234506" y="171907"/>
                  </a:lnTo>
                  <a:lnTo>
                    <a:pt x="2189365" y="152300"/>
                  </a:lnTo>
                  <a:lnTo>
                    <a:pt x="2142666" y="133725"/>
                  </a:lnTo>
                  <a:lnTo>
                    <a:pt x="2094470" y="116213"/>
                  </a:lnTo>
                  <a:lnTo>
                    <a:pt x="2044836" y="99796"/>
                  </a:lnTo>
                  <a:lnTo>
                    <a:pt x="1993824" y="84508"/>
                  </a:lnTo>
                  <a:lnTo>
                    <a:pt x="1941494" y="70379"/>
                  </a:lnTo>
                  <a:lnTo>
                    <a:pt x="1887907" y="57443"/>
                  </a:lnTo>
                  <a:lnTo>
                    <a:pt x="1833121" y="45731"/>
                  </a:lnTo>
                  <a:lnTo>
                    <a:pt x="1777196" y="35276"/>
                  </a:lnTo>
                  <a:lnTo>
                    <a:pt x="1720194" y="26111"/>
                  </a:lnTo>
                  <a:lnTo>
                    <a:pt x="1662173" y="18267"/>
                  </a:lnTo>
                  <a:lnTo>
                    <a:pt x="1603194" y="11777"/>
                  </a:lnTo>
                  <a:lnTo>
                    <a:pt x="1543316" y="6673"/>
                  </a:lnTo>
                  <a:lnTo>
                    <a:pt x="1482600" y="2987"/>
                  </a:lnTo>
                  <a:lnTo>
                    <a:pt x="1421104" y="752"/>
                  </a:lnTo>
                  <a:lnTo>
                    <a:pt x="1358890" y="0"/>
                  </a:lnTo>
                  <a:close/>
                </a:path>
              </a:pathLst>
            </a:custGeom>
            <a:solidFill>
              <a:srgbClr val="D7D7D7"/>
            </a:solidFill>
          </p:spPr>
          <p:txBody>
            <a:bodyPr wrap="square" lIns="0" tIns="0" rIns="0" bIns="0" rtlCol="0"/>
            <a:lstStyle/>
            <a:p>
              <a:endParaRPr/>
            </a:p>
          </p:txBody>
        </p:sp>
        <p:sp>
          <p:nvSpPr>
            <p:cNvPr id="46" name="object 46"/>
            <p:cNvSpPr/>
            <p:nvPr/>
          </p:nvSpPr>
          <p:spPr>
            <a:xfrm>
              <a:off x="843422" y="3449976"/>
              <a:ext cx="2718435" cy="1461770"/>
            </a:xfrm>
            <a:custGeom>
              <a:avLst/>
              <a:gdLst/>
              <a:ahLst/>
              <a:cxnLst/>
              <a:rect l="l" t="t" r="r" b="b"/>
              <a:pathLst>
                <a:path w="2718435" h="1461770">
                  <a:moveTo>
                    <a:pt x="0" y="730812"/>
                  </a:moveTo>
                  <a:lnTo>
                    <a:pt x="5553" y="664306"/>
                  </a:lnTo>
                  <a:lnTo>
                    <a:pt x="21893" y="599471"/>
                  </a:lnTo>
                  <a:lnTo>
                    <a:pt x="48541" y="536564"/>
                  </a:lnTo>
                  <a:lnTo>
                    <a:pt x="85017" y="475843"/>
                  </a:lnTo>
                  <a:lnTo>
                    <a:pt x="130841" y="417568"/>
                  </a:lnTo>
                  <a:lnTo>
                    <a:pt x="157108" y="389428"/>
                  </a:lnTo>
                  <a:lnTo>
                    <a:pt x="185532" y="361996"/>
                  </a:lnTo>
                  <a:lnTo>
                    <a:pt x="216054" y="335305"/>
                  </a:lnTo>
                  <a:lnTo>
                    <a:pt x="248612" y="309386"/>
                  </a:lnTo>
                  <a:lnTo>
                    <a:pt x="283148" y="284272"/>
                  </a:lnTo>
                  <a:lnTo>
                    <a:pt x="319600" y="259995"/>
                  </a:lnTo>
                  <a:lnTo>
                    <a:pt x="357910" y="236588"/>
                  </a:lnTo>
                  <a:lnTo>
                    <a:pt x="398017" y="214083"/>
                  </a:lnTo>
                  <a:lnTo>
                    <a:pt x="439862" y="192511"/>
                  </a:lnTo>
                  <a:lnTo>
                    <a:pt x="483383" y="171907"/>
                  </a:lnTo>
                  <a:lnTo>
                    <a:pt x="528522" y="152300"/>
                  </a:lnTo>
                  <a:lnTo>
                    <a:pt x="575218" y="133725"/>
                  </a:lnTo>
                  <a:lnTo>
                    <a:pt x="623411" y="116213"/>
                  </a:lnTo>
                  <a:lnTo>
                    <a:pt x="673042" y="99796"/>
                  </a:lnTo>
                  <a:lnTo>
                    <a:pt x="724050" y="84508"/>
                  </a:lnTo>
                  <a:lnTo>
                    <a:pt x="776375" y="70379"/>
                  </a:lnTo>
                  <a:lnTo>
                    <a:pt x="829958" y="57443"/>
                  </a:lnTo>
                  <a:lnTo>
                    <a:pt x="884738" y="45731"/>
                  </a:lnTo>
                  <a:lnTo>
                    <a:pt x="940656" y="35276"/>
                  </a:lnTo>
                  <a:lnTo>
                    <a:pt x="997651" y="26111"/>
                  </a:lnTo>
                  <a:lnTo>
                    <a:pt x="1055664" y="18267"/>
                  </a:lnTo>
                  <a:lnTo>
                    <a:pt x="1114634" y="11777"/>
                  </a:lnTo>
                  <a:lnTo>
                    <a:pt x="1174501" y="6673"/>
                  </a:lnTo>
                  <a:lnTo>
                    <a:pt x="1235207" y="2987"/>
                  </a:lnTo>
                  <a:lnTo>
                    <a:pt x="1296690" y="752"/>
                  </a:lnTo>
                  <a:lnTo>
                    <a:pt x="1358890" y="0"/>
                  </a:lnTo>
                  <a:lnTo>
                    <a:pt x="1421104" y="752"/>
                  </a:lnTo>
                  <a:lnTo>
                    <a:pt x="1482600" y="2987"/>
                  </a:lnTo>
                  <a:lnTo>
                    <a:pt x="1543316" y="6673"/>
                  </a:lnTo>
                  <a:lnTo>
                    <a:pt x="1603194" y="11777"/>
                  </a:lnTo>
                  <a:lnTo>
                    <a:pt x="1662173" y="18267"/>
                  </a:lnTo>
                  <a:lnTo>
                    <a:pt x="1720194" y="26111"/>
                  </a:lnTo>
                  <a:lnTo>
                    <a:pt x="1777196" y="35276"/>
                  </a:lnTo>
                  <a:lnTo>
                    <a:pt x="1833121" y="45731"/>
                  </a:lnTo>
                  <a:lnTo>
                    <a:pt x="1887907" y="57443"/>
                  </a:lnTo>
                  <a:lnTo>
                    <a:pt x="1941494" y="70379"/>
                  </a:lnTo>
                  <a:lnTo>
                    <a:pt x="1993824" y="84508"/>
                  </a:lnTo>
                  <a:lnTo>
                    <a:pt x="2044836" y="99796"/>
                  </a:lnTo>
                  <a:lnTo>
                    <a:pt x="2094470" y="116213"/>
                  </a:lnTo>
                  <a:lnTo>
                    <a:pt x="2142666" y="133725"/>
                  </a:lnTo>
                  <a:lnTo>
                    <a:pt x="2189365" y="152300"/>
                  </a:lnTo>
                  <a:lnTo>
                    <a:pt x="2234506" y="171907"/>
                  </a:lnTo>
                  <a:lnTo>
                    <a:pt x="2278030" y="192511"/>
                  </a:lnTo>
                  <a:lnTo>
                    <a:pt x="2319876" y="214083"/>
                  </a:lnTo>
                  <a:lnTo>
                    <a:pt x="2359985" y="236588"/>
                  </a:lnTo>
                  <a:lnTo>
                    <a:pt x="2398296" y="259995"/>
                  </a:lnTo>
                  <a:lnTo>
                    <a:pt x="2434751" y="284272"/>
                  </a:lnTo>
                  <a:lnTo>
                    <a:pt x="2469288" y="309386"/>
                  </a:lnTo>
                  <a:lnTo>
                    <a:pt x="2501849" y="335305"/>
                  </a:lnTo>
                  <a:lnTo>
                    <a:pt x="2532373" y="361996"/>
                  </a:lnTo>
                  <a:lnTo>
                    <a:pt x="2560800" y="389428"/>
                  </a:lnTo>
                  <a:lnTo>
                    <a:pt x="2587070" y="417568"/>
                  </a:lnTo>
                  <a:lnTo>
                    <a:pt x="2632901" y="475843"/>
                  </a:lnTo>
                  <a:lnTo>
                    <a:pt x="2669387" y="536564"/>
                  </a:lnTo>
                  <a:lnTo>
                    <a:pt x="2696048" y="599471"/>
                  </a:lnTo>
                  <a:lnTo>
                    <a:pt x="2712404" y="664306"/>
                  </a:lnTo>
                  <a:lnTo>
                    <a:pt x="2717978" y="730812"/>
                  </a:lnTo>
                  <a:lnTo>
                    <a:pt x="2716579" y="764268"/>
                  </a:lnTo>
                  <a:lnTo>
                    <a:pt x="2712424" y="797337"/>
                  </a:lnTo>
                  <a:lnTo>
                    <a:pt x="2696082" y="862187"/>
                  </a:lnTo>
                  <a:lnTo>
                    <a:pt x="2669433" y="925105"/>
                  </a:lnTo>
                  <a:lnTo>
                    <a:pt x="2632956" y="985832"/>
                  </a:lnTo>
                  <a:lnTo>
                    <a:pt x="2587130" y="1044110"/>
                  </a:lnTo>
                  <a:lnTo>
                    <a:pt x="2560862" y="1072251"/>
                  </a:lnTo>
                  <a:lnTo>
                    <a:pt x="2532436" y="1099682"/>
                  </a:lnTo>
                  <a:lnTo>
                    <a:pt x="2501913" y="1126373"/>
                  </a:lnTo>
                  <a:lnTo>
                    <a:pt x="2469353" y="1152291"/>
                  </a:lnTo>
                  <a:lnTo>
                    <a:pt x="2434816" y="1177403"/>
                  </a:lnTo>
                  <a:lnTo>
                    <a:pt x="2398362" y="1201677"/>
                  </a:lnTo>
                  <a:lnTo>
                    <a:pt x="2360050" y="1225081"/>
                  </a:lnTo>
                  <a:lnTo>
                    <a:pt x="2319941" y="1247584"/>
                  </a:lnTo>
                  <a:lnTo>
                    <a:pt x="2278095" y="1269152"/>
                  </a:lnTo>
                  <a:lnTo>
                    <a:pt x="2234572" y="1289753"/>
                  </a:lnTo>
                  <a:lnTo>
                    <a:pt x="2189431" y="1309355"/>
                  </a:lnTo>
                  <a:lnTo>
                    <a:pt x="2142733" y="1327926"/>
                  </a:lnTo>
                  <a:lnTo>
                    <a:pt x="2094537" y="1345434"/>
                  </a:lnTo>
                  <a:lnTo>
                    <a:pt x="2044904" y="1361847"/>
                  </a:lnTo>
                  <a:lnTo>
                    <a:pt x="1993894" y="1377131"/>
                  </a:lnTo>
                  <a:lnTo>
                    <a:pt x="1941566" y="1391256"/>
                  </a:lnTo>
                  <a:lnTo>
                    <a:pt x="1887980" y="1404188"/>
                  </a:lnTo>
                  <a:lnTo>
                    <a:pt x="1833198" y="1415896"/>
                  </a:lnTo>
                  <a:lnTo>
                    <a:pt x="1777277" y="1426347"/>
                  </a:lnTo>
                  <a:lnTo>
                    <a:pt x="1720279" y="1435510"/>
                  </a:lnTo>
                  <a:lnTo>
                    <a:pt x="1662264" y="1443351"/>
                  </a:lnTo>
                  <a:lnTo>
                    <a:pt x="1603290" y="1449839"/>
                  </a:lnTo>
                  <a:lnTo>
                    <a:pt x="1543420" y="1454941"/>
                  </a:lnTo>
                  <a:lnTo>
                    <a:pt x="1482711" y="1458625"/>
                  </a:lnTo>
                  <a:lnTo>
                    <a:pt x="1421225" y="1460859"/>
                  </a:lnTo>
                  <a:lnTo>
                    <a:pt x="1359021" y="1461611"/>
                  </a:lnTo>
                  <a:lnTo>
                    <a:pt x="1296811" y="1460859"/>
                  </a:lnTo>
                  <a:lnTo>
                    <a:pt x="1235319" y="1458625"/>
                  </a:lnTo>
                  <a:lnTo>
                    <a:pt x="1174605" y="1454941"/>
                  </a:lnTo>
                  <a:lnTo>
                    <a:pt x="1114729" y="1449839"/>
                  </a:lnTo>
                  <a:lnTo>
                    <a:pt x="1055751" y="1443351"/>
                  </a:lnTo>
                  <a:lnTo>
                    <a:pt x="997732" y="1435510"/>
                  </a:lnTo>
                  <a:lnTo>
                    <a:pt x="940729" y="1426347"/>
                  </a:lnTo>
                  <a:lnTo>
                    <a:pt x="884805" y="1415896"/>
                  </a:lnTo>
                  <a:lnTo>
                    <a:pt x="830019" y="1404188"/>
                  </a:lnTo>
                  <a:lnTo>
                    <a:pt x="776430" y="1391256"/>
                  </a:lnTo>
                  <a:lnTo>
                    <a:pt x="724100" y="1377131"/>
                  </a:lnTo>
                  <a:lnTo>
                    <a:pt x="673087" y="1361847"/>
                  </a:lnTo>
                  <a:lnTo>
                    <a:pt x="623451" y="1345434"/>
                  </a:lnTo>
                  <a:lnTo>
                    <a:pt x="575254" y="1327926"/>
                  </a:lnTo>
                  <a:lnTo>
                    <a:pt x="528554" y="1309355"/>
                  </a:lnTo>
                  <a:lnTo>
                    <a:pt x="483411" y="1289753"/>
                  </a:lnTo>
                  <a:lnTo>
                    <a:pt x="439886" y="1269152"/>
                  </a:lnTo>
                  <a:lnTo>
                    <a:pt x="398039" y="1247584"/>
                  </a:lnTo>
                  <a:lnTo>
                    <a:pt x="357929" y="1225081"/>
                  </a:lnTo>
                  <a:lnTo>
                    <a:pt x="319617" y="1201677"/>
                  </a:lnTo>
                  <a:lnTo>
                    <a:pt x="283162" y="1177403"/>
                  </a:lnTo>
                  <a:lnTo>
                    <a:pt x="248624" y="1152291"/>
                  </a:lnTo>
                  <a:lnTo>
                    <a:pt x="216064" y="1126373"/>
                  </a:lnTo>
                  <a:lnTo>
                    <a:pt x="185541" y="1099682"/>
                  </a:lnTo>
                  <a:lnTo>
                    <a:pt x="157115" y="1072251"/>
                  </a:lnTo>
                  <a:lnTo>
                    <a:pt x="130846" y="1044110"/>
                  </a:lnTo>
                  <a:lnTo>
                    <a:pt x="85021" y="985832"/>
                  </a:lnTo>
                  <a:lnTo>
                    <a:pt x="48543" y="925105"/>
                  </a:lnTo>
                  <a:lnTo>
                    <a:pt x="21894" y="862187"/>
                  </a:lnTo>
                  <a:lnTo>
                    <a:pt x="5553" y="797337"/>
                  </a:lnTo>
                  <a:lnTo>
                    <a:pt x="1398" y="764268"/>
                  </a:lnTo>
                  <a:lnTo>
                    <a:pt x="0" y="730812"/>
                  </a:lnTo>
                  <a:close/>
                </a:path>
              </a:pathLst>
            </a:custGeom>
            <a:ln w="3175">
              <a:solidFill>
                <a:srgbClr val="000000"/>
              </a:solidFill>
            </a:ln>
          </p:spPr>
          <p:txBody>
            <a:bodyPr wrap="square" lIns="0" tIns="0" rIns="0" bIns="0" rtlCol="0"/>
            <a:lstStyle/>
            <a:p>
              <a:endParaRPr/>
            </a:p>
          </p:txBody>
        </p:sp>
      </p:grpSp>
      <p:sp>
        <p:nvSpPr>
          <p:cNvPr id="47" name="object 47"/>
          <p:cNvSpPr txBox="1"/>
          <p:nvPr/>
        </p:nvSpPr>
        <p:spPr>
          <a:xfrm>
            <a:off x="1648236" y="3562735"/>
            <a:ext cx="1108710" cy="246379"/>
          </a:xfrm>
          <a:prstGeom prst="rect">
            <a:avLst/>
          </a:prstGeom>
        </p:spPr>
        <p:txBody>
          <a:bodyPr vert="horz" wrap="square" lIns="0" tIns="12065" rIns="0" bIns="0" rtlCol="0">
            <a:spAutoFit/>
          </a:bodyPr>
          <a:lstStyle/>
          <a:p>
            <a:pPr marL="12700">
              <a:lnSpc>
                <a:spcPct val="100000"/>
              </a:lnSpc>
              <a:spcBef>
                <a:spcPts val="95"/>
              </a:spcBef>
            </a:pPr>
            <a:r>
              <a:rPr sz="1450" u="heavy" spc="-5" dirty="0">
                <a:uFill>
                  <a:solidFill>
                    <a:srgbClr val="000000"/>
                  </a:solidFill>
                </a:uFill>
                <a:latin typeface="Arial MT"/>
                <a:cs typeface="Arial MT"/>
              </a:rPr>
              <a:t>Infrastructure</a:t>
            </a:r>
            <a:endParaRPr sz="1450">
              <a:latin typeface="Arial MT"/>
              <a:cs typeface="Arial MT"/>
            </a:endParaRPr>
          </a:p>
        </p:txBody>
      </p:sp>
      <p:sp>
        <p:nvSpPr>
          <p:cNvPr id="48" name="object 48"/>
          <p:cNvSpPr txBox="1"/>
          <p:nvPr/>
        </p:nvSpPr>
        <p:spPr>
          <a:xfrm>
            <a:off x="1286560" y="3815356"/>
            <a:ext cx="1831975" cy="224790"/>
          </a:xfrm>
          <a:prstGeom prst="rect">
            <a:avLst/>
          </a:prstGeom>
          <a:solidFill>
            <a:srgbClr val="E8EDF7"/>
          </a:solidFill>
        </p:spPr>
        <p:txBody>
          <a:bodyPr vert="horz" wrap="square" lIns="0" tIns="6985" rIns="0" bIns="0" rtlCol="0">
            <a:spAutoFit/>
          </a:bodyPr>
          <a:lstStyle/>
          <a:p>
            <a:pPr marL="57150">
              <a:lnSpc>
                <a:spcPct val="100000"/>
              </a:lnSpc>
              <a:spcBef>
                <a:spcPts val="55"/>
              </a:spcBef>
            </a:pPr>
            <a:r>
              <a:rPr sz="1200" spc="15" dirty="0">
                <a:latin typeface="Arial MT"/>
                <a:cs typeface="Arial MT"/>
              </a:rPr>
              <a:t>Distributed</a:t>
            </a:r>
            <a:r>
              <a:rPr sz="1200" spc="-25" dirty="0">
                <a:latin typeface="Arial MT"/>
                <a:cs typeface="Arial MT"/>
              </a:rPr>
              <a:t> </a:t>
            </a:r>
            <a:r>
              <a:rPr sz="1200" spc="15" dirty="0">
                <a:latin typeface="Arial MT"/>
                <a:cs typeface="Arial MT"/>
              </a:rPr>
              <a:t>infrastructure</a:t>
            </a:r>
            <a:endParaRPr sz="1200">
              <a:latin typeface="Arial MT"/>
              <a:cs typeface="Arial MT"/>
            </a:endParaRPr>
          </a:p>
        </p:txBody>
      </p:sp>
      <p:sp>
        <p:nvSpPr>
          <p:cNvPr id="49" name="object 49"/>
          <p:cNvSpPr/>
          <p:nvPr/>
        </p:nvSpPr>
        <p:spPr>
          <a:xfrm>
            <a:off x="1286560" y="4080897"/>
            <a:ext cx="1831975" cy="202565"/>
          </a:xfrm>
          <a:custGeom>
            <a:avLst/>
            <a:gdLst/>
            <a:ahLst/>
            <a:cxnLst/>
            <a:rect l="l" t="t" r="r" b="b"/>
            <a:pathLst>
              <a:path w="1831975" h="202564">
                <a:moveTo>
                  <a:pt x="1831636" y="0"/>
                </a:moveTo>
                <a:lnTo>
                  <a:pt x="0" y="0"/>
                </a:lnTo>
                <a:lnTo>
                  <a:pt x="0" y="202512"/>
                </a:lnTo>
                <a:lnTo>
                  <a:pt x="1831636" y="202512"/>
                </a:lnTo>
                <a:lnTo>
                  <a:pt x="1831636" y="0"/>
                </a:lnTo>
                <a:close/>
              </a:path>
            </a:pathLst>
          </a:custGeom>
          <a:solidFill>
            <a:srgbClr val="E8EDF7"/>
          </a:solidFill>
        </p:spPr>
        <p:txBody>
          <a:bodyPr wrap="square" lIns="0" tIns="0" rIns="0" bIns="0" rtlCol="0"/>
          <a:lstStyle/>
          <a:p>
            <a:endParaRPr/>
          </a:p>
        </p:txBody>
      </p:sp>
      <p:sp>
        <p:nvSpPr>
          <p:cNvPr id="50" name="object 50"/>
          <p:cNvSpPr txBox="1"/>
          <p:nvPr/>
        </p:nvSpPr>
        <p:spPr>
          <a:xfrm>
            <a:off x="1286560" y="4059166"/>
            <a:ext cx="1831975" cy="214629"/>
          </a:xfrm>
          <a:prstGeom prst="rect">
            <a:avLst/>
          </a:prstGeom>
        </p:spPr>
        <p:txBody>
          <a:bodyPr vert="horz" wrap="square" lIns="0" tIns="17780" rIns="0" bIns="0" rtlCol="0">
            <a:spAutoFit/>
          </a:bodyPr>
          <a:lstStyle/>
          <a:p>
            <a:pPr marL="118745">
              <a:lnSpc>
                <a:spcPct val="100000"/>
              </a:lnSpc>
              <a:spcBef>
                <a:spcPts val="140"/>
              </a:spcBef>
            </a:pPr>
            <a:r>
              <a:rPr sz="1200" spc="20" dirty="0">
                <a:latin typeface="Arial MT"/>
                <a:cs typeface="Arial MT"/>
              </a:rPr>
              <a:t>Resource</a:t>
            </a:r>
            <a:r>
              <a:rPr sz="1200" spc="-30" dirty="0">
                <a:latin typeface="Arial MT"/>
                <a:cs typeface="Arial MT"/>
              </a:rPr>
              <a:t> </a:t>
            </a:r>
            <a:r>
              <a:rPr sz="1200" spc="15" dirty="0">
                <a:latin typeface="Arial MT"/>
                <a:cs typeface="Arial MT"/>
              </a:rPr>
              <a:t>virtualization</a:t>
            </a:r>
            <a:endParaRPr sz="1200">
              <a:latin typeface="Arial MT"/>
              <a:cs typeface="Arial MT"/>
            </a:endParaRPr>
          </a:p>
        </p:txBody>
      </p:sp>
      <p:sp>
        <p:nvSpPr>
          <p:cNvPr id="51" name="object 51"/>
          <p:cNvSpPr txBox="1"/>
          <p:nvPr/>
        </p:nvSpPr>
        <p:spPr>
          <a:xfrm>
            <a:off x="1286560" y="4321781"/>
            <a:ext cx="1831975" cy="231140"/>
          </a:xfrm>
          <a:prstGeom prst="rect">
            <a:avLst/>
          </a:prstGeom>
          <a:solidFill>
            <a:srgbClr val="E8EDF7"/>
          </a:solidFill>
        </p:spPr>
        <p:txBody>
          <a:bodyPr vert="horz" wrap="square" lIns="0" tIns="10160" rIns="0" bIns="0" rtlCol="0">
            <a:spAutoFit/>
          </a:bodyPr>
          <a:lstStyle/>
          <a:p>
            <a:pPr marL="162560">
              <a:lnSpc>
                <a:spcPct val="100000"/>
              </a:lnSpc>
              <a:spcBef>
                <a:spcPts val="80"/>
              </a:spcBef>
            </a:pPr>
            <a:r>
              <a:rPr sz="1200" spc="20" dirty="0">
                <a:latin typeface="Arial MT"/>
                <a:cs typeface="Arial MT"/>
              </a:rPr>
              <a:t>Autonomous</a:t>
            </a:r>
            <a:r>
              <a:rPr sz="1200" spc="-25" dirty="0">
                <a:latin typeface="Arial MT"/>
                <a:cs typeface="Arial MT"/>
              </a:rPr>
              <a:t> </a:t>
            </a:r>
            <a:r>
              <a:rPr sz="1200" spc="20" dirty="0">
                <a:latin typeface="Arial MT"/>
                <a:cs typeface="Arial MT"/>
              </a:rPr>
              <a:t>systems</a:t>
            </a:r>
            <a:endParaRPr sz="1200">
              <a:latin typeface="Arial MT"/>
              <a:cs typeface="Arial MT"/>
            </a:endParaRPr>
          </a:p>
        </p:txBody>
      </p:sp>
      <p:grpSp>
        <p:nvGrpSpPr>
          <p:cNvPr id="52" name="object 52"/>
          <p:cNvGrpSpPr/>
          <p:nvPr/>
        </p:nvGrpSpPr>
        <p:grpSpPr>
          <a:xfrm>
            <a:off x="3116687" y="3420318"/>
            <a:ext cx="1835150" cy="1168400"/>
            <a:chOff x="3116687" y="3420318"/>
            <a:chExt cx="1835150" cy="1168400"/>
          </a:xfrm>
        </p:grpSpPr>
        <p:sp>
          <p:nvSpPr>
            <p:cNvPr id="53" name="object 53"/>
            <p:cNvSpPr/>
            <p:nvPr/>
          </p:nvSpPr>
          <p:spPr>
            <a:xfrm>
              <a:off x="3118262" y="3421893"/>
              <a:ext cx="711835" cy="570230"/>
            </a:xfrm>
            <a:custGeom>
              <a:avLst/>
              <a:gdLst/>
              <a:ahLst/>
              <a:cxnLst/>
              <a:rect l="l" t="t" r="r" b="b"/>
              <a:pathLst>
                <a:path w="711835" h="570229">
                  <a:moveTo>
                    <a:pt x="645602" y="0"/>
                  </a:moveTo>
                  <a:lnTo>
                    <a:pt x="113968" y="357729"/>
                  </a:lnTo>
                  <a:lnTo>
                    <a:pt x="146005" y="193824"/>
                  </a:lnTo>
                  <a:lnTo>
                    <a:pt x="63943" y="177814"/>
                  </a:lnTo>
                  <a:lnTo>
                    <a:pt x="0" y="505755"/>
                  </a:lnTo>
                  <a:lnTo>
                    <a:pt x="327987" y="569663"/>
                  </a:lnTo>
                  <a:lnTo>
                    <a:pt x="344006" y="487776"/>
                  </a:lnTo>
                  <a:lnTo>
                    <a:pt x="180012" y="455757"/>
                  </a:lnTo>
                  <a:lnTo>
                    <a:pt x="711646" y="97896"/>
                  </a:lnTo>
                  <a:lnTo>
                    <a:pt x="645602" y="0"/>
                  </a:lnTo>
                  <a:close/>
                </a:path>
              </a:pathLst>
            </a:custGeom>
            <a:solidFill>
              <a:srgbClr val="A4A4A4"/>
            </a:solidFill>
          </p:spPr>
          <p:txBody>
            <a:bodyPr wrap="square" lIns="0" tIns="0" rIns="0" bIns="0" rtlCol="0"/>
            <a:lstStyle/>
            <a:p>
              <a:endParaRPr/>
            </a:p>
          </p:txBody>
        </p:sp>
        <p:sp>
          <p:nvSpPr>
            <p:cNvPr id="54" name="object 54"/>
            <p:cNvSpPr/>
            <p:nvPr/>
          </p:nvSpPr>
          <p:spPr>
            <a:xfrm>
              <a:off x="3118262" y="3421893"/>
              <a:ext cx="711835" cy="570230"/>
            </a:xfrm>
            <a:custGeom>
              <a:avLst/>
              <a:gdLst/>
              <a:ahLst/>
              <a:cxnLst/>
              <a:rect l="l" t="t" r="r" b="b"/>
              <a:pathLst>
                <a:path w="711835" h="570229">
                  <a:moveTo>
                    <a:pt x="0" y="505755"/>
                  </a:moveTo>
                  <a:lnTo>
                    <a:pt x="327987" y="569663"/>
                  </a:lnTo>
                  <a:lnTo>
                    <a:pt x="344006" y="487776"/>
                  </a:lnTo>
                  <a:lnTo>
                    <a:pt x="180012" y="455757"/>
                  </a:lnTo>
                  <a:lnTo>
                    <a:pt x="711646" y="97896"/>
                  </a:lnTo>
                  <a:lnTo>
                    <a:pt x="645602" y="0"/>
                  </a:lnTo>
                  <a:lnTo>
                    <a:pt x="113968" y="357729"/>
                  </a:lnTo>
                  <a:lnTo>
                    <a:pt x="146005" y="193824"/>
                  </a:lnTo>
                  <a:lnTo>
                    <a:pt x="63943" y="177814"/>
                  </a:lnTo>
                  <a:lnTo>
                    <a:pt x="0" y="505755"/>
                  </a:lnTo>
                  <a:close/>
                </a:path>
              </a:pathLst>
            </a:custGeom>
            <a:ln w="3175">
              <a:solidFill>
                <a:srgbClr val="000000"/>
              </a:solidFill>
            </a:ln>
          </p:spPr>
          <p:txBody>
            <a:bodyPr wrap="square" lIns="0" tIns="0" rIns="0" bIns="0" rtlCol="0"/>
            <a:lstStyle/>
            <a:p>
              <a:endParaRPr/>
            </a:p>
          </p:txBody>
        </p:sp>
        <p:sp>
          <p:nvSpPr>
            <p:cNvPr id="55" name="object 55"/>
            <p:cNvSpPr/>
            <p:nvPr/>
          </p:nvSpPr>
          <p:spPr>
            <a:xfrm>
              <a:off x="4477087" y="3760070"/>
              <a:ext cx="473075" cy="826769"/>
            </a:xfrm>
            <a:custGeom>
              <a:avLst/>
              <a:gdLst/>
              <a:ahLst/>
              <a:cxnLst/>
              <a:rect l="l" t="t" r="r" b="b"/>
              <a:pathLst>
                <a:path w="473075" h="826770">
                  <a:moveTo>
                    <a:pt x="295425" y="0"/>
                  </a:moveTo>
                  <a:lnTo>
                    <a:pt x="177255" y="0"/>
                  </a:lnTo>
                  <a:lnTo>
                    <a:pt x="177255" y="649581"/>
                  </a:lnTo>
                  <a:lnTo>
                    <a:pt x="59085" y="531476"/>
                  </a:lnTo>
                  <a:lnTo>
                    <a:pt x="0" y="590528"/>
                  </a:lnTo>
                  <a:lnTo>
                    <a:pt x="236340" y="826740"/>
                  </a:lnTo>
                  <a:lnTo>
                    <a:pt x="472680" y="590528"/>
                  </a:lnTo>
                  <a:lnTo>
                    <a:pt x="413595" y="531476"/>
                  </a:lnTo>
                  <a:lnTo>
                    <a:pt x="295425" y="649581"/>
                  </a:lnTo>
                  <a:lnTo>
                    <a:pt x="295425" y="0"/>
                  </a:lnTo>
                  <a:close/>
                </a:path>
              </a:pathLst>
            </a:custGeom>
            <a:solidFill>
              <a:srgbClr val="A4A4A4"/>
            </a:solidFill>
          </p:spPr>
          <p:txBody>
            <a:bodyPr wrap="square" lIns="0" tIns="0" rIns="0" bIns="0" rtlCol="0"/>
            <a:lstStyle/>
            <a:p>
              <a:endParaRPr/>
            </a:p>
          </p:txBody>
        </p:sp>
        <p:sp>
          <p:nvSpPr>
            <p:cNvPr id="56" name="object 56"/>
            <p:cNvSpPr/>
            <p:nvPr/>
          </p:nvSpPr>
          <p:spPr>
            <a:xfrm>
              <a:off x="4477087" y="3760070"/>
              <a:ext cx="473075" cy="826769"/>
            </a:xfrm>
            <a:custGeom>
              <a:avLst/>
              <a:gdLst/>
              <a:ahLst/>
              <a:cxnLst/>
              <a:rect l="l" t="t" r="r" b="b"/>
              <a:pathLst>
                <a:path w="473075" h="826770">
                  <a:moveTo>
                    <a:pt x="236340" y="826740"/>
                  </a:moveTo>
                  <a:lnTo>
                    <a:pt x="472680" y="590528"/>
                  </a:lnTo>
                  <a:lnTo>
                    <a:pt x="413595" y="531476"/>
                  </a:lnTo>
                  <a:lnTo>
                    <a:pt x="295425" y="649581"/>
                  </a:lnTo>
                  <a:lnTo>
                    <a:pt x="295425" y="0"/>
                  </a:lnTo>
                  <a:lnTo>
                    <a:pt x="177255" y="0"/>
                  </a:lnTo>
                  <a:lnTo>
                    <a:pt x="177255" y="649581"/>
                  </a:lnTo>
                  <a:lnTo>
                    <a:pt x="59085" y="531476"/>
                  </a:lnTo>
                  <a:lnTo>
                    <a:pt x="0" y="590528"/>
                  </a:lnTo>
                  <a:lnTo>
                    <a:pt x="236340" y="826740"/>
                  </a:lnTo>
                  <a:close/>
                </a:path>
              </a:pathLst>
            </a:custGeom>
            <a:ln w="3175">
              <a:solidFill>
                <a:srgbClr val="000000"/>
              </a:solidFill>
            </a:ln>
          </p:spPr>
          <p:txBody>
            <a:bodyPr wrap="square" lIns="0" tIns="0" rIns="0" bIns="0" rtlCol="0"/>
            <a:lstStyle/>
            <a:p>
              <a:endParaRPr/>
            </a:p>
          </p:txBody>
        </p:sp>
      </p:grpSp>
      <p:sp>
        <p:nvSpPr>
          <p:cNvPr id="57" name="object 57"/>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8" name="object 58"/>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15</a:t>
            </a:fld>
            <a:endParaRPr dirty="0"/>
          </a:p>
        </p:txBody>
      </p:sp>
      <p:sp>
        <p:nvSpPr>
          <p:cNvPr id="59" name="object 59"/>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4021"/>
            <a:ext cx="4018279" cy="513715"/>
          </a:xfrm>
          <a:prstGeom prst="rect">
            <a:avLst/>
          </a:prstGeom>
        </p:spPr>
        <p:txBody>
          <a:bodyPr vert="horz" wrap="square" lIns="0" tIns="13335" rIns="0" bIns="0" rtlCol="0">
            <a:spAutoFit/>
          </a:bodyPr>
          <a:lstStyle/>
          <a:p>
            <a:pPr marL="12700">
              <a:lnSpc>
                <a:spcPct val="100000"/>
              </a:lnSpc>
              <a:spcBef>
                <a:spcPts val="105"/>
              </a:spcBef>
            </a:pPr>
            <a:r>
              <a:rPr spc="-5" dirty="0"/>
              <a:t>Cloud</a:t>
            </a:r>
            <a:r>
              <a:rPr spc="-20" dirty="0"/>
              <a:t> </a:t>
            </a:r>
            <a:r>
              <a:rPr spc="-5" dirty="0"/>
              <a:t>delivery</a:t>
            </a:r>
            <a:r>
              <a:rPr spc="-40" dirty="0"/>
              <a:t> </a:t>
            </a:r>
            <a:r>
              <a:rPr spc="-5" dirty="0"/>
              <a:t>models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16</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2007235"/>
            <a:ext cx="4091940" cy="1794510"/>
          </a:xfrm>
          <a:prstGeom prst="rect">
            <a:avLst/>
          </a:prstGeom>
        </p:spPr>
        <p:txBody>
          <a:bodyPr vert="horz" wrap="square" lIns="0" tIns="13335" rIns="0" bIns="0" rtlCol="0">
            <a:spAutoFit/>
          </a:bodyPr>
          <a:lstStyle/>
          <a:p>
            <a:pPr marL="355600"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Software</a:t>
            </a:r>
            <a:r>
              <a:rPr sz="2000" spc="-40" dirty="0">
                <a:latin typeface="Arial MT"/>
                <a:cs typeface="Arial MT"/>
              </a:rPr>
              <a:t> </a:t>
            </a:r>
            <a:r>
              <a:rPr sz="2000" dirty="0">
                <a:latin typeface="Arial MT"/>
                <a:cs typeface="Arial MT"/>
              </a:rPr>
              <a:t>as</a:t>
            </a:r>
            <a:r>
              <a:rPr sz="2000" spc="-25" dirty="0">
                <a:latin typeface="Arial MT"/>
                <a:cs typeface="Arial MT"/>
              </a:rPr>
              <a:t> </a:t>
            </a:r>
            <a:r>
              <a:rPr sz="2000" dirty="0">
                <a:latin typeface="Arial MT"/>
                <a:cs typeface="Arial MT"/>
              </a:rPr>
              <a:t>a</a:t>
            </a:r>
            <a:r>
              <a:rPr sz="2000" spc="-10" dirty="0">
                <a:latin typeface="Arial MT"/>
                <a:cs typeface="Arial MT"/>
              </a:rPr>
              <a:t> </a:t>
            </a:r>
            <a:r>
              <a:rPr sz="2000" spc="-5" dirty="0">
                <a:latin typeface="Arial MT"/>
                <a:cs typeface="Arial MT"/>
              </a:rPr>
              <a:t>Service</a:t>
            </a:r>
            <a:r>
              <a:rPr sz="2000" spc="-20" dirty="0">
                <a:latin typeface="Arial MT"/>
                <a:cs typeface="Arial MT"/>
              </a:rPr>
              <a:t> </a:t>
            </a:r>
            <a:r>
              <a:rPr sz="2000" dirty="0">
                <a:latin typeface="Arial MT"/>
                <a:cs typeface="Arial MT"/>
              </a:rPr>
              <a:t>(SaaS)</a:t>
            </a:r>
            <a:endParaRPr sz="2000">
              <a:latin typeface="Arial MT"/>
              <a:cs typeface="Arial MT"/>
            </a:endParaRPr>
          </a:p>
          <a:p>
            <a:pPr>
              <a:lnSpc>
                <a:spcPct val="100000"/>
              </a:lnSpc>
              <a:spcBef>
                <a:spcPts val="20"/>
              </a:spcBef>
              <a:buClr>
                <a:srgbClr val="00007C"/>
              </a:buClr>
              <a:buFont typeface="Wingdings"/>
              <a:buChar char=""/>
            </a:pPr>
            <a:endParaRPr sz="2900">
              <a:latin typeface="Arial MT"/>
              <a:cs typeface="Arial MT"/>
            </a:endParaRPr>
          </a:p>
          <a:p>
            <a:pPr marL="355600" indent="-343535">
              <a:lnSpc>
                <a:spcPct val="100000"/>
              </a:lnSpc>
              <a:spcBef>
                <a:spcPts val="5"/>
              </a:spcBef>
              <a:buClr>
                <a:srgbClr val="00007C"/>
              </a:buClr>
              <a:buSzPct val="75000"/>
              <a:buFont typeface="Wingdings"/>
              <a:buChar char=""/>
              <a:tabLst>
                <a:tab pos="355600" algn="l"/>
                <a:tab pos="356235" algn="l"/>
              </a:tabLst>
            </a:pPr>
            <a:r>
              <a:rPr sz="2000" dirty="0">
                <a:latin typeface="Arial MT"/>
                <a:cs typeface="Arial MT"/>
              </a:rPr>
              <a:t>Platform</a:t>
            </a:r>
            <a:r>
              <a:rPr sz="2000" spc="-30" dirty="0">
                <a:latin typeface="Arial MT"/>
                <a:cs typeface="Arial MT"/>
              </a:rPr>
              <a:t> </a:t>
            </a:r>
            <a:r>
              <a:rPr sz="2000" dirty="0">
                <a:latin typeface="Arial MT"/>
                <a:cs typeface="Arial MT"/>
              </a:rPr>
              <a:t>as</a:t>
            </a:r>
            <a:r>
              <a:rPr sz="2000" spc="-35" dirty="0">
                <a:latin typeface="Arial MT"/>
                <a:cs typeface="Arial MT"/>
              </a:rPr>
              <a:t> </a:t>
            </a:r>
            <a:r>
              <a:rPr sz="2000" dirty="0">
                <a:latin typeface="Arial MT"/>
                <a:cs typeface="Arial MT"/>
              </a:rPr>
              <a:t>a</a:t>
            </a:r>
            <a:r>
              <a:rPr sz="2000" spc="-10" dirty="0">
                <a:latin typeface="Arial MT"/>
                <a:cs typeface="Arial MT"/>
              </a:rPr>
              <a:t> </a:t>
            </a:r>
            <a:r>
              <a:rPr sz="2000" spc="-5" dirty="0">
                <a:latin typeface="Arial MT"/>
                <a:cs typeface="Arial MT"/>
              </a:rPr>
              <a:t>Service</a:t>
            </a:r>
            <a:r>
              <a:rPr sz="2000" spc="-25" dirty="0">
                <a:latin typeface="Arial MT"/>
                <a:cs typeface="Arial MT"/>
              </a:rPr>
              <a:t> </a:t>
            </a:r>
            <a:r>
              <a:rPr sz="2000" dirty="0">
                <a:latin typeface="Arial MT"/>
                <a:cs typeface="Arial MT"/>
              </a:rPr>
              <a:t>(PaaS)</a:t>
            </a:r>
            <a:endParaRPr sz="2000">
              <a:latin typeface="Arial MT"/>
              <a:cs typeface="Arial MT"/>
            </a:endParaRPr>
          </a:p>
          <a:p>
            <a:pPr>
              <a:lnSpc>
                <a:spcPct val="100000"/>
              </a:lnSpc>
              <a:spcBef>
                <a:spcPts val="25"/>
              </a:spcBef>
              <a:buClr>
                <a:srgbClr val="00007C"/>
              </a:buClr>
              <a:buFont typeface="Wingdings"/>
              <a:buChar char=""/>
            </a:pPr>
            <a:endParaRPr sz="2900">
              <a:latin typeface="Arial MT"/>
              <a:cs typeface="Arial MT"/>
            </a:endParaRPr>
          </a:p>
          <a:p>
            <a:pPr marL="355600" indent="-343535">
              <a:lnSpc>
                <a:spcPct val="100000"/>
              </a:lnSpc>
              <a:buClr>
                <a:srgbClr val="00007C"/>
              </a:buClr>
              <a:buSzPct val="75000"/>
              <a:buFont typeface="Wingdings"/>
              <a:buChar char=""/>
              <a:tabLst>
                <a:tab pos="355600" algn="l"/>
                <a:tab pos="356235" algn="l"/>
              </a:tabLst>
            </a:pPr>
            <a:r>
              <a:rPr sz="2000" spc="-5" dirty="0">
                <a:latin typeface="Arial MT"/>
                <a:cs typeface="Arial MT"/>
              </a:rPr>
              <a:t>Infrastructure</a:t>
            </a:r>
            <a:r>
              <a:rPr sz="2000" spc="-45" dirty="0">
                <a:latin typeface="Arial MT"/>
                <a:cs typeface="Arial MT"/>
              </a:rPr>
              <a:t> </a:t>
            </a:r>
            <a:r>
              <a:rPr sz="2000" dirty="0">
                <a:latin typeface="Arial MT"/>
                <a:cs typeface="Arial MT"/>
              </a:rPr>
              <a:t>as</a:t>
            </a:r>
            <a:r>
              <a:rPr sz="2000" spc="-20"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Service (IaaS)</a:t>
            </a:r>
            <a:endParaRPr sz="20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9968"/>
            <a:ext cx="5418455" cy="514350"/>
          </a:xfrm>
          <a:prstGeom prst="rect">
            <a:avLst/>
          </a:prstGeom>
        </p:spPr>
        <p:txBody>
          <a:bodyPr vert="horz" wrap="square" lIns="0" tIns="13335" rIns="0" bIns="0" rtlCol="0">
            <a:spAutoFit/>
          </a:bodyPr>
          <a:lstStyle/>
          <a:p>
            <a:pPr marL="12700">
              <a:lnSpc>
                <a:spcPct val="100000"/>
              </a:lnSpc>
              <a:spcBef>
                <a:spcPts val="105"/>
              </a:spcBef>
            </a:pPr>
            <a:r>
              <a:rPr spc="-5" dirty="0"/>
              <a:t>Software-as-a-Service</a:t>
            </a:r>
            <a:r>
              <a:rPr spc="-35" dirty="0"/>
              <a:t> </a:t>
            </a:r>
            <a:r>
              <a:rPr spc="-5" dirty="0"/>
              <a:t>(SaaS)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17</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488922"/>
            <a:ext cx="8020050" cy="4221480"/>
          </a:xfrm>
          <a:prstGeom prst="rect">
            <a:avLst/>
          </a:prstGeom>
        </p:spPr>
        <p:txBody>
          <a:bodyPr vert="horz" wrap="square" lIns="0" tIns="73660" rIns="0" bIns="0" rtlCol="0">
            <a:spAutoFit/>
          </a:bodyPr>
          <a:lstStyle/>
          <a:p>
            <a:pPr marL="355600" indent="-343535">
              <a:lnSpc>
                <a:spcPct val="100000"/>
              </a:lnSpc>
              <a:spcBef>
                <a:spcPts val="580"/>
              </a:spcBef>
              <a:buClr>
                <a:srgbClr val="00007C"/>
              </a:buClr>
              <a:buSzPct val="75000"/>
              <a:buFont typeface="Wingdings"/>
              <a:buChar char=""/>
              <a:tabLst>
                <a:tab pos="355600" algn="l"/>
                <a:tab pos="356235" algn="l"/>
              </a:tabLst>
            </a:pPr>
            <a:r>
              <a:rPr sz="2000" dirty="0">
                <a:latin typeface="Arial MT"/>
                <a:cs typeface="Arial MT"/>
              </a:rPr>
              <a:t>Applications</a:t>
            </a:r>
            <a:r>
              <a:rPr sz="2000" spc="-20"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supplied</a:t>
            </a:r>
            <a:r>
              <a:rPr sz="2000" spc="-5" dirty="0">
                <a:latin typeface="Arial MT"/>
                <a:cs typeface="Arial MT"/>
              </a:rPr>
              <a:t> </a:t>
            </a:r>
            <a:r>
              <a:rPr sz="2000" dirty="0">
                <a:latin typeface="Arial MT"/>
                <a:cs typeface="Arial MT"/>
              </a:rPr>
              <a:t>by</a:t>
            </a:r>
            <a:r>
              <a:rPr sz="2000" spc="-1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service</a:t>
            </a:r>
            <a:r>
              <a:rPr sz="2000" spc="-25" dirty="0">
                <a:latin typeface="Arial MT"/>
                <a:cs typeface="Arial MT"/>
              </a:rPr>
              <a:t> </a:t>
            </a:r>
            <a:r>
              <a:rPr sz="2000" dirty="0">
                <a:latin typeface="Arial MT"/>
                <a:cs typeface="Arial MT"/>
              </a:rPr>
              <a:t>provider.</a:t>
            </a:r>
            <a:endParaRPr sz="2000">
              <a:latin typeface="Arial MT"/>
              <a:cs typeface="Arial MT"/>
            </a:endParaRPr>
          </a:p>
          <a:p>
            <a:pPr marL="355600" marR="1153795" indent="-343535">
              <a:lnSpc>
                <a:spcPct val="100000"/>
              </a:lnSpc>
              <a:spcBef>
                <a:spcPts val="484"/>
              </a:spcBef>
              <a:buClr>
                <a:srgbClr val="00007C"/>
              </a:buClr>
              <a:buSzPct val="75000"/>
              <a:buFont typeface="Wingdings"/>
              <a:buChar char=""/>
              <a:tabLst>
                <a:tab pos="355600" algn="l"/>
                <a:tab pos="356235" algn="l"/>
              </a:tabLst>
            </a:pPr>
            <a:r>
              <a:rPr sz="2000" dirty="0">
                <a:latin typeface="Arial MT"/>
                <a:cs typeface="Arial MT"/>
              </a:rPr>
              <a:t>The</a:t>
            </a:r>
            <a:r>
              <a:rPr sz="2000" spc="-20" dirty="0">
                <a:latin typeface="Arial MT"/>
                <a:cs typeface="Arial MT"/>
              </a:rPr>
              <a:t> </a:t>
            </a:r>
            <a:r>
              <a:rPr sz="2000" dirty="0">
                <a:latin typeface="Arial MT"/>
                <a:cs typeface="Arial MT"/>
              </a:rPr>
              <a:t>user</a:t>
            </a:r>
            <a:r>
              <a:rPr sz="2000" spc="-25" dirty="0">
                <a:latin typeface="Arial MT"/>
                <a:cs typeface="Arial MT"/>
              </a:rPr>
              <a:t> </a:t>
            </a:r>
            <a:r>
              <a:rPr sz="2000" dirty="0">
                <a:latin typeface="Arial MT"/>
                <a:cs typeface="Arial MT"/>
              </a:rPr>
              <a:t>does</a:t>
            </a:r>
            <a:r>
              <a:rPr sz="2000" spc="-20" dirty="0">
                <a:latin typeface="Arial MT"/>
                <a:cs typeface="Arial MT"/>
              </a:rPr>
              <a:t> </a:t>
            </a:r>
            <a:r>
              <a:rPr sz="2000" dirty="0">
                <a:latin typeface="Arial MT"/>
                <a:cs typeface="Arial MT"/>
              </a:rPr>
              <a:t>not</a:t>
            </a:r>
            <a:r>
              <a:rPr sz="2000" spc="-5" dirty="0">
                <a:latin typeface="Arial MT"/>
                <a:cs typeface="Arial MT"/>
              </a:rPr>
              <a:t> </a:t>
            </a:r>
            <a:r>
              <a:rPr sz="2000" dirty="0">
                <a:latin typeface="Arial MT"/>
                <a:cs typeface="Arial MT"/>
              </a:rPr>
              <a:t>manage</a:t>
            </a:r>
            <a:r>
              <a:rPr sz="2000" spc="-35"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control</a:t>
            </a:r>
            <a:r>
              <a:rPr sz="2000" spc="-2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underlying</a:t>
            </a:r>
            <a:r>
              <a:rPr sz="2000" spc="-15" dirty="0">
                <a:latin typeface="Arial MT"/>
                <a:cs typeface="Arial MT"/>
              </a:rPr>
              <a:t> </a:t>
            </a:r>
            <a:r>
              <a:rPr sz="2000" dirty="0">
                <a:latin typeface="Arial MT"/>
                <a:cs typeface="Arial MT"/>
              </a:rPr>
              <a:t>cloud </a:t>
            </a:r>
            <a:r>
              <a:rPr sz="2000" spc="-540" dirty="0">
                <a:latin typeface="Arial MT"/>
                <a:cs typeface="Arial MT"/>
              </a:rPr>
              <a:t> </a:t>
            </a:r>
            <a:r>
              <a:rPr sz="2000" dirty="0">
                <a:latin typeface="Arial MT"/>
                <a:cs typeface="Arial MT"/>
              </a:rPr>
              <a:t>infrastructure</a:t>
            </a:r>
            <a:r>
              <a:rPr sz="2000" spc="-50" dirty="0">
                <a:latin typeface="Arial MT"/>
                <a:cs typeface="Arial MT"/>
              </a:rPr>
              <a:t> </a:t>
            </a:r>
            <a:r>
              <a:rPr sz="2000" dirty="0">
                <a:latin typeface="Arial MT"/>
                <a:cs typeface="Arial MT"/>
              </a:rPr>
              <a:t>or</a:t>
            </a:r>
            <a:r>
              <a:rPr sz="2000" spc="-20" dirty="0">
                <a:latin typeface="Arial MT"/>
                <a:cs typeface="Arial MT"/>
              </a:rPr>
              <a:t> </a:t>
            </a:r>
            <a:r>
              <a:rPr sz="2000" dirty="0">
                <a:latin typeface="Arial MT"/>
                <a:cs typeface="Arial MT"/>
              </a:rPr>
              <a:t>individual</a:t>
            </a:r>
            <a:r>
              <a:rPr sz="2000" spc="5" dirty="0">
                <a:latin typeface="Arial MT"/>
                <a:cs typeface="Arial MT"/>
              </a:rPr>
              <a:t> </a:t>
            </a:r>
            <a:r>
              <a:rPr sz="2000" dirty="0">
                <a:latin typeface="Arial MT"/>
                <a:cs typeface="Arial MT"/>
              </a:rPr>
              <a:t>application</a:t>
            </a:r>
            <a:r>
              <a:rPr sz="2000" spc="-15" dirty="0">
                <a:latin typeface="Arial MT"/>
                <a:cs typeface="Arial MT"/>
              </a:rPr>
              <a:t> </a:t>
            </a:r>
            <a:r>
              <a:rPr sz="2000" dirty="0">
                <a:latin typeface="Arial MT"/>
                <a:cs typeface="Arial MT"/>
              </a:rPr>
              <a:t>capabilities.</a:t>
            </a:r>
            <a:endParaRPr sz="2000">
              <a:latin typeface="Arial MT"/>
              <a:cs typeface="Arial MT"/>
            </a:endParaRP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Services</a:t>
            </a:r>
            <a:r>
              <a:rPr sz="2000" spc="-50" dirty="0">
                <a:latin typeface="Arial MT"/>
                <a:cs typeface="Arial MT"/>
              </a:rPr>
              <a:t> </a:t>
            </a:r>
            <a:r>
              <a:rPr sz="2000" dirty="0">
                <a:latin typeface="Arial MT"/>
                <a:cs typeface="Arial MT"/>
              </a:rPr>
              <a:t>offered</a:t>
            </a:r>
            <a:r>
              <a:rPr sz="2000" spc="-45" dirty="0">
                <a:latin typeface="Arial MT"/>
                <a:cs typeface="Arial MT"/>
              </a:rPr>
              <a:t> </a:t>
            </a:r>
            <a:r>
              <a:rPr sz="2000" dirty="0">
                <a:latin typeface="Arial MT"/>
                <a:cs typeface="Arial MT"/>
              </a:rPr>
              <a:t>include:</a:t>
            </a:r>
            <a:endParaRPr sz="2000">
              <a:latin typeface="Arial MT"/>
              <a:cs typeface="Arial MT"/>
            </a:endParaRPr>
          </a:p>
          <a:p>
            <a:pPr marL="756285" marR="5080" lvl="1" indent="-287020">
              <a:lnSpc>
                <a:spcPct val="100000"/>
              </a:lnSpc>
              <a:spcBef>
                <a:spcPts val="440"/>
              </a:spcBef>
              <a:buClr>
                <a:srgbClr val="9999CC"/>
              </a:buClr>
              <a:buSzPct val="80555"/>
              <a:buFont typeface="Wingdings"/>
              <a:buChar char=""/>
              <a:tabLst>
                <a:tab pos="756920" algn="l"/>
              </a:tabLst>
            </a:pPr>
            <a:r>
              <a:rPr sz="1800" spc="-5" dirty="0">
                <a:latin typeface="Arial MT"/>
                <a:cs typeface="Arial MT"/>
              </a:rPr>
              <a:t>Enterprise</a:t>
            </a:r>
            <a:r>
              <a:rPr sz="1800" spc="10" dirty="0">
                <a:latin typeface="Arial MT"/>
                <a:cs typeface="Arial MT"/>
              </a:rPr>
              <a:t> </a:t>
            </a:r>
            <a:r>
              <a:rPr sz="1800" spc="-5" dirty="0">
                <a:latin typeface="Arial MT"/>
                <a:cs typeface="Arial MT"/>
              </a:rPr>
              <a:t>services</a:t>
            </a:r>
            <a:r>
              <a:rPr sz="1800" spc="15" dirty="0">
                <a:latin typeface="Arial MT"/>
                <a:cs typeface="Arial MT"/>
              </a:rPr>
              <a:t> </a:t>
            </a:r>
            <a:r>
              <a:rPr sz="1800" spc="-5" dirty="0">
                <a:latin typeface="Arial MT"/>
                <a:cs typeface="Arial MT"/>
              </a:rPr>
              <a:t>such</a:t>
            </a:r>
            <a:r>
              <a:rPr sz="1800" dirty="0">
                <a:latin typeface="Arial MT"/>
                <a:cs typeface="Arial MT"/>
              </a:rPr>
              <a:t> as:</a:t>
            </a:r>
            <a:r>
              <a:rPr sz="1800" spc="5" dirty="0">
                <a:latin typeface="Arial MT"/>
                <a:cs typeface="Arial MT"/>
              </a:rPr>
              <a:t> </a:t>
            </a:r>
            <a:r>
              <a:rPr sz="1800" spc="-10" dirty="0">
                <a:latin typeface="Arial MT"/>
                <a:cs typeface="Arial MT"/>
              </a:rPr>
              <a:t>workflow</a:t>
            </a:r>
            <a:r>
              <a:rPr sz="1800" spc="45" dirty="0">
                <a:latin typeface="Arial MT"/>
                <a:cs typeface="Arial MT"/>
              </a:rPr>
              <a:t> </a:t>
            </a:r>
            <a:r>
              <a:rPr sz="1800" spc="-10" dirty="0">
                <a:latin typeface="Arial MT"/>
                <a:cs typeface="Arial MT"/>
              </a:rPr>
              <a:t>management,</a:t>
            </a:r>
            <a:r>
              <a:rPr sz="1800" spc="20" dirty="0">
                <a:latin typeface="Arial MT"/>
                <a:cs typeface="Arial MT"/>
              </a:rPr>
              <a:t> </a:t>
            </a:r>
            <a:r>
              <a:rPr sz="1800" spc="-10" dirty="0">
                <a:latin typeface="Arial MT"/>
                <a:cs typeface="Arial MT"/>
              </a:rPr>
              <a:t>group-ware</a:t>
            </a:r>
            <a:r>
              <a:rPr sz="1800" spc="65" dirty="0">
                <a:latin typeface="Arial MT"/>
                <a:cs typeface="Arial MT"/>
              </a:rPr>
              <a:t> </a:t>
            </a:r>
            <a:r>
              <a:rPr sz="1800" spc="-10" dirty="0">
                <a:latin typeface="Arial MT"/>
                <a:cs typeface="Arial MT"/>
              </a:rPr>
              <a:t>and </a:t>
            </a:r>
            <a:r>
              <a:rPr sz="1800" spc="-5" dirty="0">
                <a:latin typeface="Arial MT"/>
                <a:cs typeface="Arial MT"/>
              </a:rPr>
              <a:t> collaborative,</a:t>
            </a:r>
            <a:r>
              <a:rPr sz="1800" spc="30" dirty="0">
                <a:latin typeface="Arial MT"/>
                <a:cs typeface="Arial MT"/>
              </a:rPr>
              <a:t> </a:t>
            </a:r>
            <a:r>
              <a:rPr sz="1800" spc="-5" dirty="0">
                <a:latin typeface="Arial MT"/>
                <a:cs typeface="Arial MT"/>
              </a:rPr>
              <a:t>supply</a:t>
            </a:r>
            <a:r>
              <a:rPr sz="1800" spc="20" dirty="0">
                <a:latin typeface="Arial MT"/>
                <a:cs typeface="Arial MT"/>
              </a:rPr>
              <a:t> </a:t>
            </a:r>
            <a:r>
              <a:rPr sz="1800" spc="-5" dirty="0">
                <a:latin typeface="Arial MT"/>
                <a:cs typeface="Arial MT"/>
              </a:rPr>
              <a:t>chain,</a:t>
            </a:r>
            <a:r>
              <a:rPr sz="1800" spc="25" dirty="0">
                <a:latin typeface="Arial MT"/>
                <a:cs typeface="Arial MT"/>
              </a:rPr>
              <a:t> </a:t>
            </a:r>
            <a:r>
              <a:rPr sz="1800" spc="-5" dirty="0">
                <a:latin typeface="Arial MT"/>
                <a:cs typeface="Arial MT"/>
              </a:rPr>
              <a:t>communications,</a:t>
            </a:r>
            <a:r>
              <a:rPr sz="1800" spc="15" dirty="0">
                <a:latin typeface="Arial MT"/>
                <a:cs typeface="Arial MT"/>
              </a:rPr>
              <a:t> </a:t>
            </a:r>
            <a:r>
              <a:rPr sz="1800" spc="-5" dirty="0">
                <a:latin typeface="Arial MT"/>
                <a:cs typeface="Arial MT"/>
              </a:rPr>
              <a:t>digital</a:t>
            </a:r>
            <a:r>
              <a:rPr sz="1800" spc="30" dirty="0">
                <a:latin typeface="Arial MT"/>
                <a:cs typeface="Arial MT"/>
              </a:rPr>
              <a:t> </a:t>
            </a:r>
            <a:r>
              <a:rPr sz="1800" spc="-5" dirty="0">
                <a:latin typeface="Arial MT"/>
                <a:cs typeface="Arial MT"/>
              </a:rPr>
              <a:t>signature,</a:t>
            </a:r>
            <a:r>
              <a:rPr sz="1800" spc="25" dirty="0">
                <a:latin typeface="Arial MT"/>
                <a:cs typeface="Arial MT"/>
              </a:rPr>
              <a:t> </a:t>
            </a:r>
            <a:r>
              <a:rPr sz="1800" spc="-5" dirty="0">
                <a:latin typeface="Arial MT"/>
                <a:cs typeface="Arial MT"/>
              </a:rPr>
              <a:t>customer </a:t>
            </a:r>
            <a:r>
              <a:rPr sz="1800" spc="-484" dirty="0">
                <a:latin typeface="Arial MT"/>
                <a:cs typeface="Arial MT"/>
              </a:rPr>
              <a:t> </a:t>
            </a:r>
            <a:r>
              <a:rPr sz="1800" spc="-5" dirty="0">
                <a:latin typeface="Arial MT"/>
                <a:cs typeface="Arial MT"/>
              </a:rPr>
              <a:t>relationship</a:t>
            </a:r>
            <a:r>
              <a:rPr sz="1800" spc="15" dirty="0">
                <a:latin typeface="Arial MT"/>
                <a:cs typeface="Arial MT"/>
              </a:rPr>
              <a:t> </a:t>
            </a:r>
            <a:r>
              <a:rPr sz="1800" spc="-5" dirty="0">
                <a:latin typeface="Arial MT"/>
                <a:cs typeface="Arial MT"/>
              </a:rPr>
              <a:t>management</a:t>
            </a:r>
            <a:r>
              <a:rPr sz="1800" spc="25" dirty="0">
                <a:latin typeface="Arial MT"/>
                <a:cs typeface="Arial MT"/>
              </a:rPr>
              <a:t> </a:t>
            </a:r>
            <a:r>
              <a:rPr sz="1800" spc="-5" dirty="0">
                <a:latin typeface="Arial MT"/>
                <a:cs typeface="Arial MT"/>
              </a:rPr>
              <a:t>(CRM),</a:t>
            </a:r>
            <a:r>
              <a:rPr sz="1800" spc="10" dirty="0">
                <a:latin typeface="Arial MT"/>
                <a:cs typeface="Arial MT"/>
              </a:rPr>
              <a:t> </a:t>
            </a:r>
            <a:r>
              <a:rPr sz="1800" spc="-5" dirty="0">
                <a:latin typeface="Arial MT"/>
                <a:cs typeface="Arial MT"/>
              </a:rPr>
              <a:t>desktop</a:t>
            </a:r>
            <a:r>
              <a:rPr sz="1800" spc="5" dirty="0">
                <a:latin typeface="Arial MT"/>
                <a:cs typeface="Arial MT"/>
              </a:rPr>
              <a:t> </a:t>
            </a:r>
            <a:r>
              <a:rPr sz="1800" spc="-10" dirty="0">
                <a:latin typeface="Arial MT"/>
                <a:cs typeface="Arial MT"/>
              </a:rPr>
              <a:t>software,</a:t>
            </a:r>
            <a:r>
              <a:rPr sz="1800" spc="45" dirty="0">
                <a:latin typeface="Arial MT"/>
                <a:cs typeface="Arial MT"/>
              </a:rPr>
              <a:t> </a:t>
            </a:r>
            <a:r>
              <a:rPr sz="1800" spc="-5" dirty="0">
                <a:latin typeface="Arial MT"/>
                <a:cs typeface="Arial MT"/>
              </a:rPr>
              <a:t>financial </a:t>
            </a:r>
            <a:r>
              <a:rPr sz="1800" dirty="0">
                <a:latin typeface="Arial MT"/>
                <a:cs typeface="Arial MT"/>
              </a:rPr>
              <a:t> </a:t>
            </a:r>
            <a:r>
              <a:rPr sz="1800" spc="-5" dirty="0">
                <a:latin typeface="Arial MT"/>
                <a:cs typeface="Arial MT"/>
              </a:rPr>
              <a:t>management,</a:t>
            </a:r>
            <a:r>
              <a:rPr sz="1800" spc="10" dirty="0">
                <a:latin typeface="Arial MT"/>
                <a:cs typeface="Arial MT"/>
              </a:rPr>
              <a:t> </a:t>
            </a:r>
            <a:r>
              <a:rPr sz="1800" spc="-5" dirty="0">
                <a:latin typeface="Arial MT"/>
                <a:cs typeface="Arial MT"/>
              </a:rPr>
              <a:t>geo-spatial,</a:t>
            </a:r>
            <a:r>
              <a:rPr sz="1800" spc="25"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search.</a:t>
            </a:r>
            <a:endParaRPr sz="1800">
              <a:latin typeface="Arial MT"/>
              <a:cs typeface="Arial MT"/>
            </a:endParaRPr>
          </a:p>
          <a:p>
            <a:pPr marL="756285" marR="1097915" lvl="1" indent="-287020">
              <a:lnSpc>
                <a:spcPct val="100000"/>
              </a:lnSpc>
              <a:spcBef>
                <a:spcPts val="434"/>
              </a:spcBef>
              <a:buClr>
                <a:srgbClr val="9999CC"/>
              </a:buClr>
              <a:buSzPct val="80555"/>
              <a:buFont typeface="Wingdings"/>
              <a:buChar char=""/>
              <a:tabLst>
                <a:tab pos="756920" algn="l"/>
              </a:tabLst>
            </a:pPr>
            <a:r>
              <a:rPr sz="1800" dirty="0">
                <a:latin typeface="Arial MT"/>
                <a:cs typeface="Arial MT"/>
              </a:rPr>
              <a:t>Web </a:t>
            </a:r>
            <a:r>
              <a:rPr sz="1800" spc="-5" dirty="0">
                <a:latin typeface="Arial MT"/>
                <a:cs typeface="Arial MT"/>
              </a:rPr>
              <a:t>2.0</a:t>
            </a:r>
            <a:r>
              <a:rPr sz="1800" dirty="0">
                <a:latin typeface="Arial MT"/>
                <a:cs typeface="Arial MT"/>
              </a:rPr>
              <a:t> </a:t>
            </a:r>
            <a:r>
              <a:rPr sz="1800" spc="-5" dirty="0">
                <a:latin typeface="Arial MT"/>
                <a:cs typeface="Arial MT"/>
              </a:rPr>
              <a:t>applications</a:t>
            </a:r>
            <a:r>
              <a:rPr sz="1800" spc="25" dirty="0">
                <a:latin typeface="Arial MT"/>
                <a:cs typeface="Arial MT"/>
              </a:rPr>
              <a:t> </a:t>
            </a:r>
            <a:r>
              <a:rPr sz="1800" spc="-5" dirty="0">
                <a:latin typeface="Arial MT"/>
                <a:cs typeface="Arial MT"/>
              </a:rPr>
              <a:t>such</a:t>
            </a:r>
            <a:r>
              <a:rPr sz="1800" spc="5" dirty="0">
                <a:latin typeface="Arial MT"/>
                <a:cs typeface="Arial MT"/>
              </a:rPr>
              <a:t> </a:t>
            </a:r>
            <a:r>
              <a:rPr sz="1800" dirty="0">
                <a:latin typeface="Arial MT"/>
                <a:cs typeface="Arial MT"/>
              </a:rPr>
              <a:t>as:</a:t>
            </a:r>
            <a:r>
              <a:rPr sz="1800" spc="-10" dirty="0">
                <a:latin typeface="Arial MT"/>
                <a:cs typeface="Arial MT"/>
              </a:rPr>
              <a:t> </a:t>
            </a:r>
            <a:r>
              <a:rPr sz="1800" spc="-5" dirty="0">
                <a:latin typeface="Arial MT"/>
                <a:cs typeface="Arial MT"/>
              </a:rPr>
              <a:t>metadata</a:t>
            </a:r>
            <a:r>
              <a:rPr sz="1800" spc="10" dirty="0">
                <a:latin typeface="Arial MT"/>
                <a:cs typeface="Arial MT"/>
              </a:rPr>
              <a:t> </a:t>
            </a:r>
            <a:r>
              <a:rPr sz="1800" spc="-5" dirty="0">
                <a:latin typeface="Arial MT"/>
                <a:cs typeface="Arial MT"/>
              </a:rPr>
              <a:t>management,</a:t>
            </a:r>
            <a:r>
              <a:rPr sz="1800" spc="15" dirty="0">
                <a:latin typeface="Arial MT"/>
                <a:cs typeface="Arial MT"/>
              </a:rPr>
              <a:t> </a:t>
            </a:r>
            <a:r>
              <a:rPr sz="1800" spc="-5" dirty="0">
                <a:latin typeface="Arial MT"/>
                <a:cs typeface="Arial MT"/>
              </a:rPr>
              <a:t>social </a:t>
            </a:r>
            <a:r>
              <a:rPr sz="1800" spc="-484" dirty="0">
                <a:latin typeface="Arial MT"/>
                <a:cs typeface="Arial MT"/>
              </a:rPr>
              <a:t> </a:t>
            </a:r>
            <a:r>
              <a:rPr sz="1800" spc="-10" dirty="0">
                <a:latin typeface="Arial MT"/>
                <a:cs typeface="Arial MT"/>
              </a:rPr>
              <a:t>networking,</a:t>
            </a:r>
            <a:r>
              <a:rPr sz="1800" spc="50" dirty="0">
                <a:latin typeface="Arial MT"/>
                <a:cs typeface="Arial MT"/>
              </a:rPr>
              <a:t> </a:t>
            </a:r>
            <a:r>
              <a:rPr sz="1800" spc="-5" dirty="0">
                <a:latin typeface="Arial MT"/>
                <a:cs typeface="Arial MT"/>
              </a:rPr>
              <a:t>blogs,</a:t>
            </a:r>
            <a:r>
              <a:rPr sz="1800" spc="20" dirty="0">
                <a:latin typeface="Arial MT"/>
                <a:cs typeface="Arial MT"/>
              </a:rPr>
              <a:t> </a:t>
            </a:r>
            <a:r>
              <a:rPr sz="1800" spc="-15" dirty="0">
                <a:latin typeface="Arial MT"/>
                <a:cs typeface="Arial MT"/>
              </a:rPr>
              <a:t>wiki</a:t>
            </a:r>
            <a:r>
              <a:rPr sz="1800" spc="40" dirty="0">
                <a:latin typeface="Arial MT"/>
                <a:cs typeface="Arial MT"/>
              </a:rPr>
              <a:t> </a:t>
            </a:r>
            <a:r>
              <a:rPr sz="1800" spc="-5" dirty="0">
                <a:latin typeface="Arial MT"/>
                <a:cs typeface="Arial MT"/>
              </a:rPr>
              <a:t>services,</a:t>
            </a:r>
            <a:r>
              <a:rPr sz="1800" spc="5"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portal</a:t>
            </a:r>
            <a:r>
              <a:rPr sz="1800" spc="5" dirty="0">
                <a:latin typeface="Arial MT"/>
                <a:cs typeface="Arial MT"/>
              </a:rPr>
              <a:t> </a:t>
            </a:r>
            <a:r>
              <a:rPr sz="1800" spc="-5" dirty="0">
                <a:latin typeface="Arial MT"/>
                <a:cs typeface="Arial MT"/>
              </a:rPr>
              <a:t>services.</a:t>
            </a:r>
            <a:endParaRPr sz="1800">
              <a:latin typeface="Arial MT"/>
              <a:cs typeface="Arial MT"/>
            </a:endParaRPr>
          </a:p>
          <a:p>
            <a:pPr marL="355600" marR="125095" indent="-343535">
              <a:lnSpc>
                <a:spcPct val="100000"/>
              </a:lnSpc>
              <a:spcBef>
                <a:spcPts val="475"/>
              </a:spcBef>
              <a:buClr>
                <a:srgbClr val="00007C"/>
              </a:buClr>
              <a:buSzPct val="75000"/>
              <a:buFont typeface="Wingdings"/>
              <a:buChar char=""/>
              <a:tabLst>
                <a:tab pos="355600" algn="l"/>
                <a:tab pos="356235" algn="l"/>
              </a:tabLst>
            </a:pPr>
            <a:r>
              <a:rPr sz="2000" dirty="0">
                <a:latin typeface="Arial MT"/>
                <a:cs typeface="Arial MT"/>
              </a:rPr>
              <a:t>Not</a:t>
            </a:r>
            <a:r>
              <a:rPr sz="2000" spc="-20" dirty="0">
                <a:latin typeface="Arial MT"/>
                <a:cs typeface="Arial MT"/>
              </a:rPr>
              <a:t> </a:t>
            </a:r>
            <a:r>
              <a:rPr sz="2000" dirty="0">
                <a:latin typeface="Arial MT"/>
                <a:cs typeface="Arial MT"/>
              </a:rPr>
              <a:t>suitable</a:t>
            </a:r>
            <a:r>
              <a:rPr sz="2000" spc="-20"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real-time</a:t>
            </a:r>
            <a:r>
              <a:rPr sz="2000" spc="-40" dirty="0">
                <a:latin typeface="Arial MT"/>
                <a:cs typeface="Arial MT"/>
              </a:rPr>
              <a:t> </a:t>
            </a:r>
            <a:r>
              <a:rPr sz="2000" dirty="0">
                <a:latin typeface="Arial MT"/>
                <a:cs typeface="Arial MT"/>
              </a:rPr>
              <a:t>applications</a:t>
            </a:r>
            <a:r>
              <a:rPr sz="2000" spc="-20"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those</a:t>
            </a:r>
            <a:r>
              <a:rPr sz="2000" spc="-15" dirty="0">
                <a:latin typeface="Arial MT"/>
                <a:cs typeface="Arial MT"/>
              </a:rPr>
              <a:t> </a:t>
            </a:r>
            <a:r>
              <a:rPr sz="2000" dirty="0">
                <a:latin typeface="Arial MT"/>
                <a:cs typeface="Arial MT"/>
              </a:rPr>
              <a:t>where</a:t>
            </a:r>
            <a:r>
              <a:rPr sz="2000" spc="-30" dirty="0">
                <a:latin typeface="Arial MT"/>
                <a:cs typeface="Arial MT"/>
              </a:rPr>
              <a:t> </a:t>
            </a:r>
            <a:r>
              <a:rPr sz="2000" dirty="0">
                <a:latin typeface="Arial MT"/>
                <a:cs typeface="Arial MT"/>
              </a:rPr>
              <a:t>data</a:t>
            </a:r>
            <a:r>
              <a:rPr sz="2000" spc="-15"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not </a:t>
            </a:r>
            <a:r>
              <a:rPr sz="2000" spc="-540" dirty="0">
                <a:latin typeface="Arial MT"/>
                <a:cs typeface="Arial MT"/>
              </a:rPr>
              <a:t> </a:t>
            </a:r>
            <a:r>
              <a:rPr sz="2000" dirty="0">
                <a:latin typeface="Arial MT"/>
                <a:cs typeface="Arial MT"/>
              </a:rPr>
              <a:t>allowed</a:t>
            </a:r>
            <a:r>
              <a:rPr sz="2000" spc="-20" dirty="0">
                <a:latin typeface="Arial MT"/>
                <a:cs typeface="Arial MT"/>
              </a:rPr>
              <a:t> </a:t>
            </a:r>
            <a:r>
              <a:rPr sz="2000" dirty="0">
                <a:latin typeface="Arial MT"/>
                <a:cs typeface="Arial MT"/>
              </a:rPr>
              <a:t>to</a:t>
            </a:r>
            <a:r>
              <a:rPr sz="2000" spc="-10" dirty="0">
                <a:latin typeface="Arial MT"/>
                <a:cs typeface="Arial MT"/>
              </a:rPr>
              <a:t> </a:t>
            </a:r>
            <a:r>
              <a:rPr sz="2000" dirty="0">
                <a:latin typeface="Arial MT"/>
                <a:cs typeface="Arial MT"/>
              </a:rPr>
              <a:t>be</a:t>
            </a:r>
            <a:r>
              <a:rPr sz="2000" spc="-15" dirty="0">
                <a:latin typeface="Arial MT"/>
                <a:cs typeface="Arial MT"/>
              </a:rPr>
              <a:t> </a:t>
            </a:r>
            <a:r>
              <a:rPr sz="2000" dirty="0">
                <a:latin typeface="Arial MT"/>
                <a:cs typeface="Arial MT"/>
              </a:rPr>
              <a:t>hosted</a:t>
            </a:r>
            <a:r>
              <a:rPr sz="2000" spc="-25" dirty="0">
                <a:latin typeface="Arial MT"/>
                <a:cs typeface="Arial MT"/>
              </a:rPr>
              <a:t> </a:t>
            </a:r>
            <a:r>
              <a:rPr sz="2000" dirty="0">
                <a:latin typeface="Arial MT"/>
                <a:cs typeface="Arial MT"/>
              </a:rPr>
              <a:t>externally.</a:t>
            </a:r>
            <a:endParaRPr sz="2000">
              <a:latin typeface="Arial MT"/>
              <a:cs typeface="Arial MT"/>
            </a:endParaRP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Examples:</a:t>
            </a:r>
            <a:r>
              <a:rPr sz="2000" spc="-25" dirty="0">
                <a:latin typeface="Arial MT"/>
                <a:cs typeface="Arial MT"/>
              </a:rPr>
              <a:t> </a:t>
            </a:r>
            <a:r>
              <a:rPr sz="2000" dirty="0">
                <a:latin typeface="Arial MT"/>
                <a:cs typeface="Arial MT"/>
              </a:rPr>
              <a:t>Gmail,</a:t>
            </a:r>
            <a:r>
              <a:rPr sz="2000" spc="-30" dirty="0">
                <a:latin typeface="Arial MT"/>
                <a:cs typeface="Arial MT"/>
              </a:rPr>
              <a:t> </a:t>
            </a:r>
            <a:r>
              <a:rPr sz="2000" dirty="0">
                <a:latin typeface="Arial MT"/>
                <a:cs typeface="Arial MT"/>
              </a:rPr>
              <a:t>Google</a:t>
            </a:r>
            <a:r>
              <a:rPr sz="2000" spc="-35" dirty="0">
                <a:latin typeface="Arial MT"/>
                <a:cs typeface="Arial MT"/>
              </a:rPr>
              <a:t> </a:t>
            </a:r>
            <a:r>
              <a:rPr sz="2000" dirty="0">
                <a:latin typeface="Arial MT"/>
                <a:cs typeface="Arial MT"/>
              </a:rPr>
              <a:t>search</a:t>
            </a:r>
            <a:r>
              <a:rPr sz="2000" spc="-40" dirty="0">
                <a:latin typeface="Arial MT"/>
                <a:cs typeface="Arial MT"/>
              </a:rPr>
              <a:t> </a:t>
            </a:r>
            <a:r>
              <a:rPr sz="2000" dirty="0">
                <a:latin typeface="Arial MT"/>
                <a:cs typeface="Arial MT"/>
              </a:rPr>
              <a:t>engine.</a:t>
            </a:r>
            <a:endParaRPr sz="20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74319"/>
            <a:ext cx="5328285" cy="514350"/>
          </a:xfrm>
          <a:prstGeom prst="rect">
            <a:avLst/>
          </a:prstGeom>
        </p:spPr>
        <p:txBody>
          <a:bodyPr vert="horz" wrap="square" lIns="0" tIns="13335" rIns="0" bIns="0" rtlCol="0">
            <a:spAutoFit/>
          </a:bodyPr>
          <a:lstStyle/>
          <a:p>
            <a:pPr marL="12700">
              <a:lnSpc>
                <a:spcPct val="100000"/>
              </a:lnSpc>
              <a:spcBef>
                <a:spcPts val="105"/>
              </a:spcBef>
            </a:pPr>
            <a:r>
              <a:rPr spc="-5" dirty="0"/>
              <a:t>Platform-as-a-Service</a:t>
            </a:r>
            <a:r>
              <a:rPr spc="-40" dirty="0"/>
              <a:t> </a:t>
            </a:r>
            <a:r>
              <a:rPr spc="-5" dirty="0"/>
              <a:t>(PaaS)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18</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74040" y="1502156"/>
            <a:ext cx="8055609" cy="3824765"/>
          </a:xfrm>
          <a:prstGeom prst="rect">
            <a:avLst/>
          </a:prstGeom>
        </p:spPr>
        <p:txBody>
          <a:bodyPr vert="horz" wrap="square" lIns="0" tIns="13335" rIns="0" bIns="0" rtlCol="0">
            <a:spAutoFit/>
          </a:bodyPr>
          <a:lstStyle/>
          <a:p>
            <a:pPr marL="355600" marR="227329" indent="-343535">
              <a:lnSpc>
                <a:spcPct val="100000"/>
              </a:lnSpc>
              <a:spcBef>
                <a:spcPts val="105"/>
              </a:spcBef>
              <a:buClr>
                <a:srgbClr val="00007C"/>
              </a:buClr>
              <a:buSzPct val="75000"/>
              <a:buFont typeface="Wingdings"/>
              <a:buChar char=""/>
              <a:tabLst>
                <a:tab pos="355600" algn="l"/>
                <a:tab pos="356235" algn="l"/>
                <a:tab pos="2683510" algn="l"/>
              </a:tabLst>
            </a:pPr>
            <a:r>
              <a:rPr sz="2000" dirty="0">
                <a:latin typeface="Arial MT"/>
                <a:cs typeface="Arial MT"/>
              </a:rPr>
              <a:t>Allows a</a:t>
            </a:r>
            <a:r>
              <a:rPr sz="2000" spc="5" dirty="0">
                <a:latin typeface="Arial MT"/>
                <a:cs typeface="Arial MT"/>
              </a:rPr>
              <a:t> </a:t>
            </a:r>
            <a:r>
              <a:rPr sz="2000" dirty="0">
                <a:latin typeface="Arial MT"/>
                <a:cs typeface="Arial MT"/>
              </a:rPr>
              <a:t>cloud</a:t>
            </a:r>
            <a:r>
              <a:rPr sz="2000" spc="-10" dirty="0">
                <a:latin typeface="Arial MT"/>
                <a:cs typeface="Arial MT"/>
              </a:rPr>
              <a:t> </a:t>
            </a:r>
            <a:r>
              <a:rPr sz="2000" dirty="0">
                <a:latin typeface="Arial MT"/>
                <a:cs typeface="Arial MT"/>
              </a:rPr>
              <a:t>user	</a:t>
            </a:r>
            <a:r>
              <a:rPr sz="2000" spc="-5" dirty="0">
                <a:latin typeface="Arial MT"/>
                <a:cs typeface="Arial MT"/>
              </a:rPr>
              <a:t>to </a:t>
            </a:r>
            <a:r>
              <a:rPr sz="2000" dirty="0">
                <a:latin typeface="Arial MT"/>
                <a:cs typeface="Arial MT"/>
              </a:rPr>
              <a:t>deploy consumer-created or acquired </a:t>
            </a:r>
            <a:r>
              <a:rPr sz="2000" spc="5" dirty="0">
                <a:latin typeface="Arial MT"/>
                <a:cs typeface="Arial MT"/>
              </a:rPr>
              <a:t> </a:t>
            </a:r>
            <a:r>
              <a:rPr sz="2000" dirty="0">
                <a:latin typeface="Arial MT"/>
                <a:cs typeface="Arial MT"/>
              </a:rPr>
              <a:t>applications</a:t>
            </a:r>
            <a:r>
              <a:rPr sz="2000" spc="-25" dirty="0">
                <a:latin typeface="Arial MT"/>
                <a:cs typeface="Arial MT"/>
              </a:rPr>
              <a:t> </a:t>
            </a:r>
            <a:r>
              <a:rPr sz="2000" dirty="0">
                <a:latin typeface="Arial MT"/>
                <a:cs typeface="Arial MT"/>
              </a:rPr>
              <a:t>using</a:t>
            </a:r>
            <a:r>
              <a:rPr sz="2000" spc="-15" dirty="0">
                <a:latin typeface="Arial MT"/>
                <a:cs typeface="Arial MT"/>
              </a:rPr>
              <a:t> </a:t>
            </a:r>
            <a:r>
              <a:rPr sz="2000" dirty="0">
                <a:latin typeface="Arial MT"/>
                <a:cs typeface="Arial MT"/>
              </a:rPr>
              <a:t>programming</a:t>
            </a:r>
            <a:r>
              <a:rPr sz="2000" spc="-40" dirty="0">
                <a:latin typeface="Arial MT"/>
                <a:cs typeface="Arial MT"/>
              </a:rPr>
              <a:t> </a:t>
            </a:r>
            <a:r>
              <a:rPr sz="2000" dirty="0">
                <a:latin typeface="Arial MT"/>
                <a:cs typeface="Arial MT"/>
              </a:rPr>
              <a:t>languages</a:t>
            </a:r>
            <a:r>
              <a:rPr sz="2000" spc="-20"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tools</a:t>
            </a:r>
            <a:r>
              <a:rPr sz="2000" spc="-25" dirty="0">
                <a:latin typeface="Arial MT"/>
                <a:cs typeface="Arial MT"/>
              </a:rPr>
              <a:t> </a:t>
            </a:r>
            <a:r>
              <a:rPr sz="2000" dirty="0">
                <a:latin typeface="Arial MT"/>
                <a:cs typeface="Arial MT"/>
              </a:rPr>
              <a:t>supported</a:t>
            </a:r>
            <a:r>
              <a:rPr sz="2000" spc="-45" dirty="0">
                <a:latin typeface="Arial MT"/>
                <a:cs typeface="Arial MT"/>
              </a:rPr>
              <a:t> </a:t>
            </a:r>
            <a:r>
              <a:rPr sz="2000" dirty="0">
                <a:latin typeface="Arial MT"/>
                <a:cs typeface="Arial MT"/>
              </a:rPr>
              <a:t>by </a:t>
            </a:r>
            <a:r>
              <a:rPr sz="2000" spc="-540"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service</a:t>
            </a:r>
            <a:r>
              <a:rPr sz="2000" spc="-25" dirty="0">
                <a:latin typeface="Arial MT"/>
                <a:cs typeface="Arial MT"/>
              </a:rPr>
              <a:t> </a:t>
            </a:r>
            <a:r>
              <a:rPr sz="2000" dirty="0">
                <a:latin typeface="Arial MT"/>
                <a:cs typeface="Arial MT"/>
              </a:rPr>
              <a:t>provider.</a:t>
            </a: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The</a:t>
            </a:r>
            <a:r>
              <a:rPr sz="2000" spc="-55" dirty="0">
                <a:latin typeface="Arial MT"/>
                <a:cs typeface="Arial MT"/>
              </a:rPr>
              <a:t> </a:t>
            </a:r>
            <a:r>
              <a:rPr sz="2000" dirty="0">
                <a:latin typeface="Arial MT"/>
                <a:cs typeface="Arial MT"/>
              </a:rPr>
              <a:t>user:</a:t>
            </a:r>
          </a:p>
          <a:p>
            <a:pPr marL="756285" marR="373380" lvl="1" indent="-287020">
              <a:lnSpc>
                <a:spcPct val="100000"/>
              </a:lnSpc>
              <a:spcBef>
                <a:spcPts val="440"/>
              </a:spcBef>
              <a:buClr>
                <a:srgbClr val="9999CC"/>
              </a:buClr>
              <a:buSzPct val="80555"/>
              <a:buFont typeface="Wingdings"/>
              <a:buChar char=""/>
              <a:tabLst>
                <a:tab pos="756920" algn="l"/>
              </a:tabLst>
            </a:pPr>
            <a:r>
              <a:rPr sz="1800" spc="-5" dirty="0">
                <a:latin typeface="Arial MT"/>
                <a:cs typeface="Arial MT"/>
              </a:rPr>
              <a:t>Has</a:t>
            </a:r>
            <a:r>
              <a:rPr sz="1800" spc="5" dirty="0">
                <a:latin typeface="Arial MT"/>
                <a:cs typeface="Arial MT"/>
              </a:rPr>
              <a:t> </a:t>
            </a:r>
            <a:r>
              <a:rPr sz="1800" spc="-5" dirty="0">
                <a:latin typeface="Arial MT"/>
                <a:cs typeface="Arial MT"/>
              </a:rPr>
              <a:t>control</a:t>
            </a:r>
            <a:r>
              <a:rPr sz="1800" spc="10" dirty="0">
                <a:latin typeface="Arial MT"/>
                <a:cs typeface="Arial MT"/>
              </a:rPr>
              <a:t> </a:t>
            </a:r>
            <a:r>
              <a:rPr sz="1800" spc="-5" dirty="0">
                <a:latin typeface="Arial MT"/>
                <a:cs typeface="Arial MT"/>
              </a:rPr>
              <a:t>over</a:t>
            </a:r>
            <a:r>
              <a:rPr sz="1800" spc="10" dirty="0">
                <a:latin typeface="Arial MT"/>
                <a:cs typeface="Arial MT"/>
              </a:rPr>
              <a:t> </a:t>
            </a:r>
            <a:r>
              <a:rPr sz="1800" dirty="0">
                <a:latin typeface="Arial MT"/>
                <a:cs typeface="Arial MT"/>
              </a:rPr>
              <a:t>the</a:t>
            </a:r>
            <a:r>
              <a:rPr sz="1800" spc="-5" dirty="0">
                <a:latin typeface="Arial MT"/>
                <a:cs typeface="Arial MT"/>
              </a:rPr>
              <a:t> </a:t>
            </a:r>
            <a:r>
              <a:rPr sz="1800" spc="-10" dirty="0">
                <a:latin typeface="Arial MT"/>
                <a:cs typeface="Arial MT"/>
              </a:rPr>
              <a:t>deployed</a:t>
            </a:r>
            <a:r>
              <a:rPr sz="1800" spc="50" dirty="0">
                <a:latin typeface="Arial MT"/>
                <a:cs typeface="Arial MT"/>
              </a:rPr>
              <a:t> </a:t>
            </a:r>
            <a:r>
              <a:rPr sz="1800" spc="-5" dirty="0">
                <a:latin typeface="Arial MT"/>
                <a:cs typeface="Arial MT"/>
              </a:rPr>
              <a:t>applications</a:t>
            </a:r>
            <a:r>
              <a:rPr sz="1800" spc="40" dirty="0">
                <a:latin typeface="Arial MT"/>
                <a:cs typeface="Arial MT"/>
              </a:rPr>
              <a:t> </a:t>
            </a:r>
            <a:r>
              <a:rPr sz="1800" spc="-5" dirty="0">
                <a:latin typeface="Arial MT"/>
                <a:cs typeface="Arial MT"/>
              </a:rPr>
              <a:t>and,</a:t>
            </a:r>
            <a:r>
              <a:rPr sz="1800" spc="10" dirty="0">
                <a:latin typeface="Arial MT"/>
                <a:cs typeface="Arial MT"/>
              </a:rPr>
              <a:t> </a:t>
            </a:r>
            <a:r>
              <a:rPr sz="1800" spc="-10" dirty="0">
                <a:latin typeface="Arial MT"/>
                <a:cs typeface="Arial MT"/>
              </a:rPr>
              <a:t>possibly,</a:t>
            </a:r>
            <a:r>
              <a:rPr sz="1800" spc="45" dirty="0">
                <a:latin typeface="Arial MT"/>
                <a:cs typeface="Arial MT"/>
              </a:rPr>
              <a:t> </a:t>
            </a:r>
            <a:r>
              <a:rPr sz="1800" spc="-5" dirty="0">
                <a:latin typeface="Arial MT"/>
                <a:cs typeface="Arial MT"/>
              </a:rPr>
              <a:t>application </a:t>
            </a:r>
            <a:r>
              <a:rPr sz="1800" spc="-484" dirty="0">
                <a:latin typeface="Arial MT"/>
                <a:cs typeface="Arial MT"/>
              </a:rPr>
              <a:t> </a:t>
            </a:r>
            <a:r>
              <a:rPr sz="1800" spc="-5" dirty="0">
                <a:latin typeface="Arial MT"/>
                <a:cs typeface="Arial MT"/>
              </a:rPr>
              <a:t>hosting</a:t>
            </a:r>
            <a:r>
              <a:rPr sz="1800" dirty="0">
                <a:latin typeface="Arial MT"/>
                <a:cs typeface="Arial MT"/>
              </a:rPr>
              <a:t> </a:t>
            </a:r>
            <a:r>
              <a:rPr sz="1800" spc="-5" dirty="0">
                <a:latin typeface="Arial MT"/>
                <a:cs typeface="Arial MT"/>
              </a:rPr>
              <a:t>environment</a:t>
            </a:r>
            <a:r>
              <a:rPr sz="1800" spc="25" dirty="0">
                <a:latin typeface="Arial MT"/>
                <a:cs typeface="Arial MT"/>
              </a:rPr>
              <a:t> </a:t>
            </a:r>
            <a:r>
              <a:rPr sz="1800" spc="-5" dirty="0">
                <a:latin typeface="Arial MT"/>
                <a:cs typeface="Arial MT"/>
              </a:rPr>
              <a:t>configurations.</a:t>
            </a:r>
            <a:endParaRPr sz="1800" dirty="0">
              <a:latin typeface="Arial MT"/>
              <a:cs typeface="Arial MT"/>
            </a:endParaRPr>
          </a:p>
          <a:p>
            <a:pPr marL="756285" marR="5080"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Does</a:t>
            </a:r>
            <a:r>
              <a:rPr sz="1800" spc="15" dirty="0">
                <a:latin typeface="Arial MT"/>
                <a:cs typeface="Arial MT"/>
              </a:rPr>
              <a:t> </a:t>
            </a:r>
            <a:r>
              <a:rPr sz="1800" spc="-5" dirty="0">
                <a:latin typeface="Arial MT"/>
                <a:cs typeface="Arial MT"/>
              </a:rPr>
              <a:t>not</a:t>
            </a:r>
            <a:r>
              <a:rPr sz="1800" spc="15" dirty="0">
                <a:latin typeface="Arial MT"/>
                <a:cs typeface="Arial MT"/>
              </a:rPr>
              <a:t> </a:t>
            </a:r>
            <a:r>
              <a:rPr sz="1800" spc="-5" dirty="0">
                <a:latin typeface="Arial MT"/>
                <a:cs typeface="Arial MT"/>
              </a:rPr>
              <a:t>manage</a:t>
            </a:r>
            <a:r>
              <a:rPr sz="1800" spc="10" dirty="0">
                <a:latin typeface="Arial MT"/>
                <a:cs typeface="Arial MT"/>
              </a:rPr>
              <a:t> </a:t>
            </a:r>
            <a:r>
              <a:rPr sz="1800" spc="-5" dirty="0">
                <a:latin typeface="Arial MT"/>
                <a:cs typeface="Arial MT"/>
              </a:rPr>
              <a:t>or</a:t>
            </a:r>
            <a:r>
              <a:rPr sz="1800" spc="10" dirty="0">
                <a:latin typeface="Arial MT"/>
                <a:cs typeface="Arial MT"/>
              </a:rPr>
              <a:t> </a:t>
            </a:r>
            <a:r>
              <a:rPr sz="1800" spc="-5" dirty="0">
                <a:latin typeface="Arial MT"/>
                <a:cs typeface="Arial MT"/>
              </a:rPr>
              <a:t>control</a:t>
            </a:r>
            <a:r>
              <a:rPr sz="1800" spc="15" dirty="0">
                <a:latin typeface="Arial MT"/>
                <a:cs typeface="Arial MT"/>
              </a:rPr>
              <a:t> </a:t>
            </a:r>
            <a:r>
              <a:rPr sz="1800" dirty="0">
                <a:latin typeface="Arial MT"/>
                <a:cs typeface="Arial MT"/>
              </a:rPr>
              <a:t>the </a:t>
            </a:r>
            <a:r>
              <a:rPr sz="1800" spc="-10" dirty="0">
                <a:latin typeface="Arial MT"/>
                <a:cs typeface="Arial MT"/>
              </a:rPr>
              <a:t>underlying</a:t>
            </a:r>
            <a:r>
              <a:rPr sz="1800" spc="50" dirty="0">
                <a:latin typeface="Arial MT"/>
                <a:cs typeface="Arial MT"/>
              </a:rPr>
              <a:t> </a:t>
            </a:r>
            <a:r>
              <a:rPr sz="1800" spc="-5" dirty="0">
                <a:latin typeface="Arial MT"/>
                <a:cs typeface="Arial MT"/>
              </a:rPr>
              <a:t>cloud</a:t>
            </a:r>
            <a:r>
              <a:rPr sz="1800" spc="15" dirty="0">
                <a:latin typeface="Arial MT"/>
                <a:cs typeface="Arial MT"/>
              </a:rPr>
              <a:t> </a:t>
            </a:r>
            <a:r>
              <a:rPr sz="1800" spc="-5" dirty="0">
                <a:latin typeface="Arial MT"/>
                <a:cs typeface="Arial MT"/>
              </a:rPr>
              <a:t>infrastructure</a:t>
            </a:r>
            <a:r>
              <a:rPr sz="1800" spc="10" dirty="0">
                <a:latin typeface="Arial MT"/>
                <a:cs typeface="Arial MT"/>
              </a:rPr>
              <a:t> </a:t>
            </a:r>
            <a:r>
              <a:rPr sz="1800" spc="-5" dirty="0">
                <a:latin typeface="Arial MT"/>
                <a:cs typeface="Arial MT"/>
              </a:rPr>
              <a:t>including </a:t>
            </a:r>
            <a:r>
              <a:rPr sz="1800" spc="-484" dirty="0">
                <a:latin typeface="Arial MT"/>
                <a:cs typeface="Arial MT"/>
              </a:rPr>
              <a:t> </a:t>
            </a:r>
            <a:r>
              <a:rPr sz="1800" spc="-10" dirty="0">
                <a:latin typeface="Arial MT"/>
                <a:cs typeface="Arial MT"/>
              </a:rPr>
              <a:t>network,</a:t>
            </a:r>
            <a:r>
              <a:rPr sz="1800" spc="35" dirty="0">
                <a:latin typeface="Arial MT"/>
                <a:cs typeface="Arial MT"/>
              </a:rPr>
              <a:t> </a:t>
            </a:r>
            <a:r>
              <a:rPr sz="1800" spc="-5" dirty="0">
                <a:latin typeface="Arial MT"/>
                <a:cs typeface="Arial MT"/>
              </a:rPr>
              <a:t>servers,</a:t>
            </a:r>
            <a:r>
              <a:rPr sz="1800" spc="5" dirty="0">
                <a:latin typeface="Arial MT"/>
                <a:cs typeface="Arial MT"/>
              </a:rPr>
              <a:t> </a:t>
            </a:r>
            <a:r>
              <a:rPr sz="1800" spc="-5" dirty="0">
                <a:latin typeface="Arial MT"/>
                <a:cs typeface="Arial MT"/>
              </a:rPr>
              <a:t>operating</a:t>
            </a:r>
            <a:r>
              <a:rPr sz="1800" spc="15" dirty="0">
                <a:latin typeface="Arial MT"/>
                <a:cs typeface="Arial MT"/>
              </a:rPr>
              <a:t> </a:t>
            </a:r>
            <a:r>
              <a:rPr sz="1800" spc="-5" dirty="0">
                <a:latin typeface="Arial MT"/>
                <a:cs typeface="Arial MT"/>
              </a:rPr>
              <a:t>systems,</a:t>
            </a:r>
            <a:r>
              <a:rPr sz="1800" spc="15" dirty="0">
                <a:latin typeface="Arial MT"/>
                <a:cs typeface="Arial MT"/>
              </a:rPr>
              <a:t> </a:t>
            </a:r>
            <a:r>
              <a:rPr sz="1800" spc="-5" dirty="0">
                <a:latin typeface="Arial MT"/>
                <a:cs typeface="Arial MT"/>
              </a:rPr>
              <a:t>or</a:t>
            </a:r>
            <a:r>
              <a:rPr sz="1800" dirty="0">
                <a:latin typeface="Arial MT"/>
                <a:cs typeface="Arial MT"/>
              </a:rPr>
              <a:t> </a:t>
            </a:r>
            <a:r>
              <a:rPr sz="1800" spc="-5" dirty="0">
                <a:latin typeface="Arial MT"/>
                <a:cs typeface="Arial MT"/>
              </a:rPr>
              <a:t>storage.</a:t>
            </a:r>
            <a:endParaRPr sz="1800" dirty="0">
              <a:latin typeface="Arial MT"/>
              <a:cs typeface="Arial MT"/>
            </a:endParaRPr>
          </a:p>
          <a:p>
            <a:pPr marL="355600" indent="-343535">
              <a:lnSpc>
                <a:spcPct val="100000"/>
              </a:lnSpc>
              <a:spcBef>
                <a:spcPts val="470"/>
              </a:spcBef>
              <a:buClr>
                <a:srgbClr val="00007C"/>
              </a:buClr>
              <a:buSzPct val="75000"/>
              <a:buFont typeface="Wingdings"/>
              <a:buChar char=""/>
              <a:tabLst>
                <a:tab pos="355600" algn="l"/>
                <a:tab pos="356235" algn="l"/>
              </a:tabLst>
            </a:pPr>
            <a:r>
              <a:rPr sz="2000" dirty="0">
                <a:latin typeface="Arial MT"/>
                <a:cs typeface="Arial MT"/>
              </a:rPr>
              <a:t>Not</a:t>
            </a:r>
            <a:r>
              <a:rPr sz="2000" spc="-35" dirty="0">
                <a:latin typeface="Arial MT"/>
                <a:cs typeface="Arial MT"/>
              </a:rPr>
              <a:t> </a:t>
            </a:r>
            <a:r>
              <a:rPr sz="2000" dirty="0">
                <a:latin typeface="Arial MT"/>
                <a:cs typeface="Arial MT"/>
              </a:rPr>
              <a:t>particularly</a:t>
            </a:r>
            <a:r>
              <a:rPr sz="2000" spc="-40" dirty="0">
                <a:latin typeface="Arial MT"/>
                <a:cs typeface="Arial MT"/>
              </a:rPr>
              <a:t> </a:t>
            </a:r>
            <a:r>
              <a:rPr sz="2000" dirty="0">
                <a:latin typeface="Arial MT"/>
                <a:cs typeface="Arial MT"/>
              </a:rPr>
              <a:t>useful</a:t>
            </a:r>
            <a:r>
              <a:rPr sz="2000" spc="-25" dirty="0">
                <a:latin typeface="Arial MT"/>
                <a:cs typeface="Arial MT"/>
              </a:rPr>
              <a:t> </a:t>
            </a:r>
            <a:r>
              <a:rPr sz="2000" dirty="0">
                <a:latin typeface="Arial MT"/>
                <a:cs typeface="Arial MT"/>
              </a:rPr>
              <a:t>when:</a:t>
            </a:r>
          </a:p>
          <a:p>
            <a:pPr marL="756285" lvl="1" indent="-287020">
              <a:lnSpc>
                <a:spcPct val="100000"/>
              </a:lnSpc>
              <a:spcBef>
                <a:spcPts val="445"/>
              </a:spcBef>
              <a:buClr>
                <a:srgbClr val="9999CC"/>
              </a:buClr>
              <a:buSzPct val="80555"/>
              <a:buFont typeface="Wingdings"/>
              <a:buChar char=""/>
              <a:tabLst>
                <a:tab pos="756920" algn="l"/>
              </a:tabLst>
            </a:pPr>
            <a:r>
              <a:rPr sz="1800" dirty="0">
                <a:latin typeface="Arial MT"/>
                <a:cs typeface="Arial MT"/>
              </a:rPr>
              <a:t>The</a:t>
            </a:r>
            <a:r>
              <a:rPr sz="1800" spc="-30" dirty="0">
                <a:latin typeface="Arial MT"/>
                <a:cs typeface="Arial MT"/>
              </a:rPr>
              <a:t> </a:t>
            </a:r>
            <a:r>
              <a:rPr sz="1800" spc="-5" dirty="0">
                <a:latin typeface="Arial MT"/>
                <a:cs typeface="Arial MT"/>
              </a:rPr>
              <a:t>application</a:t>
            </a:r>
            <a:r>
              <a:rPr sz="1800" spc="5" dirty="0">
                <a:latin typeface="Arial MT"/>
                <a:cs typeface="Arial MT"/>
              </a:rPr>
              <a:t> </a:t>
            </a:r>
            <a:r>
              <a:rPr sz="1800" dirty="0">
                <a:latin typeface="Arial MT"/>
                <a:cs typeface="Arial MT"/>
              </a:rPr>
              <a:t>must</a:t>
            </a:r>
            <a:r>
              <a:rPr sz="1800" spc="-10" dirty="0">
                <a:latin typeface="Arial MT"/>
                <a:cs typeface="Arial MT"/>
              </a:rPr>
              <a:t> </a:t>
            </a:r>
            <a:r>
              <a:rPr sz="1800" spc="-5" dirty="0">
                <a:latin typeface="Arial MT"/>
                <a:cs typeface="Arial MT"/>
              </a:rPr>
              <a:t>be portable.</a:t>
            </a:r>
            <a:endParaRPr sz="1800" dirty="0">
              <a:latin typeface="Arial MT"/>
              <a:cs typeface="Arial MT"/>
            </a:endParaRPr>
          </a:p>
          <a:p>
            <a:pPr marL="756285" marR="902969" lvl="1" indent="-287020">
              <a:lnSpc>
                <a:spcPct val="100000"/>
              </a:lnSpc>
              <a:spcBef>
                <a:spcPts val="430"/>
              </a:spcBef>
              <a:buClr>
                <a:srgbClr val="9999CC"/>
              </a:buClr>
              <a:buSzPct val="80555"/>
              <a:buFont typeface="Wingdings"/>
              <a:buChar char=""/>
              <a:tabLst>
                <a:tab pos="756920" algn="l"/>
              </a:tabLst>
            </a:pPr>
            <a:r>
              <a:rPr sz="1800" dirty="0">
                <a:latin typeface="Arial MT"/>
                <a:cs typeface="Arial MT"/>
              </a:rPr>
              <a:t>The</a:t>
            </a:r>
            <a:r>
              <a:rPr sz="1800" spc="-20" dirty="0">
                <a:latin typeface="Arial MT"/>
                <a:cs typeface="Arial MT"/>
              </a:rPr>
              <a:t> </a:t>
            </a:r>
            <a:r>
              <a:rPr sz="1800" spc="-10" dirty="0">
                <a:latin typeface="Arial MT"/>
                <a:cs typeface="Arial MT"/>
              </a:rPr>
              <a:t>hardware</a:t>
            </a:r>
            <a:r>
              <a:rPr sz="1800" spc="60" dirty="0">
                <a:latin typeface="Arial MT"/>
                <a:cs typeface="Arial MT"/>
              </a:rPr>
              <a:t> </a:t>
            </a:r>
            <a:r>
              <a:rPr sz="1800" spc="-5" dirty="0">
                <a:latin typeface="Arial MT"/>
                <a:cs typeface="Arial MT"/>
              </a:rPr>
              <a:t>and</a:t>
            </a:r>
            <a:r>
              <a:rPr sz="1800" spc="5" dirty="0">
                <a:latin typeface="Arial MT"/>
                <a:cs typeface="Arial MT"/>
              </a:rPr>
              <a:t> </a:t>
            </a:r>
            <a:r>
              <a:rPr sz="1800" spc="-10" dirty="0">
                <a:latin typeface="Arial MT"/>
                <a:cs typeface="Arial MT"/>
              </a:rPr>
              <a:t>software</a:t>
            </a:r>
            <a:r>
              <a:rPr sz="1800" spc="45" dirty="0">
                <a:latin typeface="Arial MT"/>
                <a:cs typeface="Arial MT"/>
              </a:rPr>
              <a:t> </a:t>
            </a:r>
            <a:r>
              <a:rPr sz="1800" dirty="0">
                <a:latin typeface="Arial MT"/>
                <a:cs typeface="Arial MT"/>
              </a:rPr>
              <a:t>must</a:t>
            </a:r>
            <a:r>
              <a:rPr sz="1800" spc="-10" dirty="0">
                <a:latin typeface="Arial MT"/>
                <a:cs typeface="Arial MT"/>
              </a:rPr>
              <a:t> </a:t>
            </a:r>
            <a:r>
              <a:rPr sz="1800" spc="-5" dirty="0">
                <a:latin typeface="Arial MT"/>
                <a:cs typeface="Arial MT"/>
              </a:rPr>
              <a:t>be</a:t>
            </a:r>
            <a:r>
              <a:rPr sz="1800" spc="10" dirty="0">
                <a:latin typeface="Arial MT"/>
                <a:cs typeface="Arial MT"/>
              </a:rPr>
              <a:t> </a:t>
            </a:r>
            <a:r>
              <a:rPr sz="1800" spc="-5" dirty="0">
                <a:latin typeface="Arial MT"/>
                <a:cs typeface="Arial MT"/>
              </a:rPr>
              <a:t>customized</a:t>
            </a:r>
            <a:r>
              <a:rPr sz="1800" spc="10" dirty="0">
                <a:latin typeface="Arial MT"/>
                <a:cs typeface="Arial MT"/>
              </a:rPr>
              <a:t> </a:t>
            </a:r>
            <a:r>
              <a:rPr sz="1800" dirty="0">
                <a:latin typeface="Arial MT"/>
                <a:cs typeface="Arial MT"/>
              </a:rPr>
              <a:t>to</a:t>
            </a:r>
            <a:r>
              <a:rPr sz="1800" spc="-10" dirty="0">
                <a:latin typeface="Arial MT"/>
                <a:cs typeface="Arial MT"/>
              </a:rPr>
              <a:t> </a:t>
            </a:r>
            <a:r>
              <a:rPr sz="1800" spc="-5" dirty="0">
                <a:latin typeface="Arial MT"/>
                <a:cs typeface="Arial MT"/>
              </a:rPr>
              <a:t>improve</a:t>
            </a:r>
            <a:r>
              <a:rPr sz="1800" spc="10" dirty="0">
                <a:latin typeface="Arial MT"/>
                <a:cs typeface="Arial MT"/>
              </a:rPr>
              <a:t> </a:t>
            </a:r>
            <a:r>
              <a:rPr sz="1800" dirty="0">
                <a:latin typeface="Arial MT"/>
                <a:cs typeface="Arial MT"/>
              </a:rPr>
              <a:t>the </a:t>
            </a:r>
            <a:r>
              <a:rPr sz="1800" spc="-484" dirty="0">
                <a:latin typeface="Arial MT"/>
                <a:cs typeface="Arial MT"/>
              </a:rPr>
              <a:t> </a:t>
            </a:r>
            <a:r>
              <a:rPr sz="1800" spc="-5" dirty="0">
                <a:latin typeface="Arial MT"/>
                <a:cs typeface="Arial MT"/>
              </a:rPr>
              <a:t>performance</a:t>
            </a:r>
            <a:r>
              <a:rPr sz="1800" dirty="0">
                <a:latin typeface="Arial MT"/>
                <a:cs typeface="Arial MT"/>
              </a:rPr>
              <a:t> of </a:t>
            </a:r>
            <a:r>
              <a:rPr sz="1800" spc="-5" dirty="0">
                <a:latin typeface="Arial MT"/>
                <a:cs typeface="Arial MT"/>
              </a:rPr>
              <a:t>the</a:t>
            </a:r>
            <a:r>
              <a:rPr sz="1800" dirty="0">
                <a:latin typeface="Arial MT"/>
                <a:cs typeface="Arial MT"/>
              </a:rPr>
              <a:t> </a:t>
            </a:r>
            <a:r>
              <a:rPr sz="1800" spc="-5" dirty="0">
                <a:latin typeface="Arial MT"/>
                <a:cs typeface="Arial MT"/>
              </a:rPr>
              <a:t>application.</a:t>
            </a:r>
            <a:endParaRPr sz="1800" dirty="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64845"/>
            <a:ext cx="6048375" cy="513715"/>
          </a:xfrm>
          <a:prstGeom prst="rect">
            <a:avLst/>
          </a:prstGeom>
        </p:spPr>
        <p:txBody>
          <a:bodyPr vert="horz" wrap="square" lIns="0" tIns="13335" rIns="0" bIns="0" rtlCol="0">
            <a:spAutoFit/>
          </a:bodyPr>
          <a:lstStyle/>
          <a:p>
            <a:pPr marL="12700">
              <a:lnSpc>
                <a:spcPct val="100000"/>
              </a:lnSpc>
              <a:spcBef>
                <a:spcPts val="105"/>
              </a:spcBef>
            </a:pPr>
            <a:r>
              <a:rPr spc="-5" dirty="0"/>
              <a:t>Infrastructure-as-a-Service</a:t>
            </a:r>
            <a:r>
              <a:rPr spc="-35" dirty="0"/>
              <a:t> </a:t>
            </a:r>
            <a:r>
              <a:rPr spc="-5" dirty="0"/>
              <a:t>(IaaS)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19</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702130"/>
            <a:ext cx="8057515" cy="3928745"/>
          </a:xfrm>
          <a:prstGeom prst="rect">
            <a:avLst/>
          </a:prstGeom>
        </p:spPr>
        <p:txBody>
          <a:bodyPr vert="horz" wrap="square" lIns="0" tIns="13335" rIns="0" bIns="0" rtlCol="0">
            <a:spAutoFit/>
          </a:bodyPr>
          <a:lstStyle/>
          <a:p>
            <a:pPr marL="355600"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The</a:t>
            </a:r>
            <a:r>
              <a:rPr sz="2000" spc="-20" dirty="0">
                <a:latin typeface="Arial MT"/>
                <a:cs typeface="Arial MT"/>
              </a:rPr>
              <a:t> </a:t>
            </a:r>
            <a:r>
              <a:rPr sz="2000" dirty="0">
                <a:latin typeface="Arial MT"/>
                <a:cs typeface="Arial MT"/>
              </a:rPr>
              <a:t>user</a:t>
            </a:r>
            <a:r>
              <a:rPr sz="2000" spc="-15"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able</a:t>
            </a:r>
            <a:r>
              <a:rPr sz="2000" spc="-15" dirty="0">
                <a:latin typeface="Arial MT"/>
                <a:cs typeface="Arial MT"/>
              </a:rPr>
              <a:t> </a:t>
            </a:r>
            <a:r>
              <a:rPr sz="2000" dirty="0">
                <a:latin typeface="Arial MT"/>
                <a:cs typeface="Arial MT"/>
              </a:rPr>
              <a:t>to</a:t>
            </a:r>
            <a:r>
              <a:rPr sz="2000" spc="-5" dirty="0">
                <a:latin typeface="Arial MT"/>
                <a:cs typeface="Arial MT"/>
              </a:rPr>
              <a:t> </a:t>
            </a:r>
            <a:r>
              <a:rPr sz="2000" dirty="0">
                <a:latin typeface="Arial MT"/>
                <a:cs typeface="Arial MT"/>
              </a:rPr>
              <a:t>deploy</a:t>
            </a:r>
            <a:r>
              <a:rPr sz="2000" spc="-2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run</a:t>
            </a:r>
            <a:r>
              <a:rPr sz="2000" spc="-5" dirty="0">
                <a:latin typeface="Arial MT"/>
                <a:cs typeface="Arial MT"/>
              </a:rPr>
              <a:t> </a:t>
            </a:r>
            <a:r>
              <a:rPr sz="2000" dirty="0">
                <a:latin typeface="Arial MT"/>
                <a:cs typeface="Arial MT"/>
              </a:rPr>
              <a:t>arbitrary</a:t>
            </a:r>
            <a:r>
              <a:rPr sz="2000" spc="-40" dirty="0">
                <a:latin typeface="Arial MT"/>
                <a:cs typeface="Arial MT"/>
              </a:rPr>
              <a:t> </a:t>
            </a:r>
            <a:r>
              <a:rPr sz="2000" dirty="0">
                <a:latin typeface="Arial MT"/>
                <a:cs typeface="Arial MT"/>
              </a:rPr>
              <a:t>software,</a:t>
            </a:r>
            <a:r>
              <a:rPr sz="2000" spc="-40" dirty="0">
                <a:latin typeface="Arial MT"/>
                <a:cs typeface="Arial MT"/>
              </a:rPr>
              <a:t> </a:t>
            </a:r>
            <a:r>
              <a:rPr sz="2000" dirty="0">
                <a:latin typeface="Arial MT"/>
                <a:cs typeface="Arial MT"/>
              </a:rPr>
              <a:t>which</a:t>
            </a:r>
            <a:r>
              <a:rPr sz="2000" spc="-15" dirty="0">
                <a:latin typeface="Arial MT"/>
                <a:cs typeface="Arial MT"/>
              </a:rPr>
              <a:t> </a:t>
            </a:r>
            <a:r>
              <a:rPr sz="2000" dirty="0">
                <a:latin typeface="Arial MT"/>
                <a:cs typeface="Arial MT"/>
              </a:rPr>
              <a:t>can</a:t>
            </a:r>
          </a:p>
          <a:p>
            <a:pPr marL="355600">
              <a:lnSpc>
                <a:spcPct val="100000"/>
              </a:lnSpc>
            </a:pPr>
            <a:r>
              <a:rPr sz="2000" dirty="0">
                <a:latin typeface="Arial MT"/>
                <a:cs typeface="Arial MT"/>
              </a:rPr>
              <a:t>include</a:t>
            </a:r>
            <a:r>
              <a:rPr sz="2000" spc="-25" dirty="0">
                <a:latin typeface="Arial MT"/>
                <a:cs typeface="Arial MT"/>
              </a:rPr>
              <a:t> </a:t>
            </a:r>
            <a:r>
              <a:rPr sz="2000" dirty="0">
                <a:latin typeface="Arial MT"/>
                <a:cs typeface="Arial MT"/>
              </a:rPr>
              <a:t>operating</a:t>
            </a:r>
            <a:r>
              <a:rPr sz="2000" spc="-35" dirty="0">
                <a:latin typeface="Arial MT"/>
                <a:cs typeface="Arial MT"/>
              </a:rPr>
              <a:t> </a:t>
            </a:r>
            <a:r>
              <a:rPr sz="2000" dirty="0">
                <a:latin typeface="Arial MT"/>
                <a:cs typeface="Arial MT"/>
              </a:rPr>
              <a:t>systems</a:t>
            </a:r>
            <a:r>
              <a:rPr sz="2000" spc="-40"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applications.</a:t>
            </a:r>
          </a:p>
          <a:p>
            <a:pPr>
              <a:lnSpc>
                <a:spcPct val="100000"/>
              </a:lnSpc>
              <a:spcBef>
                <a:spcPts val="25"/>
              </a:spcBef>
            </a:pPr>
            <a:endParaRPr sz="2900" dirty="0">
              <a:latin typeface="Arial MT"/>
              <a:cs typeface="Arial MT"/>
            </a:endParaRPr>
          </a:p>
          <a:p>
            <a:pPr marL="355600" marR="728345" indent="-343535">
              <a:lnSpc>
                <a:spcPct val="100000"/>
              </a:lnSpc>
              <a:buClr>
                <a:srgbClr val="00007C"/>
              </a:buClr>
              <a:buSzPct val="75000"/>
              <a:buFont typeface="Wingdings"/>
              <a:buChar char=""/>
              <a:tabLst>
                <a:tab pos="355600" algn="l"/>
                <a:tab pos="356235" algn="l"/>
              </a:tabLst>
            </a:pPr>
            <a:r>
              <a:rPr sz="2000" dirty="0">
                <a:latin typeface="Arial MT"/>
                <a:cs typeface="Arial MT"/>
              </a:rPr>
              <a:t>The user does not manage or control the underlying cloud </a:t>
            </a:r>
            <a:r>
              <a:rPr sz="2000" spc="5" dirty="0">
                <a:latin typeface="Arial MT"/>
                <a:cs typeface="Arial MT"/>
              </a:rPr>
              <a:t> </a:t>
            </a:r>
            <a:r>
              <a:rPr sz="2000" dirty="0">
                <a:latin typeface="Arial MT"/>
                <a:cs typeface="Arial MT"/>
              </a:rPr>
              <a:t>infrastructure</a:t>
            </a:r>
            <a:r>
              <a:rPr sz="2000" spc="-45" dirty="0">
                <a:latin typeface="Arial MT"/>
                <a:cs typeface="Arial MT"/>
              </a:rPr>
              <a:t> </a:t>
            </a:r>
            <a:r>
              <a:rPr sz="2000" dirty="0">
                <a:latin typeface="Arial MT"/>
                <a:cs typeface="Arial MT"/>
              </a:rPr>
              <a:t>but</a:t>
            </a:r>
            <a:r>
              <a:rPr sz="2000" spc="-20" dirty="0">
                <a:latin typeface="Arial MT"/>
                <a:cs typeface="Arial MT"/>
              </a:rPr>
              <a:t> </a:t>
            </a:r>
            <a:r>
              <a:rPr sz="2000" dirty="0">
                <a:latin typeface="Arial MT"/>
                <a:cs typeface="Arial MT"/>
              </a:rPr>
              <a:t>has</a:t>
            </a:r>
            <a:r>
              <a:rPr sz="2000" spc="-25" dirty="0">
                <a:latin typeface="Arial MT"/>
                <a:cs typeface="Arial MT"/>
              </a:rPr>
              <a:t> </a:t>
            </a:r>
            <a:r>
              <a:rPr sz="2000" dirty="0">
                <a:latin typeface="Arial MT"/>
                <a:cs typeface="Arial MT"/>
              </a:rPr>
              <a:t>control</a:t>
            </a:r>
            <a:r>
              <a:rPr sz="2000" spc="-20" dirty="0">
                <a:latin typeface="Arial MT"/>
                <a:cs typeface="Arial MT"/>
              </a:rPr>
              <a:t> </a:t>
            </a:r>
            <a:r>
              <a:rPr sz="2000" dirty="0">
                <a:latin typeface="Arial MT"/>
                <a:cs typeface="Arial MT"/>
              </a:rPr>
              <a:t>over</a:t>
            </a:r>
            <a:r>
              <a:rPr sz="2000" spc="-15" dirty="0">
                <a:latin typeface="Arial MT"/>
                <a:cs typeface="Arial MT"/>
              </a:rPr>
              <a:t> </a:t>
            </a:r>
            <a:r>
              <a:rPr sz="2000" dirty="0">
                <a:latin typeface="Arial MT"/>
                <a:cs typeface="Arial MT"/>
              </a:rPr>
              <a:t>operating</a:t>
            </a:r>
            <a:r>
              <a:rPr sz="2000" spc="-30" dirty="0">
                <a:latin typeface="Arial MT"/>
                <a:cs typeface="Arial MT"/>
              </a:rPr>
              <a:t> </a:t>
            </a:r>
            <a:r>
              <a:rPr sz="2000" dirty="0">
                <a:latin typeface="Arial MT"/>
                <a:cs typeface="Arial MT"/>
              </a:rPr>
              <a:t>systems,</a:t>
            </a:r>
            <a:r>
              <a:rPr sz="2000" spc="-40" dirty="0">
                <a:latin typeface="Arial MT"/>
                <a:cs typeface="Arial MT"/>
              </a:rPr>
              <a:t> </a:t>
            </a:r>
            <a:r>
              <a:rPr sz="2000" dirty="0">
                <a:latin typeface="Arial MT"/>
                <a:cs typeface="Arial MT"/>
              </a:rPr>
              <a:t>storage, </a:t>
            </a:r>
            <a:r>
              <a:rPr sz="2000" spc="-540" dirty="0">
                <a:latin typeface="Arial MT"/>
                <a:cs typeface="Arial MT"/>
              </a:rPr>
              <a:t> </a:t>
            </a:r>
            <a:r>
              <a:rPr sz="2000" dirty="0">
                <a:latin typeface="Arial MT"/>
                <a:cs typeface="Arial MT"/>
              </a:rPr>
              <a:t>deployed applications, and possibly limited control of some </a:t>
            </a:r>
            <a:r>
              <a:rPr sz="2000" spc="5" dirty="0">
                <a:latin typeface="Arial MT"/>
                <a:cs typeface="Arial MT"/>
              </a:rPr>
              <a:t> </a:t>
            </a:r>
            <a:r>
              <a:rPr sz="2000" dirty="0">
                <a:latin typeface="Arial MT"/>
                <a:cs typeface="Arial MT"/>
              </a:rPr>
              <a:t>networking</a:t>
            </a:r>
            <a:r>
              <a:rPr sz="2000" spc="-45" dirty="0">
                <a:latin typeface="Arial MT"/>
                <a:cs typeface="Arial MT"/>
              </a:rPr>
              <a:t> </a:t>
            </a:r>
            <a:r>
              <a:rPr sz="2000" dirty="0">
                <a:latin typeface="Arial MT"/>
                <a:cs typeface="Arial MT"/>
              </a:rPr>
              <a:t>components,</a:t>
            </a:r>
            <a:r>
              <a:rPr sz="2000" spc="-45" dirty="0">
                <a:latin typeface="Arial MT"/>
                <a:cs typeface="Arial MT"/>
              </a:rPr>
              <a:t> </a:t>
            </a:r>
            <a:r>
              <a:rPr sz="2000" spc="-5" dirty="0">
                <a:latin typeface="Arial MT"/>
                <a:cs typeface="Arial MT"/>
              </a:rPr>
              <a:t>e.g.,</a:t>
            </a:r>
            <a:r>
              <a:rPr sz="2000" spc="-25" dirty="0">
                <a:latin typeface="Arial MT"/>
                <a:cs typeface="Arial MT"/>
              </a:rPr>
              <a:t> </a:t>
            </a:r>
            <a:r>
              <a:rPr sz="2000" dirty="0">
                <a:latin typeface="Arial MT"/>
                <a:cs typeface="Arial MT"/>
              </a:rPr>
              <a:t>host</a:t>
            </a:r>
            <a:r>
              <a:rPr sz="2000" spc="-35" dirty="0">
                <a:latin typeface="Arial MT"/>
                <a:cs typeface="Arial MT"/>
              </a:rPr>
              <a:t> </a:t>
            </a:r>
            <a:r>
              <a:rPr sz="2000" dirty="0">
                <a:latin typeface="Arial MT"/>
                <a:cs typeface="Arial MT"/>
              </a:rPr>
              <a:t>firewalls.</a:t>
            </a:r>
          </a:p>
          <a:p>
            <a:pPr>
              <a:lnSpc>
                <a:spcPct val="100000"/>
              </a:lnSpc>
              <a:spcBef>
                <a:spcPts val="30"/>
              </a:spcBef>
              <a:buClr>
                <a:srgbClr val="00007C"/>
              </a:buClr>
              <a:buFont typeface="Wingdings"/>
              <a:buChar char=""/>
            </a:pPr>
            <a:endParaRPr sz="2900" dirty="0">
              <a:latin typeface="Arial MT"/>
              <a:cs typeface="Arial MT"/>
            </a:endParaRPr>
          </a:p>
          <a:p>
            <a:pPr marL="355600" marR="5080" indent="-343535">
              <a:lnSpc>
                <a:spcPct val="100000"/>
              </a:lnSpc>
              <a:buClr>
                <a:srgbClr val="00007C"/>
              </a:buClr>
              <a:buSzPct val="75000"/>
              <a:buFont typeface="Wingdings"/>
              <a:buChar char=""/>
              <a:tabLst>
                <a:tab pos="355600" algn="l"/>
                <a:tab pos="356235" algn="l"/>
                <a:tab pos="5788025" algn="l"/>
              </a:tabLst>
            </a:pPr>
            <a:r>
              <a:rPr sz="2000" dirty="0">
                <a:latin typeface="Arial MT"/>
                <a:cs typeface="Arial MT"/>
              </a:rPr>
              <a:t>Services</a:t>
            </a:r>
            <a:r>
              <a:rPr sz="2000" spc="-20" dirty="0">
                <a:latin typeface="Arial MT"/>
                <a:cs typeface="Arial MT"/>
              </a:rPr>
              <a:t> </a:t>
            </a:r>
            <a:r>
              <a:rPr sz="2000" dirty="0">
                <a:latin typeface="Arial MT"/>
                <a:cs typeface="Arial MT"/>
              </a:rPr>
              <a:t>offered</a:t>
            </a:r>
            <a:r>
              <a:rPr sz="2000" spc="-15" dirty="0">
                <a:latin typeface="Arial MT"/>
                <a:cs typeface="Arial MT"/>
              </a:rPr>
              <a:t> </a:t>
            </a:r>
            <a:r>
              <a:rPr sz="2000" dirty="0">
                <a:latin typeface="Arial MT"/>
                <a:cs typeface="Arial MT"/>
              </a:rPr>
              <a:t>by this</a:t>
            </a:r>
            <a:r>
              <a:rPr sz="2000" spc="-5" dirty="0">
                <a:latin typeface="Arial MT"/>
                <a:cs typeface="Arial MT"/>
              </a:rPr>
              <a:t> </a:t>
            </a:r>
            <a:r>
              <a:rPr sz="2000" dirty="0">
                <a:latin typeface="Arial MT"/>
                <a:cs typeface="Arial MT"/>
              </a:rPr>
              <a:t>delivery</a:t>
            </a:r>
            <a:r>
              <a:rPr sz="2000" spc="-5" dirty="0">
                <a:latin typeface="Arial MT"/>
                <a:cs typeface="Arial MT"/>
              </a:rPr>
              <a:t> </a:t>
            </a:r>
            <a:r>
              <a:rPr sz="2000" dirty="0">
                <a:latin typeface="Arial MT"/>
                <a:cs typeface="Arial MT"/>
              </a:rPr>
              <a:t>model</a:t>
            </a:r>
            <a:r>
              <a:rPr sz="2000" spc="5" dirty="0">
                <a:latin typeface="Arial MT"/>
                <a:cs typeface="Arial MT"/>
              </a:rPr>
              <a:t> </a:t>
            </a:r>
            <a:r>
              <a:rPr sz="2000" dirty="0">
                <a:latin typeface="Arial MT"/>
                <a:cs typeface="Arial MT"/>
              </a:rPr>
              <a:t>include:	server</a:t>
            </a:r>
            <a:r>
              <a:rPr sz="2000" spc="-60" dirty="0">
                <a:latin typeface="Arial MT"/>
                <a:cs typeface="Arial MT"/>
              </a:rPr>
              <a:t> </a:t>
            </a:r>
            <a:r>
              <a:rPr sz="2000" dirty="0">
                <a:latin typeface="Arial MT"/>
                <a:cs typeface="Arial MT"/>
              </a:rPr>
              <a:t>hosting,</a:t>
            </a:r>
            <a:r>
              <a:rPr sz="2000" spc="-65" dirty="0">
                <a:latin typeface="Arial MT"/>
                <a:cs typeface="Arial MT"/>
              </a:rPr>
              <a:t> </a:t>
            </a:r>
            <a:r>
              <a:rPr sz="2000" dirty="0">
                <a:latin typeface="Arial MT"/>
                <a:cs typeface="Arial MT"/>
              </a:rPr>
              <a:t>Web </a:t>
            </a:r>
            <a:r>
              <a:rPr sz="2000" spc="-540" dirty="0">
                <a:latin typeface="Arial MT"/>
                <a:cs typeface="Arial MT"/>
              </a:rPr>
              <a:t> </a:t>
            </a:r>
            <a:r>
              <a:rPr sz="2000" dirty="0">
                <a:latin typeface="Arial MT"/>
                <a:cs typeface="Arial MT"/>
              </a:rPr>
              <a:t>servers, storage, computing hardware, operating systems, </a:t>
            </a:r>
            <a:r>
              <a:rPr sz="2000" spc="-5" dirty="0">
                <a:latin typeface="Arial MT"/>
                <a:cs typeface="Arial MT"/>
              </a:rPr>
              <a:t>virtual </a:t>
            </a:r>
            <a:r>
              <a:rPr sz="2000" dirty="0">
                <a:latin typeface="Arial MT"/>
                <a:cs typeface="Arial MT"/>
              </a:rPr>
              <a:t> instances, load balancing, Internet access, and bandwidth </a:t>
            </a:r>
            <a:r>
              <a:rPr sz="2000" spc="5" dirty="0">
                <a:latin typeface="Arial MT"/>
                <a:cs typeface="Arial MT"/>
              </a:rPr>
              <a:t> </a:t>
            </a:r>
            <a:r>
              <a:rPr sz="2000" dirty="0">
                <a:latin typeface="Arial MT"/>
                <a:cs typeface="Arial MT"/>
              </a:rPr>
              <a:t>provisioning.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88695"/>
            <a:ext cx="1651635" cy="513715"/>
          </a:xfrm>
          <a:prstGeom prst="rect">
            <a:avLst/>
          </a:prstGeom>
        </p:spPr>
        <p:txBody>
          <a:bodyPr vert="horz" wrap="square" lIns="0" tIns="13335" rIns="0" bIns="0" rtlCol="0">
            <a:spAutoFit/>
          </a:bodyPr>
          <a:lstStyle/>
          <a:p>
            <a:pPr marL="12700">
              <a:lnSpc>
                <a:spcPct val="100000"/>
              </a:lnSpc>
              <a:spcBef>
                <a:spcPts val="105"/>
              </a:spcBef>
            </a:pPr>
            <a:r>
              <a:rPr spc="-5" dirty="0"/>
              <a:t>Contents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479905"/>
            <a:ext cx="6635750" cy="1854835"/>
          </a:xfrm>
          <a:prstGeom prst="rect">
            <a:avLst/>
          </a:prstGeom>
        </p:spPr>
        <p:txBody>
          <a:bodyPr vert="horz" wrap="square" lIns="0" tIns="73660" rIns="0" bIns="0" rtlCol="0">
            <a:spAutoFit/>
          </a:bodyPr>
          <a:lstStyle/>
          <a:p>
            <a:pPr marL="355600" indent="-343535">
              <a:lnSpc>
                <a:spcPct val="100000"/>
              </a:lnSpc>
              <a:spcBef>
                <a:spcPts val="580"/>
              </a:spcBef>
              <a:buClr>
                <a:srgbClr val="00007C"/>
              </a:buClr>
              <a:buSzPct val="75000"/>
              <a:buFont typeface="Wingdings"/>
              <a:buChar char=""/>
              <a:tabLst>
                <a:tab pos="355600" algn="l"/>
                <a:tab pos="356235" algn="l"/>
              </a:tabLst>
            </a:pPr>
            <a:r>
              <a:rPr sz="2000" dirty="0">
                <a:latin typeface="Arial MT"/>
                <a:cs typeface="Arial MT"/>
              </a:rPr>
              <a:t>Network-centric</a:t>
            </a:r>
            <a:r>
              <a:rPr sz="2000" spc="-45" dirty="0">
                <a:latin typeface="Arial MT"/>
                <a:cs typeface="Arial MT"/>
              </a:rPr>
              <a:t> </a:t>
            </a:r>
            <a:r>
              <a:rPr sz="2000" dirty="0">
                <a:latin typeface="Arial MT"/>
                <a:cs typeface="Arial MT"/>
              </a:rPr>
              <a:t>computing</a:t>
            </a:r>
            <a:r>
              <a:rPr sz="2000" spc="-40" dirty="0">
                <a:latin typeface="Arial MT"/>
                <a:cs typeface="Arial MT"/>
              </a:rPr>
              <a:t> </a:t>
            </a:r>
            <a:r>
              <a:rPr sz="2000" dirty="0">
                <a:latin typeface="Arial MT"/>
                <a:cs typeface="Arial MT"/>
              </a:rPr>
              <a:t>and</a:t>
            </a:r>
            <a:r>
              <a:rPr sz="2000" spc="-25" dirty="0">
                <a:latin typeface="Arial MT"/>
                <a:cs typeface="Arial MT"/>
              </a:rPr>
              <a:t> </a:t>
            </a:r>
            <a:r>
              <a:rPr sz="2000" dirty="0">
                <a:latin typeface="Arial MT"/>
                <a:cs typeface="Arial MT"/>
              </a:rPr>
              <a:t>network-centric</a:t>
            </a:r>
            <a:r>
              <a:rPr sz="2000" spc="-40" dirty="0">
                <a:latin typeface="Arial MT"/>
                <a:cs typeface="Arial MT"/>
              </a:rPr>
              <a:t> </a:t>
            </a:r>
            <a:r>
              <a:rPr sz="2000" dirty="0">
                <a:latin typeface="Arial MT"/>
                <a:cs typeface="Arial MT"/>
              </a:rPr>
              <a:t>content.</a:t>
            </a:r>
            <a:endParaRPr sz="2000">
              <a:latin typeface="Arial MT"/>
              <a:cs typeface="Arial MT"/>
            </a:endParaRP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Cloud</a:t>
            </a:r>
            <a:r>
              <a:rPr sz="2000" spc="-45" dirty="0">
                <a:latin typeface="Arial MT"/>
                <a:cs typeface="Arial MT"/>
              </a:rPr>
              <a:t> </a:t>
            </a:r>
            <a:r>
              <a:rPr sz="2000" dirty="0">
                <a:latin typeface="Arial MT"/>
                <a:cs typeface="Arial MT"/>
              </a:rPr>
              <a:t>computing.</a:t>
            </a:r>
            <a:endParaRPr sz="2000">
              <a:latin typeface="Arial MT"/>
              <a:cs typeface="Arial MT"/>
            </a:endParaRP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Delivery</a:t>
            </a:r>
            <a:r>
              <a:rPr sz="2000" spc="-30" dirty="0">
                <a:latin typeface="Arial MT"/>
                <a:cs typeface="Arial MT"/>
              </a:rPr>
              <a:t> </a:t>
            </a:r>
            <a:r>
              <a:rPr sz="2000" dirty="0">
                <a:latin typeface="Arial MT"/>
                <a:cs typeface="Arial MT"/>
              </a:rPr>
              <a:t>models</a:t>
            </a:r>
            <a:r>
              <a:rPr sz="2000" spc="-35" dirty="0">
                <a:latin typeface="Arial MT"/>
                <a:cs typeface="Arial MT"/>
              </a:rPr>
              <a:t> </a:t>
            </a:r>
            <a:r>
              <a:rPr sz="2000" dirty="0">
                <a:latin typeface="Arial MT"/>
                <a:cs typeface="Arial MT"/>
              </a:rPr>
              <a:t>and</a:t>
            </a:r>
            <a:r>
              <a:rPr sz="2000" spc="-30" dirty="0">
                <a:latin typeface="Arial MT"/>
                <a:cs typeface="Arial MT"/>
              </a:rPr>
              <a:t> </a:t>
            </a:r>
            <a:r>
              <a:rPr sz="2000" dirty="0">
                <a:latin typeface="Arial MT"/>
                <a:cs typeface="Arial MT"/>
              </a:rPr>
              <a:t>services.</a:t>
            </a:r>
            <a:endParaRPr sz="2000">
              <a:latin typeface="Arial MT"/>
              <a:cs typeface="Arial MT"/>
            </a:endParaRP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Ethical</a:t>
            </a:r>
            <a:r>
              <a:rPr sz="2000" spc="-15" dirty="0">
                <a:latin typeface="Arial MT"/>
                <a:cs typeface="Arial MT"/>
              </a:rPr>
              <a:t> </a:t>
            </a:r>
            <a:r>
              <a:rPr sz="2000" dirty="0">
                <a:latin typeface="Arial MT"/>
                <a:cs typeface="Arial MT"/>
              </a:rPr>
              <a:t>issues</a:t>
            </a:r>
            <a:r>
              <a:rPr sz="2000" spc="-35" dirty="0">
                <a:latin typeface="Arial MT"/>
                <a:cs typeface="Arial MT"/>
              </a:rPr>
              <a:t> </a:t>
            </a:r>
            <a:r>
              <a:rPr sz="2000" dirty="0">
                <a:latin typeface="Arial MT"/>
                <a:cs typeface="Arial MT"/>
              </a:rPr>
              <a:t>in</a:t>
            </a:r>
            <a:r>
              <a:rPr sz="2000" spc="-10" dirty="0">
                <a:latin typeface="Arial MT"/>
                <a:cs typeface="Arial MT"/>
              </a:rPr>
              <a:t> </a:t>
            </a:r>
            <a:r>
              <a:rPr sz="2000" dirty="0">
                <a:latin typeface="Arial MT"/>
                <a:cs typeface="Arial MT"/>
              </a:rPr>
              <a:t>cloud</a:t>
            </a:r>
            <a:r>
              <a:rPr sz="2000" spc="-35" dirty="0">
                <a:latin typeface="Arial MT"/>
                <a:cs typeface="Arial MT"/>
              </a:rPr>
              <a:t> </a:t>
            </a:r>
            <a:r>
              <a:rPr sz="2000" dirty="0">
                <a:latin typeface="Arial MT"/>
                <a:cs typeface="Arial MT"/>
              </a:rPr>
              <a:t>computing.</a:t>
            </a:r>
            <a:endParaRPr sz="2000">
              <a:latin typeface="Arial MT"/>
              <a:cs typeface="Arial MT"/>
            </a:endParaRP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Cloud</a:t>
            </a:r>
            <a:r>
              <a:rPr sz="2000" spc="-50" dirty="0">
                <a:latin typeface="Arial MT"/>
                <a:cs typeface="Arial MT"/>
              </a:rPr>
              <a:t> </a:t>
            </a:r>
            <a:r>
              <a:rPr sz="2000" dirty="0">
                <a:latin typeface="Arial MT"/>
                <a:cs typeface="Arial MT"/>
              </a:rPr>
              <a:t>vulnerabilities.</a:t>
            </a:r>
            <a:endParaRPr sz="20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88152" y="3401533"/>
            <a:ext cx="1945639" cy="2763520"/>
            <a:chOff x="1288152" y="3401533"/>
            <a:chExt cx="1945639" cy="2763520"/>
          </a:xfrm>
        </p:grpSpPr>
        <p:sp>
          <p:nvSpPr>
            <p:cNvPr id="3" name="object 3"/>
            <p:cNvSpPr/>
            <p:nvPr/>
          </p:nvSpPr>
          <p:spPr>
            <a:xfrm>
              <a:off x="1288152" y="3401533"/>
              <a:ext cx="1945639" cy="2763520"/>
            </a:xfrm>
            <a:custGeom>
              <a:avLst/>
              <a:gdLst/>
              <a:ahLst/>
              <a:cxnLst/>
              <a:rect l="l" t="t" r="r" b="b"/>
              <a:pathLst>
                <a:path w="1945639" h="2763520">
                  <a:moveTo>
                    <a:pt x="1945089" y="0"/>
                  </a:moveTo>
                  <a:lnTo>
                    <a:pt x="0" y="0"/>
                  </a:lnTo>
                  <a:lnTo>
                    <a:pt x="0" y="2763430"/>
                  </a:lnTo>
                  <a:lnTo>
                    <a:pt x="1945089" y="2763430"/>
                  </a:lnTo>
                  <a:lnTo>
                    <a:pt x="1945089" y="0"/>
                  </a:lnTo>
                  <a:close/>
                </a:path>
              </a:pathLst>
            </a:custGeom>
            <a:solidFill>
              <a:srgbClr val="A4A4A4"/>
            </a:solidFill>
          </p:spPr>
          <p:txBody>
            <a:bodyPr wrap="square" lIns="0" tIns="0" rIns="0" bIns="0" rtlCol="0"/>
            <a:lstStyle/>
            <a:p>
              <a:endParaRPr/>
            </a:p>
          </p:txBody>
        </p:sp>
        <p:sp>
          <p:nvSpPr>
            <p:cNvPr id="4" name="object 4"/>
            <p:cNvSpPr/>
            <p:nvPr/>
          </p:nvSpPr>
          <p:spPr>
            <a:xfrm>
              <a:off x="1441712" y="5653216"/>
              <a:ext cx="1689735" cy="409575"/>
            </a:xfrm>
            <a:custGeom>
              <a:avLst/>
              <a:gdLst/>
              <a:ahLst/>
              <a:cxnLst/>
              <a:rect l="l" t="t" r="r" b="b"/>
              <a:pathLst>
                <a:path w="1689735" h="409575">
                  <a:moveTo>
                    <a:pt x="1586840" y="0"/>
                  </a:moveTo>
                  <a:lnTo>
                    <a:pt x="102373" y="0"/>
                  </a:lnTo>
                  <a:lnTo>
                    <a:pt x="62522" y="8044"/>
                  </a:lnTo>
                  <a:lnTo>
                    <a:pt x="29982" y="29979"/>
                  </a:lnTo>
                  <a:lnTo>
                    <a:pt x="8044" y="62513"/>
                  </a:lnTo>
                  <a:lnTo>
                    <a:pt x="0" y="102349"/>
                  </a:lnTo>
                  <a:lnTo>
                    <a:pt x="0" y="307047"/>
                  </a:lnTo>
                  <a:lnTo>
                    <a:pt x="8044" y="346888"/>
                  </a:lnTo>
                  <a:lnTo>
                    <a:pt x="29982" y="379421"/>
                  </a:lnTo>
                  <a:lnTo>
                    <a:pt x="62522" y="401354"/>
                  </a:lnTo>
                  <a:lnTo>
                    <a:pt x="102373" y="409397"/>
                  </a:lnTo>
                  <a:lnTo>
                    <a:pt x="1586726" y="409397"/>
                  </a:lnTo>
                  <a:lnTo>
                    <a:pt x="1626621" y="401354"/>
                  </a:lnTo>
                  <a:lnTo>
                    <a:pt x="1659169" y="379421"/>
                  </a:lnTo>
                  <a:lnTo>
                    <a:pt x="1681117" y="346888"/>
                  </a:lnTo>
                  <a:lnTo>
                    <a:pt x="1689213" y="307047"/>
                  </a:lnTo>
                  <a:lnTo>
                    <a:pt x="1689213" y="102349"/>
                  </a:lnTo>
                  <a:lnTo>
                    <a:pt x="1681119" y="62513"/>
                  </a:lnTo>
                  <a:lnTo>
                    <a:pt x="1659183" y="29979"/>
                  </a:lnTo>
                  <a:lnTo>
                    <a:pt x="1626669" y="8044"/>
                  </a:lnTo>
                  <a:lnTo>
                    <a:pt x="1586840" y="0"/>
                  </a:lnTo>
                  <a:close/>
                </a:path>
              </a:pathLst>
            </a:custGeom>
            <a:solidFill>
              <a:srgbClr val="E8EDF7"/>
            </a:solidFill>
          </p:spPr>
          <p:txBody>
            <a:bodyPr wrap="square" lIns="0" tIns="0" rIns="0" bIns="0" rtlCol="0"/>
            <a:lstStyle/>
            <a:p>
              <a:endParaRPr/>
            </a:p>
          </p:txBody>
        </p:sp>
        <p:sp>
          <p:nvSpPr>
            <p:cNvPr id="5" name="object 5"/>
            <p:cNvSpPr/>
            <p:nvPr/>
          </p:nvSpPr>
          <p:spPr>
            <a:xfrm>
              <a:off x="1441712" y="5653216"/>
              <a:ext cx="1689735" cy="409575"/>
            </a:xfrm>
            <a:custGeom>
              <a:avLst/>
              <a:gdLst/>
              <a:ahLst/>
              <a:cxnLst/>
              <a:rect l="l" t="t" r="r" b="b"/>
              <a:pathLst>
                <a:path w="1689735" h="409575">
                  <a:moveTo>
                    <a:pt x="1586726" y="409397"/>
                  </a:moveTo>
                  <a:lnTo>
                    <a:pt x="1626621" y="401354"/>
                  </a:lnTo>
                  <a:lnTo>
                    <a:pt x="1659169" y="379421"/>
                  </a:lnTo>
                  <a:lnTo>
                    <a:pt x="1681117" y="346888"/>
                  </a:lnTo>
                  <a:lnTo>
                    <a:pt x="1689213" y="307047"/>
                  </a:lnTo>
                  <a:lnTo>
                    <a:pt x="1689213" y="102349"/>
                  </a:lnTo>
                  <a:lnTo>
                    <a:pt x="1681119" y="62513"/>
                  </a:lnTo>
                  <a:lnTo>
                    <a:pt x="1659183" y="29979"/>
                  </a:lnTo>
                  <a:lnTo>
                    <a:pt x="1626669" y="8044"/>
                  </a:lnTo>
                  <a:lnTo>
                    <a:pt x="1586840" y="0"/>
                  </a:lnTo>
                  <a:lnTo>
                    <a:pt x="102373" y="0"/>
                  </a:lnTo>
                  <a:lnTo>
                    <a:pt x="62522" y="8044"/>
                  </a:lnTo>
                  <a:lnTo>
                    <a:pt x="29982" y="29979"/>
                  </a:lnTo>
                  <a:lnTo>
                    <a:pt x="8044" y="62513"/>
                  </a:lnTo>
                  <a:lnTo>
                    <a:pt x="0" y="102349"/>
                  </a:lnTo>
                  <a:lnTo>
                    <a:pt x="0" y="307047"/>
                  </a:lnTo>
                  <a:lnTo>
                    <a:pt x="8044" y="346888"/>
                  </a:lnTo>
                  <a:lnTo>
                    <a:pt x="29982" y="379421"/>
                  </a:lnTo>
                  <a:lnTo>
                    <a:pt x="62522" y="401354"/>
                  </a:lnTo>
                  <a:lnTo>
                    <a:pt x="102373" y="409397"/>
                  </a:lnTo>
                  <a:lnTo>
                    <a:pt x="1586840" y="409397"/>
                  </a:lnTo>
                  <a:close/>
                </a:path>
              </a:pathLst>
            </a:custGeom>
            <a:ln w="3175">
              <a:solidFill>
                <a:srgbClr val="000000"/>
              </a:solidFill>
            </a:ln>
          </p:spPr>
          <p:txBody>
            <a:bodyPr wrap="square" lIns="0" tIns="0" rIns="0" bIns="0" rtlCol="0"/>
            <a:lstStyle/>
            <a:p>
              <a:endParaRPr/>
            </a:p>
          </p:txBody>
        </p:sp>
        <p:sp>
          <p:nvSpPr>
            <p:cNvPr id="6" name="object 6"/>
            <p:cNvSpPr/>
            <p:nvPr/>
          </p:nvSpPr>
          <p:spPr>
            <a:xfrm>
              <a:off x="1441712" y="5141470"/>
              <a:ext cx="1638300" cy="409575"/>
            </a:xfrm>
            <a:custGeom>
              <a:avLst/>
              <a:gdLst/>
              <a:ahLst/>
              <a:cxnLst/>
              <a:rect l="l" t="t" r="r" b="b"/>
              <a:pathLst>
                <a:path w="1638300" h="409575">
                  <a:moveTo>
                    <a:pt x="1535653" y="0"/>
                  </a:moveTo>
                  <a:lnTo>
                    <a:pt x="102373" y="0"/>
                  </a:lnTo>
                  <a:lnTo>
                    <a:pt x="62522" y="8044"/>
                  </a:lnTo>
                  <a:lnTo>
                    <a:pt x="29982" y="29979"/>
                  </a:lnTo>
                  <a:lnTo>
                    <a:pt x="8044" y="62513"/>
                  </a:lnTo>
                  <a:lnTo>
                    <a:pt x="0" y="102349"/>
                  </a:lnTo>
                  <a:lnTo>
                    <a:pt x="0" y="307047"/>
                  </a:lnTo>
                  <a:lnTo>
                    <a:pt x="8044" y="346888"/>
                  </a:lnTo>
                  <a:lnTo>
                    <a:pt x="29982" y="379421"/>
                  </a:lnTo>
                  <a:lnTo>
                    <a:pt x="62522" y="401354"/>
                  </a:lnTo>
                  <a:lnTo>
                    <a:pt x="102373" y="409397"/>
                  </a:lnTo>
                  <a:lnTo>
                    <a:pt x="1535539" y="409397"/>
                  </a:lnTo>
                  <a:lnTo>
                    <a:pt x="1575435" y="401354"/>
                  </a:lnTo>
                  <a:lnTo>
                    <a:pt x="1607983" y="379421"/>
                  </a:lnTo>
                  <a:lnTo>
                    <a:pt x="1629931" y="346888"/>
                  </a:lnTo>
                  <a:lnTo>
                    <a:pt x="1638026" y="307047"/>
                  </a:lnTo>
                  <a:lnTo>
                    <a:pt x="1638026" y="102349"/>
                  </a:lnTo>
                  <a:lnTo>
                    <a:pt x="1629932" y="62513"/>
                  </a:lnTo>
                  <a:lnTo>
                    <a:pt x="1607997" y="29979"/>
                  </a:lnTo>
                  <a:lnTo>
                    <a:pt x="1575483" y="8044"/>
                  </a:lnTo>
                  <a:lnTo>
                    <a:pt x="1535653" y="0"/>
                  </a:lnTo>
                  <a:close/>
                </a:path>
              </a:pathLst>
            </a:custGeom>
            <a:solidFill>
              <a:srgbClr val="E8EDF7"/>
            </a:solidFill>
          </p:spPr>
          <p:txBody>
            <a:bodyPr wrap="square" lIns="0" tIns="0" rIns="0" bIns="0" rtlCol="0"/>
            <a:lstStyle/>
            <a:p>
              <a:endParaRPr/>
            </a:p>
          </p:txBody>
        </p:sp>
        <p:sp>
          <p:nvSpPr>
            <p:cNvPr id="7" name="object 7"/>
            <p:cNvSpPr/>
            <p:nvPr/>
          </p:nvSpPr>
          <p:spPr>
            <a:xfrm>
              <a:off x="1441712" y="5141470"/>
              <a:ext cx="1638300" cy="409575"/>
            </a:xfrm>
            <a:custGeom>
              <a:avLst/>
              <a:gdLst/>
              <a:ahLst/>
              <a:cxnLst/>
              <a:rect l="l" t="t" r="r" b="b"/>
              <a:pathLst>
                <a:path w="1638300" h="409575">
                  <a:moveTo>
                    <a:pt x="1535539" y="409397"/>
                  </a:moveTo>
                  <a:lnTo>
                    <a:pt x="1575435" y="401354"/>
                  </a:lnTo>
                  <a:lnTo>
                    <a:pt x="1607983" y="379421"/>
                  </a:lnTo>
                  <a:lnTo>
                    <a:pt x="1629931" y="346888"/>
                  </a:lnTo>
                  <a:lnTo>
                    <a:pt x="1638026" y="307047"/>
                  </a:lnTo>
                  <a:lnTo>
                    <a:pt x="1638026" y="102349"/>
                  </a:lnTo>
                  <a:lnTo>
                    <a:pt x="1629932" y="62513"/>
                  </a:lnTo>
                  <a:lnTo>
                    <a:pt x="1607997" y="29979"/>
                  </a:lnTo>
                  <a:lnTo>
                    <a:pt x="1575483" y="8044"/>
                  </a:lnTo>
                  <a:lnTo>
                    <a:pt x="1535653" y="0"/>
                  </a:lnTo>
                  <a:lnTo>
                    <a:pt x="102373" y="0"/>
                  </a:lnTo>
                  <a:lnTo>
                    <a:pt x="62522" y="8044"/>
                  </a:lnTo>
                  <a:lnTo>
                    <a:pt x="29982" y="29979"/>
                  </a:lnTo>
                  <a:lnTo>
                    <a:pt x="8044" y="62513"/>
                  </a:lnTo>
                  <a:lnTo>
                    <a:pt x="0" y="102349"/>
                  </a:lnTo>
                  <a:lnTo>
                    <a:pt x="0" y="307047"/>
                  </a:lnTo>
                  <a:lnTo>
                    <a:pt x="8044" y="346888"/>
                  </a:lnTo>
                  <a:lnTo>
                    <a:pt x="29982" y="379421"/>
                  </a:lnTo>
                  <a:lnTo>
                    <a:pt x="62522" y="401354"/>
                  </a:lnTo>
                  <a:lnTo>
                    <a:pt x="102373" y="409397"/>
                  </a:lnTo>
                  <a:lnTo>
                    <a:pt x="1535653" y="409397"/>
                  </a:lnTo>
                  <a:close/>
                </a:path>
              </a:pathLst>
            </a:custGeom>
            <a:ln w="3175">
              <a:solidFill>
                <a:srgbClr val="000000"/>
              </a:solidFill>
            </a:ln>
          </p:spPr>
          <p:txBody>
            <a:bodyPr wrap="square" lIns="0" tIns="0" rIns="0" bIns="0" rtlCol="0"/>
            <a:lstStyle/>
            <a:p>
              <a:endParaRPr/>
            </a:p>
          </p:txBody>
        </p:sp>
        <p:sp>
          <p:nvSpPr>
            <p:cNvPr id="8" name="object 8"/>
            <p:cNvSpPr/>
            <p:nvPr/>
          </p:nvSpPr>
          <p:spPr>
            <a:xfrm>
              <a:off x="2311883" y="4015684"/>
              <a:ext cx="716915" cy="1023619"/>
            </a:xfrm>
            <a:custGeom>
              <a:avLst/>
              <a:gdLst/>
              <a:ahLst/>
              <a:cxnLst/>
              <a:rect l="l" t="t" r="r" b="b"/>
              <a:pathLst>
                <a:path w="716914" h="1023620">
                  <a:moveTo>
                    <a:pt x="614295" y="0"/>
                  </a:moveTo>
                  <a:lnTo>
                    <a:pt x="102316" y="0"/>
                  </a:lnTo>
                  <a:lnTo>
                    <a:pt x="62498" y="8028"/>
                  </a:lnTo>
                  <a:lnTo>
                    <a:pt x="29975" y="29937"/>
                  </a:lnTo>
                  <a:lnTo>
                    <a:pt x="8043" y="62465"/>
                  </a:lnTo>
                  <a:lnTo>
                    <a:pt x="0" y="102349"/>
                  </a:lnTo>
                  <a:lnTo>
                    <a:pt x="0" y="921143"/>
                  </a:lnTo>
                  <a:lnTo>
                    <a:pt x="8043" y="960979"/>
                  </a:lnTo>
                  <a:lnTo>
                    <a:pt x="29975" y="993513"/>
                  </a:lnTo>
                  <a:lnTo>
                    <a:pt x="62498" y="1015448"/>
                  </a:lnTo>
                  <a:lnTo>
                    <a:pt x="102316" y="1023492"/>
                  </a:lnTo>
                  <a:lnTo>
                    <a:pt x="614295" y="1023492"/>
                  </a:lnTo>
                  <a:lnTo>
                    <a:pt x="654125" y="1015448"/>
                  </a:lnTo>
                  <a:lnTo>
                    <a:pt x="686639" y="993513"/>
                  </a:lnTo>
                  <a:lnTo>
                    <a:pt x="708574" y="960979"/>
                  </a:lnTo>
                  <a:lnTo>
                    <a:pt x="716668" y="921143"/>
                  </a:lnTo>
                  <a:lnTo>
                    <a:pt x="716668" y="102349"/>
                  </a:lnTo>
                  <a:lnTo>
                    <a:pt x="708574" y="62465"/>
                  </a:lnTo>
                  <a:lnTo>
                    <a:pt x="686639" y="29937"/>
                  </a:lnTo>
                  <a:lnTo>
                    <a:pt x="654125" y="8028"/>
                  </a:lnTo>
                  <a:lnTo>
                    <a:pt x="614295" y="0"/>
                  </a:lnTo>
                  <a:close/>
                </a:path>
              </a:pathLst>
            </a:custGeom>
            <a:solidFill>
              <a:srgbClr val="E8EDF7"/>
            </a:solidFill>
          </p:spPr>
          <p:txBody>
            <a:bodyPr wrap="square" lIns="0" tIns="0" rIns="0" bIns="0" rtlCol="0"/>
            <a:lstStyle/>
            <a:p>
              <a:endParaRPr/>
            </a:p>
          </p:txBody>
        </p:sp>
        <p:sp>
          <p:nvSpPr>
            <p:cNvPr id="9" name="object 9"/>
            <p:cNvSpPr/>
            <p:nvPr/>
          </p:nvSpPr>
          <p:spPr>
            <a:xfrm>
              <a:off x="2311883" y="4015684"/>
              <a:ext cx="716915" cy="1023619"/>
            </a:xfrm>
            <a:custGeom>
              <a:avLst/>
              <a:gdLst/>
              <a:ahLst/>
              <a:cxnLst/>
              <a:rect l="l" t="t" r="r" b="b"/>
              <a:pathLst>
                <a:path w="716914" h="1023620">
                  <a:moveTo>
                    <a:pt x="0" y="921143"/>
                  </a:moveTo>
                  <a:lnTo>
                    <a:pt x="8043" y="960979"/>
                  </a:lnTo>
                  <a:lnTo>
                    <a:pt x="29975" y="993513"/>
                  </a:lnTo>
                  <a:lnTo>
                    <a:pt x="62498" y="1015448"/>
                  </a:lnTo>
                  <a:lnTo>
                    <a:pt x="102316" y="1023492"/>
                  </a:lnTo>
                  <a:lnTo>
                    <a:pt x="614295" y="1023492"/>
                  </a:lnTo>
                  <a:lnTo>
                    <a:pt x="654125" y="1015448"/>
                  </a:lnTo>
                  <a:lnTo>
                    <a:pt x="686639" y="993513"/>
                  </a:lnTo>
                  <a:lnTo>
                    <a:pt x="708574" y="960979"/>
                  </a:lnTo>
                  <a:lnTo>
                    <a:pt x="716668" y="921143"/>
                  </a:lnTo>
                  <a:lnTo>
                    <a:pt x="716668" y="102349"/>
                  </a:lnTo>
                  <a:lnTo>
                    <a:pt x="708574" y="62465"/>
                  </a:lnTo>
                  <a:lnTo>
                    <a:pt x="686639" y="29937"/>
                  </a:lnTo>
                  <a:lnTo>
                    <a:pt x="654125" y="8028"/>
                  </a:lnTo>
                  <a:lnTo>
                    <a:pt x="614295" y="0"/>
                  </a:lnTo>
                  <a:lnTo>
                    <a:pt x="102316" y="0"/>
                  </a:lnTo>
                  <a:lnTo>
                    <a:pt x="62498" y="8028"/>
                  </a:lnTo>
                  <a:lnTo>
                    <a:pt x="29975" y="29937"/>
                  </a:lnTo>
                  <a:lnTo>
                    <a:pt x="8043" y="62465"/>
                  </a:lnTo>
                  <a:lnTo>
                    <a:pt x="0" y="102349"/>
                  </a:lnTo>
                  <a:lnTo>
                    <a:pt x="0" y="921143"/>
                  </a:lnTo>
                  <a:close/>
                </a:path>
              </a:pathLst>
            </a:custGeom>
            <a:ln w="3175">
              <a:solidFill>
                <a:srgbClr val="000000"/>
              </a:solidFill>
            </a:ln>
          </p:spPr>
          <p:txBody>
            <a:bodyPr wrap="square" lIns="0" tIns="0" rIns="0" bIns="0" rtlCol="0"/>
            <a:lstStyle/>
            <a:p>
              <a:endParaRPr/>
            </a:p>
          </p:txBody>
        </p:sp>
      </p:grpSp>
      <p:sp>
        <p:nvSpPr>
          <p:cNvPr id="10" name="object 10"/>
          <p:cNvSpPr txBox="1"/>
          <p:nvPr/>
        </p:nvSpPr>
        <p:spPr>
          <a:xfrm>
            <a:off x="2479664" y="4121255"/>
            <a:ext cx="393065" cy="812800"/>
          </a:xfrm>
          <a:prstGeom prst="rect">
            <a:avLst/>
          </a:prstGeom>
        </p:spPr>
        <p:txBody>
          <a:bodyPr vert="vert" wrap="square" lIns="0" tIns="1905" rIns="0" bIns="0" rtlCol="0">
            <a:spAutoFit/>
          </a:bodyPr>
          <a:lstStyle/>
          <a:p>
            <a:pPr marL="12700" marR="5080" indent="238125">
              <a:lnSpc>
                <a:spcPts val="1500"/>
              </a:lnSpc>
              <a:spcBef>
                <a:spcPts val="15"/>
              </a:spcBef>
            </a:pPr>
            <a:r>
              <a:rPr sz="1250" dirty="0">
                <a:latin typeface="Times New Roman"/>
                <a:cs typeface="Times New Roman"/>
              </a:rPr>
              <a:t>Core </a:t>
            </a:r>
            <a:r>
              <a:rPr sz="1250" spc="5" dirty="0">
                <a:latin typeface="Times New Roman"/>
                <a:cs typeface="Times New Roman"/>
              </a:rPr>
              <a:t> </a:t>
            </a:r>
            <a:r>
              <a:rPr sz="1250" dirty="0">
                <a:latin typeface="Times New Roman"/>
                <a:cs typeface="Times New Roman"/>
              </a:rPr>
              <a:t>connectivity</a:t>
            </a:r>
            <a:endParaRPr sz="1250">
              <a:latin typeface="Times New Roman"/>
              <a:cs typeface="Times New Roman"/>
            </a:endParaRPr>
          </a:p>
        </p:txBody>
      </p:sp>
      <p:grpSp>
        <p:nvGrpSpPr>
          <p:cNvPr id="11" name="object 11"/>
          <p:cNvGrpSpPr/>
          <p:nvPr/>
        </p:nvGrpSpPr>
        <p:grpSpPr>
          <a:xfrm>
            <a:off x="1388938" y="4014097"/>
            <a:ext cx="771525" cy="1026794"/>
            <a:chOff x="1388938" y="4014097"/>
            <a:chExt cx="771525" cy="1026794"/>
          </a:xfrm>
        </p:grpSpPr>
        <p:sp>
          <p:nvSpPr>
            <p:cNvPr id="12" name="object 12"/>
            <p:cNvSpPr/>
            <p:nvPr/>
          </p:nvSpPr>
          <p:spPr>
            <a:xfrm>
              <a:off x="1390525" y="4015685"/>
              <a:ext cx="768350" cy="1023619"/>
            </a:xfrm>
            <a:custGeom>
              <a:avLst/>
              <a:gdLst/>
              <a:ahLst/>
              <a:cxnLst/>
              <a:rect l="l" t="t" r="r" b="b"/>
              <a:pathLst>
                <a:path w="768350" h="1023620">
                  <a:moveTo>
                    <a:pt x="665425" y="0"/>
                  </a:moveTo>
                  <a:lnTo>
                    <a:pt x="102373" y="0"/>
                  </a:lnTo>
                  <a:lnTo>
                    <a:pt x="62522" y="8028"/>
                  </a:lnTo>
                  <a:lnTo>
                    <a:pt x="29982" y="29937"/>
                  </a:lnTo>
                  <a:lnTo>
                    <a:pt x="8044" y="62465"/>
                  </a:lnTo>
                  <a:lnTo>
                    <a:pt x="0" y="102349"/>
                  </a:lnTo>
                  <a:lnTo>
                    <a:pt x="0" y="921143"/>
                  </a:lnTo>
                  <a:lnTo>
                    <a:pt x="8044" y="960979"/>
                  </a:lnTo>
                  <a:lnTo>
                    <a:pt x="29982" y="993513"/>
                  </a:lnTo>
                  <a:lnTo>
                    <a:pt x="62522" y="1015448"/>
                  </a:lnTo>
                  <a:lnTo>
                    <a:pt x="102373" y="1023492"/>
                  </a:lnTo>
                  <a:lnTo>
                    <a:pt x="665425" y="1023492"/>
                  </a:lnTo>
                  <a:lnTo>
                    <a:pt x="705275" y="1015448"/>
                  </a:lnTo>
                  <a:lnTo>
                    <a:pt x="737815" y="993513"/>
                  </a:lnTo>
                  <a:lnTo>
                    <a:pt x="759754" y="960979"/>
                  </a:lnTo>
                  <a:lnTo>
                    <a:pt x="767798" y="921143"/>
                  </a:lnTo>
                  <a:lnTo>
                    <a:pt x="767798" y="102349"/>
                  </a:lnTo>
                  <a:lnTo>
                    <a:pt x="759754" y="62465"/>
                  </a:lnTo>
                  <a:lnTo>
                    <a:pt x="737815" y="29937"/>
                  </a:lnTo>
                  <a:lnTo>
                    <a:pt x="705275" y="8028"/>
                  </a:lnTo>
                  <a:lnTo>
                    <a:pt x="665425" y="0"/>
                  </a:lnTo>
                  <a:close/>
                </a:path>
              </a:pathLst>
            </a:custGeom>
            <a:solidFill>
              <a:srgbClr val="E8EDF7"/>
            </a:solidFill>
          </p:spPr>
          <p:txBody>
            <a:bodyPr wrap="square" lIns="0" tIns="0" rIns="0" bIns="0" rtlCol="0"/>
            <a:lstStyle/>
            <a:p>
              <a:endParaRPr/>
            </a:p>
          </p:txBody>
        </p:sp>
        <p:sp>
          <p:nvSpPr>
            <p:cNvPr id="13" name="object 13"/>
            <p:cNvSpPr/>
            <p:nvPr/>
          </p:nvSpPr>
          <p:spPr>
            <a:xfrm>
              <a:off x="1390525" y="4015685"/>
              <a:ext cx="768350" cy="1023619"/>
            </a:xfrm>
            <a:custGeom>
              <a:avLst/>
              <a:gdLst/>
              <a:ahLst/>
              <a:cxnLst/>
              <a:rect l="l" t="t" r="r" b="b"/>
              <a:pathLst>
                <a:path w="768350" h="1023620">
                  <a:moveTo>
                    <a:pt x="0" y="921143"/>
                  </a:moveTo>
                  <a:lnTo>
                    <a:pt x="8044" y="960979"/>
                  </a:lnTo>
                  <a:lnTo>
                    <a:pt x="29982" y="993513"/>
                  </a:lnTo>
                  <a:lnTo>
                    <a:pt x="62522" y="1015448"/>
                  </a:lnTo>
                  <a:lnTo>
                    <a:pt x="102373" y="1023492"/>
                  </a:lnTo>
                  <a:lnTo>
                    <a:pt x="665425" y="1023492"/>
                  </a:lnTo>
                  <a:lnTo>
                    <a:pt x="705275" y="1015448"/>
                  </a:lnTo>
                  <a:lnTo>
                    <a:pt x="737815" y="993513"/>
                  </a:lnTo>
                  <a:lnTo>
                    <a:pt x="759754" y="960979"/>
                  </a:lnTo>
                  <a:lnTo>
                    <a:pt x="767798" y="921143"/>
                  </a:lnTo>
                  <a:lnTo>
                    <a:pt x="767798" y="102349"/>
                  </a:lnTo>
                  <a:lnTo>
                    <a:pt x="759754" y="62465"/>
                  </a:lnTo>
                  <a:lnTo>
                    <a:pt x="737815" y="29937"/>
                  </a:lnTo>
                  <a:lnTo>
                    <a:pt x="705275" y="8028"/>
                  </a:lnTo>
                  <a:lnTo>
                    <a:pt x="665425" y="0"/>
                  </a:lnTo>
                  <a:lnTo>
                    <a:pt x="102373" y="0"/>
                  </a:lnTo>
                  <a:lnTo>
                    <a:pt x="62522" y="8028"/>
                  </a:lnTo>
                  <a:lnTo>
                    <a:pt x="29982" y="29937"/>
                  </a:lnTo>
                  <a:lnTo>
                    <a:pt x="8044" y="62465"/>
                  </a:lnTo>
                  <a:lnTo>
                    <a:pt x="0" y="102349"/>
                  </a:lnTo>
                  <a:lnTo>
                    <a:pt x="0" y="921143"/>
                  </a:lnTo>
                  <a:close/>
                </a:path>
              </a:pathLst>
            </a:custGeom>
            <a:ln w="3175">
              <a:solidFill>
                <a:srgbClr val="000000"/>
              </a:solidFill>
            </a:ln>
          </p:spPr>
          <p:txBody>
            <a:bodyPr wrap="square" lIns="0" tIns="0" rIns="0" bIns="0" rtlCol="0"/>
            <a:lstStyle/>
            <a:p>
              <a:endParaRPr/>
            </a:p>
          </p:txBody>
        </p:sp>
      </p:grpSp>
      <p:sp>
        <p:nvSpPr>
          <p:cNvPr id="14" name="object 14"/>
          <p:cNvSpPr txBox="1"/>
          <p:nvPr/>
        </p:nvSpPr>
        <p:spPr>
          <a:xfrm>
            <a:off x="1679505" y="4143317"/>
            <a:ext cx="201930" cy="768350"/>
          </a:xfrm>
          <a:prstGeom prst="rect">
            <a:avLst/>
          </a:prstGeom>
        </p:spPr>
        <p:txBody>
          <a:bodyPr vert="vert" wrap="square" lIns="0" tIns="0" rIns="0" bIns="0" rtlCol="0">
            <a:spAutoFit/>
          </a:bodyPr>
          <a:lstStyle/>
          <a:p>
            <a:pPr marL="12700">
              <a:lnSpc>
                <a:spcPts val="1465"/>
              </a:lnSpc>
            </a:pPr>
            <a:r>
              <a:rPr sz="1250" dirty="0">
                <a:latin typeface="Times New Roman"/>
                <a:cs typeface="Times New Roman"/>
              </a:rPr>
              <a:t>Abstraction</a:t>
            </a:r>
            <a:endParaRPr sz="1250">
              <a:latin typeface="Times New Roman"/>
              <a:cs typeface="Times New Roman"/>
            </a:endParaRPr>
          </a:p>
        </p:txBody>
      </p:sp>
      <p:grpSp>
        <p:nvGrpSpPr>
          <p:cNvPr id="15" name="object 15"/>
          <p:cNvGrpSpPr/>
          <p:nvPr/>
        </p:nvGrpSpPr>
        <p:grpSpPr>
          <a:xfrm>
            <a:off x="1491534" y="3502573"/>
            <a:ext cx="1538605" cy="412750"/>
            <a:chOff x="1491534" y="3502573"/>
            <a:chExt cx="1538605" cy="412750"/>
          </a:xfrm>
        </p:grpSpPr>
        <p:sp>
          <p:nvSpPr>
            <p:cNvPr id="16" name="object 16"/>
            <p:cNvSpPr/>
            <p:nvPr/>
          </p:nvSpPr>
          <p:spPr>
            <a:xfrm>
              <a:off x="1492898" y="3503938"/>
              <a:ext cx="1536065" cy="409575"/>
            </a:xfrm>
            <a:custGeom>
              <a:avLst/>
              <a:gdLst/>
              <a:ahLst/>
              <a:cxnLst/>
              <a:rect l="l" t="t" r="r" b="b"/>
              <a:pathLst>
                <a:path w="1536064" h="409575">
                  <a:moveTo>
                    <a:pt x="1433280" y="0"/>
                  </a:moveTo>
                  <a:lnTo>
                    <a:pt x="102373" y="0"/>
                  </a:lnTo>
                  <a:lnTo>
                    <a:pt x="62522" y="8028"/>
                  </a:lnTo>
                  <a:lnTo>
                    <a:pt x="29982" y="29937"/>
                  </a:lnTo>
                  <a:lnTo>
                    <a:pt x="8044" y="62465"/>
                  </a:lnTo>
                  <a:lnTo>
                    <a:pt x="0" y="102349"/>
                  </a:lnTo>
                  <a:lnTo>
                    <a:pt x="0" y="307047"/>
                  </a:lnTo>
                  <a:lnTo>
                    <a:pt x="8044" y="346884"/>
                  </a:lnTo>
                  <a:lnTo>
                    <a:pt x="29982" y="379417"/>
                  </a:lnTo>
                  <a:lnTo>
                    <a:pt x="62522" y="401353"/>
                  </a:lnTo>
                  <a:lnTo>
                    <a:pt x="102373" y="409397"/>
                  </a:lnTo>
                  <a:lnTo>
                    <a:pt x="1433166" y="409397"/>
                  </a:lnTo>
                  <a:lnTo>
                    <a:pt x="1473062" y="401353"/>
                  </a:lnTo>
                  <a:lnTo>
                    <a:pt x="1505610" y="379417"/>
                  </a:lnTo>
                  <a:lnTo>
                    <a:pt x="1527558" y="346884"/>
                  </a:lnTo>
                  <a:lnTo>
                    <a:pt x="1535653" y="307047"/>
                  </a:lnTo>
                  <a:lnTo>
                    <a:pt x="1535653" y="102349"/>
                  </a:lnTo>
                  <a:lnTo>
                    <a:pt x="1527559" y="62465"/>
                  </a:lnTo>
                  <a:lnTo>
                    <a:pt x="1505624" y="29937"/>
                  </a:lnTo>
                  <a:lnTo>
                    <a:pt x="1473110" y="8028"/>
                  </a:lnTo>
                  <a:lnTo>
                    <a:pt x="1433280" y="0"/>
                  </a:lnTo>
                  <a:close/>
                </a:path>
              </a:pathLst>
            </a:custGeom>
            <a:solidFill>
              <a:srgbClr val="E8EDF7"/>
            </a:solidFill>
          </p:spPr>
          <p:txBody>
            <a:bodyPr wrap="square" lIns="0" tIns="0" rIns="0" bIns="0" rtlCol="0"/>
            <a:lstStyle/>
            <a:p>
              <a:endParaRPr/>
            </a:p>
          </p:txBody>
        </p:sp>
        <p:sp>
          <p:nvSpPr>
            <p:cNvPr id="17" name="object 17"/>
            <p:cNvSpPr/>
            <p:nvPr/>
          </p:nvSpPr>
          <p:spPr>
            <a:xfrm>
              <a:off x="1492898" y="3503938"/>
              <a:ext cx="1536065" cy="409575"/>
            </a:xfrm>
            <a:custGeom>
              <a:avLst/>
              <a:gdLst/>
              <a:ahLst/>
              <a:cxnLst/>
              <a:rect l="l" t="t" r="r" b="b"/>
              <a:pathLst>
                <a:path w="1536064" h="409575">
                  <a:moveTo>
                    <a:pt x="1433166" y="409397"/>
                  </a:moveTo>
                  <a:lnTo>
                    <a:pt x="1473062" y="401353"/>
                  </a:lnTo>
                  <a:lnTo>
                    <a:pt x="1505609" y="379417"/>
                  </a:lnTo>
                  <a:lnTo>
                    <a:pt x="1527558" y="346884"/>
                  </a:lnTo>
                  <a:lnTo>
                    <a:pt x="1535653" y="307047"/>
                  </a:lnTo>
                  <a:lnTo>
                    <a:pt x="1535653" y="102349"/>
                  </a:lnTo>
                  <a:lnTo>
                    <a:pt x="1527559" y="62465"/>
                  </a:lnTo>
                  <a:lnTo>
                    <a:pt x="1505624" y="29937"/>
                  </a:lnTo>
                  <a:lnTo>
                    <a:pt x="1473110" y="8028"/>
                  </a:lnTo>
                  <a:lnTo>
                    <a:pt x="1433280" y="0"/>
                  </a:lnTo>
                  <a:lnTo>
                    <a:pt x="102373" y="0"/>
                  </a:lnTo>
                  <a:lnTo>
                    <a:pt x="62522" y="8028"/>
                  </a:lnTo>
                  <a:lnTo>
                    <a:pt x="29982" y="29937"/>
                  </a:lnTo>
                  <a:lnTo>
                    <a:pt x="8044" y="62465"/>
                  </a:lnTo>
                  <a:lnTo>
                    <a:pt x="0" y="102349"/>
                  </a:lnTo>
                  <a:lnTo>
                    <a:pt x="0" y="307047"/>
                  </a:lnTo>
                  <a:lnTo>
                    <a:pt x="8044" y="346884"/>
                  </a:lnTo>
                  <a:lnTo>
                    <a:pt x="29982" y="379417"/>
                  </a:lnTo>
                  <a:lnTo>
                    <a:pt x="62522" y="401353"/>
                  </a:lnTo>
                  <a:lnTo>
                    <a:pt x="102373" y="409397"/>
                  </a:lnTo>
                  <a:lnTo>
                    <a:pt x="1433280" y="409397"/>
                  </a:lnTo>
                  <a:close/>
                </a:path>
              </a:pathLst>
            </a:custGeom>
            <a:ln w="3175">
              <a:solidFill>
                <a:srgbClr val="000000"/>
              </a:solidFill>
            </a:ln>
          </p:spPr>
          <p:txBody>
            <a:bodyPr wrap="square" lIns="0" tIns="0" rIns="0" bIns="0" rtlCol="0"/>
            <a:lstStyle/>
            <a:p>
              <a:endParaRPr/>
            </a:p>
          </p:txBody>
        </p:sp>
      </p:grpSp>
      <p:sp>
        <p:nvSpPr>
          <p:cNvPr id="18" name="object 18"/>
          <p:cNvSpPr txBox="1"/>
          <p:nvPr/>
        </p:nvSpPr>
        <p:spPr>
          <a:xfrm>
            <a:off x="1288152" y="3401533"/>
            <a:ext cx="1945639" cy="2763520"/>
          </a:xfrm>
          <a:prstGeom prst="rect">
            <a:avLst/>
          </a:prstGeom>
          <a:ln w="3175">
            <a:solidFill>
              <a:srgbClr val="000000"/>
            </a:solidFill>
          </a:ln>
        </p:spPr>
        <p:txBody>
          <a:bodyPr vert="horz" wrap="square" lIns="0" tIns="5715" rIns="0" bIns="0" rtlCol="0">
            <a:spAutoFit/>
          </a:bodyPr>
          <a:lstStyle/>
          <a:p>
            <a:pPr>
              <a:lnSpc>
                <a:spcPct val="100000"/>
              </a:lnSpc>
              <a:spcBef>
                <a:spcPts val="45"/>
              </a:spcBef>
            </a:pPr>
            <a:endParaRPr sz="1300">
              <a:latin typeface="Times New Roman"/>
              <a:cs typeface="Times New Roman"/>
            </a:endParaRPr>
          </a:p>
          <a:p>
            <a:pPr algn="ctr">
              <a:lnSpc>
                <a:spcPct val="100000"/>
              </a:lnSpc>
              <a:spcBef>
                <a:spcPts val="5"/>
              </a:spcBef>
            </a:pPr>
            <a:r>
              <a:rPr sz="1250" dirty="0">
                <a:latin typeface="Times New Roman"/>
                <a:cs typeface="Times New Roman"/>
              </a:rPr>
              <a:t>API</a:t>
            </a:r>
            <a:endParaRPr sz="125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658495" marR="647065" indent="-3810" algn="ctr">
              <a:lnSpc>
                <a:spcPct val="268600"/>
              </a:lnSpc>
              <a:spcBef>
                <a:spcPts val="815"/>
              </a:spcBef>
            </a:pPr>
            <a:r>
              <a:rPr sz="1250" dirty="0">
                <a:latin typeface="Times New Roman"/>
                <a:cs typeface="Times New Roman"/>
              </a:rPr>
              <a:t>Hardware  Facilities</a:t>
            </a:r>
            <a:endParaRPr sz="1250">
              <a:latin typeface="Times New Roman"/>
              <a:cs typeface="Times New Roman"/>
            </a:endParaRPr>
          </a:p>
        </p:txBody>
      </p:sp>
      <p:sp>
        <p:nvSpPr>
          <p:cNvPr id="19" name="object 19"/>
          <p:cNvSpPr txBox="1"/>
          <p:nvPr/>
        </p:nvSpPr>
        <p:spPr>
          <a:xfrm>
            <a:off x="1288152" y="3043366"/>
            <a:ext cx="1842770" cy="307340"/>
          </a:xfrm>
          <a:prstGeom prst="rect">
            <a:avLst/>
          </a:prstGeom>
          <a:solidFill>
            <a:srgbClr val="F1F1F1"/>
          </a:solidFill>
        </p:spPr>
        <p:txBody>
          <a:bodyPr vert="horz" wrap="square" lIns="0" tIns="60960" rIns="0" bIns="0" rtlCol="0">
            <a:spAutoFit/>
          </a:bodyPr>
          <a:lstStyle/>
          <a:p>
            <a:pPr marL="334010">
              <a:lnSpc>
                <a:spcPct val="100000"/>
              </a:lnSpc>
              <a:spcBef>
                <a:spcPts val="480"/>
              </a:spcBef>
            </a:pPr>
            <a:r>
              <a:rPr sz="1050" spc="10" dirty="0">
                <a:latin typeface="Calibri"/>
                <a:cs typeface="Calibri"/>
              </a:rPr>
              <a:t>Software</a:t>
            </a:r>
            <a:r>
              <a:rPr sz="1050" spc="-15" dirty="0">
                <a:latin typeface="Calibri"/>
                <a:cs typeface="Calibri"/>
              </a:rPr>
              <a:t> </a:t>
            </a:r>
            <a:r>
              <a:rPr sz="1050" spc="10" dirty="0">
                <a:latin typeface="Calibri"/>
                <a:cs typeface="Calibri"/>
              </a:rPr>
              <a:t>as</a:t>
            </a:r>
            <a:r>
              <a:rPr sz="1050" spc="-15" dirty="0">
                <a:latin typeface="Calibri"/>
                <a:cs typeface="Calibri"/>
              </a:rPr>
              <a:t> </a:t>
            </a:r>
            <a:r>
              <a:rPr sz="1050" spc="10" dirty="0">
                <a:latin typeface="Calibri"/>
                <a:cs typeface="Calibri"/>
              </a:rPr>
              <a:t>a</a:t>
            </a:r>
            <a:r>
              <a:rPr sz="1050" spc="-15" dirty="0">
                <a:latin typeface="Calibri"/>
                <a:cs typeface="Calibri"/>
              </a:rPr>
              <a:t> </a:t>
            </a:r>
            <a:r>
              <a:rPr sz="1050" spc="10" dirty="0">
                <a:latin typeface="Calibri"/>
                <a:cs typeface="Calibri"/>
              </a:rPr>
              <a:t>Service</a:t>
            </a:r>
            <a:endParaRPr sz="1050">
              <a:latin typeface="Calibri"/>
              <a:cs typeface="Calibri"/>
            </a:endParaRPr>
          </a:p>
        </p:txBody>
      </p:sp>
      <p:grpSp>
        <p:nvGrpSpPr>
          <p:cNvPr id="20" name="object 20"/>
          <p:cNvGrpSpPr/>
          <p:nvPr/>
        </p:nvGrpSpPr>
        <p:grpSpPr>
          <a:xfrm>
            <a:off x="5688666" y="815626"/>
            <a:ext cx="1845945" cy="5325745"/>
            <a:chOff x="5688666" y="815626"/>
            <a:chExt cx="1845945" cy="5325745"/>
          </a:xfrm>
        </p:grpSpPr>
        <p:sp>
          <p:nvSpPr>
            <p:cNvPr id="21" name="object 21"/>
            <p:cNvSpPr/>
            <p:nvPr/>
          </p:nvSpPr>
          <p:spPr>
            <a:xfrm>
              <a:off x="5690253" y="817213"/>
              <a:ext cx="1842770" cy="5322570"/>
            </a:xfrm>
            <a:custGeom>
              <a:avLst/>
              <a:gdLst/>
              <a:ahLst/>
              <a:cxnLst/>
              <a:rect l="l" t="t" r="r" b="b"/>
              <a:pathLst>
                <a:path w="1842770" h="5322570">
                  <a:moveTo>
                    <a:pt x="1842716" y="0"/>
                  </a:moveTo>
                  <a:lnTo>
                    <a:pt x="0" y="0"/>
                  </a:lnTo>
                  <a:lnTo>
                    <a:pt x="0" y="5322163"/>
                  </a:lnTo>
                  <a:lnTo>
                    <a:pt x="1842716" y="5322163"/>
                  </a:lnTo>
                  <a:lnTo>
                    <a:pt x="1842716" y="0"/>
                  </a:lnTo>
                  <a:close/>
                </a:path>
              </a:pathLst>
            </a:custGeom>
            <a:solidFill>
              <a:srgbClr val="A4A4A4"/>
            </a:solidFill>
          </p:spPr>
          <p:txBody>
            <a:bodyPr wrap="square" lIns="0" tIns="0" rIns="0" bIns="0" rtlCol="0"/>
            <a:lstStyle/>
            <a:p>
              <a:endParaRPr/>
            </a:p>
          </p:txBody>
        </p:sp>
        <p:sp>
          <p:nvSpPr>
            <p:cNvPr id="22" name="object 22"/>
            <p:cNvSpPr/>
            <p:nvPr/>
          </p:nvSpPr>
          <p:spPr>
            <a:xfrm>
              <a:off x="5690253" y="817213"/>
              <a:ext cx="1842770" cy="5322570"/>
            </a:xfrm>
            <a:custGeom>
              <a:avLst/>
              <a:gdLst/>
              <a:ahLst/>
              <a:cxnLst/>
              <a:rect l="l" t="t" r="r" b="b"/>
              <a:pathLst>
                <a:path w="1842770" h="5322570">
                  <a:moveTo>
                    <a:pt x="0" y="5322163"/>
                  </a:moveTo>
                  <a:lnTo>
                    <a:pt x="1842716" y="5322163"/>
                  </a:lnTo>
                  <a:lnTo>
                    <a:pt x="1842716" y="0"/>
                  </a:lnTo>
                  <a:lnTo>
                    <a:pt x="0" y="0"/>
                  </a:lnTo>
                  <a:lnTo>
                    <a:pt x="0" y="5322163"/>
                  </a:lnTo>
                  <a:close/>
                </a:path>
              </a:pathLst>
            </a:custGeom>
            <a:ln w="3175">
              <a:solidFill>
                <a:srgbClr val="000000"/>
              </a:solidFill>
            </a:ln>
          </p:spPr>
          <p:txBody>
            <a:bodyPr wrap="square" lIns="0" tIns="0" rIns="0" bIns="0" rtlCol="0"/>
            <a:lstStyle/>
            <a:p>
              <a:endParaRPr/>
            </a:p>
          </p:txBody>
        </p:sp>
        <p:sp>
          <p:nvSpPr>
            <p:cNvPr id="23" name="object 23"/>
            <p:cNvSpPr/>
            <p:nvPr/>
          </p:nvSpPr>
          <p:spPr>
            <a:xfrm>
              <a:off x="5805366" y="5627629"/>
              <a:ext cx="1612900" cy="409575"/>
            </a:xfrm>
            <a:custGeom>
              <a:avLst/>
              <a:gdLst/>
              <a:ahLst/>
              <a:cxnLst/>
              <a:rect l="l" t="t" r="r" b="b"/>
              <a:pathLst>
                <a:path w="1612900" h="409575">
                  <a:moveTo>
                    <a:pt x="1510003" y="0"/>
                  </a:move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510003" y="409397"/>
                  </a:lnTo>
                  <a:lnTo>
                    <a:pt x="1549849" y="401354"/>
                  </a:lnTo>
                  <a:lnTo>
                    <a:pt x="1582389" y="379421"/>
                  </a:lnTo>
                  <a:lnTo>
                    <a:pt x="1604330" y="346888"/>
                  </a:lnTo>
                  <a:lnTo>
                    <a:pt x="1612376" y="307047"/>
                  </a:lnTo>
                  <a:lnTo>
                    <a:pt x="1612376" y="102349"/>
                  </a:lnTo>
                  <a:lnTo>
                    <a:pt x="1604330" y="62513"/>
                  </a:lnTo>
                  <a:lnTo>
                    <a:pt x="1582389" y="29979"/>
                  </a:lnTo>
                  <a:lnTo>
                    <a:pt x="1549849" y="8044"/>
                  </a:lnTo>
                  <a:lnTo>
                    <a:pt x="1510003" y="0"/>
                  </a:lnTo>
                  <a:close/>
                </a:path>
              </a:pathLst>
            </a:custGeom>
            <a:solidFill>
              <a:srgbClr val="E8EDF7"/>
            </a:solidFill>
          </p:spPr>
          <p:txBody>
            <a:bodyPr wrap="square" lIns="0" tIns="0" rIns="0" bIns="0" rtlCol="0"/>
            <a:lstStyle/>
            <a:p>
              <a:endParaRPr/>
            </a:p>
          </p:txBody>
        </p:sp>
        <p:sp>
          <p:nvSpPr>
            <p:cNvPr id="24" name="object 24"/>
            <p:cNvSpPr/>
            <p:nvPr/>
          </p:nvSpPr>
          <p:spPr>
            <a:xfrm>
              <a:off x="5805366" y="5627629"/>
              <a:ext cx="1612900" cy="409575"/>
            </a:xfrm>
            <a:custGeom>
              <a:avLst/>
              <a:gdLst/>
              <a:ahLst/>
              <a:cxnLst/>
              <a:rect l="l" t="t" r="r" b="b"/>
              <a:pathLst>
                <a:path w="1612900" h="409575">
                  <a:moveTo>
                    <a:pt x="1510003" y="409397"/>
                  </a:moveTo>
                  <a:lnTo>
                    <a:pt x="1549849" y="401354"/>
                  </a:lnTo>
                  <a:lnTo>
                    <a:pt x="1582389" y="379421"/>
                  </a:lnTo>
                  <a:lnTo>
                    <a:pt x="1604330" y="346888"/>
                  </a:lnTo>
                  <a:lnTo>
                    <a:pt x="1612376" y="307047"/>
                  </a:lnTo>
                  <a:lnTo>
                    <a:pt x="1612376" y="102349"/>
                  </a:lnTo>
                  <a:lnTo>
                    <a:pt x="1604330" y="62513"/>
                  </a:lnTo>
                  <a:lnTo>
                    <a:pt x="1582389" y="29979"/>
                  </a:lnTo>
                  <a:lnTo>
                    <a:pt x="1549849" y="8044"/>
                  </a:lnTo>
                  <a:lnTo>
                    <a:pt x="1510003" y="0"/>
                  </a:ln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510003" y="409397"/>
                  </a:lnTo>
                  <a:close/>
                </a:path>
              </a:pathLst>
            </a:custGeom>
            <a:ln w="3175">
              <a:solidFill>
                <a:srgbClr val="000000"/>
              </a:solidFill>
            </a:ln>
          </p:spPr>
          <p:txBody>
            <a:bodyPr wrap="square" lIns="0" tIns="0" rIns="0" bIns="0" rtlCol="0"/>
            <a:lstStyle/>
            <a:p>
              <a:endParaRPr/>
            </a:p>
          </p:txBody>
        </p:sp>
      </p:grpSp>
      <p:sp>
        <p:nvSpPr>
          <p:cNvPr id="25" name="object 25"/>
          <p:cNvSpPr txBox="1"/>
          <p:nvPr/>
        </p:nvSpPr>
        <p:spPr>
          <a:xfrm>
            <a:off x="6319620" y="5708184"/>
            <a:ext cx="596900" cy="216535"/>
          </a:xfrm>
          <a:prstGeom prst="rect">
            <a:avLst/>
          </a:prstGeom>
        </p:spPr>
        <p:txBody>
          <a:bodyPr vert="horz" wrap="square" lIns="0" tIns="12700" rIns="0" bIns="0" rtlCol="0">
            <a:spAutoFit/>
          </a:bodyPr>
          <a:lstStyle/>
          <a:p>
            <a:pPr>
              <a:lnSpc>
                <a:spcPct val="100000"/>
              </a:lnSpc>
              <a:spcBef>
                <a:spcPts val="100"/>
              </a:spcBef>
            </a:pPr>
            <a:r>
              <a:rPr sz="1250" dirty="0">
                <a:latin typeface="Times New Roman"/>
                <a:cs typeface="Times New Roman"/>
              </a:rPr>
              <a:t>Facilities</a:t>
            </a:r>
            <a:endParaRPr sz="1250">
              <a:latin typeface="Times New Roman"/>
              <a:cs typeface="Times New Roman"/>
            </a:endParaRPr>
          </a:p>
        </p:txBody>
      </p:sp>
      <p:grpSp>
        <p:nvGrpSpPr>
          <p:cNvPr id="26" name="object 26"/>
          <p:cNvGrpSpPr/>
          <p:nvPr/>
        </p:nvGrpSpPr>
        <p:grpSpPr>
          <a:xfrm>
            <a:off x="5803779" y="5114295"/>
            <a:ext cx="1616075" cy="412750"/>
            <a:chOff x="5803779" y="5114295"/>
            <a:chExt cx="1616075" cy="412750"/>
          </a:xfrm>
        </p:grpSpPr>
        <p:sp>
          <p:nvSpPr>
            <p:cNvPr id="27" name="object 27"/>
            <p:cNvSpPr/>
            <p:nvPr/>
          </p:nvSpPr>
          <p:spPr>
            <a:xfrm>
              <a:off x="5805366" y="5115883"/>
              <a:ext cx="1612900" cy="409575"/>
            </a:xfrm>
            <a:custGeom>
              <a:avLst/>
              <a:gdLst/>
              <a:ahLst/>
              <a:cxnLst/>
              <a:rect l="l" t="t" r="r" b="b"/>
              <a:pathLst>
                <a:path w="1612900" h="409575">
                  <a:moveTo>
                    <a:pt x="1510003" y="0"/>
                  </a:move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510003" y="409397"/>
                  </a:lnTo>
                  <a:lnTo>
                    <a:pt x="1549849" y="401354"/>
                  </a:lnTo>
                  <a:lnTo>
                    <a:pt x="1582389" y="379421"/>
                  </a:lnTo>
                  <a:lnTo>
                    <a:pt x="1604330" y="346888"/>
                  </a:lnTo>
                  <a:lnTo>
                    <a:pt x="1612376" y="307047"/>
                  </a:lnTo>
                  <a:lnTo>
                    <a:pt x="1612376" y="102349"/>
                  </a:lnTo>
                  <a:lnTo>
                    <a:pt x="1604330" y="62513"/>
                  </a:lnTo>
                  <a:lnTo>
                    <a:pt x="1582389" y="29979"/>
                  </a:lnTo>
                  <a:lnTo>
                    <a:pt x="1549849" y="8044"/>
                  </a:lnTo>
                  <a:lnTo>
                    <a:pt x="1510003" y="0"/>
                  </a:lnTo>
                  <a:close/>
                </a:path>
              </a:pathLst>
            </a:custGeom>
            <a:solidFill>
              <a:srgbClr val="E8EDF7"/>
            </a:solidFill>
          </p:spPr>
          <p:txBody>
            <a:bodyPr wrap="square" lIns="0" tIns="0" rIns="0" bIns="0" rtlCol="0"/>
            <a:lstStyle/>
            <a:p>
              <a:endParaRPr/>
            </a:p>
          </p:txBody>
        </p:sp>
        <p:sp>
          <p:nvSpPr>
            <p:cNvPr id="28" name="object 28"/>
            <p:cNvSpPr/>
            <p:nvPr/>
          </p:nvSpPr>
          <p:spPr>
            <a:xfrm>
              <a:off x="5805366" y="5115883"/>
              <a:ext cx="1612900" cy="409575"/>
            </a:xfrm>
            <a:custGeom>
              <a:avLst/>
              <a:gdLst/>
              <a:ahLst/>
              <a:cxnLst/>
              <a:rect l="l" t="t" r="r" b="b"/>
              <a:pathLst>
                <a:path w="1612900" h="409575">
                  <a:moveTo>
                    <a:pt x="1510003" y="409397"/>
                  </a:moveTo>
                  <a:lnTo>
                    <a:pt x="1549849" y="401354"/>
                  </a:lnTo>
                  <a:lnTo>
                    <a:pt x="1582389" y="379421"/>
                  </a:lnTo>
                  <a:lnTo>
                    <a:pt x="1604330" y="346888"/>
                  </a:lnTo>
                  <a:lnTo>
                    <a:pt x="1612376" y="307047"/>
                  </a:lnTo>
                  <a:lnTo>
                    <a:pt x="1612376" y="102349"/>
                  </a:lnTo>
                  <a:lnTo>
                    <a:pt x="1604330" y="62513"/>
                  </a:lnTo>
                  <a:lnTo>
                    <a:pt x="1582389" y="29979"/>
                  </a:lnTo>
                  <a:lnTo>
                    <a:pt x="1549849" y="8044"/>
                  </a:lnTo>
                  <a:lnTo>
                    <a:pt x="1510003" y="0"/>
                  </a:ln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510003" y="409397"/>
                  </a:lnTo>
                  <a:close/>
                </a:path>
              </a:pathLst>
            </a:custGeom>
            <a:ln w="3175">
              <a:solidFill>
                <a:srgbClr val="000000"/>
              </a:solidFill>
            </a:ln>
          </p:spPr>
          <p:txBody>
            <a:bodyPr wrap="square" lIns="0" tIns="0" rIns="0" bIns="0" rtlCol="0"/>
            <a:lstStyle/>
            <a:p>
              <a:endParaRPr/>
            </a:p>
          </p:txBody>
        </p:sp>
      </p:grpSp>
      <p:sp>
        <p:nvSpPr>
          <p:cNvPr id="29" name="object 29"/>
          <p:cNvSpPr txBox="1"/>
          <p:nvPr/>
        </p:nvSpPr>
        <p:spPr>
          <a:xfrm>
            <a:off x="6297667" y="5196438"/>
            <a:ext cx="640715" cy="216535"/>
          </a:xfrm>
          <a:prstGeom prst="rect">
            <a:avLst/>
          </a:prstGeom>
        </p:spPr>
        <p:txBody>
          <a:bodyPr vert="horz" wrap="square" lIns="0" tIns="12700" rIns="0" bIns="0" rtlCol="0">
            <a:spAutoFit/>
          </a:bodyPr>
          <a:lstStyle/>
          <a:p>
            <a:pPr>
              <a:lnSpc>
                <a:spcPct val="100000"/>
              </a:lnSpc>
              <a:spcBef>
                <a:spcPts val="100"/>
              </a:spcBef>
            </a:pPr>
            <a:r>
              <a:rPr sz="1250" dirty="0">
                <a:latin typeface="Times New Roman"/>
                <a:cs typeface="Times New Roman"/>
              </a:rPr>
              <a:t>Hardware</a:t>
            </a:r>
            <a:endParaRPr sz="1250">
              <a:latin typeface="Times New Roman"/>
              <a:cs typeface="Times New Roman"/>
            </a:endParaRPr>
          </a:p>
        </p:txBody>
      </p:sp>
      <p:grpSp>
        <p:nvGrpSpPr>
          <p:cNvPr id="30" name="object 30"/>
          <p:cNvGrpSpPr/>
          <p:nvPr/>
        </p:nvGrpSpPr>
        <p:grpSpPr>
          <a:xfrm>
            <a:off x="6725136" y="3988510"/>
            <a:ext cx="694690" cy="1026794"/>
            <a:chOff x="6725136" y="3988510"/>
            <a:chExt cx="694690" cy="1026794"/>
          </a:xfrm>
        </p:grpSpPr>
        <p:sp>
          <p:nvSpPr>
            <p:cNvPr id="31" name="object 31"/>
            <p:cNvSpPr/>
            <p:nvPr/>
          </p:nvSpPr>
          <p:spPr>
            <a:xfrm>
              <a:off x="6726724" y="3990097"/>
              <a:ext cx="691515" cy="1023619"/>
            </a:xfrm>
            <a:custGeom>
              <a:avLst/>
              <a:gdLst/>
              <a:ahLst/>
              <a:cxnLst/>
              <a:rect l="l" t="t" r="r" b="b"/>
              <a:pathLst>
                <a:path w="691515" h="1023620">
                  <a:moveTo>
                    <a:pt x="588645" y="0"/>
                  </a:moveTo>
                  <a:lnTo>
                    <a:pt x="102373" y="0"/>
                  </a:lnTo>
                  <a:lnTo>
                    <a:pt x="62527" y="8028"/>
                  </a:lnTo>
                  <a:lnTo>
                    <a:pt x="29986" y="29937"/>
                  </a:lnTo>
                  <a:lnTo>
                    <a:pt x="8045" y="62465"/>
                  </a:lnTo>
                  <a:lnTo>
                    <a:pt x="0" y="102349"/>
                  </a:lnTo>
                  <a:lnTo>
                    <a:pt x="0" y="921143"/>
                  </a:lnTo>
                  <a:lnTo>
                    <a:pt x="8045" y="960979"/>
                  </a:lnTo>
                  <a:lnTo>
                    <a:pt x="29986" y="993513"/>
                  </a:lnTo>
                  <a:lnTo>
                    <a:pt x="62527" y="1015448"/>
                  </a:lnTo>
                  <a:lnTo>
                    <a:pt x="102373" y="1023492"/>
                  </a:lnTo>
                  <a:lnTo>
                    <a:pt x="588645" y="1023492"/>
                  </a:lnTo>
                  <a:lnTo>
                    <a:pt x="628490" y="1015448"/>
                  </a:lnTo>
                  <a:lnTo>
                    <a:pt x="661031" y="993513"/>
                  </a:lnTo>
                  <a:lnTo>
                    <a:pt x="682972" y="960979"/>
                  </a:lnTo>
                  <a:lnTo>
                    <a:pt x="691018" y="921143"/>
                  </a:lnTo>
                  <a:lnTo>
                    <a:pt x="691018" y="102349"/>
                  </a:lnTo>
                  <a:lnTo>
                    <a:pt x="682972" y="62465"/>
                  </a:lnTo>
                  <a:lnTo>
                    <a:pt x="661031" y="29937"/>
                  </a:lnTo>
                  <a:lnTo>
                    <a:pt x="628490" y="8028"/>
                  </a:lnTo>
                  <a:lnTo>
                    <a:pt x="588645" y="0"/>
                  </a:lnTo>
                  <a:close/>
                </a:path>
              </a:pathLst>
            </a:custGeom>
            <a:solidFill>
              <a:srgbClr val="E8EDF7"/>
            </a:solidFill>
          </p:spPr>
          <p:txBody>
            <a:bodyPr wrap="square" lIns="0" tIns="0" rIns="0" bIns="0" rtlCol="0"/>
            <a:lstStyle/>
            <a:p>
              <a:endParaRPr/>
            </a:p>
          </p:txBody>
        </p:sp>
        <p:sp>
          <p:nvSpPr>
            <p:cNvPr id="32" name="object 32"/>
            <p:cNvSpPr/>
            <p:nvPr/>
          </p:nvSpPr>
          <p:spPr>
            <a:xfrm>
              <a:off x="6726724" y="3990097"/>
              <a:ext cx="691515" cy="1023619"/>
            </a:xfrm>
            <a:custGeom>
              <a:avLst/>
              <a:gdLst/>
              <a:ahLst/>
              <a:cxnLst/>
              <a:rect l="l" t="t" r="r" b="b"/>
              <a:pathLst>
                <a:path w="691515" h="1023620">
                  <a:moveTo>
                    <a:pt x="0" y="921143"/>
                  </a:moveTo>
                  <a:lnTo>
                    <a:pt x="8045" y="960979"/>
                  </a:lnTo>
                  <a:lnTo>
                    <a:pt x="29986" y="993513"/>
                  </a:lnTo>
                  <a:lnTo>
                    <a:pt x="62527" y="1015448"/>
                  </a:lnTo>
                  <a:lnTo>
                    <a:pt x="102373" y="1023492"/>
                  </a:lnTo>
                  <a:lnTo>
                    <a:pt x="588645" y="1023492"/>
                  </a:lnTo>
                  <a:lnTo>
                    <a:pt x="628490" y="1015448"/>
                  </a:lnTo>
                  <a:lnTo>
                    <a:pt x="661031" y="993513"/>
                  </a:lnTo>
                  <a:lnTo>
                    <a:pt x="682972" y="960979"/>
                  </a:lnTo>
                  <a:lnTo>
                    <a:pt x="691018" y="921143"/>
                  </a:lnTo>
                  <a:lnTo>
                    <a:pt x="691018" y="102349"/>
                  </a:lnTo>
                  <a:lnTo>
                    <a:pt x="682972" y="62465"/>
                  </a:lnTo>
                  <a:lnTo>
                    <a:pt x="661031" y="29937"/>
                  </a:lnTo>
                  <a:lnTo>
                    <a:pt x="628490" y="8028"/>
                  </a:lnTo>
                  <a:lnTo>
                    <a:pt x="588645" y="0"/>
                  </a:lnTo>
                  <a:lnTo>
                    <a:pt x="102373" y="0"/>
                  </a:lnTo>
                  <a:lnTo>
                    <a:pt x="62527" y="8028"/>
                  </a:lnTo>
                  <a:lnTo>
                    <a:pt x="29986" y="29937"/>
                  </a:lnTo>
                  <a:lnTo>
                    <a:pt x="8045" y="62465"/>
                  </a:lnTo>
                  <a:lnTo>
                    <a:pt x="0" y="102349"/>
                  </a:lnTo>
                  <a:lnTo>
                    <a:pt x="0" y="921143"/>
                  </a:lnTo>
                  <a:close/>
                </a:path>
              </a:pathLst>
            </a:custGeom>
            <a:ln w="3175">
              <a:solidFill>
                <a:srgbClr val="000000"/>
              </a:solidFill>
            </a:ln>
          </p:spPr>
          <p:txBody>
            <a:bodyPr wrap="square" lIns="0" tIns="0" rIns="0" bIns="0" rtlCol="0"/>
            <a:lstStyle/>
            <a:p>
              <a:endParaRPr/>
            </a:p>
          </p:txBody>
        </p:sp>
      </p:grpSp>
      <p:sp>
        <p:nvSpPr>
          <p:cNvPr id="33" name="object 33"/>
          <p:cNvSpPr txBox="1"/>
          <p:nvPr/>
        </p:nvSpPr>
        <p:spPr>
          <a:xfrm>
            <a:off x="6881708" y="4095667"/>
            <a:ext cx="393065" cy="812800"/>
          </a:xfrm>
          <a:prstGeom prst="rect">
            <a:avLst/>
          </a:prstGeom>
        </p:spPr>
        <p:txBody>
          <a:bodyPr vert="vert" wrap="square" lIns="0" tIns="1905" rIns="0" bIns="0" rtlCol="0">
            <a:spAutoFit/>
          </a:bodyPr>
          <a:lstStyle/>
          <a:p>
            <a:pPr marL="12700" marR="5080" indent="238125">
              <a:lnSpc>
                <a:spcPts val="1500"/>
              </a:lnSpc>
              <a:spcBef>
                <a:spcPts val="15"/>
              </a:spcBef>
            </a:pPr>
            <a:r>
              <a:rPr sz="1250" dirty="0">
                <a:latin typeface="Times New Roman"/>
                <a:cs typeface="Times New Roman"/>
              </a:rPr>
              <a:t>Core </a:t>
            </a:r>
            <a:r>
              <a:rPr sz="1250" spc="5" dirty="0">
                <a:latin typeface="Times New Roman"/>
                <a:cs typeface="Times New Roman"/>
              </a:rPr>
              <a:t> </a:t>
            </a:r>
            <a:r>
              <a:rPr sz="1250" dirty="0">
                <a:latin typeface="Times New Roman"/>
                <a:cs typeface="Times New Roman"/>
              </a:rPr>
              <a:t>connectivity</a:t>
            </a:r>
            <a:endParaRPr sz="1250">
              <a:latin typeface="Times New Roman"/>
              <a:cs typeface="Times New Roman"/>
            </a:endParaRPr>
          </a:p>
        </p:txBody>
      </p:sp>
      <p:grpSp>
        <p:nvGrpSpPr>
          <p:cNvPr id="34" name="object 34"/>
          <p:cNvGrpSpPr/>
          <p:nvPr/>
        </p:nvGrpSpPr>
        <p:grpSpPr>
          <a:xfrm>
            <a:off x="5803779" y="3988510"/>
            <a:ext cx="694690" cy="1026794"/>
            <a:chOff x="5803779" y="3988510"/>
            <a:chExt cx="694690" cy="1026794"/>
          </a:xfrm>
        </p:grpSpPr>
        <p:sp>
          <p:nvSpPr>
            <p:cNvPr id="35" name="object 35"/>
            <p:cNvSpPr/>
            <p:nvPr/>
          </p:nvSpPr>
          <p:spPr>
            <a:xfrm>
              <a:off x="5805366" y="3990097"/>
              <a:ext cx="691515" cy="1023619"/>
            </a:xfrm>
            <a:custGeom>
              <a:avLst/>
              <a:gdLst/>
              <a:ahLst/>
              <a:cxnLst/>
              <a:rect l="l" t="t" r="r" b="b"/>
              <a:pathLst>
                <a:path w="691514" h="1023620">
                  <a:moveTo>
                    <a:pt x="588645" y="0"/>
                  </a:moveTo>
                  <a:lnTo>
                    <a:pt x="102373" y="0"/>
                  </a:lnTo>
                  <a:lnTo>
                    <a:pt x="62527" y="8028"/>
                  </a:lnTo>
                  <a:lnTo>
                    <a:pt x="29986" y="29937"/>
                  </a:lnTo>
                  <a:lnTo>
                    <a:pt x="8045" y="62465"/>
                  </a:lnTo>
                  <a:lnTo>
                    <a:pt x="0" y="102349"/>
                  </a:lnTo>
                  <a:lnTo>
                    <a:pt x="0" y="921143"/>
                  </a:lnTo>
                  <a:lnTo>
                    <a:pt x="8045" y="960979"/>
                  </a:lnTo>
                  <a:lnTo>
                    <a:pt x="29986" y="993513"/>
                  </a:lnTo>
                  <a:lnTo>
                    <a:pt x="62527" y="1015448"/>
                  </a:lnTo>
                  <a:lnTo>
                    <a:pt x="102373" y="1023492"/>
                  </a:lnTo>
                  <a:lnTo>
                    <a:pt x="588645" y="1023492"/>
                  </a:lnTo>
                  <a:lnTo>
                    <a:pt x="628490" y="1015448"/>
                  </a:lnTo>
                  <a:lnTo>
                    <a:pt x="661031" y="993513"/>
                  </a:lnTo>
                  <a:lnTo>
                    <a:pt x="682972" y="960979"/>
                  </a:lnTo>
                  <a:lnTo>
                    <a:pt x="691018" y="921143"/>
                  </a:lnTo>
                  <a:lnTo>
                    <a:pt x="691018" y="102349"/>
                  </a:lnTo>
                  <a:lnTo>
                    <a:pt x="682972" y="62465"/>
                  </a:lnTo>
                  <a:lnTo>
                    <a:pt x="661031" y="29937"/>
                  </a:lnTo>
                  <a:lnTo>
                    <a:pt x="628490" y="8028"/>
                  </a:lnTo>
                  <a:lnTo>
                    <a:pt x="588645" y="0"/>
                  </a:lnTo>
                  <a:close/>
                </a:path>
              </a:pathLst>
            </a:custGeom>
            <a:solidFill>
              <a:srgbClr val="E8EDF7"/>
            </a:solidFill>
          </p:spPr>
          <p:txBody>
            <a:bodyPr wrap="square" lIns="0" tIns="0" rIns="0" bIns="0" rtlCol="0"/>
            <a:lstStyle/>
            <a:p>
              <a:endParaRPr/>
            </a:p>
          </p:txBody>
        </p:sp>
        <p:sp>
          <p:nvSpPr>
            <p:cNvPr id="36" name="object 36"/>
            <p:cNvSpPr/>
            <p:nvPr/>
          </p:nvSpPr>
          <p:spPr>
            <a:xfrm>
              <a:off x="5805366" y="3990097"/>
              <a:ext cx="691515" cy="1023619"/>
            </a:xfrm>
            <a:custGeom>
              <a:avLst/>
              <a:gdLst/>
              <a:ahLst/>
              <a:cxnLst/>
              <a:rect l="l" t="t" r="r" b="b"/>
              <a:pathLst>
                <a:path w="691514" h="1023620">
                  <a:moveTo>
                    <a:pt x="0" y="921143"/>
                  </a:moveTo>
                  <a:lnTo>
                    <a:pt x="8045" y="960979"/>
                  </a:lnTo>
                  <a:lnTo>
                    <a:pt x="29986" y="993513"/>
                  </a:lnTo>
                  <a:lnTo>
                    <a:pt x="62527" y="1015448"/>
                  </a:lnTo>
                  <a:lnTo>
                    <a:pt x="102373" y="1023492"/>
                  </a:lnTo>
                  <a:lnTo>
                    <a:pt x="588645" y="1023492"/>
                  </a:lnTo>
                  <a:lnTo>
                    <a:pt x="628490" y="1015448"/>
                  </a:lnTo>
                  <a:lnTo>
                    <a:pt x="661031" y="993513"/>
                  </a:lnTo>
                  <a:lnTo>
                    <a:pt x="682972" y="960979"/>
                  </a:lnTo>
                  <a:lnTo>
                    <a:pt x="691018" y="921143"/>
                  </a:lnTo>
                  <a:lnTo>
                    <a:pt x="691018" y="102349"/>
                  </a:lnTo>
                  <a:lnTo>
                    <a:pt x="682972" y="62465"/>
                  </a:lnTo>
                  <a:lnTo>
                    <a:pt x="661031" y="29937"/>
                  </a:lnTo>
                  <a:lnTo>
                    <a:pt x="628490" y="8028"/>
                  </a:lnTo>
                  <a:lnTo>
                    <a:pt x="588645" y="0"/>
                  </a:lnTo>
                  <a:lnTo>
                    <a:pt x="102373" y="0"/>
                  </a:lnTo>
                  <a:lnTo>
                    <a:pt x="62527" y="8028"/>
                  </a:lnTo>
                  <a:lnTo>
                    <a:pt x="29986" y="29937"/>
                  </a:lnTo>
                  <a:lnTo>
                    <a:pt x="8045" y="62465"/>
                  </a:lnTo>
                  <a:lnTo>
                    <a:pt x="0" y="102349"/>
                  </a:lnTo>
                  <a:lnTo>
                    <a:pt x="0" y="921143"/>
                  </a:lnTo>
                  <a:close/>
                </a:path>
              </a:pathLst>
            </a:custGeom>
            <a:ln w="3175">
              <a:solidFill>
                <a:srgbClr val="000000"/>
              </a:solidFill>
            </a:ln>
          </p:spPr>
          <p:txBody>
            <a:bodyPr wrap="square" lIns="0" tIns="0" rIns="0" bIns="0" rtlCol="0"/>
            <a:lstStyle/>
            <a:p>
              <a:endParaRPr/>
            </a:p>
          </p:txBody>
        </p:sp>
      </p:grpSp>
      <p:sp>
        <p:nvSpPr>
          <p:cNvPr id="37" name="object 37"/>
          <p:cNvSpPr txBox="1"/>
          <p:nvPr/>
        </p:nvSpPr>
        <p:spPr>
          <a:xfrm>
            <a:off x="6055898" y="4117730"/>
            <a:ext cx="201930" cy="768350"/>
          </a:xfrm>
          <a:prstGeom prst="rect">
            <a:avLst/>
          </a:prstGeom>
        </p:spPr>
        <p:txBody>
          <a:bodyPr vert="vert" wrap="square" lIns="0" tIns="0" rIns="0" bIns="0" rtlCol="0">
            <a:spAutoFit/>
          </a:bodyPr>
          <a:lstStyle/>
          <a:p>
            <a:pPr marL="12700">
              <a:lnSpc>
                <a:spcPts val="1465"/>
              </a:lnSpc>
            </a:pPr>
            <a:r>
              <a:rPr sz="1250" dirty="0">
                <a:latin typeface="Times New Roman"/>
                <a:cs typeface="Times New Roman"/>
              </a:rPr>
              <a:t>Abstraction</a:t>
            </a:r>
            <a:endParaRPr sz="1250">
              <a:latin typeface="Times New Roman"/>
              <a:cs typeface="Times New Roman"/>
            </a:endParaRPr>
          </a:p>
        </p:txBody>
      </p:sp>
      <p:grpSp>
        <p:nvGrpSpPr>
          <p:cNvPr id="38" name="object 38"/>
          <p:cNvGrpSpPr/>
          <p:nvPr/>
        </p:nvGrpSpPr>
        <p:grpSpPr>
          <a:xfrm>
            <a:off x="5803779" y="3476763"/>
            <a:ext cx="1616075" cy="412750"/>
            <a:chOff x="5803779" y="3476763"/>
            <a:chExt cx="1616075" cy="412750"/>
          </a:xfrm>
        </p:grpSpPr>
        <p:sp>
          <p:nvSpPr>
            <p:cNvPr id="39" name="object 39"/>
            <p:cNvSpPr/>
            <p:nvPr/>
          </p:nvSpPr>
          <p:spPr>
            <a:xfrm>
              <a:off x="5805366" y="3478351"/>
              <a:ext cx="1612900" cy="409575"/>
            </a:xfrm>
            <a:custGeom>
              <a:avLst/>
              <a:gdLst/>
              <a:ahLst/>
              <a:cxnLst/>
              <a:rect l="l" t="t" r="r" b="b"/>
              <a:pathLst>
                <a:path w="1612900" h="409575">
                  <a:moveTo>
                    <a:pt x="1510003" y="0"/>
                  </a:move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510003" y="409397"/>
                  </a:lnTo>
                  <a:lnTo>
                    <a:pt x="1549849" y="401353"/>
                  </a:lnTo>
                  <a:lnTo>
                    <a:pt x="1582389" y="379417"/>
                  </a:lnTo>
                  <a:lnTo>
                    <a:pt x="1604330" y="346884"/>
                  </a:lnTo>
                  <a:lnTo>
                    <a:pt x="1612376" y="307047"/>
                  </a:lnTo>
                  <a:lnTo>
                    <a:pt x="1612376" y="102349"/>
                  </a:lnTo>
                  <a:lnTo>
                    <a:pt x="1604330" y="62465"/>
                  </a:lnTo>
                  <a:lnTo>
                    <a:pt x="1582389" y="29937"/>
                  </a:lnTo>
                  <a:lnTo>
                    <a:pt x="1549849" y="8028"/>
                  </a:lnTo>
                  <a:lnTo>
                    <a:pt x="1510003" y="0"/>
                  </a:lnTo>
                  <a:close/>
                </a:path>
              </a:pathLst>
            </a:custGeom>
            <a:solidFill>
              <a:srgbClr val="E8EDF7"/>
            </a:solidFill>
          </p:spPr>
          <p:txBody>
            <a:bodyPr wrap="square" lIns="0" tIns="0" rIns="0" bIns="0" rtlCol="0"/>
            <a:lstStyle/>
            <a:p>
              <a:endParaRPr/>
            </a:p>
          </p:txBody>
        </p:sp>
        <p:sp>
          <p:nvSpPr>
            <p:cNvPr id="40" name="object 40"/>
            <p:cNvSpPr/>
            <p:nvPr/>
          </p:nvSpPr>
          <p:spPr>
            <a:xfrm>
              <a:off x="5805366" y="3478351"/>
              <a:ext cx="1612900" cy="409575"/>
            </a:xfrm>
            <a:custGeom>
              <a:avLst/>
              <a:gdLst/>
              <a:ahLst/>
              <a:cxnLst/>
              <a:rect l="l" t="t" r="r" b="b"/>
              <a:pathLst>
                <a:path w="1612900" h="409575">
                  <a:moveTo>
                    <a:pt x="1510003" y="409397"/>
                  </a:moveTo>
                  <a:lnTo>
                    <a:pt x="1549849" y="401353"/>
                  </a:lnTo>
                  <a:lnTo>
                    <a:pt x="1582389" y="379417"/>
                  </a:lnTo>
                  <a:lnTo>
                    <a:pt x="1604330" y="346884"/>
                  </a:lnTo>
                  <a:lnTo>
                    <a:pt x="1612376" y="307047"/>
                  </a:lnTo>
                  <a:lnTo>
                    <a:pt x="1612376" y="102349"/>
                  </a:lnTo>
                  <a:lnTo>
                    <a:pt x="1604330" y="62465"/>
                  </a:lnTo>
                  <a:lnTo>
                    <a:pt x="1582389" y="29937"/>
                  </a:lnTo>
                  <a:lnTo>
                    <a:pt x="1549849" y="8028"/>
                  </a:lnTo>
                  <a:lnTo>
                    <a:pt x="1510003" y="0"/>
                  </a:ln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510003" y="409397"/>
                  </a:lnTo>
                  <a:close/>
                </a:path>
              </a:pathLst>
            </a:custGeom>
            <a:ln w="3175">
              <a:solidFill>
                <a:srgbClr val="000000"/>
              </a:solidFill>
            </a:ln>
          </p:spPr>
          <p:txBody>
            <a:bodyPr wrap="square" lIns="0" tIns="0" rIns="0" bIns="0" rtlCol="0"/>
            <a:lstStyle/>
            <a:p>
              <a:endParaRPr/>
            </a:p>
          </p:txBody>
        </p:sp>
      </p:grpSp>
      <p:sp>
        <p:nvSpPr>
          <p:cNvPr id="41" name="object 41"/>
          <p:cNvSpPr txBox="1"/>
          <p:nvPr/>
        </p:nvSpPr>
        <p:spPr>
          <a:xfrm>
            <a:off x="6483304" y="3558906"/>
            <a:ext cx="269875" cy="216535"/>
          </a:xfrm>
          <a:prstGeom prst="rect">
            <a:avLst/>
          </a:prstGeom>
        </p:spPr>
        <p:txBody>
          <a:bodyPr vert="horz" wrap="square" lIns="0" tIns="12700" rIns="0" bIns="0" rtlCol="0">
            <a:spAutoFit/>
          </a:bodyPr>
          <a:lstStyle/>
          <a:p>
            <a:pPr>
              <a:lnSpc>
                <a:spcPct val="100000"/>
              </a:lnSpc>
              <a:spcBef>
                <a:spcPts val="100"/>
              </a:spcBef>
            </a:pPr>
            <a:r>
              <a:rPr sz="1250" dirty="0">
                <a:latin typeface="Times New Roman"/>
                <a:cs typeface="Times New Roman"/>
              </a:rPr>
              <a:t>API</a:t>
            </a:r>
            <a:endParaRPr sz="1250">
              <a:latin typeface="Times New Roman"/>
              <a:cs typeface="Times New Roman"/>
            </a:endParaRPr>
          </a:p>
        </p:txBody>
      </p:sp>
      <p:grpSp>
        <p:nvGrpSpPr>
          <p:cNvPr id="42" name="object 42"/>
          <p:cNvGrpSpPr/>
          <p:nvPr/>
        </p:nvGrpSpPr>
        <p:grpSpPr>
          <a:xfrm>
            <a:off x="5797409" y="2453270"/>
            <a:ext cx="1636395" cy="886460"/>
            <a:chOff x="5797409" y="2453270"/>
            <a:chExt cx="1636395" cy="886460"/>
          </a:xfrm>
        </p:grpSpPr>
        <p:sp>
          <p:nvSpPr>
            <p:cNvPr id="43" name="object 43"/>
            <p:cNvSpPr/>
            <p:nvPr/>
          </p:nvSpPr>
          <p:spPr>
            <a:xfrm>
              <a:off x="5819812" y="2928166"/>
              <a:ext cx="1612900" cy="409575"/>
            </a:xfrm>
            <a:custGeom>
              <a:avLst/>
              <a:gdLst/>
              <a:ahLst/>
              <a:cxnLst/>
              <a:rect l="l" t="t" r="r" b="b"/>
              <a:pathLst>
                <a:path w="1612900" h="409575">
                  <a:moveTo>
                    <a:pt x="1510003" y="0"/>
                  </a:moveTo>
                  <a:lnTo>
                    <a:pt x="102373" y="0"/>
                  </a:lnTo>
                  <a:lnTo>
                    <a:pt x="62527" y="8044"/>
                  </a:lnTo>
                  <a:lnTo>
                    <a:pt x="29986" y="29979"/>
                  </a:lnTo>
                  <a:lnTo>
                    <a:pt x="8045" y="62513"/>
                  </a:lnTo>
                  <a:lnTo>
                    <a:pt x="0" y="102349"/>
                  </a:lnTo>
                  <a:lnTo>
                    <a:pt x="0" y="307047"/>
                  </a:lnTo>
                  <a:lnTo>
                    <a:pt x="8045" y="346884"/>
                  </a:lnTo>
                  <a:lnTo>
                    <a:pt x="29986" y="379417"/>
                  </a:lnTo>
                  <a:lnTo>
                    <a:pt x="62527" y="401353"/>
                  </a:lnTo>
                  <a:lnTo>
                    <a:pt x="102373" y="409397"/>
                  </a:lnTo>
                  <a:lnTo>
                    <a:pt x="1510003" y="409397"/>
                  </a:lnTo>
                  <a:lnTo>
                    <a:pt x="1549849" y="401353"/>
                  </a:lnTo>
                  <a:lnTo>
                    <a:pt x="1582389" y="379417"/>
                  </a:lnTo>
                  <a:lnTo>
                    <a:pt x="1604330" y="346884"/>
                  </a:lnTo>
                  <a:lnTo>
                    <a:pt x="1612376" y="307047"/>
                  </a:lnTo>
                  <a:lnTo>
                    <a:pt x="1612376" y="102349"/>
                  </a:lnTo>
                  <a:lnTo>
                    <a:pt x="1604330" y="62513"/>
                  </a:lnTo>
                  <a:lnTo>
                    <a:pt x="1582389" y="29979"/>
                  </a:lnTo>
                  <a:lnTo>
                    <a:pt x="1549849" y="8044"/>
                  </a:lnTo>
                  <a:lnTo>
                    <a:pt x="1510003" y="0"/>
                  </a:lnTo>
                  <a:close/>
                </a:path>
              </a:pathLst>
            </a:custGeom>
            <a:solidFill>
              <a:srgbClr val="E8EDF7"/>
            </a:solidFill>
          </p:spPr>
          <p:txBody>
            <a:bodyPr wrap="square" lIns="0" tIns="0" rIns="0" bIns="0" rtlCol="0"/>
            <a:lstStyle/>
            <a:p>
              <a:endParaRPr/>
            </a:p>
          </p:txBody>
        </p:sp>
        <p:sp>
          <p:nvSpPr>
            <p:cNvPr id="44" name="object 44"/>
            <p:cNvSpPr/>
            <p:nvPr/>
          </p:nvSpPr>
          <p:spPr>
            <a:xfrm>
              <a:off x="5819812" y="2928166"/>
              <a:ext cx="1612900" cy="409575"/>
            </a:xfrm>
            <a:custGeom>
              <a:avLst/>
              <a:gdLst/>
              <a:ahLst/>
              <a:cxnLst/>
              <a:rect l="l" t="t" r="r" b="b"/>
              <a:pathLst>
                <a:path w="1612900" h="409575">
                  <a:moveTo>
                    <a:pt x="1510003" y="409397"/>
                  </a:moveTo>
                  <a:lnTo>
                    <a:pt x="1549849" y="401353"/>
                  </a:lnTo>
                  <a:lnTo>
                    <a:pt x="1582389" y="379417"/>
                  </a:lnTo>
                  <a:lnTo>
                    <a:pt x="1604330" y="346884"/>
                  </a:lnTo>
                  <a:lnTo>
                    <a:pt x="1612376" y="307047"/>
                  </a:lnTo>
                  <a:lnTo>
                    <a:pt x="1612376" y="102349"/>
                  </a:lnTo>
                  <a:lnTo>
                    <a:pt x="1604330" y="62513"/>
                  </a:lnTo>
                  <a:lnTo>
                    <a:pt x="1582389" y="29979"/>
                  </a:lnTo>
                  <a:lnTo>
                    <a:pt x="1549849" y="8044"/>
                  </a:lnTo>
                  <a:lnTo>
                    <a:pt x="1510003" y="0"/>
                  </a:lnTo>
                  <a:lnTo>
                    <a:pt x="102373" y="0"/>
                  </a:lnTo>
                  <a:lnTo>
                    <a:pt x="62527" y="8044"/>
                  </a:lnTo>
                  <a:lnTo>
                    <a:pt x="29986" y="29979"/>
                  </a:lnTo>
                  <a:lnTo>
                    <a:pt x="8045" y="62513"/>
                  </a:lnTo>
                  <a:lnTo>
                    <a:pt x="0" y="102349"/>
                  </a:lnTo>
                  <a:lnTo>
                    <a:pt x="0" y="307047"/>
                  </a:lnTo>
                  <a:lnTo>
                    <a:pt x="8045" y="346884"/>
                  </a:lnTo>
                  <a:lnTo>
                    <a:pt x="29986" y="379417"/>
                  </a:lnTo>
                  <a:lnTo>
                    <a:pt x="62527" y="401353"/>
                  </a:lnTo>
                  <a:lnTo>
                    <a:pt x="102373" y="409397"/>
                  </a:lnTo>
                  <a:lnTo>
                    <a:pt x="1510003" y="409397"/>
                  </a:lnTo>
                  <a:close/>
                </a:path>
              </a:pathLst>
            </a:custGeom>
            <a:ln w="3175">
              <a:solidFill>
                <a:srgbClr val="000000"/>
              </a:solidFill>
            </a:ln>
          </p:spPr>
          <p:txBody>
            <a:bodyPr wrap="square" lIns="0" tIns="0" rIns="0" bIns="0" rtlCol="0"/>
            <a:lstStyle/>
            <a:p>
              <a:endParaRPr/>
            </a:p>
          </p:txBody>
        </p:sp>
        <p:sp>
          <p:nvSpPr>
            <p:cNvPr id="45" name="object 45"/>
            <p:cNvSpPr/>
            <p:nvPr/>
          </p:nvSpPr>
          <p:spPr>
            <a:xfrm>
              <a:off x="5798996" y="2454858"/>
              <a:ext cx="710565" cy="409575"/>
            </a:xfrm>
            <a:custGeom>
              <a:avLst/>
              <a:gdLst/>
              <a:ahLst/>
              <a:cxnLst/>
              <a:rect l="l" t="t" r="r" b="b"/>
              <a:pathLst>
                <a:path w="710565" h="409575">
                  <a:moveTo>
                    <a:pt x="607868" y="0"/>
                  </a:move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607755" y="409397"/>
                  </a:lnTo>
                  <a:lnTo>
                    <a:pt x="647650" y="401353"/>
                  </a:lnTo>
                  <a:lnTo>
                    <a:pt x="680198" y="379417"/>
                  </a:lnTo>
                  <a:lnTo>
                    <a:pt x="702146" y="346884"/>
                  </a:lnTo>
                  <a:lnTo>
                    <a:pt x="710241" y="307047"/>
                  </a:lnTo>
                  <a:lnTo>
                    <a:pt x="710241" y="102349"/>
                  </a:lnTo>
                  <a:lnTo>
                    <a:pt x="702148" y="62465"/>
                  </a:lnTo>
                  <a:lnTo>
                    <a:pt x="680212" y="29937"/>
                  </a:lnTo>
                  <a:lnTo>
                    <a:pt x="647698" y="8028"/>
                  </a:lnTo>
                  <a:lnTo>
                    <a:pt x="607868" y="0"/>
                  </a:lnTo>
                  <a:close/>
                </a:path>
              </a:pathLst>
            </a:custGeom>
            <a:solidFill>
              <a:srgbClr val="E8EDF7"/>
            </a:solidFill>
          </p:spPr>
          <p:txBody>
            <a:bodyPr wrap="square" lIns="0" tIns="0" rIns="0" bIns="0" rtlCol="0"/>
            <a:lstStyle/>
            <a:p>
              <a:endParaRPr/>
            </a:p>
          </p:txBody>
        </p:sp>
        <p:sp>
          <p:nvSpPr>
            <p:cNvPr id="46" name="object 46"/>
            <p:cNvSpPr/>
            <p:nvPr/>
          </p:nvSpPr>
          <p:spPr>
            <a:xfrm>
              <a:off x="5798996" y="2454858"/>
              <a:ext cx="710565" cy="409575"/>
            </a:xfrm>
            <a:custGeom>
              <a:avLst/>
              <a:gdLst/>
              <a:ahLst/>
              <a:cxnLst/>
              <a:rect l="l" t="t" r="r" b="b"/>
              <a:pathLst>
                <a:path w="710565" h="409575">
                  <a:moveTo>
                    <a:pt x="607755" y="409397"/>
                  </a:moveTo>
                  <a:lnTo>
                    <a:pt x="647650" y="401353"/>
                  </a:lnTo>
                  <a:lnTo>
                    <a:pt x="680198" y="379417"/>
                  </a:lnTo>
                  <a:lnTo>
                    <a:pt x="702146" y="346884"/>
                  </a:lnTo>
                  <a:lnTo>
                    <a:pt x="710241" y="307047"/>
                  </a:lnTo>
                  <a:lnTo>
                    <a:pt x="710241" y="102349"/>
                  </a:lnTo>
                  <a:lnTo>
                    <a:pt x="702148" y="62465"/>
                  </a:lnTo>
                  <a:lnTo>
                    <a:pt x="680212" y="29937"/>
                  </a:lnTo>
                  <a:lnTo>
                    <a:pt x="647698" y="8028"/>
                  </a:lnTo>
                  <a:lnTo>
                    <a:pt x="607868" y="0"/>
                  </a:ln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607868" y="409397"/>
                  </a:lnTo>
                  <a:close/>
                </a:path>
              </a:pathLst>
            </a:custGeom>
            <a:ln w="3175">
              <a:solidFill>
                <a:srgbClr val="000000"/>
              </a:solidFill>
            </a:ln>
          </p:spPr>
          <p:txBody>
            <a:bodyPr wrap="square" lIns="0" tIns="0" rIns="0" bIns="0" rtlCol="0"/>
            <a:lstStyle/>
            <a:p>
              <a:endParaRPr/>
            </a:p>
          </p:txBody>
        </p:sp>
        <p:sp>
          <p:nvSpPr>
            <p:cNvPr id="47" name="object 47"/>
            <p:cNvSpPr/>
            <p:nvPr/>
          </p:nvSpPr>
          <p:spPr>
            <a:xfrm>
              <a:off x="6617981" y="2454858"/>
              <a:ext cx="710565" cy="409575"/>
            </a:xfrm>
            <a:custGeom>
              <a:avLst/>
              <a:gdLst/>
              <a:ahLst/>
              <a:cxnLst/>
              <a:rect l="l" t="t" r="r" b="b"/>
              <a:pathLst>
                <a:path w="710565" h="409575">
                  <a:moveTo>
                    <a:pt x="607868" y="0"/>
                  </a:move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607755" y="409397"/>
                  </a:lnTo>
                  <a:lnTo>
                    <a:pt x="647650" y="401353"/>
                  </a:lnTo>
                  <a:lnTo>
                    <a:pt x="680198" y="379417"/>
                  </a:lnTo>
                  <a:lnTo>
                    <a:pt x="702146" y="346884"/>
                  </a:lnTo>
                  <a:lnTo>
                    <a:pt x="710241" y="307047"/>
                  </a:lnTo>
                  <a:lnTo>
                    <a:pt x="710241" y="102349"/>
                  </a:lnTo>
                  <a:lnTo>
                    <a:pt x="702148" y="62465"/>
                  </a:lnTo>
                  <a:lnTo>
                    <a:pt x="680212" y="29937"/>
                  </a:lnTo>
                  <a:lnTo>
                    <a:pt x="647698" y="8028"/>
                  </a:lnTo>
                  <a:lnTo>
                    <a:pt x="607868" y="0"/>
                  </a:lnTo>
                  <a:close/>
                </a:path>
              </a:pathLst>
            </a:custGeom>
            <a:solidFill>
              <a:srgbClr val="E8EDF7"/>
            </a:solidFill>
          </p:spPr>
          <p:txBody>
            <a:bodyPr wrap="square" lIns="0" tIns="0" rIns="0" bIns="0" rtlCol="0"/>
            <a:lstStyle/>
            <a:p>
              <a:endParaRPr/>
            </a:p>
          </p:txBody>
        </p:sp>
        <p:sp>
          <p:nvSpPr>
            <p:cNvPr id="48" name="object 48"/>
            <p:cNvSpPr/>
            <p:nvPr/>
          </p:nvSpPr>
          <p:spPr>
            <a:xfrm>
              <a:off x="6617981" y="2454858"/>
              <a:ext cx="710565" cy="409575"/>
            </a:xfrm>
            <a:custGeom>
              <a:avLst/>
              <a:gdLst/>
              <a:ahLst/>
              <a:cxnLst/>
              <a:rect l="l" t="t" r="r" b="b"/>
              <a:pathLst>
                <a:path w="710565" h="409575">
                  <a:moveTo>
                    <a:pt x="607755" y="409397"/>
                  </a:moveTo>
                  <a:lnTo>
                    <a:pt x="647650" y="401353"/>
                  </a:lnTo>
                  <a:lnTo>
                    <a:pt x="680198" y="379417"/>
                  </a:lnTo>
                  <a:lnTo>
                    <a:pt x="702146" y="346884"/>
                  </a:lnTo>
                  <a:lnTo>
                    <a:pt x="710241" y="307047"/>
                  </a:lnTo>
                  <a:lnTo>
                    <a:pt x="710241" y="102349"/>
                  </a:lnTo>
                  <a:lnTo>
                    <a:pt x="702148" y="62465"/>
                  </a:lnTo>
                  <a:lnTo>
                    <a:pt x="680212" y="29937"/>
                  </a:lnTo>
                  <a:lnTo>
                    <a:pt x="647698" y="8028"/>
                  </a:lnTo>
                  <a:lnTo>
                    <a:pt x="607868" y="0"/>
                  </a:ln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607868" y="409397"/>
                  </a:lnTo>
                  <a:close/>
                </a:path>
              </a:pathLst>
            </a:custGeom>
            <a:ln w="3175">
              <a:solidFill>
                <a:srgbClr val="000000"/>
              </a:solidFill>
            </a:ln>
          </p:spPr>
          <p:txBody>
            <a:bodyPr wrap="square" lIns="0" tIns="0" rIns="0" bIns="0" rtlCol="0"/>
            <a:lstStyle/>
            <a:p>
              <a:endParaRPr/>
            </a:p>
          </p:txBody>
        </p:sp>
      </p:grpSp>
      <p:sp>
        <p:nvSpPr>
          <p:cNvPr id="49" name="object 49"/>
          <p:cNvSpPr txBox="1"/>
          <p:nvPr/>
        </p:nvSpPr>
        <p:spPr>
          <a:xfrm>
            <a:off x="6003742" y="2535413"/>
            <a:ext cx="1278255" cy="785495"/>
          </a:xfrm>
          <a:prstGeom prst="rect">
            <a:avLst/>
          </a:prstGeom>
        </p:spPr>
        <p:txBody>
          <a:bodyPr vert="horz" wrap="square" lIns="0" tIns="12700" rIns="0" bIns="0" rtlCol="0">
            <a:spAutoFit/>
          </a:bodyPr>
          <a:lstStyle/>
          <a:p>
            <a:pPr marR="5080" algn="ctr">
              <a:lnSpc>
                <a:spcPct val="100000"/>
              </a:lnSpc>
              <a:spcBef>
                <a:spcPts val="100"/>
              </a:spcBef>
              <a:tabLst>
                <a:tab pos="672465" algn="l"/>
              </a:tabLst>
            </a:pPr>
            <a:r>
              <a:rPr sz="1250" dirty="0">
                <a:latin typeface="Times New Roman"/>
                <a:cs typeface="Times New Roman"/>
              </a:rPr>
              <a:t>Data	Metadata</a:t>
            </a:r>
            <a:endParaRPr sz="1250">
              <a:latin typeface="Times New Roman"/>
              <a:cs typeface="Times New Roman"/>
            </a:endParaRPr>
          </a:p>
          <a:p>
            <a:pPr>
              <a:lnSpc>
                <a:spcPct val="100000"/>
              </a:lnSpc>
              <a:spcBef>
                <a:spcPts val="40"/>
              </a:spcBef>
            </a:pPr>
            <a:endParaRPr sz="1250">
              <a:latin typeface="Times New Roman"/>
              <a:cs typeface="Times New Roman"/>
            </a:endParaRPr>
          </a:p>
          <a:p>
            <a:pPr marL="137795" marR="163830" algn="ctr">
              <a:lnSpc>
                <a:spcPct val="100000"/>
              </a:lnSpc>
            </a:pPr>
            <a:r>
              <a:rPr sz="1250" dirty="0">
                <a:latin typeface="Times New Roman"/>
                <a:cs typeface="Times New Roman"/>
              </a:rPr>
              <a:t>Integration</a:t>
            </a:r>
            <a:r>
              <a:rPr sz="1250" spc="-75" dirty="0">
                <a:latin typeface="Times New Roman"/>
                <a:cs typeface="Times New Roman"/>
              </a:rPr>
              <a:t> </a:t>
            </a:r>
            <a:r>
              <a:rPr sz="1250" dirty="0">
                <a:latin typeface="Times New Roman"/>
                <a:cs typeface="Times New Roman"/>
              </a:rPr>
              <a:t>and </a:t>
            </a:r>
            <a:r>
              <a:rPr sz="1250" spc="-305" dirty="0">
                <a:latin typeface="Times New Roman"/>
                <a:cs typeface="Times New Roman"/>
              </a:rPr>
              <a:t> </a:t>
            </a:r>
            <a:r>
              <a:rPr sz="1250" dirty="0">
                <a:latin typeface="Times New Roman"/>
                <a:cs typeface="Times New Roman"/>
              </a:rPr>
              <a:t>middleware</a:t>
            </a:r>
            <a:endParaRPr sz="1250">
              <a:latin typeface="Times New Roman"/>
              <a:cs typeface="Times New Roman"/>
            </a:endParaRPr>
          </a:p>
        </p:txBody>
      </p:sp>
      <p:grpSp>
        <p:nvGrpSpPr>
          <p:cNvPr id="50" name="object 50"/>
          <p:cNvGrpSpPr/>
          <p:nvPr/>
        </p:nvGrpSpPr>
        <p:grpSpPr>
          <a:xfrm>
            <a:off x="5791262" y="918254"/>
            <a:ext cx="1628139" cy="1435735"/>
            <a:chOff x="5791262" y="918254"/>
            <a:chExt cx="1628139" cy="1435735"/>
          </a:xfrm>
        </p:grpSpPr>
        <p:sp>
          <p:nvSpPr>
            <p:cNvPr id="51" name="object 51"/>
            <p:cNvSpPr/>
            <p:nvPr/>
          </p:nvSpPr>
          <p:spPr>
            <a:xfrm>
              <a:off x="5805366" y="1943111"/>
              <a:ext cx="1612900" cy="409575"/>
            </a:xfrm>
            <a:custGeom>
              <a:avLst/>
              <a:gdLst/>
              <a:ahLst/>
              <a:cxnLst/>
              <a:rect l="l" t="t" r="r" b="b"/>
              <a:pathLst>
                <a:path w="1612900" h="409575">
                  <a:moveTo>
                    <a:pt x="1510003" y="0"/>
                  </a:move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510003" y="409397"/>
                  </a:lnTo>
                  <a:lnTo>
                    <a:pt x="1549849" y="401353"/>
                  </a:lnTo>
                  <a:lnTo>
                    <a:pt x="1582389" y="379417"/>
                  </a:lnTo>
                  <a:lnTo>
                    <a:pt x="1604330" y="346884"/>
                  </a:lnTo>
                  <a:lnTo>
                    <a:pt x="1612376" y="307047"/>
                  </a:lnTo>
                  <a:lnTo>
                    <a:pt x="1612376" y="102349"/>
                  </a:lnTo>
                  <a:lnTo>
                    <a:pt x="1604330" y="62465"/>
                  </a:lnTo>
                  <a:lnTo>
                    <a:pt x="1582389" y="29937"/>
                  </a:lnTo>
                  <a:lnTo>
                    <a:pt x="1549849" y="8028"/>
                  </a:lnTo>
                  <a:lnTo>
                    <a:pt x="1510003" y="0"/>
                  </a:lnTo>
                  <a:close/>
                </a:path>
              </a:pathLst>
            </a:custGeom>
            <a:solidFill>
              <a:srgbClr val="E8EDF7"/>
            </a:solidFill>
          </p:spPr>
          <p:txBody>
            <a:bodyPr wrap="square" lIns="0" tIns="0" rIns="0" bIns="0" rtlCol="0"/>
            <a:lstStyle/>
            <a:p>
              <a:endParaRPr/>
            </a:p>
          </p:txBody>
        </p:sp>
        <p:sp>
          <p:nvSpPr>
            <p:cNvPr id="52" name="object 52"/>
            <p:cNvSpPr/>
            <p:nvPr/>
          </p:nvSpPr>
          <p:spPr>
            <a:xfrm>
              <a:off x="5805366" y="1943111"/>
              <a:ext cx="1612900" cy="409575"/>
            </a:xfrm>
            <a:custGeom>
              <a:avLst/>
              <a:gdLst/>
              <a:ahLst/>
              <a:cxnLst/>
              <a:rect l="l" t="t" r="r" b="b"/>
              <a:pathLst>
                <a:path w="1612900" h="409575">
                  <a:moveTo>
                    <a:pt x="1510003" y="409397"/>
                  </a:moveTo>
                  <a:lnTo>
                    <a:pt x="1549849" y="401353"/>
                  </a:lnTo>
                  <a:lnTo>
                    <a:pt x="1582389" y="379417"/>
                  </a:lnTo>
                  <a:lnTo>
                    <a:pt x="1604330" y="346884"/>
                  </a:lnTo>
                  <a:lnTo>
                    <a:pt x="1612376" y="307047"/>
                  </a:lnTo>
                  <a:lnTo>
                    <a:pt x="1612376" y="102349"/>
                  </a:lnTo>
                  <a:lnTo>
                    <a:pt x="1604330" y="62465"/>
                  </a:lnTo>
                  <a:lnTo>
                    <a:pt x="1582389" y="29937"/>
                  </a:lnTo>
                  <a:lnTo>
                    <a:pt x="1549849" y="8028"/>
                  </a:lnTo>
                  <a:lnTo>
                    <a:pt x="1510003" y="0"/>
                  </a:ln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510003" y="409397"/>
                  </a:lnTo>
                  <a:close/>
                </a:path>
              </a:pathLst>
            </a:custGeom>
            <a:ln w="3175">
              <a:solidFill>
                <a:srgbClr val="000000"/>
              </a:solidFill>
            </a:ln>
          </p:spPr>
          <p:txBody>
            <a:bodyPr wrap="square" lIns="0" tIns="0" rIns="0" bIns="0" rtlCol="0"/>
            <a:lstStyle/>
            <a:p>
              <a:endParaRPr/>
            </a:p>
          </p:txBody>
        </p:sp>
        <p:sp>
          <p:nvSpPr>
            <p:cNvPr id="53" name="object 53"/>
            <p:cNvSpPr/>
            <p:nvPr/>
          </p:nvSpPr>
          <p:spPr>
            <a:xfrm>
              <a:off x="5805366" y="1431365"/>
              <a:ext cx="1612900" cy="409575"/>
            </a:xfrm>
            <a:custGeom>
              <a:avLst/>
              <a:gdLst/>
              <a:ahLst/>
              <a:cxnLst/>
              <a:rect l="l" t="t" r="r" b="b"/>
              <a:pathLst>
                <a:path w="1612900" h="409575">
                  <a:moveTo>
                    <a:pt x="1510003" y="0"/>
                  </a:move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510003" y="409397"/>
                  </a:lnTo>
                  <a:lnTo>
                    <a:pt x="1549849" y="401353"/>
                  </a:lnTo>
                  <a:lnTo>
                    <a:pt x="1582389" y="379417"/>
                  </a:lnTo>
                  <a:lnTo>
                    <a:pt x="1604330" y="346884"/>
                  </a:lnTo>
                  <a:lnTo>
                    <a:pt x="1612376" y="307047"/>
                  </a:lnTo>
                  <a:lnTo>
                    <a:pt x="1612376" y="102349"/>
                  </a:lnTo>
                  <a:lnTo>
                    <a:pt x="1604330" y="62465"/>
                  </a:lnTo>
                  <a:lnTo>
                    <a:pt x="1582389" y="29937"/>
                  </a:lnTo>
                  <a:lnTo>
                    <a:pt x="1549849" y="8028"/>
                  </a:lnTo>
                  <a:lnTo>
                    <a:pt x="1510003" y="0"/>
                  </a:lnTo>
                  <a:close/>
                </a:path>
              </a:pathLst>
            </a:custGeom>
            <a:solidFill>
              <a:srgbClr val="E8EDF7"/>
            </a:solidFill>
          </p:spPr>
          <p:txBody>
            <a:bodyPr wrap="square" lIns="0" tIns="0" rIns="0" bIns="0" rtlCol="0"/>
            <a:lstStyle/>
            <a:p>
              <a:endParaRPr/>
            </a:p>
          </p:txBody>
        </p:sp>
        <p:sp>
          <p:nvSpPr>
            <p:cNvPr id="54" name="object 54"/>
            <p:cNvSpPr/>
            <p:nvPr/>
          </p:nvSpPr>
          <p:spPr>
            <a:xfrm>
              <a:off x="5805366" y="1431365"/>
              <a:ext cx="1612900" cy="409575"/>
            </a:xfrm>
            <a:custGeom>
              <a:avLst/>
              <a:gdLst/>
              <a:ahLst/>
              <a:cxnLst/>
              <a:rect l="l" t="t" r="r" b="b"/>
              <a:pathLst>
                <a:path w="1612900" h="409575">
                  <a:moveTo>
                    <a:pt x="1510003" y="409397"/>
                  </a:moveTo>
                  <a:lnTo>
                    <a:pt x="1549849" y="401353"/>
                  </a:lnTo>
                  <a:lnTo>
                    <a:pt x="1582389" y="379417"/>
                  </a:lnTo>
                  <a:lnTo>
                    <a:pt x="1604330" y="346884"/>
                  </a:lnTo>
                  <a:lnTo>
                    <a:pt x="1612376" y="307047"/>
                  </a:lnTo>
                  <a:lnTo>
                    <a:pt x="1612376" y="102349"/>
                  </a:lnTo>
                  <a:lnTo>
                    <a:pt x="1604330" y="62465"/>
                  </a:lnTo>
                  <a:lnTo>
                    <a:pt x="1582389" y="29937"/>
                  </a:lnTo>
                  <a:lnTo>
                    <a:pt x="1549849" y="8028"/>
                  </a:lnTo>
                  <a:lnTo>
                    <a:pt x="1510003" y="0"/>
                  </a:ln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510003" y="409397"/>
                  </a:lnTo>
                  <a:close/>
                </a:path>
              </a:pathLst>
            </a:custGeom>
            <a:ln w="3175">
              <a:solidFill>
                <a:srgbClr val="000000"/>
              </a:solidFill>
            </a:ln>
          </p:spPr>
          <p:txBody>
            <a:bodyPr wrap="square" lIns="0" tIns="0" rIns="0" bIns="0" rtlCol="0"/>
            <a:lstStyle/>
            <a:p>
              <a:endParaRPr/>
            </a:p>
          </p:txBody>
        </p:sp>
        <p:sp>
          <p:nvSpPr>
            <p:cNvPr id="55" name="object 55"/>
            <p:cNvSpPr/>
            <p:nvPr/>
          </p:nvSpPr>
          <p:spPr>
            <a:xfrm>
              <a:off x="5792626" y="919618"/>
              <a:ext cx="1612900" cy="409575"/>
            </a:xfrm>
            <a:custGeom>
              <a:avLst/>
              <a:gdLst/>
              <a:ahLst/>
              <a:cxnLst/>
              <a:rect l="l" t="t" r="r" b="b"/>
              <a:pathLst>
                <a:path w="1612900" h="409575">
                  <a:moveTo>
                    <a:pt x="1510003" y="0"/>
                  </a:moveTo>
                  <a:lnTo>
                    <a:pt x="102373" y="0"/>
                  </a:lnTo>
                  <a:lnTo>
                    <a:pt x="62479" y="8028"/>
                  </a:lnTo>
                  <a:lnTo>
                    <a:pt x="29944" y="29937"/>
                  </a:lnTo>
                  <a:lnTo>
                    <a:pt x="8029" y="62465"/>
                  </a:lnTo>
                  <a:lnTo>
                    <a:pt x="0" y="102349"/>
                  </a:lnTo>
                  <a:lnTo>
                    <a:pt x="0" y="307047"/>
                  </a:lnTo>
                  <a:lnTo>
                    <a:pt x="8029" y="346884"/>
                  </a:lnTo>
                  <a:lnTo>
                    <a:pt x="29944" y="379417"/>
                  </a:lnTo>
                  <a:lnTo>
                    <a:pt x="62479" y="401353"/>
                  </a:lnTo>
                  <a:lnTo>
                    <a:pt x="102373" y="409397"/>
                  </a:lnTo>
                  <a:lnTo>
                    <a:pt x="1509889" y="409397"/>
                  </a:lnTo>
                  <a:lnTo>
                    <a:pt x="1549785" y="401353"/>
                  </a:lnTo>
                  <a:lnTo>
                    <a:pt x="1582333" y="379417"/>
                  </a:lnTo>
                  <a:lnTo>
                    <a:pt x="1604281" y="346884"/>
                  </a:lnTo>
                  <a:lnTo>
                    <a:pt x="1612376" y="307047"/>
                  </a:lnTo>
                  <a:lnTo>
                    <a:pt x="1612376" y="102349"/>
                  </a:lnTo>
                  <a:lnTo>
                    <a:pt x="1604282" y="62465"/>
                  </a:lnTo>
                  <a:lnTo>
                    <a:pt x="1582347" y="29937"/>
                  </a:lnTo>
                  <a:lnTo>
                    <a:pt x="1549833" y="8028"/>
                  </a:lnTo>
                  <a:lnTo>
                    <a:pt x="1510003" y="0"/>
                  </a:lnTo>
                  <a:close/>
                </a:path>
              </a:pathLst>
            </a:custGeom>
            <a:solidFill>
              <a:srgbClr val="E8EDF7"/>
            </a:solidFill>
          </p:spPr>
          <p:txBody>
            <a:bodyPr wrap="square" lIns="0" tIns="0" rIns="0" bIns="0" rtlCol="0"/>
            <a:lstStyle/>
            <a:p>
              <a:endParaRPr/>
            </a:p>
          </p:txBody>
        </p:sp>
        <p:sp>
          <p:nvSpPr>
            <p:cNvPr id="56" name="object 56"/>
            <p:cNvSpPr/>
            <p:nvPr/>
          </p:nvSpPr>
          <p:spPr>
            <a:xfrm>
              <a:off x="5792626" y="919618"/>
              <a:ext cx="1612900" cy="409575"/>
            </a:xfrm>
            <a:custGeom>
              <a:avLst/>
              <a:gdLst/>
              <a:ahLst/>
              <a:cxnLst/>
              <a:rect l="l" t="t" r="r" b="b"/>
              <a:pathLst>
                <a:path w="1612900" h="409575">
                  <a:moveTo>
                    <a:pt x="1509889" y="409397"/>
                  </a:moveTo>
                  <a:lnTo>
                    <a:pt x="1549785" y="401353"/>
                  </a:lnTo>
                  <a:lnTo>
                    <a:pt x="1582332" y="379417"/>
                  </a:lnTo>
                  <a:lnTo>
                    <a:pt x="1604280" y="346884"/>
                  </a:lnTo>
                  <a:lnTo>
                    <a:pt x="1612376" y="307047"/>
                  </a:lnTo>
                  <a:lnTo>
                    <a:pt x="1612376" y="102349"/>
                  </a:lnTo>
                  <a:lnTo>
                    <a:pt x="1604282" y="62465"/>
                  </a:lnTo>
                  <a:lnTo>
                    <a:pt x="1582347" y="29937"/>
                  </a:lnTo>
                  <a:lnTo>
                    <a:pt x="1549833" y="8028"/>
                  </a:lnTo>
                  <a:lnTo>
                    <a:pt x="1510003" y="0"/>
                  </a:lnTo>
                  <a:lnTo>
                    <a:pt x="102373" y="0"/>
                  </a:lnTo>
                  <a:lnTo>
                    <a:pt x="62479" y="8028"/>
                  </a:lnTo>
                  <a:lnTo>
                    <a:pt x="29944" y="29937"/>
                  </a:lnTo>
                  <a:lnTo>
                    <a:pt x="8029" y="62465"/>
                  </a:lnTo>
                  <a:lnTo>
                    <a:pt x="0" y="102349"/>
                  </a:lnTo>
                  <a:lnTo>
                    <a:pt x="0" y="307047"/>
                  </a:lnTo>
                  <a:lnTo>
                    <a:pt x="8029" y="346884"/>
                  </a:lnTo>
                  <a:lnTo>
                    <a:pt x="29944" y="379417"/>
                  </a:lnTo>
                  <a:lnTo>
                    <a:pt x="62479" y="401353"/>
                  </a:lnTo>
                  <a:lnTo>
                    <a:pt x="102373" y="409397"/>
                  </a:lnTo>
                  <a:lnTo>
                    <a:pt x="1510003" y="409397"/>
                  </a:lnTo>
                  <a:close/>
                </a:path>
              </a:pathLst>
            </a:custGeom>
            <a:ln w="3175">
              <a:solidFill>
                <a:srgbClr val="000000"/>
              </a:solidFill>
            </a:ln>
          </p:spPr>
          <p:txBody>
            <a:bodyPr wrap="square" lIns="0" tIns="0" rIns="0" bIns="0" rtlCol="0"/>
            <a:lstStyle/>
            <a:p>
              <a:endParaRPr/>
            </a:p>
          </p:txBody>
        </p:sp>
      </p:grpSp>
      <p:sp>
        <p:nvSpPr>
          <p:cNvPr id="57" name="object 57"/>
          <p:cNvSpPr txBox="1"/>
          <p:nvPr/>
        </p:nvSpPr>
        <p:spPr>
          <a:xfrm>
            <a:off x="6204621" y="1000174"/>
            <a:ext cx="826769" cy="1240155"/>
          </a:xfrm>
          <a:prstGeom prst="rect">
            <a:avLst/>
          </a:prstGeom>
        </p:spPr>
        <p:txBody>
          <a:bodyPr vert="horz" wrap="square" lIns="0" tIns="12700" rIns="0" bIns="0" rtlCol="0">
            <a:spAutoFit/>
          </a:bodyPr>
          <a:lstStyle/>
          <a:p>
            <a:pPr marR="30480" algn="ctr">
              <a:lnSpc>
                <a:spcPct val="100000"/>
              </a:lnSpc>
              <a:spcBef>
                <a:spcPts val="100"/>
              </a:spcBef>
            </a:pPr>
            <a:r>
              <a:rPr sz="1250" dirty="0">
                <a:latin typeface="Times New Roman"/>
                <a:cs typeface="Times New Roman"/>
              </a:rPr>
              <a:t>Presentation</a:t>
            </a:r>
            <a:endParaRPr sz="1250">
              <a:latin typeface="Times New Roman"/>
              <a:cs typeface="Times New Roman"/>
            </a:endParaRPr>
          </a:p>
          <a:p>
            <a:pPr>
              <a:lnSpc>
                <a:spcPct val="100000"/>
              </a:lnSpc>
            </a:pPr>
            <a:endParaRPr sz="1400">
              <a:latin typeface="Times New Roman"/>
              <a:cs typeface="Times New Roman"/>
            </a:endParaRPr>
          </a:p>
          <a:p>
            <a:pPr marR="4445" algn="ctr">
              <a:lnSpc>
                <a:spcPct val="100000"/>
              </a:lnSpc>
              <a:spcBef>
                <a:spcPts val="919"/>
              </a:spcBef>
            </a:pPr>
            <a:r>
              <a:rPr sz="1250" dirty="0">
                <a:latin typeface="Times New Roman"/>
                <a:cs typeface="Times New Roman"/>
              </a:rPr>
              <a:t>API</a:t>
            </a:r>
            <a:endParaRPr sz="1250">
              <a:latin typeface="Times New Roman"/>
              <a:cs typeface="Times New Roman"/>
            </a:endParaRPr>
          </a:p>
          <a:p>
            <a:pPr>
              <a:lnSpc>
                <a:spcPct val="100000"/>
              </a:lnSpc>
            </a:pPr>
            <a:endParaRPr sz="1400">
              <a:latin typeface="Times New Roman"/>
              <a:cs typeface="Times New Roman"/>
            </a:endParaRPr>
          </a:p>
          <a:p>
            <a:pPr marR="5080" algn="ctr">
              <a:lnSpc>
                <a:spcPct val="100000"/>
              </a:lnSpc>
              <a:spcBef>
                <a:spcPts val="919"/>
              </a:spcBef>
            </a:pPr>
            <a:r>
              <a:rPr sz="1250" dirty="0">
                <a:latin typeface="Times New Roman"/>
                <a:cs typeface="Times New Roman"/>
              </a:rPr>
              <a:t>Applications</a:t>
            </a:r>
            <a:endParaRPr sz="1250">
              <a:latin typeface="Times New Roman"/>
              <a:cs typeface="Times New Roman"/>
            </a:endParaRPr>
          </a:p>
        </p:txBody>
      </p:sp>
      <p:sp>
        <p:nvSpPr>
          <p:cNvPr id="58" name="object 58"/>
          <p:cNvSpPr txBox="1"/>
          <p:nvPr/>
        </p:nvSpPr>
        <p:spPr>
          <a:xfrm>
            <a:off x="5690253" y="459047"/>
            <a:ext cx="1842770" cy="307340"/>
          </a:xfrm>
          <a:prstGeom prst="rect">
            <a:avLst/>
          </a:prstGeom>
          <a:solidFill>
            <a:srgbClr val="F1F1F1"/>
          </a:solidFill>
        </p:spPr>
        <p:txBody>
          <a:bodyPr vert="horz" wrap="square" lIns="0" tIns="60960" rIns="0" bIns="0" rtlCol="0">
            <a:spAutoFit/>
          </a:bodyPr>
          <a:lstStyle/>
          <a:p>
            <a:pPr marL="199390">
              <a:lnSpc>
                <a:spcPct val="100000"/>
              </a:lnSpc>
              <a:spcBef>
                <a:spcPts val="480"/>
              </a:spcBef>
            </a:pPr>
            <a:r>
              <a:rPr sz="1050" spc="10" dirty="0">
                <a:latin typeface="Calibri"/>
                <a:cs typeface="Calibri"/>
              </a:rPr>
              <a:t>Infrastructure</a:t>
            </a:r>
            <a:r>
              <a:rPr sz="1050" spc="-20" dirty="0">
                <a:latin typeface="Calibri"/>
                <a:cs typeface="Calibri"/>
              </a:rPr>
              <a:t> </a:t>
            </a:r>
            <a:r>
              <a:rPr sz="1050" spc="10" dirty="0">
                <a:latin typeface="Calibri"/>
                <a:cs typeface="Calibri"/>
              </a:rPr>
              <a:t>as</a:t>
            </a:r>
            <a:r>
              <a:rPr sz="1050" spc="-15" dirty="0">
                <a:latin typeface="Calibri"/>
                <a:cs typeface="Calibri"/>
              </a:rPr>
              <a:t> </a:t>
            </a:r>
            <a:r>
              <a:rPr sz="1050" spc="10" dirty="0">
                <a:latin typeface="Calibri"/>
                <a:cs typeface="Calibri"/>
              </a:rPr>
              <a:t>a</a:t>
            </a:r>
            <a:r>
              <a:rPr sz="1050" spc="-15" dirty="0">
                <a:latin typeface="Calibri"/>
                <a:cs typeface="Calibri"/>
              </a:rPr>
              <a:t> </a:t>
            </a:r>
            <a:r>
              <a:rPr sz="1050" spc="10" dirty="0">
                <a:latin typeface="Calibri"/>
                <a:cs typeface="Calibri"/>
              </a:rPr>
              <a:t>Service</a:t>
            </a:r>
            <a:endParaRPr sz="1050">
              <a:latin typeface="Calibri"/>
              <a:cs typeface="Calibri"/>
            </a:endParaRPr>
          </a:p>
        </p:txBody>
      </p:sp>
      <p:grpSp>
        <p:nvGrpSpPr>
          <p:cNvPr id="59" name="object 59"/>
          <p:cNvGrpSpPr/>
          <p:nvPr/>
        </p:nvGrpSpPr>
        <p:grpSpPr>
          <a:xfrm>
            <a:off x="3559527" y="2861470"/>
            <a:ext cx="1823720" cy="3275329"/>
            <a:chOff x="3559527" y="2861470"/>
            <a:chExt cx="1823720" cy="3275329"/>
          </a:xfrm>
        </p:grpSpPr>
        <p:sp>
          <p:nvSpPr>
            <p:cNvPr id="60" name="object 60"/>
            <p:cNvSpPr/>
            <p:nvPr/>
          </p:nvSpPr>
          <p:spPr>
            <a:xfrm>
              <a:off x="3559527" y="2861470"/>
              <a:ext cx="1823720" cy="3275329"/>
            </a:xfrm>
            <a:custGeom>
              <a:avLst/>
              <a:gdLst/>
              <a:ahLst/>
              <a:cxnLst/>
              <a:rect l="l" t="t" r="r" b="b"/>
              <a:pathLst>
                <a:path w="1823720" h="3275329">
                  <a:moveTo>
                    <a:pt x="1823492" y="0"/>
                  </a:moveTo>
                  <a:lnTo>
                    <a:pt x="0" y="0"/>
                  </a:lnTo>
                  <a:lnTo>
                    <a:pt x="0" y="3275177"/>
                  </a:lnTo>
                  <a:lnTo>
                    <a:pt x="1823492" y="3275177"/>
                  </a:lnTo>
                  <a:lnTo>
                    <a:pt x="1823492" y="0"/>
                  </a:lnTo>
                  <a:close/>
                </a:path>
              </a:pathLst>
            </a:custGeom>
            <a:solidFill>
              <a:srgbClr val="A4A4A4"/>
            </a:solidFill>
          </p:spPr>
          <p:txBody>
            <a:bodyPr wrap="square" lIns="0" tIns="0" rIns="0" bIns="0" rtlCol="0"/>
            <a:lstStyle/>
            <a:p>
              <a:endParaRPr/>
            </a:p>
          </p:txBody>
        </p:sp>
        <p:sp>
          <p:nvSpPr>
            <p:cNvPr id="61" name="object 61"/>
            <p:cNvSpPr/>
            <p:nvPr/>
          </p:nvSpPr>
          <p:spPr>
            <a:xfrm>
              <a:off x="3673503" y="5624900"/>
              <a:ext cx="1595755" cy="409575"/>
            </a:xfrm>
            <a:custGeom>
              <a:avLst/>
              <a:gdLst/>
              <a:ahLst/>
              <a:cxnLst/>
              <a:rect l="l" t="t" r="r" b="b"/>
              <a:pathLst>
                <a:path w="1595754" h="409575">
                  <a:moveTo>
                    <a:pt x="1493282" y="0"/>
                  </a:move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493282" y="409397"/>
                  </a:lnTo>
                  <a:lnTo>
                    <a:pt x="1533128" y="401354"/>
                  </a:lnTo>
                  <a:lnTo>
                    <a:pt x="1565668" y="379421"/>
                  </a:lnTo>
                  <a:lnTo>
                    <a:pt x="1587609" y="346888"/>
                  </a:lnTo>
                  <a:lnTo>
                    <a:pt x="1595655" y="307047"/>
                  </a:lnTo>
                  <a:lnTo>
                    <a:pt x="1595655" y="102349"/>
                  </a:lnTo>
                  <a:lnTo>
                    <a:pt x="1587609" y="62513"/>
                  </a:lnTo>
                  <a:lnTo>
                    <a:pt x="1565668" y="29979"/>
                  </a:lnTo>
                  <a:lnTo>
                    <a:pt x="1533128" y="8044"/>
                  </a:lnTo>
                  <a:lnTo>
                    <a:pt x="1493282" y="0"/>
                  </a:lnTo>
                  <a:close/>
                </a:path>
              </a:pathLst>
            </a:custGeom>
            <a:solidFill>
              <a:srgbClr val="E8EDF7"/>
            </a:solidFill>
          </p:spPr>
          <p:txBody>
            <a:bodyPr wrap="square" lIns="0" tIns="0" rIns="0" bIns="0" rtlCol="0"/>
            <a:lstStyle/>
            <a:p>
              <a:endParaRPr/>
            </a:p>
          </p:txBody>
        </p:sp>
        <p:sp>
          <p:nvSpPr>
            <p:cNvPr id="62" name="object 62"/>
            <p:cNvSpPr/>
            <p:nvPr/>
          </p:nvSpPr>
          <p:spPr>
            <a:xfrm>
              <a:off x="3673503" y="5624900"/>
              <a:ext cx="1595755" cy="409575"/>
            </a:xfrm>
            <a:custGeom>
              <a:avLst/>
              <a:gdLst/>
              <a:ahLst/>
              <a:cxnLst/>
              <a:rect l="l" t="t" r="r" b="b"/>
              <a:pathLst>
                <a:path w="1595754" h="409575">
                  <a:moveTo>
                    <a:pt x="1493282" y="409397"/>
                  </a:moveTo>
                  <a:lnTo>
                    <a:pt x="1533128" y="401354"/>
                  </a:lnTo>
                  <a:lnTo>
                    <a:pt x="1565668" y="379421"/>
                  </a:lnTo>
                  <a:lnTo>
                    <a:pt x="1587609" y="346888"/>
                  </a:lnTo>
                  <a:lnTo>
                    <a:pt x="1595655" y="307047"/>
                  </a:lnTo>
                  <a:lnTo>
                    <a:pt x="1595655" y="102349"/>
                  </a:lnTo>
                  <a:lnTo>
                    <a:pt x="1587609" y="62513"/>
                  </a:lnTo>
                  <a:lnTo>
                    <a:pt x="1565668" y="29979"/>
                  </a:lnTo>
                  <a:lnTo>
                    <a:pt x="1533128" y="8044"/>
                  </a:lnTo>
                  <a:lnTo>
                    <a:pt x="1493282" y="0"/>
                  </a:ln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493282" y="409397"/>
                  </a:lnTo>
                  <a:close/>
                </a:path>
              </a:pathLst>
            </a:custGeom>
            <a:ln w="3175">
              <a:solidFill>
                <a:srgbClr val="000000"/>
              </a:solidFill>
            </a:ln>
          </p:spPr>
          <p:txBody>
            <a:bodyPr wrap="square" lIns="0" tIns="0" rIns="0" bIns="0" rtlCol="0"/>
            <a:lstStyle/>
            <a:p>
              <a:endParaRPr/>
            </a:p>
          </p:txBody>
        </p:sp>
        <p:sp>
          <p:nvSpPr>
            <p:cNvPr id="63" name="object 63"/>
            <p:cNvSpPr/>
            <p:nvPr/>
          </p:nvSpPr>
          <p:spPr>
            <a:xfrm>
              <a:off x="3673503" y="5113153"/>
              <a:ext cx="1595755" cy="409575"/>
            </a:xfrm>
            <a:custGeom>
              <a:avLst/>
              <a:gdLst/>
              <a:ahLst/>
              <a:cxnLst/>
              <a:rect l="l" t="t" r="r" b="b"/>
              <a:pathLst>
                <a:path w="1595754" h="409575">
                  <a:moveTo>
                    <a:pt x="1493282" y="0"/>
                  </a:move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493282" y="409397"/>
                  </a:lnTo>
                  <a:lnTo>
                    <a:pt x="1533128" y="401354"/>
                  </a:lnTo>
                  <a:lnTo>
                    <a:pt x="1565668" y="379421"/>
                  </a:lnTo>
                  <a:lnTo>
                    <a:pt x="1587609" y="346888"/>
                  </a:lnTo>
                  <a:lnTo>
                    <a:pt x="1595655" y="307047"/>
                  </a:lnTo>
                  <a:lnTo>
                    <a:pt x="1595655" y="102349"/>
                  </a:lnTo>
                  <a:lnTo>
                    <a:pt x="1587609" y="62513"/>
                  </a:lnTo>
                  <a:lnTo>
                    <a:pt x="1565668" y="29979"/>
                  </a:lnTo>
                  <a:lnTo>
                    <a:pt x="1533128" y="8044"/>
                  </a:lnTo>
                  <a:lnTo>
                    <a:pt x="1493282" y="0"/>
                  </a:lnTo>
                  <a:close/>
                </a:path>
              </a:pathLst>
            </a:custGeom>
            <a:solidFill>
              <a:srgbClr val="E8EDF7"/>
            </a:solidFill>
          </p:spPr>
          <p:txBody>
            <a:bodyPr wrap="square" lIns="0" tIns="0" rIns="0" bIns="0" rtlCol="0"/>
            <a:lstStyle/>
            <a:p>
              <a:endParaRPr/>
            </a:p>
          </p:txBody>
        </p:sp>
        <p:sp>
          <p:nvSpPr>
            <p:cNvPr id="64" name="object 64"/>
            <p:cNvSpPr/>
            <p:nvPr/>
          </p:nvSpPr>
          <p:spPr>
            <a:xfrm>
              <a:off x="3673503" y="5113153"/>
              <a:ext cx="1595755" cy="409575"/>
            </a:xfrm>
            <a:custGeom>
              <a:avLst/>
              <a:gdLst/>
              <a:ahLst/>
              <a:cxnLst/>
              <a:rect l="l" t="t" r="r" b="b"/>
              <a:pathLst>
                <a:path w="1595754" h="409575">
                  <a:moveTo>
                    <a:pt x="1493282" y="409397"/>
                  </a:moveTo>
                  <a:lnTo>
                    <a:pt x="1533128" y="401354"/>
                  </a:lnTo>
                  <a:lnTo>
                    <a:pt x="1565668" y="379421"/>
                  </a:lnTo>
                  <a:lnTo>
                    <a:pt x="1587609" y="346888"/>
                  </a:lnTo>
                  <a:lnTo>
                    <a:pt x="1595655" y="307047"/>
                  </a:lnTo>
                  <a:lnTo>
                    <a:pt x="1595655" y="102349"/>
                  </a:lnTo>
                  <a:lnTo>
                    <a:pt x="1587609" y="62513"/>
                  </a:lnTo>
                  <a:lnTo>
                    <a:pt x="1565668" y="29979"/>
                  </a:lnTo>
                  <a:lnTo>
                    <a:pt x="1533128" y="8044"/>
                  </a:lnTo>
                  <a:lnTo>
                    <a:pt x="1493282" y="0"/>
                  </a:lnTo>
                  <a:lnTo>
                    <a:pt x="102373" y="0"/>
                  </a:lnTo>
                  <a:lnTo>
                    <a:pt x="62527" y="8044"/>
                  </a:lnTo>
                  <a:lnTo>
                    <a:pt x="29986" y="29979"/>
                  </a:lnTo>
                  <a:lnTo>
                    <a:pt x="8045" y="62513"/>
                  </a:lnTo>
                  <a:lnTo>
                    <a:pt x="0" y="102349"/>
                  </a:lnTo>
                  <a:lnTo>
                    <a:pt x="0" y="307047"/>
                  </a:lnTo>
                  <a:lnTo>
                    <a:pt x="8045" y="346888"/>
                  </a:lnTo>
                  <a:lnTo>
                    <a:pt x="29986" y="379421"/>
                  </a:lnTo>
                  <a:lnTo>
                    <a:pt x="62527" y="401354"/>
                  </a:lnTo>
                  <a:lnTo>
                    <a:pt x="102373" y="409397"/>
                  </a:lnTo>
                  <a:lnTo>
                    <a:pt x="1493282" y="409397"/>
                  </a:lnTo>
                  <a:close/>
                </a:path>
              </a:pathLst>
            </a:custGeom>
            <a:ln w="3175">
              <a:solidFill>
                <a:srgbClr val="000000"/>
              </a:solidFill>
            </a:ln>
          </p:spPr>
          <p:txBody>
            <a:bodyPr wrap="square" lIns="0" tIns="0" rIns="0" bIns="0" rtlCol="0"/>
            <a:lstStyle/>
            <a:p>
              <a:endParaRPr/>
            </a:p>
          </p:txBody>
        </p:sp>
        <p:sp>
          <p:nvSpPr>
            <p:cNvPr id="65" name="object 65"/>
            <p:cNvSpPr/>
            <p:nvPr/>
          </p:nvSpPr>
          <p:spPr>
            <a:xfrm>
              <a:off x="4585306" y="3987368"/>
              <a:ext cx="683895" cy="1023619"/>
            </a:xfrm>
            <a:custGeom>
              <a:avLst/>
              <a:gdLst/>
              <a:ahLst/>
              <a:cxnLst/>
              <a:rect l="l" t="t" r="r" b="b"/>
              <a:pathLst>
                <a:path w="683895" h="1023620">
                  <a:moveTo>
                    <a:pt x="581479" y="0"/>
                  </a:moveTo>
                  <a:lnTo>
                    <a:pt x="102373" y="0"/>
                  </a:lnTo>
                  <a:lnTo>
                    <a:pt x="62527" y="8028"/>
                  </a:lnTo>
                  <a:lnTo>
                    <a:pt x="29986" y="29937"/>
                  </a:lnTo>
                  <a:lnTo>
                    <a:pt x="8045" y="62465"/>
                  </a:lnTo>
                  <a:lnTo>
                    <a:pt x="0" y="102349"/>
                  </a:lnTo>
                  <a:lnTo>
                    <a:pt x="0" y="921143"/>
                  </a:lnTo>
                  <a:lnTo>
                    <a:pt x="8045" y="960979"/>
                  </a:lnTo>
                  <a:lnTo>
                    <a:pt x="29986" y="993513"/>
                  </a:lnTo>
                  <a:lnTo>
                    <a:pt x="62527" y="1015448"/>
                  </a:lnTo>
                  <a:lnTo>
                    <a:pt x="102373" y="1023492"/>
                  </a:lnTo>
                  <a:lnTo>
                    <a:pt x="581479" y="1023492"/>
                  </a:lnTo>
                  <a:lnTo>
                    <a:pt x="621324" y="1015448"/>
                  </a:lnTo>
                  <a:lnTo>
                    <a:pt x="653865" y="993513"/>
                  </a:lnTo>
                  <a:lnTo>
                    <a:pt x="675806" y="960979"/>
                  </a:lnTo>
                  <a:lnTo>
                    <a:pt x="683852" y="921143"/>
                  </a:lnTo>
                  <a:lnTo>
                    <a:pt x="683852" y="102349"/>
                  </a:lnTo>
                  <a:lnTo>
                    <a:pt x="675806" y="62465"/>
                  </a:lnTo>
                  <a:lnTo>
                    <a:pt x="653865" y="29937"/>
                  </a:lnTo>
                  <a:lnTo>
                    <a:pt x="621324" y="8028"/>
                  </a:lnTo>
                  <a:lnTo>
                    <a:pt x="581479" y="0"/>
                  </a:lnTo>
                  <a:close/>
                </a:path>
              </a:pathLst>
            </a:custGeom>
            <a:solidFill>
              <a:srgbClr val="E8EDF7"/>
            </a:solidFill>
          </p:spPr>
          <p:txBody>
            <a:bodyPr wrap="square" lIns="0" tIns="0" rIns="0" bIns="0" rtlCol="0"/>
            <a:lstStyle/>
            <a:p>
              <a:endParaRPr/>
            </a:p>
          </p:txBody>
        </p:sp>
        <p:sp>
          <p:nvSpPr>
            <p:cNvPr id="66" name="object 66"/>
            <p:cNvSpPr/>
            <p:nvPr/>
          </p:nvSpPr>
          <p:spPr>
            <a:xfrm>
              <a:off x="4585306" y="3987368"/>
              <a:ext cx="683895" cy="1023619"/>
            </a:xfrm>
            <a:custGeom>
              <a:avLst/>
              <a:gdLst/>
              <a:ahLst/>
              <a:cxnLst/>
              <a:rect l="l" t="t" r="r" b="b"/>
              <a:pathLst>
                <a:path w="683895" h="1023620">
                  <a:moveTo>
                    <a:pt x="0" y="921143"/>
                  </a:moveTo>
                  <a:lnTo>
                    <a:pt x="8045" y="960979"/>
                  </a:lnTo>
                  <a:lnTo>
                    <a:pt x="29986" y="993513"/>
                  </a:lnTo>
                  <a:lnTo>
                    <a:pt x="62527" y="1015448"/>
                  </a:lnTo>
                  <a:lnTo>
                    <a:pt x="102373" y="1023492"/>
                  </a:lnTo>
                  <a:lnTo>
                    <a:pt x="581479" y="1023492"/>
                  </a:lnTo>
                  <a:lnTo>
                    <a:pt x="621324" y="1015448"/>
                  </a:lnTo>
                  <a:lnTo>
                    <a:pt x="653865" y="993513"/>
                  </a:lnTo>
                  <a:lnTo>
                    <a:pt x="675806" y="960979"/>
                  </a:lnTo>
                  <a:lnTo>
                    <a:pt x="683852" y="921143"/>
                  </a:lnTo>
                  <a:lnTo>
                    <a:pt x="683852" y="102349"/>
                  </a:lnTo>
                  <a:lnTo>
                    <a:pt x="675806" y="62465"/>
                  </a:lnTo>
                  <a:lnTo>
                    <a:pt x="653865" y="29937"/>
                  </a:lnTo>
                  <a:lnTo>
                    <a:pt x="621324" y="8028"/>
                  </a:lnTo>
                  <a:lnTo>
                    <a:pt x="581479" y="0"/>
                  </a:lnTo>
                  <a:lnTo>
                    <a:pt x="102373" y="0"/>
                  </a:lnTo>
                  <a:lnTo>
                    <a:pt x="62527" y="8028"/>
                  </a:lnTo>
                  <a:lnTo>
                    <a:pt x="29986" y="29937"/>
                  </a:lnTo>
                  <a:lnTo>
                    <a:pt x="8045" y="62465"/>
                  </a:lnTo>
                  <a:lnTo>
                    <a:pt x="0" y="102349"/>
                  </a:lnTo>
                  <a:lnTo>
                    <a:pt x="0" y="921143"/>
                  </a:lnTo>
                  <a:close/>
                </a:path>
              </a:pathLst>
            </a:custGeom>
            <a:ln w="3175">
              <a:solidFill>
                <a:srgbClr val="000000"/>
              </a:solidFill>
            </a:ln>
          </p:spPr>
          <p:txBody>
            <a:bodyPr wrap="square" lIns="0" tIns="0" rIns="0" bIns="0" rtlCol="0"/>
            <a:lstStyle/>
            <a:p>
              <a:endParaRPr/>
            </a:p>
          </p:txBody>
        </p:sp>
      </p:grpSp>
      <p:sp>
        <p:nvSpPr>
          <p:cNvPr id="67" name="object 67"/>
          <p:cNvSpPr txBox="1"/>
          <p:nvPr/>
        </p:nvSpPr>
        <p:spPr>
          <a:xfrm>
            <a:off x="4736764" y="4092938"/>
            <a:ext cx="393065" cy="812800"/>
          </a:xfrm>
          <a:prstGeom prst="rect">
            <a:avLst/>
          </a:prstGeom>
        </p:spPr>
        <p:txBody>
          <a:bodyPr vert="vert" wrap="square" lIns="0" tIns="1905" rIns="0" bIns="0" rtlCol="0">
            <a:spAutoFit/>
          </a:bodyPr>
          <a:lstStyle/>
          <a:p>
            <a:pPr marL="12700" marR="5080" indent="238125">
              <a:lnSpc>
                <a:spcPts val="1500"/>
              </a:lnSpc>
              <a:spcBef>
                <a:spcPts val="15"/>
              </a:spcBef>
            </a:pPr>
            <a:r>
              <a:rPr sz="1250" dirty="0">
                <a:latin typeface="Times New Roman"/>
                <a:cs typeface="Times New Roman"/>
              </a:rPr>
              <a:t>Core </a:t>
            </a:r>
            <a:r>
              <a:rPr sz="1250" spc="5" dirty="0">
                <a:latin typeface="Times New Roman"/>
                <a:cs typeface="Times New Roman"/>
              </a:rPr>
              <a:t> </a:t>
            </a:r>
            <a:r>
              <a:rPr sz="1250" dirty="0">
                <a:latin typeface="Times New Roman"/>
                <a:cs typeface="Times New Roman"/>
              </a:rPr>
              <a:t>connectivity</a:t>
            </a:r>
            <a:endParaRPr sz="1250">
              <a:latin typeface="Times New Roman"/>
              <a:cs typeface="Times New Roman"/>
            </a:endParaRPr>
          </a:p>
        </p:txBody>
      </p:sp>
      <p:grpSp>
        <p:nvGrpSpPr>
          <p:cNvPr id="68" name="object 68"/>
          <p:cNvGrpSpPr/>
          <p:nvPr/>
        </p:nvGrpSpPr>
        <p:grpSpPr>
          <a:xfrm>
            <a:off x="3671915" y="3985780"/>
            <a:ext cx="687070" cy="1026794"/>
            <a:chOff x="3671915" y="3985780"/>
            <a:chExt cx="687070" cy="1026794"/>
          </a:xfrm>
        </p:grpSpPr>
        <p:sp>
          <p:nvSpPr>
            <p:cNvPr id="69" name="object 69"/>
            <p:cNvSpPr/>
            <p:nvPr/>
          </p:nvSpPr>
          <p:spPr>
            <a:xfrm>
              <a:off x="3673503" y="3987368"/>
              <a:ext cx="683895" cy="1023619"/>
            </a:xfrm>
            <a:custGeom>
              <a:avLst/>
              <a:gdLst/>
              <a:ahLst/>
              <a:cxnLst/>
              <a:rect l="l" t="t" r="r" b="b"/>
              <a:pathLst>
                <a:path w="683895" h="1023620">
                  <a:moveTo>
                    <a:pt x="581479" y="0"/>
                  </a:moveTo>
                  <a:lnTo>
                    <a:pt x="102373" y="0"/>
                  </a:lnTo>
                  <a:lnTo>
                    <a:pt x="62527" y="8028"/>
                  </a:lnTo>
                  <a:lnTo>
                    <a:pt x="29986" y="29937"/>
                  </a:lnTo>
                  <a:lnTo>
                    <a:pt x="8045" y="62465"/>
                  </a:lnTo>
                  <a:lnTo>
                    <a:pt x="0" y="102349"/>
                  </a:lnTo>
                  <a:lnTo>
                    <a:pt x="0" y="921143"/>
                  </a:lnTo>
                  <a:lnTo>
                    <a:pt x="8045" y="960979"/>
                  </a:lnTo>
                  <a:lnTo>
                    <a:pt x="29986" y="993513"/>
                  </a:lnTo>
                  <a:lnTo>
                    <a:pt x="62527" y="1015448"/>
                  </a:lnTo>
                  <a:lnTo>
                    <a:pt x="102373" y="1023492"/>
                  </a:lnTo>
                  <a:lnTo>
                    <a:pt x="581479" y="1023492"/>
                  </a:lnTo>
                  <a:lnTo>
                    <a:pt x="621324" y="1015448"/>
                  </a:lnTo>
                  <a:lnTo>
                    <a:pt x="653865" y="993513"/>
                  </a:lnTo>
                  <a:lnTo>
                    <a:pt x="675806" y="960979"/>
                  </a:lnTo>
                  <a:lnTo>
                    <a:pt x="683852" y="921143"/>
                  </a:lnTo>
                  <a:lnTo>
                    <a:pt x="683852" y="102349"/>
                  </a:lnTo>
                  <a:lnTo>
                    <a:pt x="675806" y="62465"/>
                  </a:lnTo>
                  <a:lnTo>
                    <a:pt x="653865" y="29937"/>
                  </a:lnTo>
                  <a:lnTo>
                    <a:pt x="621324" y="8028"/>
                  </a:lnTo>
                  <a:lnTo>
                    <a:pt x="581479" y="0"/>
                  </a:lnTo>
                  <a:close/>
                </a:path>
              </a:pathLst>
            </a:custGeom>
            <a:solidFill>
              <a:srgbClr val="E8EDF7"/>
            </a:solidFill>
          </p:spPr>
          <p:txBody>
            <a:bodyPr wrap="square" lIns="0" tIns="0" rIns="0" bIns="0" rtlCol="0"/>
            <a:lstStyle/>
            <a:p>
              <a:endParaRPr/>
            </a:p>
          </p:txBody>
        </p:sp>
        <p:sp>
          <p:nvSpPr>
            <p:cNvPr id="70" name="object 70"/>
            <p:cNvSpPr/>
            <p:nvPr/>
          </p:nvSpPr>
          <p:spPr>
            <a:xfrm>
              <a:off x="3673503" y="3987368"/>
              <a:ext cx="683895" cy="1023619"/>
            </a:xfrm>
            <a:custGeom>
              <a:avLst/>
              <a:gdLst/>
              <a:ahLst/>
              <a:cxnLst/>
              <a:rect l="l" t="t" r="r" b="b"/>
              <a:pathLst>
                <a:path w="683895" h="1023620">
                  <a:moveTo>
                    <a:pt x="0" y="921143"/>
                  </a:moveTo>
                  <a:lnTo>
                    <a:pt x="8045" y="960979"/>
                  </a:lnTo>
                  <a:lnTo>
                    <a:pt x="29986" y="993513"/>
                  </a:lnTo>
                  <a:lnTo>
                    <a:pt x="62527" y="1015448"/>
                  </a:lnTo>
                  <a:lnTo>
                    <a:pt x="102373" y="1023492"/>
                  </a:lnTo>
                  <a:lnTo>
                    <a:pt x="581479" y="1023492"/>
                  </a:lnTo>
                  <a:lnTo>
                    <a:pt x="621324" y="1015448"/>
                  </a:lnTo>
                  <a:lnTo>
                    <a:pt x="653865" y="993513"/>
                  </a:lnTo>
                  <a:lnTo>
                    <a:pt x="675806" y="960979"/>
                  </a:lnTo>
                  <a:lnTo>
                    <a:pt x="683852" y="921143"/>
                  </a:lnTo>
                  <a:lnTo>
                    <a:pt x="683852" y="102349"/>
                  </a:lnTo>
                  <a:lnTo>
                    <a:pt x="675806" y="62465"/>
                  </a:lnTo>
                  <a:lnTo>
                    <a:pt x="653865" y="29937"/>
                  </a:lnTo>
                  <a:lnTo>
                    <a:pt x="621324" y="8028"/>
                  </a:lnTo>
                  <a:lnTo>
                    <a:pt x="581479" y="0"/>
                  </a:lnTo>
                  <a:lnTo>
                    <a:pt x="102373" y="0"/>
                  </a:lnTo>
                  <a:lnTo>
                    <a:pt x="62527" y="8028"/>
                  </a:lnTo>
                  <a:lnTo>
                    <a:pt x="29986" y="29937"/>
                  </a:lnTo>
                  <a:lnTo>
                    <a:pt x="8045" y="62465"/>
                  </a:lnTo>
                  <a:lnTo>
                    <a:pt x="0" y="102349"/>
                  </a:lnTo>
                  <a:lnTo>
                    <a:pt x="0" y="921143"/>
                  </a:lnTo>
                  <a:close/>
                </a:path>
              </a:pathLst>
            </a:custGeom>
            <a:ln w="3175">
              <a:solidFill>
                <a:srgbClr val="000000"/>
              </a:solidFill>
            </a:ln>
          </p:spPr>
          <p:txBody>
            <a:bodyPr wrap="square" lIns="0" tIns="0" rIns="0" bIns="0" rtlCol="0"/>
            <a:lstStyle/>
            <a:p>
              <a:endParaRPr/>
            </a:p>
          </p:txBody>
        </p:sp>
      </p:grpSp>
      <p:sp>
        <p:nvSpPr>
          <p:cNvPr id="71" name="object 71"/>
          <p:cNvSpPr txBox="1"/>
          <p:nvPr/>
        </p:nvSpPr>
        <p:spPr>
          <a:xfrm>
            <a:off x="3920509" y="4115000"/>
            <a:ext cx="201930" cy="768350"/>
          </a:xfrm>
          <a:prstGeom prst="rect">
            <a:avLst/>
          </a:prstGeom>
        </p:spPr>
        <p:txBody>
          <a:bodyPr vert="vert" wrap="square" lIns="0" tIns="0" rIns="0" bIns="0" rtlCol="0">
            <a:spAutoFit/>
          </a:bodyPr>
          <a:lstStyle/>
          <a:p>
            <a:pPr marL="12700">
              <a:lnSpc>
                <a:spcPts val="1465"/>
              </a:lnSpc>
            </a:pPr>
            <a:r>
              <a:rPr sz="1250" dirty="0">
                <a:latin typeface="Times New Roman"/>
                <a:cs typeface="Times New Roman"/>
              </a:rPr>
              <a:t>Abstraction</a:t>
            </a:r>
            <a:endParaRPr sz="1250">
              <a:latin typeface="Times New Roman"/>
              <a:cs typeface="Times New Roman"/>
            </a:endParaRPr>
          </a:p>
        </p:txBody>
      </p:sp>
      <p:grpSp>
        <p:nvGrpSpPr>
          <p:cNvPr id="72" name="object 72"/>
          <p:cNvGrpSpPr/>
          <p:nvPr/>
        </p:nvGrpSpPr>
        <p:grpSpPr>
          <a:xfrm>
            <a:off x="3672138" y="2924072"/>
            <a:ext cx="1612900" cy="962660"/>
            <a:chOff x="3672138" y="2924072"/>
            <a:chExt cx="1612900" cy="962660"/>
          </a:xfrm>
        </p:grpSpPr>
        <p:sp>
          <p:nvSpPr>
            <p:cNvPr id="73" name="object 73"/>
            <p:cNvSpPr/>
            <p:nvPr/>
          </p:nvSpPr>
          <p:spPr>
            <a:xfrm>
              <a:off x="3673503" y="3475621"/>
              <a:ext cx="1595755" cy="409575"/>
            </a:xfrm>
            <a:custGeom>
              <a:avLst/>
              <a:gdLst/>
              <a:ahLst/>
              <a:cxnLst/>
              <a:rect l="l" t="t" r="r" b="b"/>
              <a:pathLst>
                <a:path w="1595754" h="409575">
                  <a:moveTo>
                    <a:pt x="1493282" y="0"/>
                  </a:move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493282" y="409397"/>
                  </a:lnTo>
                  <a:lnTo>
                    <a:pt x="1533128" y="401353"/>
                  </a:lnTo>
                  <a:lnTo>
                    <a:pt x="1565668" y="379417"/>
                  </a:lnTo>
                  <a:lnTo>
                    <a:pt x="1587609" y="346884"/>
                  </a:lnTo>
                  <a:lnTo>
                    <a:pt x="1595655" y="307047"/>
                  </a:lnTo>
                  <a:lnTo>
                    <a:pt x="1595655" y="102349"/>
                  </a:lnTo>
                  <a:lnTo>
                    <a:pt x="1587609" y="62465"/>
                  </a:lnTo>
                  <a:lnTo>
                    <a:pt x="1565668" y="29937"/>
                  </a:lnTo>
                  <a:lnTo>
                    <a:pt x="1533128" y="8028"/>
                  </a:lnTo>
                  <a:lnTo>
                    <a:pt x="1493282" y="0"/>
                  </a:lnTo>
                  <a:close/>
                </a:path>
              </a:pathLst>
            </a:custGeom>
            <a:solidFill>
              <a:srgbClr val="E8EDF7"/>
            </a:solidFill>
          </p:spPr>
          <p:txBody>
            <a:bodyPr wrap="square" lIns="0" tIns="0" rIns="0" bIns="0" rtlCol="0"/>
            <a:lstStyle/>
            <a:p>
              <a:endParaRPr/>
            </a:p>
          </p:txBody>
        </p:sp>
        <p:sp>
          <p:nvSpPr>
            <p:cNvPr id="74" name="object 74"/>
            <p:cNvSpPr/>
            <p:nvPr/>
          </p:nvSpPr>
          <p:spPr>
            <a:xfrm>
              <a:off x="3673503" y="3475621"/>
              <a:ext cx="1595755" cy="409575"/>
            </a:xfrm>
            <a:custGeom>
              <a:avLst/>
              <a:gdLst/>
              <a:ahLst/>
              <a:cxnLst/>
              <a:rect l="l" t="t" r="r" b="b"/>
              <a:pathLst>
                <a:path w="1595754" h="409575">
                  <a:moveTo>
                    <a:pt x="1493282" y="409397"/>
                  </a:moveTo>
                  <a:lnTo>
                    <a:pt x="1533128" y="401353"/>
                  </a:lnTo>
                  <a:lnTo>
                    <a:pt x="1565668" y="379417"/>
                  </a:lnTo>
                  <a:lnTo>
                    <a:pt x="1587609" y="346884"/>
                  </a:lnTo>
                  <a:lnTo>
                    <a:pt x="1595655" y="307047"/>
                  </a:lnTo>
                  <a:lnTo>
                    <a:pt x="1595655" y="102349"/>
                  </a:lnTo>
                  <a:lnTo>
                    <a:pt x="1587609" y="62465"/>
                  </a:lnTo>
                  <a:lnTo>
                    <a:pt x="1565668" y="29937"/>
                  </a:lnTo>
                  <a:lnTo>
                    <a:pt x="1533128" y="8028"/>
                  </a:lnTo>
                  <a:lnTo>
                    <a:pt x="1493282" y="0"/>
                  </a:lnTo>
                  <a:lnTo>
                    <a:pt x="102373" y="0"/>
                  </a:lnTo>
                  <a:lnTo>
                    <a:pt x="62527" y="8028"/>
                  </a:lnTo>
                  <a:lnTo>
                    <a:pt x="29986" y="29937"/>
                  </a:lnTo>
                  <a:lnTo>
                    <a:pt x="8045" y="62465"/>
                  </a:lnTo>
                  <a:lnTo>
                    <a:pt x="0" y="102349"/>
                  </a:lnTo>
                  <a:lnTo>
                    <a:pt x="0" y="307047"/>
                  </a:lnTo>
                  <a:lnTo>
                    <a:pt x="8045" y="346884"/>
                  </a:lnTo>
                  <a:lnTo>
                    <a:pt x="29986" y="379417"/>
                  </a:lnTo>
                  <a:lnTo>
                    <a:pt x="62527" y="401353"/>
                  </a:lnTo>
                  <a:lnTo>
                    <a:pt x="102373" y="409397"/>
                  </a:lnTo>
                  <a:lnTo>
                    <a:pt x="1493282" y="409397"/>
                  </a:lnTo>
                  <a:close/>
                </a:path>
              </a:pathLst>
            </a:custGeom>
            <a:ln w="3175">
              <a:solidFill>
                <a:srgbClr val="000000"/>
              </a:solidFill>
            </a:ln>
          </p:spPr>
          <p:txBody>
            <a:bodyPr wrap="square" lIns="0" tIns="0" rIns="0" bIns="0" rtlCol="0"/>
            <a:lstStyle/>
            <a:p>
              <a:endParaRPr/>
            </a:p>
          </p:txBody>
        </p:sp>
        <p:sp>
          <p:nvSpPr>
            <p:cNvPr id="75" name="object 75"/>
            <p:cNvSpPr/>
            <p:nvPr/>
          </p:nvSpPr>
          <p:spPr>
            <a:xfrm>
              <a:off x="3687721" y="2925437"/>
              <a:ext cx="1595755" cy="409575"/>
            </a:xfrm>
            <a:custGeom>
              <a:avLst/>
              <a:gdLst/>
              <a:ahLst/>
              <a:cxnLst/>
              <a:rect l="l" t="t" r="r" b="b"/>
              <a:pathLst>
                <a:path w="1595754" h="409575">
                  <a:moveTo>
                    <a:pt x="1493282" y="0"/>
                  </a:moveTo>
                  <a:lnTo>
                    <a:pt x="102373" y="0"/>
                  </a:lnTo>
                  <a:lnTo>
                    <a:pt x="62527" y="8044"/>
                  </a:lnTo>
                  <a:lnTo>
                    <a:pt x="29986" y="29979"/>
                  </a:lnTo>
                  <a:lnTo>
                    <a:pt x="8045" y="62513"/>
                  </a:lnTo>
                  <a:lnTo>
                    <a:pt x="0" y="102349"/>
                  </a:lnTo>
                  <a:lnTo>
                    <a:pt x="0" y="307047"/>
                  </a:lnTo>
                  <a:lnTo>
                    <a:pt x="8045" y="346884"/>
                  </a:lnTo>
                  <a:lnTo>
                    <a:pt x="29986" y="379417"/>
                  </a:lnTo>
                  <a:lnTo>
                    <a:pt x="62527" y="401353"/>
                  </a:lnTo>
                  <a:lnTo>
                    <a:pt x="102373" y="409397"/>
                  </a:lnTo>
                  <a:lnTo>
                    <a:pt x="1493282" y="409397"/>
                  </a:lnTo>
                  <a:lnTo>
                    <a:pt x="1533128" y="401353"/>
                  </a:lnTo>
                  <a:lnTo>
                    <a:pt x="1565668" y="379417"/>
                  </a:lnTo>
                  <a:lnTo>
                    <a:pt x="1587609" y="346884"/>
                  </a:lnTo>
                  <a:lnTo>
                    <a:pt x="1595655" y="307047"/>
                  </a:lnTo>
                  <a:lnTo>
                    <a:pt x="1595655" y="102349"/>
                  </a:lnTo>
                  <a:lnTo>
                    <a:pt x="1587609" y="62513"/>
                  </a:lnTo>
                  <a:lnTo>
                    <a:pt x="1565668" y="29979"/>
                  </a:lnTo>
                  <a:lnTo>
                    <a:pt x="1533128" y="8044"/>
                  </a:lnTo>
                  <a:lnTo>
                    <a:pt x="1493282" y="0"/>
                  </a:lnTo>
                  <a:close/>
                </a:path>
              </a:pathLst>
            </a:custGeom>
            <a:solidFill>
              <a:srgbClr val="E8EDF7"/>
            </a:solidFill>
          </p:spPr>
          <p:txBody>
            <a:bodyPr wrap="square" lIns="0" tIns="0" rIns="0" bIns="0" rtlCol="0"/>
            <a:lstStyle/>
            <a:p>
              <a:endParaRPr/>
            </a:p>
          </p:txBody>
        </p:sp>
        <p:sp>
          <p:nvSpPr>
            <p:cNvPr id="76" name="object 76"/>
            <p:cNvSpPr/>
            <p:nvPr/>
          </p:nvSpPr>
          <p:spPr>
            <a:xfrm>
              <a:off x="3687721" y="2925437"/>
              <a:ext cx="1595755" cy="409575"/>
            </a:xfrm>
            <a:custGeom>
              <a:avLst/>
              <a:gdLst/>
              <a:ahLst/>
              <a:cxnLst/>
              <a:rect l="l" t="t" r="r" b="b"/>
              <a:pathLst>
                <a:path w="1595754" h="409575">
                  <a:moveTo>
                    <a:pt x="1493282" y="409397"/>
                  </a:moveTo>
                  <a:lnTo>
                    <a:pt x="1533128" y="401353"/>
                  </a:lnTo>
                  <a:lnTo>
                    <a:pt x="1565668" y="379417"/>
                  </a:lnTo>
                  <a:lnTo>
                    <a:pt x="1587609" y="346884"/>
                  </a:lnTo>
                  <a:lnTo>
                    <a:pt x="1595655" y="307047"/>
                  </a:lnTo>
                  <a:lnTo>
                    <a:pt x="1595655" y="102349"/>
                  </a:lnTo>
                  <a:lnTo>
                    <a:pt x="1587609" y="62513"/>
                  </a:lnTo>
                  <a:lnTo>
                    <a:pt x="1565668" y="29979"/>
                  </a:lnTo>
                  <a:lnTo>
                    <a:pt x="1533128" y="8044"/>
                  </a:lnTo>
                  <a:lnTo>
                    <a:pt x="1493282" y="0"/>
                  </a:lnTo>
                  <a:lnTo>
                    <a:pt x="102373" y="0"/>
                  </a:lnTo>
                  <a:lnTo>
                    <a:pt x="62527" y="8044"/>
                  </a:lnTo>
                  <a:lnTo>
                    <a:pt x="29986" y="29979"/>
                  </a:lnTo>
                  <a:lnTo>
                    <a:pt x="8045" y="62513"/>
                  </a:lnTo>
                  <a:lnTo>
                    <a:pt x="0" y="102349"/>
                  </a:lnTo>
                  <a:lnTo>
                    <a:pt x="0" y="307047"/>
                  </a:lnTo>
                  <a:lnTo>
                    <a:pt x="8045" y="346884"/>
                  </a:lnTo>
                  <a:lnTo>
                    <a:pt x="29986" y="379417"/>
                  </a:lnTo>
                  <a:lnTo>
                    <a:pt x="62527" y="401353"/>
                  </a:lnTo>
                  <a:lnTo>
                    <a:pt x="102373" y="409397"/>
                  </a:lnTo>
                  <a:lnTo>
                    <a:pt x="1493282" y="409397"/>
                  </a:lnTo>
                  <a:close/>
                </a:path>
              </a:pathLst>
            </a:custGeom>
            <a:ln w="3175">
              <a:solidFill>
                <a:srgbClr val="000000"/>
              </a:solidFill>
            </a:ln>
          </p:spPr>
          <p:txBody>
            <a:bodyPr wrap="square" lIns="0" tIns="0" rIns="0" bIns="0" rtlCol="0"/>
            <a:lstStyle/>
            <a:p>
              <a:endParaRPr/>
            </a:p>
          </p:txBody>
        </p:sp>
      </p:grpSp>
      <p:sp>
        <p:nvSpPr>
          <p:cNvPr id="77" name="object 77"/>
          <p:cNvSpPr txBox="1"/>
          <p:nvPr/>
        </p:nvSpPr>
        <p:spPr>
          <a:xfrm>
            <a:off x="3559527" y="2861470"/>
            <a:ext cx="1823720" cy="3275329"/>
          </a:xfrm>
          <a:prstGeom prst="rect">
            <a:avLst/>
          </a:prstGeom>
          <a:ln w="3175">
            <a:solidFill>
              <a:srgbClr val="000000"/>
            </a:solidFill>
          </a:ln>
        </p:spPr>
        <p:txBody>
          <a:bodyPr vert="horz" wrap="square" lIns="0" tIns="62229" rIns="0" bIns="0" rtlCol="0">
            <a:spAutoFit/>
          </a:bodyPr>
          <a:lstStyle/>
          <a:p>
            <a:pPr marL="441325" marR="405130" algn="ctr">
              <a:lnSpc>
                <a:spcPct val="100000"/>
              </a:lnSpc>
              <a:spcBef>
                <a:spcPts val="489"/>
              </a:spcBef>
            </a:pPr>
            <a:r>
              <a:rPr sz="1250" dirty="0">
                <a:latin typeface="Times New Roman"/>
                <a:cs typeface="Times New Roman"/>
              </a:rPr>
              <a:t>Integration</a:t>
            </a:r>
            <a:r>
              <a:rPr sz="1250" spc="-75" dirty="0">
                <a:latin typeface="Times New Roman"/>
                <a:cs typeface="Times New Roman"/>
              </a:rPr>
              <a:t> </a:t>
            </a:r>
            <a:r>
              <a:rPr sz="1250" dirty="0">
                <a:latin typeface="Times New Roman"/>
                <a:cs typeface="Times New Roman"/>
              </a:rPr>
              <a:t>and </a:t>
            </a:r>
            <a:r>
              <a:rPr sz="1250" spc="-300" dirty="0">
                <a:latin typeface="Times New Roman"/>
                <a:cs typeface="Times New Roman"/>
              </a:rPr>
              <a:t> </a:t>
            </a:r>
            <a:r>
              <a:rPr sz="1250" dirty="0">
                <a:latin typeface="Times New Roman"/>
                <a:cs typeface="Times New Roman"/>
              </a:rPr>
              <a:t>middleware</a:t>
            </a:r>
            <a:endParaRPr sz="1250">
              <a:latin typeface="Times New Roman"/>
              <a:cs typeface="Times New Roman"/>
            </a:endParaRPr>
          </a:p>
          <a:p>
            <a:pPr>
              <a:lnSpc>
                <a:spcPct val="100000"/>
              </a:lnSpc>
              <a:spcBef>
                <a:spcPts val="10"/>
              </a:spcBef>
            </a:pPr>
            <a:endParaRPr sz="1800">
              <a:latin typeface="Times New Roman"/>
              <a:cs typeface="Times New Roman"/>
            </a:endParaRPr>
          </a:p>
          <a:p>
            <a:pPr algn="ctr">
              <a:lnSpc>
                <a:spcPct val="100000"/>
              </a:lnSpc>
            </a:pPr>
            <a:r>
              <a:rPr sz="1250" dirty="0">
                <a:latin typeface="Times New Roman"/>
                <a:cs typeface="Times New Roman"/>
              </a:rPr>
              <a:t>API</a:t>
            </a:r>
            <a:endParaRPr sz="125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597535" marR="589915" algn="ctr">
              <a:lnSpc>
                <a:spcPct val="268600"/>
              </a:lnSpc>
              <a:spcBef>
                <a:spcPts val="820"/>
              </a:spcBef>
            </a:pPr>
            <a:r>
              <a:rPr sz="1250" dirty="0">
                <a:latin typeface="Times New Roman"/>
                <a:cs typeface="Times New Roman"/>
              </a:rPr>
              <a:t>Hardware  Facilities</a:t>
            </a:r>
            <a:endParaRPr sz="1250">
              <a:latin typeface="Times New Roman"/>
              <a:cs typeface="Times New Roman"/>
            </a:endParaRPr>
          </a:p>
        </p:txBody>
      </p:sp>
      <p:sp>
        <p:nvSpPr>
          <p:cNvPr id="79" name="object 79"/>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80" name="object 80"/>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20</a:t>
            </a:fld>
            <a:endParaRPr dirty="0"/>
          </a:p>
        </p:txBody>
      </p:sp>
      <p:sp>
        <p:nvSpPr>
          <p:cNvPr id="81" name="object 81"/>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78" name="object 78"/>
          <p:cNvSpPr txBox="1"/>
          <p:nvPr/>
        </p:nvSpPr>
        <p:spPr>
          <a:xfrm>
            <a:off x="3540418" y="2477716"/>
            <a:ext cx="1842770" cy="307340"/>
          </a:xfrm>
          <a:prstGeom prst="rect">
            <a:avLst/>
          </a:prstGeom>
          <a:solidFill>
            <a:srgbClr val="F1F1F1"/>
          </a:solidFill>
        </p:spPr>
        <p:txBody>
          <a:bodyPr vert="horz" wrap="square" lIns="0" tIns="60960" rIns="0" bIns="0" rtlCol="0">
            <a:spAutoFit/>
          </a:bodyPr>
          <a:lstStyle/>
          <a:p>
            <a:pPr marL="342900">
              <a:lnSpc>
                <a:spcPct val="100000"/>
              </a:lnSpc>
              <a:spcBef>
                <a:spcPts val="480"/>
              </a:spcBef>
            </a:pPr>
            <a:r>
              <a:rPr sz="1050" spc="10" dirty="0">
                <a:latin typeface="Calibri"/>
                <a:cs typeface="Calibri"/>
              </a:rPr>
              <a:t>Platform</a:t>
            </a:r>
            <a:r>
              <a:rPr sz="1050" spc="-15" dirty="0">
                <a:latin typeface="Calibri"/>
                <a:cs typeface="Calibri"/>
              </a:rPr>
              <a:t> </a:t>
            </a:r>
            <a:r>
              <a:rPr sz="1050" spc="10" dirty="0">
                <a:latin typeface="Calibri"/>
                <a:cs typeface="Calibri"/>
              </a:rPr>
              <a:t>as</a:t>
            </a:r>
            <a:r>
              <a:rPr sz="1050" spc="-15" dirty="0">
                <a:latin typeface="Calibri"/>
                <a:cs typeface="Calibri"/>
              </a:rPr>
              <a:t> </a:t>
            </a:r>
            <a:r>
              <a:rPr sz="1050" spc="10" dirty="0">
                <a:latin typeface="Calibri"/>
                <a:cs typeface="Calibri"/>
              </a:rPr>
              <a:t>a</a:t>
            </a:r>
            <a:r>
              <a:rPr sz="1050" spc="-15" dirty="0">
                <a:latin typeface="Calibri"/>
                <a:cs typeface="Calibri"/>
              </a:rPr>
              <a:t> </a:t>
            </a:r>
            <a:r>
              <a:rPr sz="1050" spc="10" dirty="0">
                <a:latin typeface="Calibri"/>
                <a:cs typeface="Calibri"/>
              </a:rPr>
              <a:t>Service</a:t>
            </a:r>
            <a:endParaRPr sz="105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0570"/>
            <a:ext cx="2757805" cy="514350"/>
          </a:xfrm>
          <a:prstGeom prst="rect">
            <a:avLst/>
          </a:prstGeom>
        </p:spPr>
        <p:txBody>
          <a:bodyPr vert="horz" wrap="square" lIns="0" tIns="13335" rIns="0" bIns="0" rtlCol="0">
            <a:spAutoFit/>
          </a:bodyPr>
          <a:lstStyle/>
          <a:p>
            <a:pPr marL="12700">
              <a:lnSpc>
                <a:spcPct val="100000"/>
              </a:lnSpc>
              <a:spcBef>
                <a:spcPts val="105"/>
              </a:spcBef>
            </a:pPr>
            <a:r>
              <a:rPr spc="-5" dirty="0"/>
              <a:t>Cloud</a:t>
            </a:r>
            <a:r>
              <a:rPr spc="-40" dirty="0"/>
              <a:t> </a:t>
            </a:r>
            <a:r>
              <a:rPr spc="-5" dirty="0"/>
              <a:t>activities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21</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64591" y="1522349"/>
            <a:ext cx="6928484" cy="3084178"/>
          </a:xfrm>
          <a:prstGeom prst="rect">
            <a:avLst/>
          </a:prstGeom>
        </p:spPr>
        <p:txBody>
          <a:bodyPr vert="horz" wrap="square" lIns="0" tIns="87630" rIns="0" bIns="0" rtlCol="0">
            <a:spAutoFit/>
          </a:bodyPr>
          <a:lstStyle/>
          <a:p>
            <a:pPr marL="355600" indent="-342900">
              <a:lnSpc>
                <a:spcPct val="100000"/>
              </a:lnSpc>
              <a:spcBef>
                <a:spcPts val="690"/>
              </a:spcBef>
              <a:buClr>
                <a:srgbClr val="00007C"/>
              </a:buClr>
              <a:buSzPct val="75000"/>
              <a:buFont typeface="Wingdings"/>
              <a:buChar char=""/>
              <a:tabLst>
                <a:tab pos="354965" algn="l"/>
                <a:tab pos="355600" algn="l"/>
              </a:tabLst>
            </a:pPr>
            <a:r>
              <a:rPr sz="2400" spc="-5" dirty="0">
                <a:latin typeface="Arial MT"/>
                <a:cs typeface="Arial MT"/>
              </a:rPr>
              <a:t>Service</a:t>
            </a:r>
            <a:r>
              <a:rPr sz="2400" spc="20" dirty="0">
                <a:latin typeface="Arial MT"/>
                <a:cs typeface="Arial MT"/>
              </a:rPr>
              <a:t> </a:t>
            </a:r>
            <a:r>
              <a:rPr sz="2400" spc="-5" dirty="0">
                <a:latin typeface="Arial MT"/>
                <a:cs typeface="Arial MT"/>
              </a:rPr>
              <a:t>management</a:t>
            </a:r>
            <a:r>
              <a:rPr sz="2400" spc="20" dirty="0">
                <a:latin typeface="Arial MT"/>
                <a:cs typeface="Arial MT"/>
              </a:rPr>
              <a:t> </a:t>
            </a:r>
            <a:r>
              <a:rPr sz="2400" spc="-5" dirty="0">
                <a:latin typeface="Arial MT"/>
                <a:cs typeface="Arial MT"/>
              </a:rPr>
              <a:t>and</a:t>
            </a:r>
            <a:r>
              <a:rPr sz="2400" dirty="0">
                <a:latin typeface="Arial MT"/>
                <a:cs typeface="Arial MT"/>
              </a:rPr>
              <a:t> </a:t>
            </a:r>
            <a:r>
              <a:rPr sz="2400" spc="-5" dirty="0">
                <a:latin typeface="Arial MT"/>
                <a:cs typeface="Arial MT"/>
              </a:rPr>
              <a:t>provisioning</a:t>
            </a:r>
            <a:r>
              <a:rPr sz="2400" spc="60" dirty="0">
                <a:latin typeface="Arial MT"/>
                <a:cs typeface="Arial MT"/>
              </a:rPr>
              <a:t> </a:t>
            </a:r>
            <a:r>
              <a:rPr sz="2400" spc="-5" dirty="0">
                <a:latin typeface="Arial MT"/>
                <a:cs typeface="Arial MT"/>
              </a:rPr>
              <a:t>including:</a:t>
            </a:r>
            <a:endParaRPr sz="2400" dirty="0">
              <a:latin typeface="Arial MT"/>
              <a:cs typeface="Arial MT"/>
            </a:endParaRPr>
          </a:p>
          <a:p>
            <a:pPr marL="756285" lvl="1" indent="-287020">
              <a:lnSpc>
                <a:spcPct val="100000"/>
              </a:lnSpc>
              <a:spcBef>
                <a:spcPts val="445"/>
              </a:spcBef>
              <a:buClr>
                <a:srgbClr val="9999CC"/>
              </a:buClr>
              <a:buSzPct val="80555"/>
              <a:buFont typeface="Wingdings"/>
              <a:buChar char=""/>
              <a:tabLst>
                <a:tab pos="756920" algn="l"/>
              </a:tabLst>
            </a:pPr>
            <a:r>
              <a:rPr sz="1800" spc="-5" dirty="0">
                <a:latin typeface="Arial MT"/>
                <a:cs typeface="Arial MT"/>
              </a:rPr>
              <a:t>Virtualization.</a:t>
            </a:r>
            <a:endParaRPr sz="1800" dirty="0">
              <a:latin typeface="Arial MT"/>
              <a:cs typeface="Arial MT"/>
            </a:endParaRPr>
          </a:p>
          <a:p>
            <a:pPr marL="756285" lvl="1" indent="-287020">
              <a:lnSpc>
                <a:spcPct val="100000"/>
              </a:lnSpc>
              <a:spcBef>
                <a:spcPts val="430"/>
              </a:spcBef>
              <a:buClr>
                <a:srgbClr val="9999CC"/>
              </a:buClr>
              <a:buSzPct val="80555"/>
              <a:buFont typeface="Wingdings"/>
              <a:buChar char=""/>
              <a:tabLst>
                <a:tab pos="756920" algn="l"/>
              </a:tabLst>
            </a:pPr>
            <a:r>
              <a:rPr sz="1800" spc="-5" dirty="0">
                <a:latin typeface="Arial MT"/>
                <a:cs typeface="Arial MT"/>
              </a:rPr>
              <a:t>Service</a:t>
            </a:r>
            <a:r>
              <a:rPr sz="1800" spc="-20" dirty="0">
                <a:latin typeface="Arial MT"/>
                <a:cs typeface="Arial MT"/>
              </a:rPr>
              <a:t> </a:t>
            </a:r>
            <a:r>
              <a:rPr sz="1800" spc="-5" dirty="0">
                <a:latin typeface="Arial MT"/>
                <a:cs typeface="Arial MT"/>
              </a:rPr>
              <a:t>provisioning.</a:t>
            </a:r>
            <a:endParaRPr sz="18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Operations</a:t>
            </a:r>
            <a:r>
              <a:rPr sz="1800" spc="-20" dirty="0">
                <a:latin typeface="Arial MT"/>
                <a:cs typeface="Arial MT"/>
              </a:rPr>
              <a:t> </a:t>
            </a:r>
            <a:r>
              <a:rPr sz="1800" spc="-5" dirty="0">
                <a:latin typeface="Arial MT"/>
                <a:cs typeface="Arial MT"/>
              </a:rPr>
              <a:t>management.</a:t>
            </a:r>
            <a:endParaRPr sz="1800" dirty="0">
              <a:latin typeface="Arial MT"/>
              <a:cs typeface="Arial MT"/>
            </a:endParaRPr>
          </a:p>
          <a:p>
            <a:pPr marL="756285" lvl="1" indent="-287020">
              <a:lnSpc>
                <a:spcPct val="100000"/>
              </a:lnSpc>
              <a:spcBef>
                <a:spcPts val="430"/>
              </a:spcBef>
              <a:buClr>
                <a:srgbClr val="9999CC"/>
              </a:buClr>
              <a:buSzPct val="80555"/>
              <a:buFont typeface="Wingdings"/>
              <a:buChar char=""/>
              <a:tabLst>
                <a:tab pos="756920" algn="l"/>
              </a:tabLst>
            </a:pPr>
            <a:r>
              <a:rPr sz="1800" spc="-5" dirty="0">
                <a:latin typeface="Arial MT"/>
                <a:cs typeface="Arial MT"/>
              </a:rPr>
              <a:t>Systems</a:t>
            </a:r>
            <a:r>
              <a:rPr sz="1800" spc="-10" dirty="0">
                <a:latin typeface="Arial MT"/>
                <a:cs typeface="Arial MT"/>
              </a:rPr>
              <a:t> </a:t>
            </a:r>
            <a:r>
              <a:rPr sz="1800" spc="-5" dirty="0">
                <a:latin typeface="Arial MT"/>
                <a:cs typeface="Arial MT"/>
              </a:rPr>
              <a:t>management.</a:t>
            </a:r>
            <a:endParaRPr sz="1800" dirty="0">
              <a:latin typeface="Arial MT"/>
              <a:cs typeface="Arial MT"/>
            </a:endParaRPr>
          </a:p>
          <a:p>
            <a:pPr marL="756285" lvl="1" indent="-287020">
              <a:lnSpc>
                <a:spcPct val="100000"/>
              </a:lnSpc>
              <a:spcBef>
                <a:spcPts val="430"/>
              </a:spcBef>
              <a:buClr>
                <a:srgbClr val="9999CC"/>
              </a:buClr>
              <a:buSzPct val="80555"/>
              <a:buFont typeface="Wingdings"/>
              <a:buChar char=""/>
              <a:tabLst>
                <a:tab pos="756920" algn="l"/>
              </a:tabLst>
            </a:pPr>
            <a:r>
              <a:rPr sz="1800" dirty="0">
                <a:latin typeface="Arial MT"/>
                <a:cs typeface="Arial MT"/>
              </a:rPr>
              <a:t>QoS</a:t>
            </a:r>
            <a:r>
              <a:rPr sz="1800" spc="-35" dirty="0">
                <a:latin typeface="Arial MT"/>
                <a:cs typeface="Arial MT"/>
              </a:rPr>
              <a:t> </a:t>
            </a:r>
            <a:r>
              <a:rPr sz="1800" spc="-5" dirty="0">
                <a:latin typeface="Arial MT"/>
                <a:cs typeface="Arial MT"/>
              </a:rPr>
              <a:t>management.</a:t>
            </a:r>
            <a:endParaRPr sz="18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Billing</a:t>
            </a:r>
            <a:r>
              <a:rPr sz="1800" spc="20" dirty="0">
                <a:latin typeface="Arial MT"/>
                <a:cs typeface="Arial MT"/>
              </a:rPr>
              <a:t> </a:t>
            </a:r>
            <a:r>
              <a:rPr sz="1800" spc="-10" dirty="0">
                <a:latin typeface="Arial MT"/>
                <a:cs typeface="Arial MT"/>
              </a:rPr>
              <a:t>and</a:t>
            </a:r>
            <a:r>
              <a:rPr sz="1800" spc="-5" dirty="0">
                <a:latin typeface="Arial MT"/>
                <a:cs typeface="Arial MT"/>
              </a:rPr>
              <a:t> accounting,</a:t>
            </a:r>
            <a:r>
              <a:rPr sz="1800" spc="20" dirty="0">
                <a:latin typeface="Arial MT"/>
                <a:cs typeface="Arial MT"/>
              </a:rPr>
              <a:t> </a:t>
            </a:r>
            <a:r>
              <a:rPr sz="1800" spc="-5" dirty="0">
                <a:latin typeface="Arial MT"/>
                <a:cs typeface="Arial MT"/>
              </a:rPr>
              <a:t>asset</a:t>
            </a:r>
            <a:r>
              <a:rPr sz="1800" dirty="0">
                <a:latin typeface="Arial MT"/>
                <a:cs typeface="Arial MT"/>
              </a:rPr>
              <a:t> </a:t>
            </a:r>
            <a:r>
              <a:rPr sz="1800" spc="-10" dirty="0">
                <a:latin typeface="Arial MT"/>
                <a:cs typeface="Arial MT"/>
              </a:rPr>
              <a:t>management.</a:t>
            </a:r>
            <a:endParaRPr sz="18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SLA</a:t>
            </a:r>
            <a:r>
              <a:rPr sz="1800" spc="-35" dirty="0">
                <a:latin typeface="Arial MT"/>
                <a:cs typeface="Arial MT"/>
              </a:rPr>
              <a:t> </a:t>
            </a:r>
            <a:r>
              <a:rPr sz="1800" spc="-5" dirty="0">
                <a:latin typeface="Arial MT"/>
                <a:cs typeface="Arial MT"/>
              </a:rPr>
              <a:t>management.</a:t>
            </a:r>
            <a:endParaRPr sz="1800" dirty="0">
              <a:latin typeface="Arial MT"/>
              <a:cs typeface="Arial MT"/>
            </a:endParaRPr>
          </a:p>
          <a:p>
            <a:pPr marL="756285" lvl="1" indent="-287020">
              <a:lnSpc>
                <a:spcPct val="100000"/>
              </a:lnSpc>
              <a:spcBef>
                <a:spcPts val="430"/>
              </a:spcBef>
              <a:buClr>
                <a:srgbClr val="9999CC"/>
              </a:buClr>
              <a:buSzPct val="80555"/>
              <a:buFont typeface="Wingdings"/>
              <a:buChar char=""/>
              <a:tabLst>
                <a:tab pos="756920" algn="l"/>
              </a:tabLst>
            </a:pPr>
            <a:r>
              <a:rPr sz="1800" spc="-5" dirty="0">
                <a:latin typeface="Arial MT"/>
                <a:cs typeface="Arial MT"/>
              </a:rPr>
              <a:t>Technical</a:t>
            </a:r>
            <a:r>
              <a:rPr sz="1800" spc="-20" dirty="0">
                <a:latin typeface="Arial MT"/>
                <a:cs typeface="Arial MT"/>
              </a:rPr>
              <a:t> </a:t>
            </a:r>
            <a:r>
              <a:rPr sz="1800" spc="-5" dirty="0">
                <a:latin typeface="Arial MT"/>
                <a:cs typeface="Arial MT"/>
              </a:rPr>
              <a:t>support</a:t>
            </a:r>
            <a:r>
              <a:rPr sz="1800" spc="20" dirty="0">
                <a:latin typeface="Arial MT"/>
                <a:cs typeface="Arial MT"/>
              </a:rPr>
              <a:t> </a:t>
            </a:r>
            <a:r>
              <a:rPr sz="1800" spc="-5" dirty="0">
                <a:latin typeface="Arial MT"/>
                <a:cs typeface="Arial MT"/>
              </a:rPr>
              <a:t>and backups.</a:t>
            </a:r>
            <a:endParaRPr sz="18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0570"/>
            <a:ext cx="4337685" cy="514350"/>
          </a:xfrm>
          <a:prstGeom prst="rect">
            <a:avLst/>
          </a:prstGeom>
        </p:spPr>
        <p:txBody>
          <a:bodyPr vert="horz" wrap="square" lIns="0" tIns="13335" rIns="0" bIns="0" rtlCol="0">
            <a:spAutoFit/>
          </a:bodyPr>
          <a:lstStyle/>
          <a:p>
            <a:pPr marL="12700">
              <a:lnSpc>
                <a:spcPct val="100000"/>
              </a:lnSpc>
              <a:spcBef>
                <a:spcPts val="105"/>
              </a:spcBef>
              <a:tabLst>
                <a:tab pos="1299210" algn="l"/>
              </a:tabLst>
            </a:pPr>
            <a:r>
              <a:rPr spc="-5" dirty="0"/>
              <a:t>Cloud	activities</a:t>
            </a:r>
            <a:r>
              <a:rPr spc="-40" dirty="0"/>
              <a:t> </a:t>
            </a:r>
            <a:r>
              <a:rPr spc="-5" dirty="0"/>
              <a:t>(cont’d)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22</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569974"/>
            <a:ext cx="5941060" cy="3194464"/>
          </a:xfrm>
          <a:prstGeom prst="rect">
            <a:avLst/>
          </a:prstGeom>
        </p:spPr>
        <p:txBody>
          <a:bodyPr vert="horz" wrap="square" lIns="0" tIns="87630" rIns="0" bIns="0" rtlCol="0">
            <a:spAutoFit/>
          </a:bodyPr>
          <a:lstStyle/>
          <a:p>
            <a:pPr marL="355600" indent="-343535">
              <a:lnSpc>
                <a:spcPct val="100000"/>
              </a:lnSpc>
              <a:spcBef>
                <a:spcPts val="690"/>
              </a:spcBef>
              <a:buClr>
                <a:srgbClr val="00007C"/>
              </a:buClr>
              <a:buSzPct val="75000"/>
              <a:buFont typeface="Wingdings"/>
              <a:buChar char=""/>
              <a:tabLst>
                <a:tab pos="355600" algn="l"/>
                <a:tab pos="356235" algn="l"/>
              </a:tabLst>
            </a:pPr>
            <a:r>
              <a:rPr sz="2800" spc="-5" dirty="0">
                <a:latin typeface="Arial MT"/>
                <a:cs typeface="Arial MT"/>
              </a:rPr>
              <a:t>Security</a:t>
            </a:r>
            <a:r>
              <a:rPr sz="2800" dirty="0">
                <a:latin typeface="Arial MT"/>
                <a:cs typeface="Arial MT"/>
              </a:rPr>
              <a:t> </a:t>
            </a:r>
            <a:r>
              <a:rPr sz="2800" spc="-5" dirty="0">
                <a:latin typeface="Arial MT"/>
                <a:cs typeface="Arial MT"/>
              </a:rPr>
              <a:t>management</a:t>
            </a:r>
            <a:r>
              <a:rPr sz="2800" spc="10" dirty="0">
                <a:latin typeface="Arial MT"/>
                <a:cs typeface="Arial MT"/>
              </a:rPr>
              <a:t> </a:t>
            </a:r>
            <a:r>
              <a:rPr sz="2800" spc="-5" dirty="0">
                <a:latin typeface="Arial MT"/>
                <a:cs typeface="Arial MT"/>
              </a:rPr>
              <a:t>including:</a:t>
            </a:r>
            <a:endParaRPr lang="en-US" sz="2800" spc="-5" dirty="0">
              <a:latin typeface="Arial MT"/>
              <a:cs typeface="Arial MT"/>
            </a:endParaRPr>
          </a:p>
          <a:p>
            <a:pPr marL="12065">
              <a:lnSpc>
                <a:spcPct val="100000"/>
              </a:lnSpc>
              <a:spcBef>
                <a:spcPts val="690"/>
              </a:spcBef>
              <a:buClr>
                <a:srgbClr val="00007C"/>
              </a:buClr>
              <a:buSzPct val="75000"/>
              <a:tabLst>
                <a:tab pos="355600" algn="l"/>
                <a:tab pos="356235" algn="l"/>
              </a:tabLst>
            </a:pPr>
            <a:endParaRPr sz="2800" dirty="0">
              <a:latin typeface="Arial MT"/>
              <a:cs typeface="Arial MT"/>
            </a:endParaRPr>
          </a:p>
          <a:p>
            <a:pPr marL="756285" lvl="1" indent="-287020">
              <a:lnSpc>
                <a:spcPct val="100000"/>
              </a:lnSpc>
              <a:spcBef>
                <a:spcPts val="445"/>
              </a:spcBef>
              <a:buClr>
                <a:srgbClr val="9999CC"/>
              </a:buClr>
              <a:buSzPct val="80555"/>
              <a:buFont typeface="Wingdings"/>
              <a:buChar char=""/>
              <a:tabLst>
                <a:tab pos="756920" algn="l"/>
              </a:tabLst>
            </a:pPr>
            <a:r>
              <a:rPr sz="2000" dirty="0">
                <a:latin typeface="Arial MT"/>
                <a:cs typeface="Arial MT"/>
              </a:rPr>
              <a:t>ID</a:t>
            </a:r>
            <a:r>
              <a:rPr sz="2000" spc="-20" dirty="0">
                <a:latin typeface="Arial MT"/>
                <a:cs typeface="Arial MT"/>
              </a:rPr>
              <a:t> </a:t>
            </a:r>
            <a:r>
              <a:rPr sz="2000" spc="-5" dirty="0">
                <a:latin typeface="Arial MT"/>
                <a:cs typeface="Arial MT"/>
              </a:rPr>
              <a:t>and</a:t>
            </a:r>
            <a:r>
              <a:rPr sz="2000" spc="-25" dirty="0">
                <a:latin typeface="Arial MT"/>
                <a:cs typeface="Arial MT"/>
              </a:rPr>
              <a:t> </a:t>
            </a:r>
            <a:r>
              <a:rPr sz="2000" spc="-5" dirty="0">
                <a:latin typeface="Arial MT"/>
                <a:cs typeface="Arial MT"/>
              </a:rPr>
              <a:t>authentication.</a:t>
            </a:r>
            <a:endParaRPr sz="20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2000" spc="-5" dirty="0">
                <a:latin typeface="Arial MT"/>
                <a:cs typeface="Arial MT"/>
              </a:rPr>
              <a:t>Certification </a:t>
            </a:r>
            <a:r>
              <a:rPr sz="2000" spc="-10" dirty="0">
                <a:latin typeface="Arial MT"/>
                <a:cs typeface="Arial MT"/>
              </a:rPr>
              <a:t>and</a:t>
            </a:r>
            <a:r>
              <a:rPr sz="2000" dirty="0">
                <a:latin typeface="Arial MT"/>
                <a:cs typeface="Arial MT"/>
              </a:rPr>
              <a:t> </a:t>
            </a:r>
            <a:r>
              <a:rPr sz="2000" spc="-5" dirty="0">
                <a:latin typeface="Arial MT"/>
                <a:cs typeface="Arial MT"/>
              </a:rPr>
              <a:t>accreditation</a:t>
            </a:r>
            <a:r>
              <a:rPr lang="en-US" sz="2000" spc="-5" dirty="0">
                <a:latin typeface="Arial MT"/>
                <a:cs typeface="Arial MT"/>
              </a:rPr>
              <a:t>.</a:t>
            </a:r>
            <a:endParaRPr lang="en-US" sz="20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2000" spc="-5" dirty="0">
                <a:latin typeface="Arial MT"/>
                <a:cs typeface="Arial MT"/>
              </a:rPr>
              <a:t>Virus</a:t>
            </a:r>
            <a:r>
              <a:rPr sz="2000" spc="-25" dirty="0">
                <a:latin typeface="Arial MT"/>
                <a:cs typeface="Arial MT"/>
              </a:rPr>
              <a:t> </a:t>
            </a:r>
            <a:r>
              <a:rPr sz="2000" spc="-5" dirty="0">
                <a:latin typeface="Arial MT"/>
                <a:cs typeface="Arial MT"/>
              </a:rPr>
              <a:t>protection.</a:t>
            </a:r>
            <a:endParaRPr sz="20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2000" spc="-10" dirty="0">
                <a:latin typeface="Arial MT"/>
                <a:cs typeface="Arial MT"/>
              </a:rPr>
              <a:t>Cryptography.</a:t>
            </a:r>
            <a:endParaRPr sz="2000" dirty="0">
              <a:latin typeface="Arial MT"/>
              <a:cs typeface="Arial MT"/>
            </a:endParaRPr>
          </a:p>
          <a:p>
            <a:pPr marL="756285" lvl="1" indent="-287020">
              <a:lnSpc>
                <a:spcPct val="100000"/>
              </a:lnSpc>
              <a:spcBef>
                <a:spcPts val="430"/>
              </a:spcBef>
              <a:buClr>
                <a:srgbClr val="9999CC"/>
              </a:buClr>
              <a:buSzPct val="80555"/>
              <a:buFont typeface="Wingdings"/>
              <a:buChar char=""/>
              <a:tabLst>
                <a:tab pos="756920" algn="l"/>
              </a:tabLst>
            </a:pPr>
            <a:r>
              <a:rPr sz="2000" spc="-10" dirty="0">
                <a:latin typeface="Arial MT"/>
                <a:cs typeface="Arial MT"/>
              </a:rPr>
              <a:t>Physical</a:t>
            </a:r>
            <a:r>
              <a:rPr sz="2000" spc="25" dirty="0">
                <a:latin typeface="Arial MT"/>
                <a:cs typeface="Arial MT"/>
              </a:rPr>
              <a:t> </a:t>
            </a:r>
            <a:r>
              <a:rPr sz="2000" spc="-5" dirty="0">
                <a:latin typeface="Arial MT"/>
                <a:cs typeface="Arial MT"/>
              </a:rPr>
              <a:t>security,</a:t>
            </a:r>
            <a:r>
              <a:rPr sz="2000" spc="20" dirty="0">
                <a:latin typeface="Arial MT"/>
                <a:cs typeface="Arial MT"/>
              </a:rPr>
              <a:t> </a:t>
            </a:r>
            <a:r>
              <a:rPr sz="2000" spc="-5" dirty="0">
                <a:latin typeface="Arial MT"/>
                <a:cs typeface="Arial MT"/>
              </a:rPr>
              <a:t>incident</a:t>
            </a:r>
            <a:r>
              <a:rPr sz="2000" spc="15" dirty="0">
                <a:latin typeface="Arial MT"/>
                <a:cs typeface="Arial MT"/>
              </a:rPr>
              <a:t> </a:t>
            </a:r>
            <a:r>
              <a:rPr sz="2000" spc="-5" dirty="0">
                <a:latin typeface="Arial MT"/>
                <a:cs typeface="Arial MT"/>
              </a:rPr>
              <a:t>response.</a:t>
            </a:r>
            <a:endParaRPr sz="2000" dirty="0">
              <a:latin typeface="Arial MT"/>
              <a:cs typeface="Arial MT"/>
            </a:endParaRPr>
          </a:p>
          <a:p>
            <a:pPr marL="756285" lvl="1" indent="-287020">
              <a:lnSpc>
                <a:spcPct val="100000"/>
              </a:lnSpc>
              <a:spcBef>
                <a:spcPts val="430"/>
              </a:spcBef>
              <a:buClr>
                <a:srgbClr val="9999CC"/>
              </a:buClr>
              <a:buSzPct val="80555"/>
              <a:buFont typeface="Wingdings"/>
              <a:buChar char=""/>
              <a:tabLst>
                <a:tab pos="756920" algn="l"/>
              </a:tabLst>
            </a:pPr>
            <a:r>
              <a:rPr sz="2000" spc="-5" dirty="0">
                <a:latin typeface="Arial MT"/>
                <a:cs typeface="Arial MT"/>
              </a:rPr>
              <a:t>Access</a:t>
            </a:r>
            <a:r>
              <a:rPr sz="2000" dirty="0">
                <a:latin typeface="Arial MT"/>
                <a:cs typeface="Arial MT"/>
              </a:rPr>
              <a:t> </a:t>
            </a:r>
            <a:r>
              <a:rPr sz="2000" spc="-5" dirty="0">
                <a:latin typeface="Arial MT"/>
                <a:cs typeface="Arial MT"/>
              </a:rPr>
              <a:t>control,</a:t>
            </a:r>
            <a:r>
              <a:rPr sz="2000" spc="5" dirty="0">
                <a:latin typeface="Arial MT"/>
                <a:cs typeface="Arial MT"/>
              </a:rPr>
              <a:t> </a:t>
            </a:r>
            <a:r>
              <a:rPr sz="2000" spc="-5" dirty="0">
                <a:latin typeface="Arial MT"/>
                <a:cs typeface="Arial MT"/>
              </a:rPr>
              <a:t>audit</a:t>
            </a:r>
            <a:r>
              <a:rPr sz="2000" spc="20" dirty="0">
                <a:latin typeface="Arial MT"/>
                <a:cs typeface="Arial MT"/>
              </a:rPr>
              <a:t> </a:t>
            </a:r>
            <a:r>
              <a:rPr sz="2000" spc="-5" dirty="0">
                <a:latin typeface="Arial MT"/>
                <a:cs typeface="Arial MT"/>
              </a:rPr>
              <a:t>and</a:t>
            </a:r>
            <a:r>
              <a:rPr sz="2000" spc="10" dirty="0">
                <a:latin typeface="Arial MT"/>
                <a:cs typeface="Arial MT"/>
              </a:rPr>
              <a:t> </a:t>
            </a:r>
            <a:r>
              <a:rPr sz="2000" spc="-5" dirty="0">
                <a:latin typeface="Arial MT"/>
                <a:cs typeface="Arial MT"/>
              </a:rPr>
              <a:t>trails,</a:t>
            </a:r>
            <a:r>
              <a:rPr sz="2000" spc="10" dirty="0">
                <a:latin typeface="Arial MT"/>
                <a:cs typeface="Arial MT"/>
              </a:rPr>
              <a:t> </a:t>
            </a:r>
            <a:r>
              <a:rPr sz="2000" spc="-5" dirty="0">
                <a:latin typeface="Arial MT"/>
                <a:cs typeface="Arial MT"/>
              </a:rPr>
              <a:t>and</a:t>
            </a:r>
            <a:r>
              <a:rPr sz="2000" dirty="0">
                <a:latin typeface="Arial MT"/>
                <a:cs typeface="Arial MT"/>
              </a:rPr>
              <a:t> </a:t>
            </a:r>
            <a:r>
              <a:rPr sz="2000" spc="-10" dirty="0">
                <a:latin typeface="Arial MT"/>
                <a:cs typeface="Arial MT"/>
              </a:rPr>
              <a:t>firewalls.</a:t>
            </a:r>
            <a:endParaRPr sz="2000" dirty="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88670"/>
            <a:ext cx="4224020" cy="514350"/>
          </a:xfrm>
          <a:prstGeom prst="rect">
            <a:avLst/>
          </a:prstGeom>
        </p:spPr>
        <p:txBody>
          <a:bodyPr vert="horz" wrap="square" lIns="0" tIns="13335" rIns="0" bIns="0" rtlCol="0">
            <a:spAutoFit/>
          </a:bodyPr>
          <a:lstStyle/>
          <a:p>
            <a:pPr marL="12700">
              <a:lnSpc>
                <a:spcPct val="100000"/>
              </a:lnSpc>
              <a:spcBef>
                <a:spcPts val="105"/>
              </a:spcBef>
            </a:pPr>
            <a:r>
              <a:rPr spc="-5" dirty="0"/>
              <a:t>Cloud</a:t>
            </a:r>
            <a:r>
              <a:rPr spc="-40" dirty="0"/>
              <a:t> </a:t>
            </a:r>
            <a:r>
              <a:rPr spc="-5" dirty="0"/>
              <a:t>activities</a:t>
            </a:r>
            <a:r>
              <a:rPr spc="-35" dirty="0"/>
              <a:t> </a:t>
            </a:r>
            <a:r>
              <a:rPr spc="-5" dirty="0"/>
              <a:t>(cont’d)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23</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550751"/>
            <a:ext cx="5053965" cy="3202800"/>
          </a:xfrm>
          <a:prstGeom prst="rect">
            <a:avLst/>
          </a:prstGeom>
        </p:spPr>
        <p:txBody>
          <a:bodyPr vert="horz" wrap="square" lIns="0" tIns="88265" rIns="0" bIns="0" rtlCol="0">
            <a:spAutoFit/>
          </a:bodyPr>
          <a:lstStyle/>
          <a:p>
            <a:pPr marL="355600" indent="-343535">
              <a:lnSpc>
                <a:spcPct val="100000"/>
              </a:lnSpc>
              <a:spcBef>
                <a:spcPts val="695"/>
              </a:spcBef>
              <a:buClr>
                <a:srgbClr val="00007C"/>
              </a:buClr>
              <a:buSzPct val="75000"/>
              <a:buFont typeface="Wingdings"/>
              <a:buChar char=""/>
              <a:tabLst>
                <a:tab pos="355600" algn="l"/>
                <a:tab pos="356235" algn="l"/>
              </a:tabLst>
            </a:pPr>
            <a:r>
              <a:rPr sz="2400" spc="-5" dirty="0">
                <a:latin typeface="Arial MT"/>
                <a:cs typeface="Arial MT"/>
              </a:rPr>
              <a:t>Customer</a:t>
            </a:r>
            <a:r>
              <a:rPr sz="2400" spc="-15" dirty="0">
                <a:latin typeface="Arial MT"/>
                <a:cs typeface="Arial MT"/>
              </a:rPr>
              <a:t> </a:t>
            </a:r>
            <a:r>
              <a:rPr sz="2400" dirty="0">
                <a:latin typeface="Arial MT"/>
                <a:cs typeface="Arial MT"/>
              </a:rPr>
              <a:t>services</a:t>
            </a:r>
            <a:r>
              <a:rPr sz="2400" spc="-5" dirty="0">
                <a:latin typeface="Arial MT"/>
                <a:cs typeface="Arial MT"/>
              </a:rPr>
              <a:t> </a:t>
            </a:r>
            <a:r>
              <a:rPr sz="2400" dirty="0">
                <a:latin typeface="Arial MT"/>
                <a:cs typeface="Arial MT"/>
              </a:rPr>
              <a:t>such</a:t>
            </a:r>
            <a:r>
              <a:rPr sz="2400" spc="-20" dirty="0">
                <a:latin typeface="Arial MT"/>
                <a:cs typeface="Arial MT"/>
              </a:rPr>
              <a:t> </a:t>
            </a:r>
            <a:r>
              <a:rPr sz="2400" dirty="0">
                <a:latin typeface="Arial MT"/>
                <a:cs typeface="Arial MT"/>
              </a:rPr>
              <a:t>as:</a:t>
            </a:r>
          </a:p>
          <a:p>
            <a:pPr marL="1155700" lvl="1" indent="-229235">
              <a:lnSpc>
                <a:spcPct val="100000"/>
              </a:lnSpc>
              <a:spcBef>
                <a:spcPts val="440"/>
              </a:spcBef>
              <a:buClr>
                <a:srgbClr val="00007C"/>
              </a:buClr>
              <a:buSzPct val="63888"/>
              <a:buFont typeface="Wingdings"/>
              <a:buChar char=""/>
              <a:tabLst>
                <a:tab pos="1156335" algn="l"/>
              </a:tabLst>
            </a:pPr>
            <a:r>
              <a:rPr sz="1800" spc="-5" dirty="0">
                <a:latin typeface="Arial MT"/>
                <a:cs typeface="Arial MT"/>
              </a:rPr>
              <a:t>Customer</a:t>
            </a:r>
            <a:r>
              <a:rPr sz="1800" spc="10" dirty="0">
                <a:latin typeface="Arial MT"/>
                <a:cs typeface="Arial MT"/>
              </a:rPr>
              <a:t> </a:t>
            </a:r>
            <a:r>
              <a:rPr sz="1800" spc="-5" dirty="0">
                <a:latin typeface="Arial MT"/>
                <a:cs typeface="Arial MT"/>
              </a:rPr>
              <a:t>assistance and on-line</a:t>
            </a:r>
            <a:r>
              <a:rPr sz="1800" spc="5" dirty="0">
                <a:latin typeface="Arial MT"/>
                <a:cs typeface="Arial MT"/>
              </a:rPr>
              <a:t> </a:t>
            </a:r>
            <a:r>
              <a:rPr sz="1800" spc="-5" dirty="0">
                <a:latin typeface="Arial MT"/>
                <a:cs typeface="Arial MT"/>
              </a:rPr>
              <a:t>help.</a:t>
            </a:r>
            <a:endParaRPr sz="1800" dirty="0">
              <a:latin typeface="Arial MT"/>
              <a:cs typeface="Arial MT"/>
            </a:endParaRPr>
          </a:p>
          <a:p>
            <a:pPr marL="1155700" lvl="1" indent="-229235">
              <a:lnSpc>
                <a:spcPct val="100000"/>
              </a:lnSpc>
              <a:spcBef>
                <a:spcPts val="434"/>
              </a:spcBef>
              <a:buClr>
                <a:srgbClr val="00007C"/>
              </a:buClr>
              <a:buSzPct val="63888"/>
              <a:buFont typeface="Wingdings"/>
              <a:buChar char=""/>
              <a:tabLst>
                <a:tab pos="1156335" algn="l"/>
              </a:tabLst>
            </a:pPr>
            <a:r>
              <a:rPr sz="1800" spc="-5" dirty="0">
                <a:latin typeface="Arial MT"/>
                <a:cs typeface="Arial MT"/>
              </a:rPr>
              <a:t>Subscriptions</a:t>
            </a:r>
            <a:endParaRPr sz="1800" dirty="0">
              <a:latin typeface="Arial MT"/>
              <a:cs typeface="Arial MT"/>
            </a:endParaRPr>
          </a:p>
          <a:p>
            <a:pPr marL="1155700" lvl="1" indent="-229235">
              <a:lnSpc>
                <a:spcPct val="100000"/>
              </a:lnSpc>
              <a:spcBef>
                <a:spcPts val="430"/>
              </a:spcBef>
              <a:buClr>
                <a:srgbClr val="00007C"/>
              </a:buClr>
              <a:buSzPct val="63888"/>
              <a:buFont typeface="Wingdings"/>
              <a:buChar char=""/>
              <a:tabLst>
                <a:tab pos="1156335" algn="l"/>
              </a:tabLst>
            </a:pPr>
            <a:r>
              <a:rPr sz="1800" spc="-5" dirty="0">
                <a:latin typeface="Arial MT"/>
                <a:cs typeface="Arial MT"/>
              </a:rPr>
              <a:t>Business</a:t>
            </a:r>
            <a:r>
              <a:rPr sz="1800" spc="-25" dirty="0">
                <a:latin typeface="Arial MT"/>
                <a:cs typeface="Arial MT"/>
              </a:rPr>
              <a:t> </a:t>
            </a:r>
            <a:r>
              <a:rPr sz="1800" spc="-5" dirty="0">
                <a:latin typeface="Arial MT"/>
                <a:cs typeface="Arial MT"/>
              </a:rPr>
              <a:t>intelligence</a:t>
            </a:r>
            <a:endParaRPr sz="1800" dirty="0">
              <a:latin typeface="Arial MT"/>
              <a:cs typeface="Arial MT"/>
            </a:endParaRPr>
          </a:p>
          <a:p>
            <a:pPr marL="1155700" lvl="1" indent="-229235">
              <a:lnSpc>
                <a:spcPct val="100000"/>
              </a:lnSpc>
              <a:spcBef>
                <a:spcPts val="434"/>
              </a:spcBef>
              <a:buClr>
                <a:srgbClr val="00007C"/>
              </a:buClr>
              <a:buSzPct val="63888"/>
              <a:buFont typeface="Wingdings"/>
              <a:buChar char=""/>
              <a:tabLst>
                <a:tab pos="1156335" algn="l"/>
              </a:tabLst>
            </a:pPr>
            <a:r>
              <a:rPr sz="1800" spc="-5" dirty="0">
                <a:latin typeface="Arial MT"/>
                <a:cs typeface="Arial MT"/>
              </a:rPr>
              <a:t>Reporting.</a:t>
            </a:r>
            <a:endParaRPr sz="1800" dirty="0">
              <a:latin typeface="Arial MT"/>
              <a:cs typeface="Arial MT"/>
            </a:endParaRPr>
          </a:p>
          <a:p>
            <a:pPr marL="1155700" lvl="1" indent="-229235">
              <a:lnSpc>
                <a:spcPct val="100000"/>
              </a:lnSpc>
              <a:spcBef>
                <a:spcPts val="430"/>
              </a:spcBef>
              <a:buClr>
                <a:srgbClr val="00007C"/>
              </a:buClr>
              <a:buSzPct val="63888"/>
              <a:buFont typeface="Wingdings"/>
              <a:buChar char=""/>
              <a:tabLst>
                <a:tab pos="1156335" algn="l"/>
              </a:tabLst>
            </a:pPr>
            <a:r>
              <a:rPr sz="1800" spc="-5" dirty="0">
                <a:latin typeface="Arial MT"/>
                <a:cs typeface="Arial MT"/>
              </a:rPr>
              <a:t>Customer</a:t>
            </a:r>
            <a:r>
              <a:rPr sz="1800" spc="-15" dirty="0">
                <a:latin typeface="Arial MT"/>
                <a:cs typeface="Arial MT"/>
              </a:rPr>
              <a:t> </a:t>
            </a:r>
            <a:r>
              <a:rPr sz="1800" spc="-5" dirty="0">
                <a:latin typeface="Arial MT"/>
                <a:cs typeface="Arial MT"/>
              </a:rPr>
              <a:t>preferences.</a:t>
            </a:r>
            <a:endParaRPr sz="1800" dirty="0">
              <a:latin typeface="Arial MT"/>
              <a:cs typeface="Arial MT"/>
            </a:endParaRPr>
          </a:p>
          <a:p>
            <a:pPr marL="355600" indent="-343535">
              <a:lnSpc>
                <a:spcPct val="100000"/>
              </a:lnSpc>
              <a:spcBef>
                <a:spcPts val="565"/>
              </a:spcBef>
              <a:buClr>
                <a:srgbClr val="00007C"/>
              </a:buClr>
              <a:buSzPct val="75000"/>
              <a:buFont typeface="Wingdings"/>
              <a:buChar char=""/>
              <a:tabLst>
                <a:tab pos="355600" algn="l"/>
                <a:tab pos="356235" algn="l"/>
              </a:tabLst>
            </a:pPr>
            <a:r>
              <a:rPr sz="2400" spc="-5" dirty="0">
                <a:latin typeface="Arial MT"/>
                <a:cs typeface="Arial MT"/>
              </a:rPr>
              <a:t>Integration</a:t>
            </a:r>
            <a:r>
              <a:rPr sz="2400" dirty="0">
                <a:latin typeface="Arial MT"/>
                <a:cs typeface="Arial MT"/>
              </a:rPr>
              <a:t> </a:t>
            </a:r>
            <a:r>
              <a:rPr sz="2400" spc="-5" dirty="0">
                <a:latin typeface="Arial MT"/>
                <a:cs typeface="Arial MT"/>
              </a:rPr>
              <a:t>services</a:t>
            </a:r>
            <a:r>
              <a:rPr sz="2400" spc="20" dirty="0">
                <a:latin typeface="Arial MT"/>
                <a:cs typeface="Arial MT"/>
              </a:rPr>
              <a:t> </a:t>
            </a:r>
            <a:r>
              <a:rPr sz="2400" spc="-5" dirty="0">
                <a:latin typeface="Arial MT"/>
                <a:cs typeface="Arial MT"/>
              </a:rPr>
              <a:t>including:</a:t>
            </a:r>
            <a:endParaRPr sz="2400" dirty="0">
              <a:latin typeface="Arial MT"/>
              <a:cs typeface="Arial MT"/>
            </a:endParaRPr>
          </a:p>
          <a:p>
            <a:pPr marL="1219835" lvl="1" indent="-293370">
              <a:lnSpc>
                <a:spcPct val="100000"/>
              </a:lnSpc>
              <a:spcBef>
                <a:spcPts val="445"/>
              </a:spcBef>
              <a:buClr>
                <a:srgbClr val="00007C"/>
              </a:buClr>
              <a:buSzPct val="63888"/>
              <a:buFont typeface="Wingdings"/>
              <a:buChar char=""/>
              <a:tabLst>
                <a:tab pos="1219835" algn="l"/>
                <a:tab pos="1220470" algn="l"/>
              </a:tabLst>
            </a:pPr>
            <a:r>
              <a:rPr sz="1800" spc="-5" dirty="0">
                <a:latin typeface="Arial MT"/>
                <a:cs typeface="Arial MT"/>
              </a:rPr>
              <a:t>Data</a:t>
            </a:r>
            <a:r>
              <a:rPr sz="1800" spc="-40" dirty="0">
                <a:latin typeface="Arial MT"/>
                <a:cs typeface="Arial MT"/>
              </a:rPr>
              <a:t> </a:t>
            </a:r>
            <a:r>
              <a:rPr sz="1800" spc="-5" dirty="0">
                <a:latin typeface="Arial MT"/>
                <a:cs typeface="Arial MT"/>
              </a:rPr>
              <a:t>management.</a:t>
            </a:r>
            <a:endParaRPr sz="1800" dirty="0">
              <a:latin typeface="Arial MT"/>
              <a:cs typeface="Arial MT"/>
            </a:endParaRPr>
          </a:p>
          <a:p>
            <a:pPr marL="1219835" lvl="1" indent="-293370">
              <a:lnSpc>
                <a:spcPct val="100000"/>
              </a:lnSpc>
              <a:spcBef>
                <a:spcPts val="430"/>
              </a:spcBef>
              <a:buClr>
                <a:srgbClr val="00007C"/>
              </a:buClr>
              <a:buSzPct val="63888"/>
              <a:buFont typeface="Wingdings"/>
              <a:buChar char=""/>
              <a:tabLst>
                <a:tab pos="1219835" algn="l"/>
                <a:tab pos="1220470" algn="l"/>
              </a:tabLst>
            </a:pPr>
            <a:r>
              <a:rPr sz="1800" spc="-5" dirty="0">
                <a:latin typeface="Arial MT"/>
                <a:cs typeface="Arial MT"/>
              </a:rPr>
              <a:t>Development.</a:t>
            </a:r>
            <a:endParaRPr sz="1800" dirty="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4946"/>
            <a:ext cx="5078730" cy="513715"/>
          </a:xfrm>
          <a:prstGeom prst="rect">
            <a:avLst/>
          </a:prstGeom>
        </p:spPr>
        <p:txBody>
          <a:bodyPr vert="horz" wrap="square" lIns="0" tIns="13335" rIns="0" bIns="0" rtlCol="0">
            <a:spAutoFit/>
          </a:bodyPr>
          <a:lstStyle/>
          <a:p>
            <a:pPr marL="12700">
              <a:lnSpc>
                <a:spcPct val="100000"/>
              </a:lnSpc>
              <a:spcBef>
                <a:spcPts val="105"/>
              </a:spcBef>
            </a:pPr>
            <a:r>
              <a:rPr dirty="0"/>
              <a:t>NIST</a:t>
            </a:r>
            <a:r>
              <a:rPr spc="-25" dirty="0"/>
              <a:t> </a:t>
            </a:r>
            <a:r>
              <a:rPr dirty="0"/>
              <a:t>cloud</a:t>
            </a:r>
            <a:r>
              <a:rPr spc="-25" dirty="0"/>
              <a:t> </a:t>
            </a:r>
            <a:r>
              <a:rPr spc="-5" dirty="0"/>
              <a:t>reference</a:t>
            </a:r>
            <a:r>
              <a:rPr spc="-45" dirty="0"/>
              <a:t> </a:t>
            </a:r>
            <a:r>
              <a:rPr spc="-5" dirty="0"/>
              <a:t>model</a:t>
            </a:r>
          </a:p>
        </p:txBody>
      </p:sp>
      <p:grpSp>
        <p:nvGrpSpPr>
          <p:cNvPr id="3" name="object 3"/>
          <p:cNvGrpSpPr/>
          <p:nvPr/>
        </p:nvGrpSpPr>
        <p:grpSpPr>
          <a:xfrm>
            <a:off x="1279712" y="1552509"/>
            <a:ext cx="1197610" cy="1392555"/>
            <a:chOff x="1279712" y="1552509"/>
            <a:chExt cx="1197610" cy="1392555"/>
          </a:xfrm>
        </p:grpSpPr>
        <p:sp>
          <p:nvSpPr>
            <p:cNvPr id="4" name="object 4"/>
            <p:cNvSpPr/>
            <p:nvPr/>
          </p:nvSpPr>
          <p:spPr>
            <a:xfrm>
              <a:off x="1291448" y="1564245"/>
              <a:ext cx="1174115" cy="1369060"/>
            </a:xfrm>
            <a:custGeom>
              <a:avLst/>
              <a:gdLst/>
              <a:ahLst/>
              <a:cxnLst/>
              <a:rect l="l" t="t" r="r" b="b"/>
              <a:pathLst>
                <a:path w="1174114" h="1369060">
                  <a:moveTo>
                    <a:pt x="1075940" y="0"/>
                  </a:moveTo>
                  <a:lnTo>
                    <a:pt x="97817" y="0"/>
                  </a:lnTo>
                  <a:lnTo>
                    <a:pt x="59742" y="7685"/>
                  </a:lnTo>
                  <a:lnTo>
                    <a:pt x="28650" y="28642"/>
                  </a:lnTo>
                  <a:lnTo>
                    <a:pt x="7687" y="59724"/>
                  </a:lnTo>
                  <a:lnTo>
                    <a:pt x="0" y="97784"/>
                  </a:lnTo>
                  <a:lnTo>
                    <a:pt x="0" y="1271198"/>
                  </a:lnTo>
                  <a:lnTo>
                    <a:pt x="7686" y="1309257"/>
                  </a:lnTo>
                  <a:lnTo>
                    <a:pt x="28649" y="1340339"/>
                  </a:lnTo>
                  <a:lnTo>
                    <a:pt x="59742" y="1361297"/>
                  </a:lnTo>
                  <a:lnTo>
                    <a:pt x="97817" y="1368982"/>
                  </a:lnTo>
                  <a:lnTo>
                    <a:pt x="1075940" y="1368982"/>
                  </a:lnTo>
                  <a:lnTo>
                    <a:pt x="1114058" y="1361297"/>
                  </a:lnTo>
                  <a:lnTo>
                    <a:pt x="1145146" y="1340339"/>
                  </a:lnTo>
                  <a:lnTo>
                    <a:pt x="1166085" y="1309257"/>
                  </a:lnTo>
                  <a:lnTo>
                    <a:pt x="1173758" y="1271198"/>
                  </a:lnTo>
                  <a:lnTo>
                    <a:pt x="1173758" y="97784"/>
                  </a:lnTo>
                  <a:lnTo>
                    <a:pt x="1166085" y="59724"/>
                  </a:lnTo>
                  <a:lnTo>
                    <a:pt x="1145146" y="28642"/>
                  </a:lnTo>
                  <a:lnTo>
                    <a:pt x="1114058" y="7685"/>
                  </a:lnTo>
                  <a:lnTo>
                    <a:pt x="1075940" y="0"/>
                  </a:lnTo>
                  <a:close/>
                </a:path>
              </a:pathLst>
            </a:custGeom>
            <a:solidFill>
              <a:srgbClr val="E8EDF7"/>
            </a:solidFill>
          </p:spPr>
          <p:txBody>
            <a:bodyPr wrap="square" lIns="0" tIns="0" rIns="0" bIns="0" rtlCol="0"/>
            <a:lstStyle/>
            <a:p>
              <a:endParaRPr/>
            </a:p>
          </p:txBody>
        </p:sp>
        <p:sp>
          <p:nvSpPr>
            <p:cNvPr id="5" name="object 5"/>
            <p:cNvSpPr/>
            <p:nvPr/>
          </p:nvSpPr>
          <p:spPr>
            <a:xfrm>
              <a:off x="1291448" y="1564245"/>
              <a:ext cx="1174115" cy="1369060"/>
            </a:xfrm>
            <a:custGeom>
              <a:avLst/>
              <a:gdLst/>
              <a:ahLst/>
              <a:cxnLst/>
              <a:rect l="l" t="t" r="r" b="b"/>
              <a:pathLst>
                <a:path w="1174114" h="1369060">
                  <a:moveTo>
                    <a:pt x="1075940" y="1368982"/>
                  </a:moveTo>
                  <a:lnTo>
                    <a:pt x="1114058" y="1361297"/>
                  </a:lnTo>
                  <a:lnTo>
                    <a:pt x="1145146" y="1340339"/>
                  </a:lnTo>
                  <a:lnTo>
                    <a:pt x="1166085" y="1309257"/>
                  </a:lnTo>
                  <a:lnTo>
                    <a:pt x="1173758" y="1271198"/>
                  </a:lnTo>
                  <a:lnTo>
                    <a:pt x="1173758" y="97784"/>
                  </a:lnTo>
                  <a:lnTo>
                    <a:pt x="1166085" y="59724"/>
                  </a:lnTo>
                  <a:lnTo>
                    <a:pt x="1145146" y="28642"/>
                  </a:lnTo>
                  <a:lnTo>
                    <a:pt x="1114058" y="7685"/>
                  </a:lnTo>
                  <a:lnTo>
                    <a:pt x="1075940" y="0"/>
                  </a:lnTo>
                  <a:lnTo>
                    <a:pt x="97817" y="0"/>
                  </a:lnTo>
                  <a:lnTo>
                    <a:pt x="59742" y="7685"/>
                  </a:lnTo>
                  <a:lnTo>
                    <a:pt x="28650" y="28642"/>
                  </a:lnTo>
                  <a:lnTo>
                    <a:pt x="7687" y="59724"/>
                  </a:lnTo>
                  <a:lnTo>
                    <a:pt x="0" y="97784"/>
                  </a:lnTo>
                  <a:lnTo>
                    <a:pt x="0" y="1271198"/>
                  </a:lnTo>
                  <a:lnTo>
                    <a:pt x="7686" y="1309257"/>
                  </a:lnTo>
                  <a:lnTo>
                    <a:pt x="28649" y="1340339"/>
                  </a:lnTo>
                  <a:lnTo>
                    <a:pt x="59742" y="1361297"/>
                  </a:lnTo>
                  <a:lnTo>
                    <a:pt x="97817" y="1368982"/>
                  </a:lnTo>
                  <a:lnTo>
                    <a:pt x="1075940" y="1368982"/>
                  </a:lnTo>
                  <a:close/>
                </a:path>
              </a:pathLst>
            </a:custGeom>
            <a:ln w="23472">
              <a:solidFill>
                <a:srgbClr val="000000"/>
              </a:solidFill>
            </a:ln>
          </p:spPr>
          <p:txBody>
            <a:bodyPr wrap="square" lIns="0" tIns="0" rIns="0" bIns="0" rtlCol="0"/>
            <a:lstStyle/>
            <a:p>
              <a:endParaRPr/>
            </a:p>
          </p:txBody>
        </p:sp>
      </p:grpSp>
      <p:grpSp>
        <p:nvGrpSpPr>
          <p:cNvPr id="6" name="object 6"/>
          <p:cNvGrpSpPr/>
          <p:nvPr/>
        </p:nvGrpSpPr>
        <p:grpSpPr>
          <a:xfrm>
            <a:off x="1284927" y="1117694"/>
            <a:ext cx="6371590" cy="355600"/>
            <a:chOff x="1284927" y="1117694"/>
            <a:chExt cx="6371590" cy="355600"/>
          </a:xfrm>
        </p:grpSpPr>
        <p:sp>
          <p:nvSpPr>
            <p:cNvPr id="7" name="object 7"/>
            <p:cNvSpPr/>
            <p:nvPr/>
          </p:nvSpPr>
          <p:spPr>
            <a:xfrm>
              <a:off x="1410557" y="1124215"/>
              <a:ext cx="6144895" cy="342265"/>
            </a:xfrm>
            <a:custGeom>
              <a:avLst/>
              <a:gdLst/>
              <a:ahLst/>
              <a:cxnLst/>
              <a:rect l="l" t="t" r="r" b="b"/>
              <a:pathLst>
                <a:path w="6144895" h="342265">
                  <a:moveTo>
                    <a:pt x="6144799" y="0"/>
                  </a:moveTo>
                  <a:lnTo>
                    <a:pt x="0" y="0"/>
                  </a:lnTo>
                  <a:lnTo>
                    <a:pt x="0" y="342245"/>
                  </a:lnTo>
                  <a:lnTo>
                    <a:pt x="6144799" y="342245"/>
                  </a:lnTo>
                  <a:lnTo>
                    <a:pt x="6144799" y="0"/>
                  </a:lnTo>
                  <a:close/>
                </a:path>
              </a:pathLst>
            </a:custGeom>
            <a:solidFill>
              <a:srgbClr val="E8EDF7"/>
            </a:solidFill>
          </p:spPr>
          <p:txBody>
            <a:bodyPr wrap="square" lIns="0" tIns="0" rIns="0" bIns="0" rtlCol="0"/>
            <a:lstStyle/>
            <a:p>
              <a:endParaRPr/>
            </a:p>
          </p:txBody>
        </p:sp>
        <p:sp>
          <p:nvSpPr>
            <p:cNvPr id="8" name="object 8"/>
            <p:cNvSpPr/>
            <p:nvPr/>
          </p:nvSpPr>
          <p:spPr>
            <a:xfrm>
              <a:off x="1410557" y="1124215"/>
              <a:ext cx="6144895" cy="342265"/>
            </a:xfrm>
            <a:custGeom>
              <a:avLst/>
              <a:gdLst/>
              <a:ahLst/>
              <a:cxnLst/>
              <a:rect l="l" t="t" r="r" b="b"/>
              <a:pathLst>
                <a:path w="6144895" h="342265">
                  <a:moveTo>
                    <a:pt x="0" y="342245"/>
                  </a:moveTo>
                  <a:lnTo>
                    <a:pt x="6144799" y="342245"/>
                  </a:lnTo>
                  <a:lnTo>
                    <a:pt x="6144799" y="0"/>
                  </a:lnTo>
                  <a:lnTo>
                    <a:pt x="0" y="0"/>
                  </a:lnTo>
                  <a:lnTo>
                    <a:pt x="0" y="342245"/>
                  </a:lnTo>
                  <a:close/>
                </a:path>
              </a:pathLst>
            </a:custGeom>
            <a:ln w="13037">
              <a:solidFill>
                <a:srgbClr val="000000"/>
              </a:solidFill>
            </a:ln>
          </p:spPr>
          <p:txBody>
            <a:bodyPr wrap="square" lIns="0" tIns="0" rIns="0" bIns="0" rtlCol="0"/>
            <a:lstStyle/>
            <a:p>
              <a:endParaRPr/>
            </a:p>
          </p:txBody>
        </p:sp>
        <p:sp>
          <p:nvSpPr>
            <p:cNvPr id="9" name="object 9"/>
            <p:cNvSpPr/>
            <p:nvPr/>
          </p:nvSpPr>
          <p:spPr>
            <a:xfrm>
              <a:off x="1291448" y="1124215"/>
              <a:ext cx="196215" cy="342265"/>
            </a:xfrm>
            <a:custGeom>
              <a:avLst/>
              <a:gdLst/>
              <a:ahLst/>
              <a:cxnLst/>
              <a:rect l="l" t="t" r="r" b="b"/>
              <a:pathLst>
                <a:path w="196215" h="342265">
                  <a:moveTo>
                    <a:pt x="97817" y="0"/>
                  </a:moveTo>
                  <a:lnTo>
                    <a:pt x="40047" y="33012"/>
                  </a:lnTo>
                  <a:lnTo>
                    <a:pt x="18873" y="70052"/>
                  </a:lnTo>
                  <a:lnTo>
                    <a:pt x="4986" y="117028"/>
                  </a:lnTo>
                  <a:lnTo>
                    <a:pt x="0" y="171122"/>
                  </a:lnTo>
                  <a:lnTo>
                    <a:pt x="4986" y="225217"/>
                  </a:lnTo>
                  <a:lnTo>
                    <a:pt x="18873" y="272192"/>
                  </a:lnTo>
                  <a:lnTo>
                    <a:pt x="40047" y="309233"/>
                  </a:lnTo>
                  <a:lnTo>
                    <a:pt x="66899" y="333523"/>
                  </a:lnTo>
                  <a:lnTo>
                    <a:pt x="97817" y="342245"/>
                  </a:lnTo>
                  <a:lnTo>
                    <a:pt x="128737" y="333523"/>
                  </a:lnTo>
                  <a:lnTo>
                    <a:pt x="155589" y="309233"/>
                  </a:lnTo>
                  <a:lnTo>
                    <a:pt x="176763" y="272192"/>
                  </a:lnTo>
                  <a:lnTo>
                    <a:pt x="190649" y="225217"/>
                  </a:lnTo>
                  <a:lnTo>
                    <a:pt x="195635" y="171122"/>
                  </a:lnTo>
                  <a:lnTo>
                    <a:pt x="190649" y="117028"/>
                  </a:lnTo>
                  <a:lnTo>
                    <a:pt x="176763" y="70052"/>
                  </a:lnTo>
                  <a:lnTo>
                    <a:pt x="155589" y="33012"/>
                  </a:lnTo>
                  <a:lnTo>
                    <a:pt x="128737" y="8722"/>
                  </a:lnTo>
                  <a:lnTo>
                    <a:pt x="97817" y="0"/>
                  </a:lnTo>
                  <a:close/>
                </a:path>
              </a:pathLst>
            </a:custGeom>
            <a:solidFill>
              <a:srgbClr val="404040"/>
            </a:solidFill>
          </p:spPr>
          <p:txBody>
            <a:bodyPr wrap="square" lIns="0" tIns="0" rIns="0" bIns="0" rtlCol="0"/>
            <a:lstStyle/>
            <a:p>
              <a:endParaRPr/>
            </a:p>
          </p:txBody>
        </p:sp>
        <p:sp>
          <p:nvSpPr>
            <p:cNvPr id="10" name="object 10"/>
            <p:cNvSpPr/>
            <p:nvPr/>
          </p:nvSpPr>
          <p:spPr>
            <a:xfrm>
              <a:off x="1291448" y="1124215"/>
              <a:ext cx="196215" cy="342265"/>
            </a:xfrm>
            <a:custGeom>
              <a:avLst/>
              <a:gdLst/>
              <a:ahLst/>
              <a:cxnLst/>
              <a:rect l="l" t="t" r="r" b="b"/>
              <a:pathLst>
                <a:path w="196215" h="342265">
                  <a:moveTo>
                    <a:pt x="0" y="171122"/>
                  </a:moveTo>
                  <a:lnTo>
                    <a:pt x="4986" y="117028"/>
                  </a:lnTo>
                  <a:lnTo>
                    <a:pt x="18873" y="70052"/>
                  </a:lnTo>
                  <a:lnTo>
                    <a:pt x="40047" y="33012"/>
                  </a:lnTo>
                  <a:lnTo>
                    <a:pt x="97817" y="0"/>
                  </a:lnTo>
                  <a:lnTo>
                    <a:pt x="128737" y="8722"/>
                  </a:lnTo>
                  <a:lnTo>
                    <a:pt x="155589" y="33012"/>
                  </a:lnTo>
                  <a:lnTo>
                    <a:pt x="176763" y="70052"/>
                  </a:lnTo>
                  <a:lnTo>
                    <a:pt x="190649" y="117028"/>
                  </a:lnTo>
                  <a:lnTo>
                    <a:pt x="195635" y="171122"/>
                  </a:lnTo>
                  <a:lnTo>
                    <a:pt x="190649" y="225217"/>
                  </a:lnTo>
                  <a:lnTo>
                    <a:pt x="176763" y="272192"/>
                  </a:lnTo>
                  <a:lnTo>
                    <a:pt x="155589" y="309233"/>
                  </a:lnTo>
                  <a:lnTo>
                    <a:pt x="128737" y="333523"/>
                  </a:lnTo>
                  <a:lnTo>
                    <a:pt x="97817" y="342245"/>
                  </a:lnTo>
                  <a:lnTo>
                    <a:pt x="66899" y="333523"/>
                  </a:lnTo>
                  <a:lnTo>
                    <a:pt x="40047" y="309233"/>
                  </a:lnTo>
                  <a:lnTo>
                    <a:pt x="18873" y="272192"/>
                  </a:lnTo>
                  <a:lnTo>
                    <a:pt x="4986" y="225217"/>
                  </a:lnTo>
                  <a:lnTo>
                    <a:pt x="0" y="171122"/>
                  </a:lnTo>
                  <a:close/>
                </a:path>
              </a:pathLst>
            </a:custGeom>
            <a:ln w="13041">
              <a:solidFill>
                <a:srgbClr val="D9D9D9"/>
              </a:solidFill>
            </a:ln>
          </p:spPr>
          <p:txBody>
            <a:bodyPr wrap="square" lIns="0" tIns="0" rIns="0" bIns="0" rtlCol="0"/>
            <a:lstStyle/>
            <a:p>
              <a:endParaRPr/>
            </a:p>
          </p:txBody>
        </p:sp>
        <p:sp>
          <p:nvSpPr>
            <p:cNvPr id="11" name="object 11"/>
            <p:cNvSpPr/>
            <p:nvPr/>
          </p:nvSpPr>
          <p:spPr>
            <a:xfrm>
              <a:off x="7454018" y="1124215"/>
              <a:ext cx="196215" cy="342265"/>
            </a:xfrm>
            <a:custGeom>
              <a:avLst/>
              <a:gdLst/>
              <a:ahLst/>
              <a:cxnLst/>
              <a:rect l="l" t="t" r="r" b="b"/>
              <a:pathLst>
                <a:path w="196215" h="342265">
                  <a:moveTo>
                    <a:pt x="97817" y="0"/>
                  </a:moveTo>
                  <a:lnTo>
                    <a:pt x="40003" y="33012"/>
                  </a:lnTo>
                  <a:lnTo>
                    <a:pt x="18843" y="70052"/>
                  </a:lnTo>
                  <a:lnTo>
                    <a:pt x="4976" y="117028"/>
                  </a:lnTo>
                  <a:lnTo>
                    <a:pt x="0" y="171122"/>
                  </a:lnTo>
                  <a:lnTo>
                    <a:pt x="4976" y="225217"/>
                  </a:lnTo>
                  <a:lnTo>
                    <a:pt x="18843" y="272192"/>
                  </a:lnTo>
                  <a:lnTo>
                    <a:pt x="40003" y="309233"/>
                  </a:lnTo>
                  <a:lnTo>
                    <a:pt x="66860" y="333523"/>
                  </a:lnTo>
                  <a:lnTo>
                    <a:pt x="97817" y="342245"/>
                  </a:lnTo>
                  <a:lnTo>
                    <a:pt x="128733" y="333523"/>
                  </a:lnTo>
                  <a:lnTo>
                    <a:pt x="155584" y="309233"/>
                  </a:lnTo>
                  <a:lnTo>
                    <a:pt x="176760" y="272192"/>
                  </a:lnTo>
                  <a:lnTo>
                    <a:pt x="190648" y="225217"/>
                  </a:lnTo>
                  <a:lnTo>
                    <a:pt x="195635" y="171122"/>
                  </a:lnTo>
                  <a:lnTo>
                    <a:pt x="190648" y="117028"/>
                  </a:lnTo>
                  <a:lnTo>
                    <a:pt x="176760" y="70052"/>
                  </a:lnTo>
                  <a:lnTo>
                    <a:pt x="155584" y="33012"/>
                  </a:lnTo>
                  <a:lnTo>
                    <a:pt x="128733" y="8722"/>
                  </a:lnTo>
                  <a:lnTo>
                    <a:pt x="97817" y="0"/>
                  </a:lnTo>
                  <a:close/>
                </a:path>
              </a:pathLst>
            </a:custGeom>
            <a:solidFill>
              <a:srgbClr val="404040"/>
            </a:solidFill>
          </p:spPr>
          <p:txBody>
            <a:bodyPr wrap="square" lIns="0" tIns="0" rIns="0" bIns="0" rtlCol="0"/>
            <a:lstStyle/>
            <a:p>
              <a:endParaRPr/>
            </a:p>
          </p:txBody>
        </p:sp>
        <p:sp>
          <p:nvSpPr>
            <p:cNvPr id="12" name="object 12"/>
            <p:cNvSpPr/>
            <p:nvPr/>
          </p:nvSpPr>
          <p:spPr>
            <a:xfrm>
              <a:off x="7454018" y="1124215"/>
              <a:ext cx="196215" cy="342265"/>
            </a:xfrm>
            <a:custGeom>
              <a:avLst/>
              <a:gdLst/>
              <a:ahLst/>
              <a:cxnLst/>
              <a:rect l="l" t="t" r="r" b="b"/>
              <a:pathLst>
                <a:path w="196215" h="342265">
                  <a:moveTo>
                    <a:pt x="0" y="171122"/>
                  </a:moveTo>
                  <a:lnTo>
                    <a:pt x="4976" y="117028"/>
                  </a:lnTo>
                  <a:lnTo>
                    <a:pt x="18843" y="70052"/>
                  </a:lnTo>
                  <a:lnTo>
                    <a:pt x="40003" y="33012"/>
                  </a:lnTo>
                  <a:lnTo>
                    <a:pt x="97817" y="0"/>
                  </a:lnTo>
                  <a:lnTo>
                    <a:pt x="128733" y="8722"/>
                  </a:lnTo>
                  <a:lnTo>
                    <a:pt x="155584" y="33012"/>
                  </a:lnTo>
                  <a:lnTo>
                    <a:pt x="176760" y="70052"/>
                  </a:lnTo>
                  <a:lnTo>
                    <a:pt x="190648" y="117028"/>
                  </a:lnTo>
                  <a:lnTo>
                    <a:pt x="195635" y="171122"/>
                  </a:lnTo>
                  <a:lnTo>
                    <a:pt x="190648" y="225217"/>
                  </a:lnTo>
                  <a:lnTo>
                    <a:pt x="176760" y="272192"/>
                  </a:lnTo>
                  <a:lnTo>
                    <a:pt x="155584" y="309233"/>
                  </a:lnTo>
                  <a:lnTo>
                    <a:pt x="128733" y="333523"/>
                  </a:lnTo>
                  <a:lnTo>
                    <a:pt x="97817" y="342245"/>
                  </a:lnTo>
                  <a:lnTo>
                    <a:pt x="66860" y="333523"/>
                  </a:lnTo>
                  <a:lnTo>
                    <a:pt x="40003" y="309233"/>
                  </a:lnTo>
                  <a:lnTo>
                    <a:pt x="18843" y="272192"/>
                  </a:lnTo>
                  <a:lnTo>
                    <a:pt x="4976" y="225217"/>
                  </a:lnTo>
                  <a:lnTo>
                    <a:pt x="0" y="171122"/>
                  </a:lnTo>
                  <a:close/>
                </a:path>
              </a:pathLst>
            </a:custGeom>
            <a:ln w="13041">
              <a:solidFill>
                <a:srgbClr val="D9D9D9"/>
              </a:solidFill>
            </a:ln>
          </p:spPr>
          <p:txBody>
            <a:bodyPr wrap="square" lIns="0" tIns="0" rIns="0" bIns="0" rtlCol="0"/>
            <a:lstStyle/>
            <a:p>
              <a:endParaRPr/>
            </a:p>
          </p:txBody>
        </p:sp>
      </p:grpSp>
      <p:sp>
        <p:nvSpPr>
          <p:cNvPr id="13" name="object 13"/>
          <p:cNvSpPr txBox="1"/>
          <p:nvPr/>
        </p:nvSpPr>
        <p:spPr>
          <a:xfrm>
            <a:off x="4232789" y="1176165"/>
            <a:ext cx="524510" cy="208279"/>
          </a:xfrm>
          <a:prstGeom prst="rect">
            <a:avLst/>
          </a:prstGeom>
        </p:spPr>
        <p:txBody>
          <a:bodyPr vert="horz" wrap="square" lIns="0" tIns="12065" rIns="0" bIns="0" rtlCol="0">
            <a:spAutoFit/>
          </a:bodyPr>
          <a:lstStyle/>
          <a:p>
            <a:pPr marL="12700">
              <a:lnSpc>
                <a:spcPct val="100000"/>
              </a:lnSpc>
              <a:spcBef>
                <a:spcPts val="95"/>
              </a:spcBef>
            </a:pPr>
            <a:r>
              <a:rPr sz="1200" b="1" spc="-5" dirty="0">
                <a:latin typeface="Arial"/>
                <a:cs typeface="Arial"/>
              </a:rPr>
              <a:t>Carrier</a:t>
            </a:r>
            <a:endParaRPr sz="1200">
              <a:latin typeface="Arial"/>
              <a:cs typeface="Arial"/>
            </a:endParaRPr>
          </a:p>
        </p:txBody>
      </p:sp>
      <p:grpSp>
        <p:nvGrpSpPr>
          <p:cNvPr id="14" name="object 14"/>
          <p:cNvGrpSpPr/>
          <p:nvPr/>
        </p:nvGrpSpPr>
        <p:grpSpPr>
          <a:xfrm>
            <a:off x="1279701" y="3117049"/>
            <a:ext cx="1197610" cy="2468245"/>
            <a:chOff x="1279701" y="3117049"/>
            <a:chExt cx="1197610" cy="2468245"/>
          </a:xfrm>
        </p:grpSpPr>
        <p:sp>
          <p:nvSpPr>
            <p:cNvPr id="15" name="object 15"/>
            <p:cNvSpPr/>
            <p:nvPr/>
          </p:nvSpPr>
          <p:spPr>
            <a:xfrm>
              <a:off x="1291448" y="3128797"/>
              <a:ext cx="1174115" cy="2444750"/>
            </a:xfrm>
            <a:custGeom>
              <a:avLst/>
              <a:gdLst/>
              <a:ahLst/>
              <a:cxnLst/>
              <a:rect l="l" t="t" r="r" b="b"/>
              <a:pathLst>
                <a:path w="1174114" h="2444750">
                  <a:moveTo>
                    <a:pt x="1075940" y="0"/>
                  </a:moveTo>
                  <a:lnTo>
                    <a:pt x="97817" y="0"/>
                  </a:lnTo>
                  <a:lnTo>
                    <a:pt x="59742" y="7685"/>
                  </a:lnTo>
                  <a:lnTo>
                    <a:pt x="28650" y="28642"/>
                  </a:lnTo>
                  <a:lnTo>
                    <a:pt x="7687" y="59724"/>
                  </a:lnTo>
                  <a:lnTo>
                    <a:pt x="0" y="97784"/>
                  </a:lnTo>
                  <a:lnTo>
                    <a:pt x="0" y="2346838"/>
                  </a:lnTo>
                  <a:lnTo>
                    <a:pt x="7686" y="2384902"/>
                  </a:lnTo>
                  <a:lnTo>
                    <a:pt x="28649" y="2415985"/>
                  </a:lnTo>
                  <a:lnTo>
                    <a:pt x="59742" y="2436943"/>
                  </a:lnTo>
                  <a:lnTo>
                    <a:pt x="97817" y="2444633"/>
                  </a:lnTo>
                  <a:lnTo>
                    <a:pt x="1075940" y="2444633"/>
                  </a:lnTo>
                  <a:lnTo>
                    <a:pt x="1114058" y="2436943"/>
                  </a:lnTo>
                  <a:lnTo>
                    <a:pt x="1145146" y="2415986"/>
                  </a:lnTo>
                  <a:lnTo>
                    <a:pt x="1166085" y="2384907"/>
                  </a:lnTo>
                  <a:lnTo>
                    <a:pt x="1173758" y="2346849"/>
                  </a:lnTo>
                  <a:lnTo>
                    <a:pt x="1173758" y="97784"/>
                  </a:lnTo>
                  <a:lnTo>
                    <a:pt x="1166085" y="59724"/>
                  </a:lnTo>
                  <a:lnTo>
                    <a:pt x="1145146" y="28642"/>
                  </a:lnTo>
                  <a:lnTo>
                    <a:pt x="1114058" y="7685"/>
                  </a:lnTo>
                  <a:lnTo>
                    <a:pt x="1075940" y="0"/>
                  </a:lnTo>
                  <a:close/>
                </a:path>
              </a:pathLst>
            </a:custGeom>
            <a:solidFill>
              <a:srgbClr val="D9D9D9"/>
            </a:solidFill>
          </p:spPr>
          <p:txBody>
            <a:bodyPr wrap="square" lIns="0" tIns="0" rIns="0" bIns="0" rtlCol="0"/>
            <a:lstStyle/>
            <a:p>
              <a:endParaRPr/>
            </a:p>
          </p:txBody>
        </p:sp>
        <p:sp>
          <p:nvSpPr>
            <p:cNvPr id="16" name="object 16"/>
            <p:cNvSpPr/>
            <p:nvPr/>
          </p:nvSpPr>
          <p:spPr>
            <a:xfrm>
              <a:off x="1291448" y="3128797"/>
              <a:ext cx="1174115" cy="2444750"/>
            </a:xfrm>
            <a:custGeom>
              <a:avLst/>
              <a:gdLst/>
              <a:ahLst/>
              <a:cxnLst/>
              <a:rect l="l" t="t" r="r" b="b"/>
              <a:pathLst>
                <a:path w="1174114" h="2444750">
                  <a:moveTo>
                    <a:pt x="1075940" y="2444633"/>
                  </a:moveTo>
                  <a:lnTo>
                    <a:pt x="1114058" y="2436943"/>
                  </a:lnTo>
                  <a:lnTo>
                    <a:pt x="1145146" y="2415986"/>
                  </a:lnTo>
                  <a:lnTo>
                    <a:pt x="1166085" y="2384907"/>
                  </a:lnTo>
                  <a:lnTo>
                    <a:pt x="1173758" y="2346849"/>
                  </a:lnTo>
                  <a:lnTo>
                    <a:pt x="1173758" y="97784"/>
                  </a:lnTo>
                  <a:lnTo>
                    <a:pt x="1166085" y="59724"/>
                  </a:lnTo>
                  <a:lnTo>
                    <a:pt x="1145146" y="28642"/>
                  </a:lnTo>
                  <a:lnTo>
                    <a:pt x="1114058" y="7685"/>
                  </a:lnTo>
                  <a:lnTo>
                    <a:pt x="1075940" y="0"/>
                  </a:lnTo>
                  <a:lnTo>
                    <a:pt x="97817" y="0"/>
                  </a:lnTo>
                  <a:lnTo>
                    <a:pt x="59742" y="7685"/>
                  </a:lnTo>
                  <a:lnTo>
                    <a:pt x="28650" y="28642"/>
                  </a:lnTo>
                  <a:lnTo>
                    <a:pt x="7687" y="59724"/>
                  </a:lnTo>
                  <a:lnTo>
                    <a:pt x="0" y="97784"/>
                  </a:lnTo>
                  <a:lnTo>
                    <a:pt x="0" y="2346838"/>
                  </a:lnTo>
                  <a:lnTo>
                    <a:pt x="7686" y="2384902"/>
                  </a:lnTo>
                  <a:lnTo>
                    <a:pt x="28649" y="2415985"/>
                  </a:lnTo>
                  <a:lnTo>
                    <a:pt x="59742" y="2436943"/>
                  </a:lnTo>
                  <a:lnTo>
                    <a:pt x="97817" y="2444633"/>
                  </a:lnTo>
                  <a:lnTo>
                    <a:pt x="1075940" y="2444622"/>
                  </a:lnTo>
                  <a:close/>
                </a:path>
              </a:pathLst>
            </a:custGeom>
            <a:ln w="23474">
              <a:solidFill>
                <a:srgbClr val="000000"/>
              </a:solidFill>
            </a:ln>
          </p:spPr>
          <p:txBody>
            <a:bodyPr wrap="square" lIns="0" tIns="0" rIns="0" bIns="0" rtlCol="0"/>
            <a:lstStyle/>
            <a:p>
              <a:endParaRPr/>
            </a:p>
          </p:txBody>
        </p:sp>
      </p:grpSp>
      <p:grpSp>
        <p:nvGrpSpPr>
          <p:cNvPr id="17" name="object 17"/>
          <p:cNvGrpSpPr/>
          <p:nvPr/>
        </p:nvGrpSpPr>
        <p:grpSpPr>
          <a:xfrm>
            <a:off x="6757547" y="1552498"/>
            <a:ext cx="1002030" cy="4032885"/>
            <a:chOff x="6757547" y="1552498"/>
            <a:chExt cx="1002030" cy="4032885"/>
          </a:xfrm>
        </p:grpSpPr>
        <p:sp>
          <p:nvSpPr>
            <p:cNvPr id="18" name="object 18"/>
            <p:cNvSpPr/>
            <p:nvPr/>
          </p:nvSpPr>
          <p:spPr>
            <a:xfrm>
              <a:off x="6769294" y="1564245"/>
              <a:ext cx="978535" cy="4009390"/>
            </a:xfrm>
            <a:custGeom>
              <a:avLst/>
              <a:gdLst/>
              <a:ahLst/>
              <a:cxnLst/>
              <a:rect l="l" t="t" r="r" b="b"/>
              <a:pathLst>
                <a:path w="978534" h="4009390">
                  <a:moveTo>
                    <a:pt x="880359" y="0"/>
                  </a:moveTo>
                  <a:lnTo>
                    <a:pt x="97817" y="0"/>
                  </a:lnTo>
                  <a:lnTo>
                    <a:pt x="59699" y="7685"/>
                  </a:lnTo>
                  <a:lnTo>
                    <a:pt x="28611" y="28642"/>
                  </a:lnTo>
                  <a:lnTo>
                    <a:pt x="7672" y="59724"/>
                  </a:lnTo>
                  <a:lnTo>
                    <a:pt x="0" y="97784"/>
                  </a:lnTo>
                  <a:lnTo>
                    <a:pt x="2" y="3911400"/>
                  </a:lnTo>
                  <a:lnTo>
                    <a:pt x="7675" y="3949458"/>
                  </a:lnTo>
                  <a:lnTo>
                    <a:pt x="28613" y="3980538"/>
                  </a:lnTo>
                  <a:lnTo>
                    <a:pt x="59700" y="4001495"/>
                  </a:lnTo>
                  <a:lnTo>
                    <a:pt x="97817" y="4009185"/>
                  </a:lnTo>
                  <a:lnTo>
                    <a:pt x="880304" y="4009174"/>
                  </a:lnTo>
                  <a:lnTo>
                    <a:pt x="918371" y="4001495"/>
                  </a:lnTo>
                  <a:lnTo>
                    <a:pt x="949471" y="3980537"/>
                  </a:lnTo>
                  <a:lnTo>
                    <a:pt x="970442" y="3949454"/>
                  </a:lnTo>
                  <a:lnTo>
                    <a:pt x="978177" y="3911400"/>
                  </a:lnTo>
                  <a:lnTo>
                    <a:pt x="978177" y="97784"/>
                  </a:lnTo>
                  <a:lnTo>
                    <a:pt x="970443" y="59724"/>
                  </a:lnTo>
                  <a:lnTo>
                    <a:pt x="949483" y="28642"/>
                  </a:lnTo>
                  <a:lnTo>
                    <a:pt x="918416" y="7685"/>
                  </a:lnTo>
                  <a:lnTo>
                    <a:pt x="880359" y="0"/>
                  </a:lnTo>
                  <a:close/>
                </a:path>
              </a:pathLst>
            </a:custGeom>
            <a:solidFill>
              <a:srgbClr val="D9D9D9"/>
            </a:solidFill>
          </p:spPr>
          <p:txBody>
            <a:bodyPr wrap="square" lIns="0" tIns="0" rIns="0" bIns="0" rtlCol="0"/>
            <a:lstStyle/>
            <a:p>
              <a:endParaRPr/>
            </a:p>
          </p:txBody>
        </p:sp>
        <p:sp>
          <p:nvSpPr>
            <p:cNvPr id="19" name="object 19"/>
            <p:cNvSpPr/>
            <p:nvPr/>
          </p:nvSpPr>
          <p:spPr>
            <a:xfrm>
              <a:off x="6769294" y="1564245"/>
              <a:ext cx="978535" cy="4009390"/>
            </a:xfrm>
            <a:custGeom>
              <a:avLst/>
              <a:gdLst/>
              <a:ahLst/>
              <a:cxnLst/>
              <a:rect l="l" t="t" r="r" b="b"/>
              <a:pathLst>
                <a:path w="978534" h="4009390">
                  <a:moveTo>
                    <a:pt x="880250" y="4009185"/>
                  </a:moveTo>
                  <a:lnTo>
                    <a:pt x="918370" y="4001495"/>
                  </a:lnTo>
                  <a:lnTo>
                    <a:pt x="949470" y="3980538"/>
                  </a:lnTo>
                  <a:lnTo>
                    <a:pt x="970441" y="3949458"/>
                  </a:lnTo>
                  <a:lnTo>
                    <a:pt x="978177" y="3911400"/>
                  </a:lnTo>
                  <a:lnTo>
                    <a:pt x="978177" y="97784"/>
                  </a:lnTo>
                  <a:lnTo>
                    <a:pt x="970443" y="59724"/>
                  </a:lnTo>
                  <a:lnTo>
                    <a:pt x="949483" y="28642"/>
                  </a:lnTo>
                  <a:lnTo>
                    <a:pt x="918416" y="7685"/>
                  </a:lnTo>
                  <a:lnTo>
                    <a:pt x="880359" y="0"/>
                  </a:lnTo>
                  <a:lnTo>
                    <a:pt x="97817" y="0"/>
                  </a:lnTo>
                  <a:lnTo>
                    <a:pt x="59699" y="7685"/>
                  </a:lnTo>
                  <a:lnTo>
                    <a:pt x="28611" y="28642"/>
                  </a:lnTo>
                  <a:lnTo>
                    <a:pt x="7672" y="59724"/>
                  </a:lnTo>
                  <a:lnTo>
                    <a:pt x="0" y="97784"/>
                  </a:lnTo>
                  <a:lnTo>
                    <a:pt x="0" y="3911389"/>
                  </a:lnTo>
                  <a:lnTo>
                    <a:pt x="7672" y="3949454"/>
                  </a:lnTo>
                  <a:lnTo>
                    <a:pt x="28611" y="3980536"/>
                  </a:lnTo>
                  <a:lnTo>
                    <a:pt x="59699" y="4001495"/>
                  </a:lnTo>
                  <a:lnTo>
                    <a:pt x="97817" y="4009185"/>
                  </a:lnTo>
                  <a:lnTo>
                    <a:pt x="880359" y="4009174"/>
                  </a:lnTo>
                  <a:close/>
                </a:path>
              </a:pathLst>
            </a:custGeom>
            <a:ln w="23475">
              <a:solidFill>
                <a:srgbClr val="000000"/>
              </a:solidFill>
            </a:ln>
          </p:spPr>
          <p:txBody>
            <a:bodyPr wrap="square" lIns="0" tIns="0" rIns="0" bIns="0" rtlCol="0"/>
            <a:lstStyle/>
            <a:p>
              <a:endParaRPr/>
            </a:p>
          </p:txBody>
        </p:sp>
      </p:grpSp>
      <p:grpSp>
        <p:nvGrpSpPr>
          <p:cNvPr id="20" name="object 20"/>
          <p:cNvGrpSpPr/>
          <p:nvPr/>
        </p:nvGrpSpPr>
        <p:grpSpPr>
          <a:xfrm>
            <a:off x="2611933" y="1564256"/>
            <a:ext cx="4012565" cy="4109085"/>
            <a:chOff x="2611933" y="1564256"/>
            <a:chExt cx="4012565" cy="4109085"/>
          </a:xfrm>
        </p:grpSpPr>
        <p:sp>
          <p:nvSpPr>
            <p:cNvPr id="21" name="object 21"/>
            <p:cNvSpPr/>
            <p:nvPr/>
          </p:nvSpPr>
          <p:spPr>
            <a:xfrm>
              <a:off x="2709849" y="1662048"/>
              <a:ext cx="3912870" cy="4009390"/>
            </a:xfrm>
            <a:custGeom>
              <a:avLst/>
              <a:gdLst/>
              <a:ahLst/>
              <a:cxnLst/>
              <a:rect l="l" t="t" r="r" b="b"/>
              <a:pathLst>
                <a:path w="3912870" h="4009390">
                  <a:moveTo>
                    <a:pt x="3912717" y="0"/>
                  </a:moveTo>
                  <a:lnTo>
                    <a:pt x="0" y="0"/>
                  </a:lnTo>
                  <a:lnTo>
                    <a:pt x="0" y="3911371"/>
                  </a:lnTo>
                  <a:lnTo>
                    <a:pt x="0" y="4009161"/>
                  </a:lnTo>
                  <a:lnTo>
                    <a:pt x="3912717" y="4009161"/>
                  </a:lnTo>
                  <a:lnTo>
                    <a:pt x="3912717" y="3911371"/>
                  </a:lnTo>
                  <a:lnTo>
                    <a:pt x="3912717" y="0"/>
                  </a:lnTo>
                  <a:close/>
                </a:path>
              </a:pathLst>
            </a:custGeom>
            <a:solidFill>
              <a:srgbClr val="4879C0"/>
            </a:solidFill>
          </p:spPr>
          <p:txBody>
            <a:bodyPr wrap="square" lIns="0" tIns="0" rIns="0" bIns="0" rtlCol="0"/>
            <a:lstStyle/>
            <a:p>
              <a:endParaRPr/>
            </a:p>
          </p:txBody>
        </p:sp>
        <p:sp>
          <p:nvSpPr>
            <p:cNvPr id="22" name="object 22"/>
            <p:cNvSpPr/>
            <p:nvPr/>
          </p:nvSpPr>
          <p:spPr>
            <a:xfrm>
              <a:off x="2709859" y="1662030"/>
              <a:ext cx="3912870" cy="4009390"/>
            </a:xfrm>
            <a:custGeom>
              <a:avLst/>
              <a:gdLst/>
              <a:ahLst/>
              <a:cxnLst/>
              <a:rect l="l" t="t" r="r" b="b"/>
              <a:pathLst>
                <a:path w="3912870" h="4009390">
                  <a:moveTo>
                    <a:pt x="0" y="4009174"/>
                  </a:moveTo>
                  <a:lnTo>
                    <a:pt x="3912708" y="4009174"/>
                  </a:lnTo>
                  <a:lnTo>
                    <a:pt x="3912708" y="0"/>
                  </a:lnTo>
                  <a:lnTo>
                    <a:pt x="0" y="0"/>
                  </a:lnTo>
                  <a:lnTo>
                    <a:pt x="0" y="4009174"/>
                  </a:lnTo>
                </a:path>
              </a:pathLst>
            </a:custGeom>
            <a:ln w="3175">
              <a:solidFill>
                <a:srgbClr val="4879C0"/>
              </a:solidFill>
            </a:ln>
          </p:spPr>
          <p:txBody>
            <a:bodyPr wrap="square" lIns="0" tIns="0" rIns="0" bIns="0" rtlCol="0"/>
            <a:lstStyle/>
            <a:p>
              <a:endParaRPr/>
            </a:p>
          </p:txBody>
        </p:sp>
        <p:sp>
          <p:nvSpPr>
            <p:cNvPr id="23" name="object 23"/>
            <p:cNvSpPr/>
            <p:nvPr/>
          </p:nvSpPr>
          <p:spPr>
            <a:xfrm>
              <a:off x="2611933" y="1564256"/>
              <a:ext cx="3912870" cy="4009390"/>
            </a:xfrm>
            <a:custGeom>
              <a:avLst/>
              <a:gdLst/>
              <a:ahLst/>
              <a:cxnLst/>
              <a:rect l="l" t="t" r="r" b="b"/>
              <a:pathLst>
                <a:path w="3912870" h="4009390">
                  <a:moveTo>
                    <a:pt x="3912708" y="0"/>
                  </a:moveTo>
                  <a:lnTo>
                    <a:pt x="0" y="0"/>
                  </a:lnTo>
                  <a:lnTo>
                    <a:pt x="0" y="4009163"/>
                  </a:lnTo>
                  <a:lnTo>
                    <a:pt x="3912708" y="4009163"/>
                  </a:lnTo>
                  <a:lnTo>
                    <a:pt x="3912708" y="0"/>
                  </a:lnTo>
                  <a:close/>
                </a:path>
              </a:pathLst>
            </a:custGeom>
            <a:solidFill>
              <a:srgbClr val="E8EDF7"/>
            </a:solidFill>
          </p:spPr>
          <p:txBody>
            <a:bodyPr wrap="square" lIns="0" tIns="0" rIns="0" bIns="0" rtlCol="0"/>
            <a:lstStyle/>
            <a:p>
              <a:endParaRPr/>
            </a:p>
          </p:txBody>
        </p:sp>
      </p:grpSp>
      <p:sp>
        <p:nvSpPr>
          <p:cNvPr id="24" name="object 24"/>
          <p:cNvSpPr txBox="1"/>
          <p:nvPr/>
        </p:nvSpPr>
        <p:spPr>
          <a:xfrm>
            <a:off x="5888935" y="2053189"/>
            <a:ext cx="196215" cy="3324860"/>
          </a:xfrm>
          <a:prstGeom prst="rect">
            <a:avLst/>
          </a:prstGeom>
          <a:solidFill>
            <a:srgbClr val="AEC2DA"/>
          </a:solidFill>
          <a:ln w="23476">
            <a:solidFill>
              <a:srgbClr val="000000"/>
            </a:solidFill>
          </a:ln>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5"/>
              </a:spcBef>
            </a:pPr>
            <a:endParaRPr sz="1450">
              <a:latin typeface="Times New Roman"/>
              <a:cs typeface="Times New Roman"/>
            </a:endParaRPr>
          </a:p>
          <a:p>
            <a:pPr marL="43180">
              <a:lnSpc>
                <a:spcPct val="100000"/>
              </a:lnSpc>
            </a:pPr>
            <a:r>
              <a:rPr sz="1500" b="1" spc="25" dirty="0">
                <a:latin typeface="Arial"/>
                <a:cs typeface="Arial"/>
              </a:rPr>
              <a:t>S</a:t>
            </a:r>
            <a:endParaRPr sz="1500">
              <a:latin typeface="Arial"/>
              <a:cs typeface="Arial"/>
            </a:endParaRPr>
          </a:p>
          <a:p>
            <a:pPr marL="43180" marR="24765" algn="just">
              <a:lnSpc>
                <a:spcPct val="102699"/>
              </a:lnSpc>
            </a:pPr>
            <a:r>
              <a:rPr sz="1500" b="1" spc="10" dirty="0">
                <a:latin typeface="Arial"/>
                <a:cs typeface="Arial"/>
              </a:rPr>
              <a:t>e  c  </a:t>
            </a:r>
            <a:r>
              <a:rPr sz="1500" b="1" spc="15" dirty="0">
                <a:latin typeface="Arial"/>
                <a:cs typeface="Arial"/>
              </a:rPr>
              <a:t>u  r </a:t>
            </a:r>
            <a:r>
              <a:rPr sz="1500" b="1" spc="-405" dirty="0">
                <a:latin typeface="Arial"/>
                <a:cs typeface="Arial"/>
              </a:rPr>
              <a:t> </a:t>
            </a:r>
            <a:r>
              <a:rPr sz="1500" b="1" spc="10" dirty="0">
                <a:latin typeface="Arial"/>
                <a:cs typeface="Arial"/>
              </a:rPr>
              <a:t>i </a:t>
            </a:r>
            <a:r>
              <a:rPr sz="1500" b="1" spc="15" dirty="0">
                <a:latin typeface="Arial"/>
                <a:cs typeface="Arial"/>
              </a:rPr>
              <a:t> </a:t>
            </a:r>
            <a:r>
              <a:rPr sz="1500" b="1" spc="10" dirty="0">
                <a:latin typeface="Arial"/>
                <a:cs typeface="Arial"/>
              </a:rPr>
              <a:t>t </a:t>
            </a:r>
            <a:r>
              <a:rPr sz="1500" b="1" spc="-405" dirty="0">
                <a:latin typeface="Arial"/>
                <a:cs typeface="Arial"/>
              </a:rPr>
              <a:t> </a:t>
            </a:r>
            <a:r>
              <a:rPr sz="1500" b="1" spc="20" dirty="0">
                <a:latin typeface="Arial"/>
                <a:cs typeface="Arial"/>
              </a:rPr>
              <a:t>y</a:t>
            </a:r>
            <a:endParaRPr sz="1500">
              <a:latin typeface="Arial"/>
              <a:cs typeface="Arial"/>
            </a:endParaRPr>
          </a:p>
        </p:txBody>
      </p:sp>
      <p:sp>
        <p:nvSpPr>
          <p:cNvPr id="25" name="object 25"/>
          <p:cNvSpPr txBox="1"/>
          <p:nvPr/>
        </p:nvSpPr>
        <p:spPr>
          <a:xfrm>
            <a:off x="6212929" y="2053189"/>
            <a:ext cx="183515" cy="3275965"/>
          </a:xfrm>
          <a:prstGeom prst="rect">
            <a:avLst/>
          </a:prstGeom>
          <a:solidFill>
            <a:srgbClr val="AEC2DA"/>
          </a:solidFill>
          <a:ln w="23476">
            <a:solidFill>
              <a:srgbClr val="000000"/>
            </a:solidFill>
          </a:ln>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45"/>
              </a:spcBef>
            </a:pPr>
            <a:endParaRPr sz="2050">
              <a:latin typeface="Times New Roman"/>
              <a:cs typeface="Times New Roman"/>
            </a:endParaRPr>
          </a:p>
          <a:p>
            <a:pPr marL="43180">
              <a:lnSpc>
                <a:spcPct val="100000"/>
              </a:lnSpc>
            </a:pPr>
            <a:r>
              <a:rPr sz="1500" b="1" spc="25" dirty="0">
                <a:latin typeface="Arial"/>
                <a:cs typeface="Arial"/>
              </a:rPr>
              <a:t>P</a:t>
            </a:r>
            <a:endParaRPr sz="1500">
              <a:latin typeface="Arial"/>
              <a:cs typeface="Arial"/>
            </a:endParaRPr>
          </a:p>
          <a:p>
            <a:pPr marL="43180" marR="23495" indent="9525" algn="just">
              <a:lnSpc>
                <a:spcPct val="102699"/>
              </a:lnSpc>
            </a:pPr>
            <a:r>
              <a:rPr sz="1500" b="1" spc="15" dirty="0">
                <a:latin typeface="Arial"/>
                <a:cs typeface="Arial"/>
              </a:rPr>
              <a:t>r </a:t>
            </a:r>
            <a:r>
              <a:rPr sz="1500" b="1" spc="-405" dirty="0">
                <a:latin typeface="Arial"/>
                <a:cs typeface="Arial"/>
              </a:rPr>
              <a:t> </a:t>
            </a:r>
            <a:r>
              <a:rPr sz="1500" b="1" spc="10" dirty="0">
                <a:latin typeface="Arial"/>
                <a:cs typeface="Arial"/>
              </a:rPr>
              <a:t>i </a:t>
            </a:r>
            <a:r>
              <a:rPr sz="1500" b="1" spc="-405" dirty="0">
                <a:latin typeface="Arial"/>
                <a:cs typeface="Arial"/>
              </a:rPr>
              <a:t> </a:t>
            </a:r>
            <a:r>
              <a:rPr sz="1500" b="1" spc="15" dirty="0">
                <a:latin typeface="Arial"/>
                <a:cs typeface="Arial"/>
              </a:rPr>
              <a:t>v  a  c  y</a:t>
            </a:r>
            <a:endParaRPr sz="1500">
              <a:latin typeface="Arial"/>
              <a:cs typeface="Arial"/>
            </a:endParaRPr>
          </a:p>
        </p:txBody>
      </p:sp>
      <p:sp>
        <p:nvSpPr>
          <p:cNvPr id="26" name="object 26"/>
          <p:cNvSpPr txBox="1"/>
          <p:nvPr/>
        </p:nvSpPr>
        <p:spPr>
          <a:xfrm>
            <a:off x="1413720" y="1613137"/>
            <a:ext cx="929640" cy="342265"/>
          </a:xfrm>
          <a:prstGeom prst="rect">
            <a:avLst/>
          </a:prstGeom>
          <a:solidFill>
            <a:srgbClr val="AEC2DA"/>
          </a:solidFill>
        </p:spPr>
        <p:txBody>
          <a:bodyPr vert="horz" wrap="square" lIns="0" tIns="0" rIns="0" bIns="0" rtlCol="0">
            <a:spAutoFit/>
          </a:bodyPr>
          <a:lstStyle/>
          <a:p>
            <a:pPr algn="ctr">
              <a:lnSpc>
                <a:spcPts val="1225"/>
              </a:lnSpc>
            </a:pPr>
            <a:r>
              <a:rPr sz="1200" b="1" spc="-5" dirty="0">
                <a:latin typeface="Arial"/>
                <a:cs typeface="Arial"/>
              </a:rPr>
              <a:t>Service</a:t>
            </a:r>
            <a:endParaRPr sz="1200">
              <a:latin typeface="Arial"/>
              <a:cs typeface="Arial"/>
            </a:endParaRPr>
          </a:p>
          <a:p>
            <a:pPr algn="ctr">
              <a:lnSpc>
                <a:spcPts val="1440"/>
              </a:lnSpc>
            </a:pPr>
            <a:r>
              <a:rPr sz="1200" b="1" spc="-5" dirty="0">
                <a:latin typeface="Arial"/>
                <a:cs typeface="Arial"/>
              </a:rPr>
              <a:t>Consumer</a:t>
            </a:r>
            <a:endParaRPr sz="1200">
              <a:latin typeface="Arial"/>
              <a:cs typeface="Arial"/>
            </a:endParaRPr>
          </a:p>
        </p:txBody>
      </p:sp>
      <p:sp>
        <p:nvSpPr>
          <p:cNvPr id="27" name="object 27"/>
          <p:cNvSpPr txBox="1"/>
          <p:nvPr/>
        </p:nvSpPr>
        <p:spPr>
          <a:xfrm>
            <a:off x="6916021" y="1710922"/>
            <a:ext cx="709295" cy="195580"/>
          </a:xfrm>
          <a:prstGeom prst="rect">
            <a:avLst/>
          </a:prstGeom>
          <a:solidFill>
            <a:srgbClr val="AEC2DA"/>
          </a:solidFill>
        </p:spPr>
        <p:txBody>
          <a:bodyPr vert="horz" wrap="square" lIns="0" tIns="0" rIns="0" bIns="0" rtlCol="0">
            <a:spAutoFit/>
          </a:bodyPr>
          <a:lstStyle/>
          <a:p>
            <a:pPr marL="109220">
              <a:lnSpc>
                <a:spcPts val="1370"/>
              </a:lnSpc>
            </a:pPr>
            <a:r>
              <a:rPr sz="1200" b="1" spc="-5" dirty="0">
                <a:latin typeface="Arial"/>
                <a:cs typeface="Arial"/>
              </a:rPr>
              <a:t>Broker</a:t>
            </a:r>
            <a:endParaRPr sz="1200">
              <a:latin typeface="Arial"/>
              <a:cs typeface="Arial"/>
            </a:endParaRPr>
          </a:p>
        </p:txBody>
      </p:sp>
      <p:sp>
        <p:nvSpPr>
          <p:cNvPr id="28" name="object 28"/>
          <p:cNvSpPr txBox="1"/>
          <p:nvPr/>
        </p:nvSpPr>
        <p:spPr>
          <a:xfrm>
            <a:off x="3908126" y="1710922"/>
            <a:ext cx="1320800" cy="244475"/>
          </a:xfrm>
          <a:prstGeom prst="rect">
            <a:avLst/>
          </a:prstGeom>
          <a:solidFill>
            <a:srgbClr val="AEC2DA"/>
          </a:solidFill>
        </p:spPr>
        <p:txBody>
          <a:bodyPr vert="horz" wrap="square" lIns="0" tIns="15240" rIns="0" bIns="0" rtlCol="0">
            <a:spAutoFit/>
          </a:bodyPr>
          <a:lstStyle/>
          <a:p>
            <a:pPr marL="59055">
              <a:lnSpc>
                <a:spcPct val="100000"/>
              </a:lnSpc>
              <a:spcBef>
                <a:spcPts val="120"/>
              </a:spcBef>
            </a:pPr>
            <a:r>
              <a:rPr sz="1200" b="1" spc="-5" dirty="0">
                <a:latin typeface="Arial"/>
                <a:cs typeface="Arial"/>
              </a:rPr>
              <a:t>Service</a:t>
            </a:r>
            <a:r>
              <a:rPr sz="1200" b="1" spc="-25" dirty="0">
                <a:latin typeface="Arial"/>
                <a:cs typeface="Arial"/>
              </a:rPr>
              <a:t> </a:t>
            </a:r>
            <a:r>
              <a:rPr sz="1200" b="1" spc="-5" dirty="0">
                <a:latin typeface="Arial"/>
                <a:cs typeface="Arial"/>
              </a:rPr>
              <a:t>Provider</a:t>
            </a:r>
            <a:endParaRPr sz="1200">
              <a:latin typeface="Arial"/>
              <a:cs typeface="Arial"/>
            </a:endParaRPr>
          </a:p>
        </p:txBody>
      </p:sp>
      <p:sp>
        <p:nvSpPr>
          <p:cNvPr id="29" name="object 29"/>
          <p:cNvSpPr txBox="1"/>
          <p:nvPr/>
        </p:nvSpPr>
        <p:spPr>
          <a:xfrm>
            <a:off x="1487084" y="3177689"/>
            <a:ext cx="709295" cy="195580"/>
          </a:xfrm>
          <a:prstGeom prst="rect">
            <a:avLst/>
          </a:prstGeom>
          <a:solidFill>
            <a:srgbClr val="AEC2DA"/>
          </a:solidFill>
        </p:spPr>
        <p:txBody>
          <a:bodyPr vert="horz" wrap="square" lIns="0" tIns="0" rIns="0" bIns="0" rtlCol="0">
            <a:spAutoFit/>
          </a:bodyPr>
          <a:lstStyle/>
          <a:p>
            <a:pPr marL="83820">
              <a:lnSpc>
                <a:spcPts val="1370"/>
              </a:lnSpc>
            </a:pPr>
            <a:r>
              <a:rPr sz="1200" b="1" spc="-5" dirty="0">
                <a:latin typeface="Arial"/>
                <a:cs typeface="Arial"/>
              </a:rPr>
              <a:t>Auditor</a:t>
            </a:r>
            <a:endParaRPr sz="1200">
              <a:latin typeface="Arial"/>
              <a:cs typeface="Arial"/>
            </a:endParaRPr>
          </a:p>
        </p:txBody>
      </p:sp>
      <p:grpSp>
        <p:nvGrpSpPr>
          <p:cNvPr id="30" name="object 30"/>
          <p:cNvGrpSpPr/>
          <p:nvPr/>
        </p:nvGrpSpPr>
        <p:grpSpPr>
          <a:xfrm>
            <a:off x="1436587" y="3665024"/>
            <a:ext cx="981710" cy="438150"/>
            <a:chOff x="1436587" y="3665024"/>
            <a:chExt cx="981710" cy="438150"/>
          </a:xfrm>
        </p:grpSpPr>
        <p:sp>
          <p:nvSpPr>
            <p:cNvPr id="31" name="object 31"/>
            <p:cNvSpPr/>
            <p:nvPr/>
          </p:nvSpPr>
          <p:spPr>
            <a:xfrm>
              <a:off x="1438173" y="3666616"/>
              <a:ext cx="978535" cy="434975"/>
            </a:xfrm>
            <a:custGeom>
              <a:avLst/>
              <a:gdLst/>
              <a:ahLst/>
              <a:cxnLst/>
              <a:rect l="l" t="t" r="r" b="b"/>
              <a:pathLst>
                <a:path w="978535" h="434975">
                  <a:moveTo>
                    <a:pt x="978166" y="0"/>
                  </a:moveTo>
                  <a:lnTo>
                    <a:pt x="0" y="0"/>
                  </a:lnTo>
                  <a:lnTo>
                    <a:pt x="0" y="336816"/>
                  </a:lnTo>
                  <a:lnTo>
                    <a:pt x="0" y="434594"/>
                  </a:lnTo>
                  <a:lnTo>
                    <a:pt x="978166" y="434594"/>
                  </a:lnTo>
                  <a:lnTo>
                    <a:pt x="978166" y="336816"/>
                  </a:lnTo>
                  <a:lnTo>
                    <a:pt x="978166" y="0"/>
                  </a:lnTo>
                  <a:close/>
                </a:path>
              </a:pathLst>
            </a:custGeom>
            <a:solidFill>
              <a:srgbClr val="4879C0"/>
            </a:solidFill>
          </p:spPr>
          <p:txBody>
            <a:bodyPr wrap="square" lIns="0" tIns="0" rIns="0" bIns="0" rtlCol="0"/>
            <a:lstStyle/>
            <a:p>
              <a:endParaRPr/>
            </a:p>
          </p:txBody>
        </p:sp>
        <p:sp>
          <p:nvSpPr>
            <p:cNvPr id="32" name="object 32"/>
            <p:cNvSpPr/>
            <p:nvPr/>
          </p:nvSpPr>
          <p:spPr>
            <a:xfrm>
              <a:off x="1438175" y="3666611"/>
              <a:ext cx="978535" cy="434975"/>
            </a:xfrm>
            <a:custGeom>
              <a:avLst/>
              <a:gdLst/>
              <a:ahLst/>
              <a:cxnLst/>
              <a:rect l="l" t="t" r="r" b="b"/>
              <a:pathLst>
                <a:path w="978535" h="434975">
                  <a:moveTo>
                    <a:pt x="0" y="434597"/>
                  </a:moveTo>
                  <a:lnTo>
                    <a:pt x="978122" y="434597"/>
                  </a:lnTo>
                  <a:lnTo>
                    <a:pt x="978122" y="0"/>
                  </a:lnTo>
                  <a:lnTo>
                    <a:pt x="0" y="0"/>
                  </a:lnTo>
                  <a:lnTo>
                    <a:pt x="0" y="434597"/>
                  </a:lnTo>
                </a:path>
              </a:pathLst>
            </a:custGeom>
            <a:ln w="3175">
              <a:solidFill>
                <a:srgbClr val="4879C0"/>
              </a:solidFill>
            </a:ln>
          </p:spPr>
          <p:txBody>
            <a:bodyPr wrap="square" lIns="0" tIns="0" rIns="0" bIns="0" rtlCol="0"/>
            <a:lstStyle/>
            <a:p>
              <a:endParaRPr/>
            </a:p>
          </p:txBody>
        </p:sp>
      </p:grpSp>
      <p:sp>
        <p:nvSpPr>
          <p:cNvPr id="33" name="object 33"/>
          <p:cNvSpPr txBox="1"/>
          <p:nvPr/>
        </p:nvSpPr>
        <p:spPr>
          <a:xfrm>
            <a:off x="1340357" y="3568827"/>
            <a:ext cx="978535" cy="434975"/>
          </a:xfrm>
          <a:prstGeom prst="rect">
            <a:avLst/>
          </a:prstGeom>
          <a:solidFill>
            <a:srgbClr val="E8EDF7"/>
          </a:solidFill>
          <a:ln w="3175">
            <a:solidFill>
              <a:srgbClr val="000000"/>
            </a:solidFill>
          </a:ln>
        </p:spPr>
        <p:txBody>
          <a:bodyPr vert="horz" wrap="square" lIns="0" tIns="19050" rIns="0" bIns="0" rtlCol="0">
            <a:spAutoFit/>
          </a:bodyPr>
          <a:lstStyle/>
          <a:p>
            <a:pPr marL="323850" marR="206375" indent="-109855">
              <a:lnSpc>
                <a:spcPct val="100000"/>
              </a:lnSpc>
              <a:spcBef>
                <a:spcPts val="150"/>
              </a:spcBef>
            </a:pPr>
            <a:r>
              <a:rPr sz="1200" spc="-5" dirty="0">
                <a:latin typeface="Arial MT"/>
                <a:cs typeface="Arial MT"/>
              </a:rPr>
              <a:t>Securi</a:t>
            </a:r>
            <a:r>
              <a:rPr sz="1200" spc="-10" dirty="0">
                <a:latin typeface="Arial MT"/>
                <a:cs typeface="Arial MT"/>
              </a:rPr>
              <a:t>t</a:t>
            </a:r>
            <a:r>
              <a:rPr sz="1200" spc="-5" dirty="0">
                <a:latin typeface="Arial MT"/>
                <a:cs typeface="Arial MT"/>
              </a:rPr>
              <a:t>y  audit</a:t>
            </a:r>
            <a:endParaRPr sz="1200">
              <a:latin typeface="Arial MT"/>
              <a:cs typeface="Arial MT"/>
            </a:endParaRPr>
          </a:p>
        </p:txBody>
      </p:sp>
      <p:grpSp>
        <p:nvGrpSpPr>
          <p:cNvPr id="34" name="object 34"/>
          <p:cNvGrpSpPr/>
          <p:nvPr/>
        </p:nvGrpSpPr>
        <p:grpSpPr>
          <a:xfrm>
            <a:off x="1436587" y="4251731"/>
            <a:ext cx="981710" cy="476250"/>
            <a:chOff x="1436587" y="4251731"/>
            <a:chExt cx="981710" cy="476250"/>
          </a:xfrm>
        </p:grpSpPr>
        <p:sp>
          <p:nvSpPr>
            <p:cNvPr id="35" name="object 35"/>
            <p:cNvSpPr/>
            <p:nvPr/>
          </p:nvSpPr>
          <p:spPr>
            <a:xfrm>
              <a:off x="1438173" y="4253318"/>
              <a:ext cx="978535" cy="473075"/>
            </a:xfrm>
            <a:custGeom>
              <a:avLst/>
              <a:gdLst/>
              <a:ahLst/>
              <a:cxnLst/>
              <a:rect l="l" t="t" r="r" b="b"/>
              <a:pathLst>
                <a:path w="978535" h="473075">
                  <a:moveTo>
                    <a:pt x="978166" y="0"/>
                  </a:moveTo>
                  <a:lnTo>
                    <a:pt x="0" y="0"/>
                  </a:lnTo>
                  <a:lnTo>
                    <a:pt x="0" y="374840"/>
                  </a:lnTo>
                  <a:lnTo>
                    <a:pt x="0" y="472630"/>
                  </a:lnTo>
                  <a:lnTo>
                    <a:pt x="978166" y="472630"/>
                  </a:lnTo>
                  <a:lnTo>
                    <a:pt x="978166" y="374840"/>
                  </a:lnTo>
                  <a:lnTo>
                    <a:pt x="978166" y="0"/>
                  </a:lnTo>
                  <a:close/>
                </a:path>
              </a:pathLst>
            </a:custGeom>
            <a:solidFill>
              <a:srgbClr val="4879C0"/>
            </a:solidFill>
          </p:spPr>
          <p:txBody>
            <a:bodyPr wrap="square" lIns="0" tIns="0" rIns="0" bIns="0" rtlCol="0"/>
            <a:lstStyle/>
            <a:p>
              <a:endParaRPr/>
            </a:p>
          </p:txBody>
        </p:sp>
        <p:sp>
          <p:nvSpPr>
            <p:cNvPr id="36" name="object 36"/>
            <p:cNvSpPr/>
            <p:nvPr/>
          </p:nvSpPr>
          <p:spPr>
            <a:xfrm>
              <a:off x="1438175" y="4253318"/>
              <a:ext cx="978535" cy="473075"/>
            </a:xfrm>
            <a:custGeom>
              <a:avLst/>
              <a:gdLst/>
              <a:ahLst/>
              <a:cxnLst/>
              <a:rect l="l" t="t" r="r" b="b"/>
              <a:pathLst>
                <a:path w="978535" h="473075">
                  <a:moveTo>
                    <a:pt x="0" y="472624"/>
                  </a:moveTo>
                  <a:lnTo>
                    <a:pt x="978122" y="472624"/>
                  </a:lnTo>
                  <a:lnTo>
                    <a:pt x="978122" y="0"/>
                  </a:lnTo>
                  <a:lnTo>
                    <a:pt x="0" y="0"/>
                  </a:lnTo>
                  <a:lnTo>
                    <a:pt x="0" y="472624"/>
                  </a:lnTo>
                </a:path>
              </a:pathLst>
            </a:custGeom>
            <a:ln w="3175">
              <a:solidFill>
                <a:srgbClr val="4879C0"/>
              </a:solidFill>
            </a:ln>
          </p:spPr>
          <p:txBody>
            <a:bodyPr wrap="square" lIns="0" tIns="0" rIns="0" bIns="0" rtlCol="0"/>
            <a:lstStyle/>
            <a:p>
              <a:endParaRPr/>
            </a:p>
          </p:txBody>
        </p:sp>
      </p:grpSp>
      <p:sp>
        <p:nvSpPr>
          <p:cNvPr id="37" name="object 37"/>
          <p:cNvSpPr txBox="1"/>
          <p:nvPr/>
        </p:nvSpPr>
        <p:spPr>
          <a:xfrm>
            <a:off x="1340357" y="4155533"/>
            <a:ext cx="978535" cy="473075"/>
          </a:xfrm>
          <a:prstGeom prst="rect">
            <a:avLst/>
          </a:prstGeom>
          <a:solidFill>
            <a:srgbClr val="E8EDF7"/>
          </a:solidFill>
          <a:ln w="3175">
            <a:solidFill>
              <a:srgbClr val="000000"/>
            </a:solidFill>
          </a:ln>
        </p:spPr>
        <p:txBody>
          <a:bodyPr vert="horz" wrap="square" lIns="0" tIns="38100" rIns="0" bIns="0" rtlCol="0">
            <a:spAutoFit/>
          </a:bodyPr>
          <a:lstStyle/>
          <a:p>
            <a:pPr marL="78740" marR="71120" indent="160655">
              <a:lnSpc>
                <a:spcPct val="100000"/>
              </a:lnSpc>
              <a:spcBef>
                <a:spcPts val="300"/>
              </a:spcBef>
            </a:pPr>
            <a:r>
              <a:rPr sz="1200" spc="-5" dirty="0">
                <a:latin typeface="Arial MT"/>
                <a:cs typeface="Arial MT"/>
              </a:rPr>
              <a:t>Privacy </a:t>
            </a:r>
            <a:r>
              <a:rPr sz="1200" dirty="0">
                <a:latin typeface="Arial MT"/>
                <a:cs typeface="Arial MT"/>
              </a:rPr>
              <a:t> </a:t>
            </a:r>
            <a:r>
              <a:rPr sz="1200" spc="-5" dirty="0">
                <a:latin typeface="Arial MT"/>
                <a:cs typeface="Arial MT"/>
              </a:rPr>
              <a:t>impact</a:t>
            </a:r>
            <a:r>
              <a:rPr sz="1200" spc="-60" dirty="0">
                <a:latin typeface="Arial MT"/>
                <a:cs typeface="Arial MT"/>
              </a:rPr>
              <a:t> </a:t>
            </a:r>
            <a:r>
              <a:rPr sz="1200" spc="-5" dirty="0">
                <a:latin typeface="Arial MT"/>
                <a:cs typeface="Arial MT"/>
              </a:rPr>
              <a:t>audit</a:t>
            </a:r>
            <a:endParaRPr sz="1200">
              <a:latin typeface="Arial MT"/>
              <a:cs typeface="Arial MT"/>
            </a:endParaRPr>
          </a:p>
        </p:txBody>
      </p:sp>
      <p:grpSp>
        <p:nvGrpSpPr>
          <p:cNvPr id="38" name="object 38"/>
          <p:cNvGrpSpPr/>
          <p:nvPr/>
        </p:nvGrpSpPr>
        <p:grpSpPr>
          <a:xfrm>
            <a:off x="1436871" y="4925641"/>
            <a:ext cx="981075" cy="464820"/>
            <a:chOff x="1436871" y="4925641"/>
            <a:chExt cx="981075" cy="464820"/>
          </a:xfrm>
        </p:grpSpPr>
        <p:sp>
          <p:nvSpPr>
            <p:cNvPr id="39" name="object 39"/>
            <p:cNvSpPr/>
            <p:nvPr/>
          </p:nvSpPr>
          <p:spPr>
            <a:xfrm>
              <a:off x="1438173" y="4926977"/>
              <a:ext cx="978535" cy="462280"/>
            </a:xfrm>
            <a:custGeom>
              <a:avLst/>
              <a:gdLst/>
              <a:ahLst/>
              <a:cxnLst/>
              <a:rect l="l" t="t" r="r" b="b"/>
              <a:pathLst>
                <a:path w="978535" h="462279">
                  <a:moveTo>
                    <a:pt x="978166" y="0"/>
                  </a:moveTo>
                  <a:lnTo>
                    <a:pt x="0" y="0"/>
                  </a:lnTo>
                  <a:lnTo>
                    <a:pt x="0" y="363969"/>
                  </a:lnTo>
                  <a:lnTo>
                    <a:pt x="0" y="461759"/>
                  </a:lnTo>
                  <a:lnTo>
                    <a:pt x="978166" y="461759"/>
                  </a:lnTo>
                  <a:lnTo>
                    <a:pt x="978166" y="363969"/>
                  </a:lnTo>
                  <a:lnTo>
                    <a:pt x="978166" y="0"/>
                  </a:lnTo>
                  <a:close/>
                </a:path>
              </a:pathLst>
            </a:custGeom>
            <a:solidFill>
              <a:srgbClr val="4879C0"/>
            </a:solidFill>
          </p:spPr>
          <p:txBody>
            <a:bodyPr wrap="square" lIns="0" tIns="0" rIns="0" bIns="0" rtlCol="0"/>
            <a:lstStyle/>
            <a:p>
              <a:endParaRPr/>
            </a:p>
          </p:txBody>
        </p:sp>
        <p:sp>
          <p:nvSpPr>
            <p:cNvPr id="40" name="object 40"/>
            <p:cNvSpPr/>
            <p:nvPr/>
          </p:nvSpPr>
          <p:spPr>
            <a:xfrm>
              <a:off x="1438175" y="4926945"/>
              <a:ext cx="978535" cy="462280"/>
            </a:xfrm>
            <a:custGeom>
              <a:avLst/>
              <a:gdLst/>
              <a:ahLst/>
              <a:cxnLst/>
              <a:rect l="l" t="t" r="r" b="b"/>
              <a:pathLst>
                <a:path w="978535" h="462279">
                  <a:moveTo>
                    <a:pt x="0" y="461781"/>
                  </a:moveTo>
                  <a:lnTo>
                    <a:pt x="978122" y="461781"/>
                  </a:lnTo>
                  <a:lnTo>
                    <a:pt x="978122" y="0"/>
                  </a:lnTo>
                  <a:lnTo>
                    <a:pt x="0" y="0"/>
                  </a:lnTo>
                  <a:lnTo>
                    <a:pt x="0" y="461781"/>
                  </a:lnTo>
                </a:path>
              </a:pathLst>
            </a:custGeom>
            <a:ln w="3175">
              <a:solidFill>
                <a:srgbClr val="4879C0"/>
              </a:solidFill>
            </a:ln>
          </p:spPr>
          <p:txBody>
            <a:bodyPr wrap="square" lIns="0" tIns="0" rIns="0" bIns="0" rtlCol="0"/>
            <a:lstStyle/>
            <a:p>
              <a:endParaRPr/>
            </a:p>
          </p:txBody>
        </p:sp>
      </p:grpSp>
      <p:sp>
        <p:nvSpPr>
          <p:cNvPr id="41" name="object 41"/>
          <p:cNvSpPr txBox="1"/>
          <p:nvPr/>
        </p:nvSpPr>
        <p:spPr>
          <a:xfrm>
            <a:off x="1340357" y="4829181"/>
            <a:ext cx="978535" cy="462280"/>
          </a:xfrm>
          <a:prstGeom prst="rect">
            <a:avLst/>
          </a:prstGeom>
          <a:solidFill>
            <a:srgbClr val="E8EDF7"/>
          </a:solidFill>
          <a:ln w="3175">
            <a:solidFill>
              <a:srgbClr val="000000"/>
            </a:solidFill>
          </a:ln>
        </p:spPr>
        <p:txBody>
          <a:bodyPr vert="horz" wrap="square" lIns="0" tIns="32384" rIns="0" bIns="0" rtlCol="0">
            <a:spAutoFit/>
          </a:bodyPr>
          <a:lstStyle/>
          <a:p>
            <a:pPr marL="323850" marR="45720" indent="-271145">
              <a:lnSpc>
                <a:spcPct val="100000"/>
              </a:lnSpc>
              <a:spcBef>
                <a:spcPts val="254"/>
              </a:spcBef>
            </a:pPr>
            <a:r>
              <a:rPr sz="1200" spc="-5" dirty="0">
                <a:latin typeface="Arial MT"/>
                <a:cs typeface="Arial MT"/>
              </a:rPr>
              <a:t>Per</a:t>
            </a:r>
            <a:r>
              <a:rPr sz="1200" spc="-10" dirty="0">
                <a:latin typeface="Arial MT"/>
                <a:cs typeface="Arial MT"/>
              </a:rPr>
              <a:t>f</a:t>
            </a:r>
            <a:r>
              <a:rPr sz="1200" spc="-5" dirty="0">
                <a:latin typeface="Arial MT"/>
                <a:cs typeface="Arial MT"/>
              </a:rPr>
              <a:t>ormance  audit</a:t>
            </a:r>
            <a:endParaRPr sz="1200">
              <a:latin typeface="Arial MT"/>
              <a:cs typeface="Arial MT"/>
            </a:endParaRPr>
          </a:p>
        </p:txBody>
      </p:sp>
      <p:grpSp>
        <p:nvGrpSpPr>
          <p:cNvPr id="42" name="object 42"/>
          <p:cNvGrpSpPr/>
          <p:nvPr/>
        </p:nvGrpSpPr>
        <p:grpSpPr>
          <a:xfrm>
            <a:off x="4409922" y="2041442"/>
            <a:ext cx="1393190" cy="3348354"/>
            <a:chOff x="4409922" y="2041442"/>
            <a:chExt cx="1393190" cy="3348354"/>
          </a:xfrm>
        </p:grpSpPr>
        <p:sp>
          <p:nvSpPr>
            <p:cNvPr id="43" name="object 43"/>
            <p:cNvSpPr/>
            <p:nvPr/>
          </p:nvSpPr>
          <p:spPr>
            <a:xfrm>
              <a:off x="4421669" y="2053178"/>
              <a:ext cx="1369695" cy="3324860"/>
            </a:xfrm>
            <a:custGeom>
              <a:avLst/>
              <a:gdLst/>
              <a:ahLst/>
              <a:cxnLst/>
              <a:rect l="l" t="t" r="r" b="b"/>
              <a:pathLst>
                <a:path w="1369695" h="3324860">
                  <a:moveTo>
                    <a:pt x="1369447" y="0"/>
                  </a:moveTo>
                  <a:lnTo>
                    <a:pt x="0" y="0"/>
                  </a:lnTo>
                  <a:lnTo>
                    <a:pt x="0" y="3324672"/>
                  </a:lnTo>
                  <a:lnTo>
                    <a:pt x="1369447" y="3324672"/>
                  </a:lnTo>
                  <a:lnTo>
                    <a:pt x="1369447" y="0"/>
                  </a:lnTo>
                  <a:close/>
                </a:path>
              </a:pathLst>
            </a:custGeom>
            <a:solidFill>
              <a:srgbClr val="D9D9D9"/>
            </a:solidFill>
          </p:spPr>
          <p:txBody>
            <a:bodyPr wrap="square" lIns="0" tIns="0" rIns="0" bIns="0" rtlCol="0"/>
            <a:lstStyle/>
            <a:p>
              <a:endParaRPr/>
            </a:p>
          </p:txBody>
        </p:sp>
        <p:sp>
          <p:nvSpPr>
            <p:cNvPr id="44" name="object 44"/>
            <p:cNvSpPr/>
            <p:nvPr/>
          </p:nvSpPr>
          <p:spPr>
            <a:xfrm>
              <a:off x="4421669" y="2053189"/>
              <a:ext cx="1369695" cy="3324860"/>
            </a:xfrm>
            <a:custGeom>
              <a:avLst/>
              <a:gdLst/>
              <a:ahLst/>
              <a:cxnLst/>
              <a:rect l="l" t="t" r="r" b="b"/>
              <a:pathLst>
                <a:path w="1369695" h="3324860">
                  <a:moveTo>
                    <a:pt x="0" y="3324672"/>
                  </a:moveTo>
                  <a:lnTo>
                    <a:pt x="1369447" y="3324672"/>
                  </a:lnTo>
                  <a:lnTo>
                    <a:pt x="1369447" y="0"/>
                  </a:lnTo>
                  <a:lnTo>
                    <a:pt x="0" y="0"/>
                  </a:lnTo>
                  <a:lnTo>
                    <a:pt x="0" y="3324672"/>
                  </a:lnTo>
                  <a:close/>
                </a:path>
              </a:pathLst>
            </a:custGeom>
            <a:ln w="23475">
              <a:solidFill>
                <a:srgbClr val="000000"/>
              </a:solidFill>
            </a:ln>
          </p:spPr>
          <p:txBody>
            <a:bodyPr wrap="square" lIns="0" tIns="0" rIns="0" bIns="0" rtlCol="0"/>
            <a:lstStyle/>
            <a:p>
              <a:endParaRPr/>
            </a:p>
          </p:txBody>
        </p:sp>
      </p:grpSp>
      <p:sp>
        <p:nvSpPr>
          <p:cNvPr id="45" name="object 45"/>
          <p:cNvSpPr txBox="1"/>
          <p:nvPr/>
        </p:nvSpPr>
        <p:spPr>
          <a:xfrm>
            <a:off x="4580569" y="2083415"/>
            <a:ext cx="1051560" cy="604520"/>
          </a:xfrm>
          <a:prstGeom prst="rect">
            <a:avLst/>
          </a:prstGeom>
          <a:solidFill>
            <a:srgbClr val="AEC2DA"/>
          </a:solidFill>
        </p:spPr>
        <p:txBody>
          <a:bodyPr vert="horz" wrap="square" lIns="0" tIns="104139" rIns="0" bIns="0" rtlCol="0">
            <a:spAutoFit/>
          </a:bodyPr>
          <a:lstStyle/>
          <a:p>
            <a:pPr marL="60325" marR="52705" indent="194310">
              <a:lnSpc>
                <a:spcPct val="100000"/>
              </a:lnSpc>
              <a:spcBef>
                <a:spcPts val="819"/>
              </a:spcBef>
            </a:pPr>
            <a:r>
              <a:rPr sz="1200" b="1" spc="-5" dirty="0">
                <a:latin typeface="Arial"/>
                <a:cs typeface="Arial"/>
              </a:rPr>
              <a:t>Service </a:t>
            </a:r>
            <a:r>
              <a:rPr sz="1200" b="1" dirty="0">
                <a:latin typeface="Arial"/>
                <a:cs typeface="Arial"/>
              </a:rPr>
              <a:t> </a:t>
            </a:r>
            <a:r>
              <a:rPr sz="1200" b="1" spc="-5" dirty="0">
                <a:latin typeface="Arial"/>
                <a:cs typeface="Arial"/>
              </a:rPr>
              <a:t>Management</a:t>
            </a:r>
            <a:endParaRPr sz="1200">
              <a:latin typeface="Arial"/>
              <a:cs typeface="Arial"/>
            </a:endParaRPr>
          </a:p>
        </p:txBody>
      </p:sp>
      <p:grpSp>
        <p:nvGrpSpPr>
          <p:cNvPr id="46" name="object 46"/>
          <p:cNvGrpSpPr/>
          <p:nvPr/>
        </p:nvGrpSpPr>
        <p:grpSpPr>
          <a:xfrm>
            <a:off x="4566808" y="3056152"/>
            <a:ext cx="1177290" cy="541020"/>
            <a:chOff x="4566808" y="3056152"/>
            <a:chExt cx="1177290" cy="541020"/>
          </a:xfrm>
        </p:grpSpPr>
        <p:sp>
          <p:nvSpPr>
            <p:cNvPr id="47" name="object 47"/>
            <p:cNvSpPr/>
            <p:nvPr/>
          </p:nvSpPr>
          <p:spPr>
            <a:xfrm>
              <a:off x="4568393" y="3057689"/>
              <a:ext cx="1174115" cy="537845"/>
            </a:xfrm>
            <a:custGeom>
              <a:avLst/>
              <a:gdLst/>
              <a:ahLst/>
              <a:cxnLst/>
              <a:rect l="l" t="t" r="r" b="b"/>
              <a:pathLst>
                <a:path w="1174114" h="537845">
                  <a:moveTo>
                    <a:pt x="1173810" y="0"/>
                  </a:moveTo>
                  <a:lnTo>
                    <a:pt x="0" y="0"/>
                  </a:lnTo>
                  <a:lnTo>
                    <a:pt x="0" y="439547"/>
                  </a:lnTo>
                  <a:lnTo>
                    <a:pt x="0" y="537324"/>
                  </a:lnTo>
                  <a:lnTo>
                    <a:pt x="1173810" y="537324"/>
                  </a:lnTo>
                  <a:lnTo>
                    <a:pt x="1173810" y="439547"/>
                  </a:lnTo>
                  <a:lnTo>
                    <a:pt x="1173810" y="0"/>
                  </a:lnTo>
                  <a:close/>
                </a:path>
              </a:pathLst>
            </a:custGeom>
            <a:solidFill>
              <a:srgbClr val="4879C0"/>
            </a:solidFill>
          </p:spPr>
          <p:txBody>
            <a:bodyPr wrap="square" lIns="0" tIns="0" rIns="0" bIns="0" rtlCol="0"/>
            <a:lstStyle/>
            <a:p>
              <a:endParaRPr/>
            </a:p>
          </p:txBody>
        </p:sp>
        <p:sp>
          <p:nvSpPr>
            <p:cNvPr id="48" name="object 48"/>
            <p:cNvSpPr/>
            <p:nvPr/>
          </p:nvSpPr>
          <p:spPr>
            <a:xfrm>
              <a:off x="4568396" y="3057740"/>
              <a:ext cx="1174115" cy="537845"/>
            </a:xfrm>
            <a:custGeom>
              <a:avLst/>
              <a:gdLst/>
              <a:ahLst/>
              <a:cxnLst/>
              <a:rect l="l" t="t" r="r" b="b"/>
              <a:pathLst>
                <a:path w="1174114" h="537845">
                  <a:moveTo>
                    <a:pt x="0" y="537271"/>
                  </a:moveTo>
                  <a:lnTo>
                    <a:pt x="1173812" y="537271"/>
                  </a:lnTo>
                  <a:lnTo>
                    <a:pt x="1173812" y="0"/>
                  </a:lnTo>
                  <a:lnTo>
                    <a:pt x="0" y="0"/>
                  </a:lnTo>
                  <a:lnTo>
                    <a:pt x="0" y="537271"/>
                  </a:lnTo>
                </a:path>
              </a:pathLst>
            </a:custGeom>
            <a:ln w="3175">
              <a:solidFill>
                <a:srgbClr val="4879C0"/>
              </a:solidFill>
            </a:ln>
          </p:spPr>
          <p:txBody>
            <a:bodyPr wrap="square" lIns="0" tIns="0" rIns="0" bIns="0" rtlCol="0"/>
            <a:lstStyle/>
            <a:p>
              <a:endParaRPr/>
            </a:p>
          </p:txBody>
        </p:sp>
      </p:grpSp>
      <p:sp>
        <p:nvSpPr>
          <p:cNvPr id="49" name="object 49"/>
          <p:cNvSpPr txBox="1"/>
          <p:nvPr/>
        </p:nvSpPr>
        <p:spPr>
          <a:xfrm>
            <a:off x="4470578" y="2959901"/>
            <a:ext cx="1174115" cy="537845"/>
          </a:xfrm>
          <a:prstGeom prst="rect">
            <a:avLst/>
          </a:prstGeom>
          <a:solidFill>
            <a:srgbClr val="E8EDF7"/>
          </a:solidFill>
          <a:ln w="3175">
            <a:solidFill>
              <a:srgbClr val="000000"/>
            </a:solidFill>
          </a:ln>
        </p:spPr>
        <p:txBody>
          <a:bodyPr vert="horz" wrap="square" lIns="0" tIns="70485" rIns="0" bIns="0" rtlCol="0">
            <a:spAutoFit/>
          </a:bodyPr>
          <a:lstStyle/>
          <a:p>
            <a:pPr marL="332740" marR="270510" indent="-55244">
              <a:lnSpc>
                <a:spcPct val="100000"/>
              </a:lnSpc>
              <a:spcBef>
                <a:spcPts val="555"/>
              </a:spcBef>
            </a:pPr>
            <a:r>
              <a:rPr sz="1200" spc="-5" dirty="0">
                <a:latin typeface="Arial MT"/>
                <a:cs typeface="Arial MT"/>
              </a:rPr>
              <a:t>Business  support</a:t>
            </a:r>
            <a:endParaRPr sz="1200">
              <a:latin typeface="Arial MT"/>
              <a:cs typeface="Arial MT"/>
            </a:endParaRPr>
          </a:p>
        </p:txBody>
      </p:sp>
      <p:grpSp>
        <p:nvGrpSpPr>
          <p:cNvPr id="50" name="object 50"/>
          <p:cNvGrpSpPr/>
          <p:nvPr/>
        </p:nvGrpSpPr>
        <p:grpSpPr>
          <a:xfrm>
            <a:off x="4566808" y="3848641"/>
            <a:ext cx="1177290" cy="541020"/>
            <a:chOff x="4566808" y="3848641"/>
            <a:chExt cx="1177290" cy="541020"/>
          </a:xfrm>
        </p:grpSpPr>
        <p:sp>
          <p:nvSpPr>
            <p:cNvPr id="51" name="object 51"/>
            <p:cNvSpPr/>
            <p:nvPr/>
          </p:nvSpPr>
          <p:spPr>
            <a:xfrm>
              <a:off x="4568393" y="3850284"/>
              <a:ext cx="1174115" cy="537845"/>
            </a:xfrm>
            <a:custGeom>
              <a:avLst/>
              <a:gdLst/>
              <a:ahLst/>
              <a:cxnLst/>
              <a:rect l="l" t="t" r="r" b="b"/>
              <a:pathLst>
                <a:path w="1174114" h="537845">
                  <a:moveTo>
                    <a:pt x="1173810" y="0"/>
                  </a:moveTo>
                  <a:lnTo>
                    <a:pt x="0" y="0"/>
                  </a:lnTo>
                  <a:lnTo>
                    <a:pt x="0" y="439547"/>
                  </a:lnTo>
                  <a:lnTo>
                    <a:pt x="0" y="537337"/>
                  </a:lnTo>
                  <a:lnTo>
                    <a:pt x="1173810" y="537337"/>
                  </a:lnTo>
                  <a:lnTo>
                    <a:pt x="1173810" y="439547"/>
                  </a:lnTo>
                  <a:lnTo>
                    <a:pt x="1173810" y="0"/>
                  </a:lnTo>
                  <a:close/>
                </a:path>
              </a:pathLst>
            </a:custGeom>
            <a:solidFill>
              <a:srgbClr val="4879C0"/>
            </a:solidFill>
          </p:spPr>
          <p:txBody>
            <a:bodyPr wrap="square" lIns="0" tIns="0" rIns="0" bIns="0" rtlCol="0"/>
            <a:lstStyle/>
            <a:p>
              <a:endParaRPr/>
            </a:p>
          </p:txBody>
        </p:sp>
        <p:sp>
          <p:nvSpPr>
            <p:cNvPr id="52" name="object 52"/>
            <p:cNvSpPr/>
            <p:nvPr/>
          </p:nvSpPr>
          <p:spPr>
            <a:xfrm>
              <a:off x="4568396" y="3850229"/>
              <a:ext cx="1174115" cy="537845"/>
            </a:xfrm>
            <a:custGeom>
              <a:avLst/>
              <a:gdLst/>
              <a:ahLst/>
              <a:cxnLst/>
              <a:rect l="l" t="t" r="r" b="b"/>
              <a:pathLst>
                <a:path w="1174114" h="537845">
                  <a:moveTo>
                    <a:pt x="0" y="537380"/>
                  </a:moveTo>
                  <a:lnTo>
                    <a:pt x="1173812" y="537380"/>
                  </a:lnTo>
                  <a:lnTo>
                    <a:pt x="1173812" y="0"/>
                  </a:lnTo>
                  <a:lnTo>
                    <a:pt x="0" y="0"/>
                  </a:lnTo>
                  <a:lnTo>
                    <a:pt x="0" y="537380"/>
                  </a:lnTo>
                </a:path>
              </a:pathLst>
            </a:custGeom>
            <a:ln w="3175">
              <a:solidFill>
                <a:srgbClr val="4879C0"/>
              </a:solidFill>
            </a:ln>
          </p:spPr>
          <p:txBody>
            <a:bodyPr wrap="square" lIns="0" tIns="0" rIns="0" bIns="0" rtlCol="0"/>
            <a:lstStyle/>
            <a:p>
              <a:endParaRPr/>
            </a:p>
          </p:txBody>
        </p:sp>
      </p:grpSp>
      <p:sp>
        <p:nvSpPr>
          <p:cNvPr id="53" name="object 53"/>
          <p:cNvSpPr txBox="1"/>
          <p:nvPr/>
        </p:nvSpPr>
        <p:spPr>
          <a:xfrm>
            <a:off x="4470578" y="3752499"/>
            <a:ext cx="1174115" cy="537845"/>
          </a:xfrm>
          <a:prstGeom prst="rect">
            <a:avLst/>
          </a:prstGeom>
          <a:solidFill>
            <a:srgbClr val="E8EDF7"/>
          </a:solidFill>
          <a:ln w="3175">
            <a:solidFill>
              <a:srgbClr val="000000"/>
            </a:solidFill>
          </a:ln>
        </p:spPr>
        <p:txBody>
          <a:bodyPr vert="horz" wrap="square" lIns="0" tIns="635" rIns="0" bIns="0" rtlCol="0">
            <a:spAutoFit/>
          </a:bodyPr>
          <a:lstStyle/>
          <a:p>
            <a:pPr>
              <a:lnSpc>
                <a:spcPct val="100000"/>
              </a:lnSpc>
              <a:spcBef>
                <a:spcPts val="5"/>
              </a:spcBef>
            </a:pPr>
            <a:endParaRPr sz="1100">
              <a:latin typeface="Times New Roman"/>
              <a:cs typeface="Times New Roman"/>
            </a:endParaRPr>
          </a:p>
          <a:p>
            <a:pPr marL="172085">
              <a:lnSpc>
                <a:spcPct val="100000"/>
              </a:lnSpc>
              <a:spcBef>
                <a:spcPts val="5"/>
              </a:spcBef>
            </a:pPr>
            <a:r>
              <a:rPr sz="1200" spc="-5" dirty="0">
                <a:latin typeface="Arial MT"/>
                <a:cs typeface="Arial MT"/>
              </a:rPr>
              <a:t>Provisioning</a:t>
            </a:r>
            <a:endParaRPr sz="1200">
              <a:latin typeface="Arial MT"/>
              <a:cs typeface="Arial MT"/>
            </a:endParaRPr>
          </a:p>
        </p:txBody>
      </p:sp>
      <p:grpSp>
        <p:nvGrpSpPr>
          <p:cNvPr id="54" name="object 54"/>
          <p:cNvGrpSpPr/>
          <p:nvPr/>
        </p:nvGrpSpPr>
        <p:grpSpPr>
          <a:xfrm>
            <a:off x="4566808" y="4627766"/>
            <a:ext cx="1177290" cy="541020"/>
            <a:chOff x="4566808" y="4627766"/>
            <a:chExt cx="1177290" cy="541020"/>
          </a:xfrm>
        </p:grpSpPr>
        <p:sp>
          <p:nvSpPr>
            <p:cNvPr id="55" name="object 55"/>
            <p:cNvSpPr/>
            <p:nvPr/>
          </p:nvSpPr>
          <p:spPr>
            <a:xfrm>
              <a:off x="4568393" y="4629365"/>
              <a:ext cx="1174115" cy="537845"/>
            </a:xfrm>
            <a:custGeom>
              <a:avLst/>
              <a:gdLst/>
              <a:ahLst/>
              <a:cxnLst/>
              <a:rect l="l" t="t" r="r" b="b"/>
              <a:pathLst>
                <a:path w="1174114" h="537845">
                  <a:moveTo>
                    <a:pt x="1173810" y="0"/>
                  </a:moveTo>
                  <a:lnTo>
                    <a:pt x="0" y="0"/>
                  </a:lnTo>
                  <a:lnTo>
                    <a:pt x="0" y="439585"/>
                  </a:lnTo>
                  <a:lnTo>
                    <a:pt x="0" y="537324"/>
                  </a:lnTo>
                  <a:lnTo>
                    <a:pt x="1173810" y="537324"/>
                  </a:lnTo>
                  <a:lnTo>
                    <a:pt x="1173810" y="439585"/>
                  </a:lnTo>
                  <a:lnTo>
                    <a:pt x="1173810" y="0"/>
                  </a:lnTo>
                  <a:close/>
                </a:path>
              </a:pathLst>
            </a:custGeom>
            <a:solidFill>
              <a:srgbClr val="4879C0"/>
            </a:solidFill>
          </p:spPr>
          <p:txBody>
            <a:bodyPr wrap="square" lIns="0" tIns="0" rIns="0" bIns="0" rtlCol="0"/>
            <a:lstStyle/>
            <a:p>
              <a:endParaRPr/>
            </a:p>
          </p:txBody>
        </p:sp>
        <p:sp>
          <p:nvSpPr>
            <p:cNvPr id="56" name="object 56"/>
            <p:cNvSpPr/>
            <p:nvPr/>
          </p:nvSpPr>
          <p:spPr>
            <a:xfrm>
              <a:off x="4568396" y="4629354"/>
              <a:ext cx="1174115" cy="537845"/>
            </a:xfrm>
            <a:custGeom>
              <a:avLst/>
              <a:gdLst/>
              <a:ahLst/>
              <a:cxnLst/>
              <a:rect l="l" t="t" r="r" b="b"/>
              <a:pathLst>
                <a:path w="1174114" h="537845">
                  <a:moveTo>
                    <a:pt x="0" y="537325"/>
                  </a:moveTo>
                  <a:lnTo>
                    <a:pt x="1173812" y="537325"/>
                  </a:lnTo>
                  <a:lnTo>
                    <a:pt x="1173812" y="0"/>
                  </a:lnTo>
                  <a:lnTo>
                    <a:pt x="0" y="0"/>
                  </a:lnTo>
                  <a:lnTo>
                    <a:pt x="0" y="537325"/>
                  </a:lnTo>
                </a:path>
              </a:pathLst>
            </a:custGeom>
            <a:ln w="3175">
              <a:solidFill>
                <a:srgbClr val="4879C0"/>
              </a:solidFill>
            </a:ln>
          </p:spPr>
          <p:txBody>
            <a:bodyPr wrap="square" lIns="0" tIns="0" rIns="0" bIns="0" rtlCol="0"/>
            <a:lstStyle/>
            <a:p>
              <a:endParaRPr/>
            </a:p>
          </p:txBody>
        </p:sp>
      </p:grpSp>
      <p:sp>
        <p:nvSpPr>
          <p:cNvPr id="57" name="object 57"/>
          <p:cNvSpPr txBox="1"/>
          <p:nvPr/>
        </p:nvSpPr>
        <p:spPr>
          <a:xfrm>
            <a:off x="4470578" y="4531624"/>
            <a:ext cx="1174115" cy="537845"/>
          </a:xfrm>
          <a:prstGeom prst="rect">
            <a:avLst/>
          </a:prstGeom>
          <a:solidFill>
            <a:srgbClr val="E8EDF7"/>
          </a:solidFill>
          <a:ln w="3175">
            <a:solidFill>
              <a:srgbClr val="000000"/>
            </a:solidFill>
          </a:ln>
        </p:spPr>
        <p:txBody>
          <a:bodyPr vert="horz" wrap="square" lIns="0" tIns="70485" rIns="0" bIns="0" rtlCol="0">
            <a:spAutoFit/>
          </a:bodyPr>
          <a:lstStyle/>
          <a:p>
            <a:pPr marL="87630" marR="80010" indent="143510">
              <a:lnSpc>
                <a:spcPct val="100000"/>
              </a:lnSpc>
              <a:spcBef>
                <a:spcPts val="555"/>
              </a:spcBef>
            </a:pPr>
            <a:r>
              <a:rPr sz="1200" spc="-5" dirty="0">
                <a:latin typeface="Arial MT"/>
                <a:cs typeface="Arial MT"/>
              </a:rPr>
              <a:t>Portability/ </a:t>
            </a:r>
            <a:r>
              <a:rPr sz="1200" dirty="0">
                <a:latin typeface="Arial MT"/>
                <a:cs typeface="Arial MT"/>
              </a:rPr>
              <a:t> </a:t>
            </a:r>
            <a:r>
              <a:rPr sz="1200" spc="-10" dirty="0">
                <a:latin typeface="Arial MT"/>
                <a:cs typeface="Arial MT"/>
              </a:rPr>
              <a:t>I</a:t>
            </a:r>
            <a:r>
              <a:rPr sz="1200" spc="-5" dirty="0">
                <a:latin typeface="Arial MT"/>
                <a:cs typeface="Arial MT"/>
              </a:rPr>
              <a:t>n</a:t>
            </a:r>
            <a:r>
              <a:rPr sz="1200" spc="-10" dirty="0">
                <a:latin typeface="Arial MT"/>
                <a:cs typeface="Arial MT"/>
              </a:rPr>
              <a:t>t</a:t>
            </a:r>
            <a:r>
              <a:rPr sz="1200" spc="-5" dirty="0">
                <a:latin typeface="Arial MT"/>
                <a:cs typeface="Arial MT"/>
              </a:rPr>
              <a:t>eroperabili</a:t>
            </a:r>
            <a:r>
              <a:rPr sz="1200" spc="-10" dirty="0">
                <a:latin typeface="Arial MT"/>
                <a:cs typeface="Arial MT"/>
              </a:rPr>
              <a:t>t</a:t>
            </a:r>
            <a:r>
              <a:rPr sz="1200" spc="-5" dirty="0">
                <a:latin typeface="Arial MT"/>
                <a:cs typeface="Arial MT"/>
              </a:rPr>
              <a:t>y</a:t>
            </a:r>
            <a:endParaRPr sz="1200">
              <a:latin typeface="Arial MT"/>
              <a:cs typeface="Arial MT"/>
            </a:endParaRPr>
          </a:p>
        </p:txBody>
      </p:sp>
      <p:grpSp>
        <p:nvGrpSpPr>
          <p:cNvPr id="58" name="object 58"/>
          <p:cNvGrpSpPr/>
          <p:nvPr/>
        </p:nvGrpSpPr>
        <p:grpSpPr>
          <a:xfrm>
            <a:off x="2747021" y="2090312"/>
            <a:ext cx="1393190" cy="1637030"/>
            <a:chOff x="2747021" y="2090312"/>
            <a:chExt cx="1393190" cy="1637030"/>
          </a:xfrm>
        </p:grpSpPr>
        <p:sp>
          <p:nvSpPr>
            <p:cNvPr id="59" name="object 59"/>
            <p:cNvSpPr/>
            <p:nvPr/>
          </p:nvSpPr>
          <p:spPr>
            <a:xfrm>
              <a:off x="2758768" y="2102060"/>
              <a:ext cx="1369695" cy="1613535"/>
            </a:xfrm>
            <a:custGeom>
              <a:avLst/>
              <a:gdLst/>
              <a:ahLst/>
              <a:cxnLst/>
              <a:rect l="l" t="t" r="r" b="b"/>
              <a:pathLst>
                <a:path w="1369695" h="1613535">
                  <a:moveTo>
                    <a:pt x="1271630" y="0"/>
                  </a:moveTo>
                  <a:lnTo>
                    <a:pt x="97817" y="0"/>
                  </a:lnTo>
                  <a:lnTo>
                    <a:pt x="59699" y="7685"/>
                  </a:lnTo>
                  <a:lnTo>
                    <a:pt x="28611" y="28642"/>
                  </a:lnTo>
                  <a:lnTo>
                    <a:pt x="7672" y="59724"/>
                  </a:lnTo>
                  <a:lnTo>
                    <a:pt x="0" y="97784"/>
                  </a:lnTo>
                  <a:lnTo>
                    <a:pt x="0" y="1515659"/>
                  </a:lnTo>
                  <a:lnTo>
                    <a:pt x="7670" y="1553718"/>
                  </a:lnTo>
                  <a:lnTo>
                    <a:pt x="28598" y="1584801"/>
                  </a:lnTo>
                  <a:lnTo>
                    <a:pt x="59653" y="1605758"/>
                  </a:lnTo>
                  <a:lnTo>
                    <a:pt x="97709" y="1613443"/>
                  </a:lnTo>
                  <a:lnTo>
                    <a:pt x="1271521" y="1613443"/>
                  </a:lnTo>
                  <a:lnTo>
                    <a:pt x="1309641" y="1605758"/>
                  </a:lnTo>
                  <a:lnTo>
                    <a:pt x="1340741" y="1584801"/>
                  </a:lnTo>
                  <a:lnTo>
                    <a:pt x="1361712" y="1553718"/>
                  </a:lnTo>
                  <a:lnTo>
                    <a:pt x="1369448" y="1515659"/>
                  </a:lnTo>
                  <a:lnTo>
                    <a:pt x="1369448" y="97784"/>
                  </a:lnTo>
                  <a:lnTo>
                    <a:pt x="1361714" y="59724"/>
                  </a:lnTo>
                  <a:lnTo>
                    <a:pt x="1340754" y="28642"/>
                  </a:lnTo>
                  <a:lnTo>
                    <a:pt x="1309687" y="7685"/>
                  </a:lnTo>
                  <a:lnTo>
                    <a:pt x="1271630" y="0"/>
                  </a:lnTo>
                  <a:close/>
                </a:path>
              </a:pathLst>
            </a:custGeom>
            <a:solidFill>
              <a:srgbClr val="F1F1F1"/>
            </a:solidFill>
          </p:spPr>
          <p:txBody>
            <a:bodyPr wrap="square" lIns="0" tIns="0" rIns="0" bIns="0" rtlCol="0"/>
            <a:lstStyle/>
            <a:p>
              <a:endParaRPr/>
            </a:p>
          </p:txBody>
        </p:sp>
        <p:sp>
          <p:nvSpPr>
            <p:cNvPr id="60" name="object 60"/>
            <p:cNvSpPr/>
            <p:nvPr/>
          </p:nvSpPr>
          <p:spPr>
            <a:xfrm>
              <a:off x="2758768" y="2102060"/>
              <a:ext cx="1369695" cy="1613535"/>
            </a:xfrm>
            <a:custGeom>
              <a:avLst/>
              <a:gdLst/>
              <a:ahLst/>
              <a:cxnLst/>
              <a:rect l="l" t="t" r="r" b="b"/>
              <a:pathLst>
                <a:path w="1369695" h="1613535">
                  <a:moveTo>
                    <a:pt x="1271521" y="1613443"/>
                  </a:moveTo>
                  <a:lnTo>
                    <a:pt x="1309641" y="1605758"/>
                  </a:lnTo>
                  <a:lnTo>
                    <a:pt x="1340741" y="1584801"/>
                  </a:lnTo>
                  <a:lnTo>
                    <a:pt x="1361712" y="1553718"/>
                  </a:lnTo>
                  <a:lnTo>
                    <a:pt x="1369447" y="1515659"/>
                  </a:lnTo>
                  <a:lnTo>
                    <a:pt x="1369447" y="97784"/>
                  </a:lnTo>
                  <a:lnTo>
                    <a:pt x="1361714" y="59724"/>
                  </a:lnTo>
                  <a:lnTo>
                    <a:pt x="1340754" y="28642"/>
                  </a:lnTo>
                  <a:lnTo>
                    <a:pt x="1309687" y="7685"/>
                  </a:lnTo>
                  <a:lnTo>
                    <a:pt x="1271630" y="0"/>
                  </a:lnTo>
                  <a:lnTo>
                    <a:pt x="97817" y="0"/>
                  </a:lnTo>
                  <a:lnTo>
                    <a:pt x="59699" y="7685"/>
                  </a:lnTo>
                  <a:lnTo>
                    <a:pt x="28611" y="28642"/>
                  </a:lnTo>
                  <a:lnTo>
                    <a:pt x="7672" y="59724"/>
                  </a:lnTo>
                  <a:lnTo>
                    <a:pt x="0" y="97784"/>
                  </a:lnTo>
                  <a:lnTo>
                    <a:pt x="0" y="1515659"/>
                  </a:lnTo>
                  <a:lnTo>
                    <a:pt x="7670" y="1553718"/>
                  </a:lnTo>
                  <a:lnTo>
                    <a:pt x="28598" y="1584801"/>
                  </a:lnTo>
                  <a:lnTo>
                    <a:pt x="59653" y="1605758"/>
                  </a:lnTo>
                  <a:lnTo>
                    <a:pt x="97709" y="1613443"/>
                  </a:lnTo>
                  <a:lnTo>
                    <a:pt x="1271630" y="1613443"/>
                  </a:lnTo>
                  <a:close/>
                </a:path>
              </a:pathLst>
            </a:custGeom>
            <a:ln w="23472">
              <a:solidFill>
                <a:srgbClr val="000000"/>
              </a:solidFill>
            </a:ln>
          </p:spPr>
          <p:txBody>
            <a:bodyPr wrap="square" lIns="0" tIns="0" rIns="0" bIns="0" rtlCol="0"/>
            <a:lstStyle/>
            <a:p>
              <a:endParaRPr/>
            </a:p>
          </p:txBody>
        </p:sp>
        <p:sp>
          <p:nvSpPr>
            <p:cNvPr id="61" name="object 61"/>
            <p:cNvSpPr/>
            <p:nvPr/>
          </p:nvSpPr>
          <p:spPr>
            <a:xfrm>
              <a:off x="2856586" y="2395413"/>
              <a:ext cx="1174115" cy="1222375"/>
            </a:xfrm>
            <a:custGeom>
              <a:avLst/>
              <a:gdLst/>
              <a:ahLst/>
              <a:cxnLst/>
              <a:rect l="l" t="t" r="r" b="b"/>
              <a:pathLst>
                <a:path w="1174114" h="1222375">
                  <a:moveTo>
                    <a:pt x="1075994" y="0"/>
                  </a:moveTo>
                  <a:lnTo>
                    <a:pt x="97817" y="0"/>
                  </a:lnTo>
                  <a:lnTo>
                    <a:pt x="59699" y="7685"/>
                  </a:lnTo>
                  <a:lnTo>
                    <a:pt x="28611" y="28642"/>
                  </a:lnTo>
                  <a:lnTo>
                    <a:pt x="7672" y="59724"/>
                  </a:lnTo>
                  <a:lnTo>
                    <a:pt x="0" y="97784"/>
                  </a:lnTo>
                  <a:lnTo>
                    <a:pt x="0" y="1124521"/>
                  </a:lnTo>
                  <a:lnTo>
                    <a:pt x="7670" y="1162581"/>
                  </a:lnTo>
                  <a:lnTo>
                    <a:pt x="28598" y="1193663"/>
                  </a:lnTo>
                  <a:lnTo>
                    <a:pt x="59653" y="1214620"/>
                  </a:lnTo>
                  <a:lnTo>
                    <a:pt x="97709" y="1222305"/>
                  </a:lnTo>
                  <a:lnTo>
                    <a:pt x="1075886" y="1222305"/>
                  </a:lnTo>
                  <a:lnTo>
                    <a:pt x="1114006" y="1214620"/>
                  </a:lnTo>
                  <a:lnTo>
                    <a:pt x="1145105" y="1193663"/>
                  </a:lnTo>
                  <a:lnTo>
                    <a:pt x="1166077" y="1162581"/>
                  </a:lnTo>
                  <a:lnTo>
                    <a:pt x="1173812" y="1124521"/>
                  </a:lnTo>
                  <a:lnTo>
                    <a:pt x="1173812" y="97784"/>
                  </a:lnTo>
                  <a:lnTo>
                    <a:pt x="1166078" y="59724"/>
                  </a:lnTo>
                  <a:lnTo>
                    <a:pt x="1145119" y="28642"/>
                  </a:lnTo>
                  <a:lnTo>
                    <a:pt x="1114052" y="7685"/>
                  </a:lnTo>
                  <a:lnTo>
                    <a:pt x="1075994" y="0"/>
                  </a:lnTo>
                  <a:close/>
                </a:path>
              </a:pathLst>
            </a:custGeom>
            <a:solidFill>
              <a:srgbClr val="A6A6A6"/>
            </a:solidFill>
          </p:spPr>
          <p:txBody>
            <a:bodyPr wrap="square" lIns="0" tIns="0" rIns="0" bIns="0" rtlCol="0"/>
            <a:lstStyle/>
            <a:p>
              <a:endParaRPr/>
            </a:p>
          </p:txBody>
        </p:sp>
        <p:sp>
          <p:nvSpPr>
            <p:cNvPr id="62" name="object 62"/>
            <p:cNvSpPr/>
            <p:nvPr/>
          </p:nvSpPr>
          <p:spPr>
            <a:xfrm>
              <a:off x="2856586" y="2395413"/>
              <a:ext cx="1174115" cy="1222375"/>
            </a:xfrm>
            <a:custGeom>
              <a:avLst/>
              <a:gdLst/>
              <a:ahLst/>
              <a:cxnLst/>
              <a:rect l="l" t="t" r="r" b="b"/>
              <a:pathLst>
                <a:path w="1174114" h="1222375">
                  <a:moveTo>
                    <a:pt x="1075886" y="1222305"/>
                  </a:moveTo>
                  <a:lnTo>
                    <a:pt x="1114006" y="1214620"/>
                  </a:lnTo>
                  <a:lnTo>
                    <a:pt x="1145105" y="1193663"/>
                  </a:lnTo>
                  <a:lnTo>
                    <a:pt x="1166077" y="1162580"/>
                  </a:lnTo>
                  <a:lnTo>
                    <a:pt x="1173812" y="1124521"/>
                  </a:lnTo>
                  <a:lnTo>
                    <a:pt x="1173812" y="97784"/>
                  </a:lnTo>
                  <a:lnTo>
                    <a:pt x="1166078" y="59724"/>
                  </a:lnTo>
                  <a:lnTo>
                    <a:pt x="1145119" y="28642"/>
                  </a:lnTo>
                  <a:lnTo>
                    <a:pt x="1114052" y="7685"/>
                  </a:lnTo>
                  <a:lnTo>
                    <a:pt x="1075994" y="0"/>
                  </a:lnTo>
                  <a:lnTo>
                    <a:pt x="97817" y="0"/>
                  </a:lnTo>
                  <a:lnTo>
                    <a:pt x="59699" y="7685"/>
                  </a:lnTo>
                  <a:lnTo>
                    <a:pt x="28611" y="28642"/>
                  </a:lnTo>
                  <a:lnTo>
                    <a:pt x="7672" y="59724"/>
                  </a:lnTo>
                  <a:lnTo>
                    <a:pt x="0" y="97784"/>
                  </a:lnTo>
                  <a:lnTo>
                    <a:pt x="0" y="1124521"/>
                  </a:lnTo>
                  <a:lnTo>
                    <a:pt x="7670" y="1162580"/>
                  </a:lnTo>
                  <a:lnTo>
                    <a:pt x="28598" y="1193663"/>
                  </a:lnTo>
                  <a:lnTo>
                    <a:pt x="59653" y="1214620"/>
                  </a:lnTo>
                  <a:lnTo>
                    <a:pt x="97709" y="1222305"/>
                  </a:lnTo>
                  <a:lnTo>
                    <a:pt x="1075994" y="1222305"/>
                  </a:lnTo>
                  <a:close/>
                </a:path>
              </a:pathLst>
            </a:custGeom>
            <a:ln w="13040">
              <a:solidFill>
                <a:srgbClr val="000000"/>
              </a:solidFill>
            </a:ln>
          </p:spPr>
          <p:txBody>
            <a:bodyPr wrap="square" lIns="0" tIns="0" rIns="0" bIns="0" rtlCol="0"/>
            <a:lstStyle/>
            <a:p>
              <a:endParaRPr/>
            </a:p>
          </p:txBody>
        </p:sp>
        <p:sp>
          <p:nvSpPr>
            <p:cNvPr id="63" name="object 63"/>
            <p:cNvSpPr/>
            <p:nvPr/>
          </p:nvSpPr>
          <p:spPr>
            <a:xfrm>
              <a:off x="2856586" y="2744612"/>
              <a:ext cx="880744" cy="873125"/>
            </a:xfrm>
            <a:custGeom>
              <a:avLst/>
              <a:gdLst/>
              <a:ahLst/>
              <a:cxnLst/>
              <a:rect l="l" t="t" r="r" b="b"/>
              <a:pathLst>
                <a:path w="880745" h="873125">
                  <a:moveTo>
                    <a:pt x="782541" y="0"/>
                  </a:moveTo>
                  <a:lnTo>
                    <a:pt x="97817" y="0"/>
                  </a:lnTo>
                  <a:lnTo>
                    <a:pt x="59699" y="7685"/>
                  </a:lnTo>
                  <a:lnTo>
                    <a:pt x="28611" y="28642"/>
                  </a:lnTo>
                  <a:lnTo>
                    <a:pt x="7672" y="59724"/>
                  </a:lnTo>
                  <a:lnTo>
                    <a:pt x="0" y="97784"/>
                  </a:lnTo>
                  <a:lnTo>
                    <a:pt x="0" y="775322"/>
                  </a:lnTo>
                  <a:lnTo>
                    <a:pt x="7670" y="813381"/>
                  </a:lnTo>
                  <a:lnTo>
                    <a:pt x="28598" y="844464"/>
                  </a:lnTo>
                  <a:lnTo>
                    <a:pt x="59653" y="865421"/>
                  </a:lnTo>
                  <a:lnTo>
                    <a:pt x="97709" y="873106"/>
                  </a:lnTo>
                  <a:lnTo>
                    <a:pt x="782433" y="873106"/>
                  </a:lnTo>
                  <a:lnTo>
                    <a:pt x="820553" y="865421"/>
                  </a:lnTo>
                  <a:lnTo>
                    <a:pt x="851652" y="844464"/>
                  </a:lnTo>
                  <a:lnTo>
                    <a:pt x="872624" y="813381"/>
                  </a:lnTo>
                  <a:lnTo>
                    <a:pt x="880359" y="775322"/>
                  </a:lnTo>
                  <a:lnTo>
                    <a:pt x="880359" y="97784"/>
                  </a:lnTo>
                  <a:lnTo>
                    <a:pt x="872625" y="59724"/>
                  </a:lnTo>
                  <a:lnTo>
                    <a:pt x="851666" y="28642"/>
                  </a:lnTo>
                  <a:lnTo>
                    <a:pt x="820598" y="7685"/>
                  </a:lnTo>
                  <a:lnTo>
                    <a:pt x="782541" y="0"/>
                  </a:lnTo>
                  <a:close/>
                </a:path>
              </a:pathLst>
            </a:custGeom>
            <a:solidFill>
              <a:srgbClr val="BEBEBE"/>
            </a:solidFill>
          </p:spPr>
          <p:txBody>
            <a:bodyPr wrap="square" lIns="0" tIns="0" rIns="0" bIns="0" rtlCol="0"/>
            <a:lstStyle/>
            <a:p>
              <a:endParaRPr/>
            </a:p>
          </p:txBody>
        </p:sp>
        <p:sp>
          <p:nvSpPr>
            <p:cNvPr id="64" name="object 64"/>
            <p:cNvSpPr/>
            <p:nvPr/>
          </p:nvSpPr>
          <p:spPr>
            <a:xfrm>
              <a:off x="2856586" y="2744612"/>
              <a:ext cx="880744" cy="873125"/>
            </a:xfrm>
            <a:custGeom>
              <a:avLst/>
              <a:gdLst/>
              <a:ahLst/>
              <a:cxnLst/>
              <a:rect l="l" t="t" r="r" b="b"/>
              <a:pathLst>
                <a:path w="880745" h="873125">
                  <a:moveTo>
                    <a:pt x="782433" y="873106"/>
                  </a:moveTo>
                  <a:lnTo>
                    <a:pt x="820553" y="865421"/>
                  </a:lnTo>
                  <a:lnTo>
                    <a:pt x="851652" y="844463"/>
                  </a:lnTo>
                  <a:lnTo>
                    <a:pt x="872623" y="813381"/>
                  </a:lnTo>
                  <a:lnTo>
                    <a:pt x="880359" y="775322"/>
                  </a:lnTo>
                  <a:lnTo>
                    <a:pt x="880359" y="97784"/>
                  </a:lnTo>
                  <a:lnTo>
                    <a:pt x="872625" y="59724"/>
                  </a:lnTo>
                  <a:lnTo>
                    <a:pt x="851666" y="28642"/>
                  </a:lnTo>
                  <a:lnTo>
                    <a:pt x="820598" y="7685"/>
                  </a:lnTo>
                  <a:lnTo>
                    <a:pt x="782541" y="0"/>
                  </a:lnTo>
                  <a:lnTo>
                    <a:pt x="97817" y="0"/>
                  </a:lnTo>
                  <a:lnTo>
                    <a:pt x="59699" y="7685"/>
                  </a:lnTo>
                  <a:lnTo>
                    <a:pt x="28611" y="28642"/>
                  </a:lnTo>
                  <a:lnTo>
                    <a:pt x="7672" y="59724"/>
                  </a:lnTo>
                  <a:lnTo>
                    <a:pt x="0" y="97784"/>
                  </a:lnTo>
                  <a:lnTo>
                    <a:pt x="0" y="775322"/>
                  </a:lnTo>
                  <a:lnTo>
                    <a:pt x="7670" y="813381"/>
                  </a:lnTo>
                  <a:lnTo>
                    <a:pt x="28598" y="844463"/>
                  </a:lnTo>
                  <a:lnTo>
                    <a:pt x="59653" y="865421"/>
                  </a:lnTo>
                  <a:lnTo>
                    <a:pt x="97709" y="873106"/>
                  </a:lnTo>
                  <a:lnTo>
                    <a:pt x="782541" y="873106"/>
                  </a:lnTo>
                  <a:close/>
                </a:path>
              </a:pathLst>
            </a:custGeom>
            <a:ln w="13040">
              <a:solidFill>
                <a:srgbClr val="000000"/>
              </a:solidFill>
            </a:ln>
          </p:spPr>
          <p:txBody>
            <a:bodyPr wrap="square" lIns="0" tIns="0" rIns="0" bIns="0" rtlCol="0"/>
            <a:lstStyle/>
            <a:p>
              <a:endParaRPr/>
            </a:p>
          </p:txBody>
        </p:sp>
        <p:sp>
          <p:nvSpPr>
            <p:cNvPr id="65" name="object 65"/>
            <p:cNvSpPr/>
            <p:nvPr/>
          </p:nvSpPr>
          <p:spPr>
            <a:xfrm>
              <a:off x="2856586" y="3093920"/>
              <a:ext cx="685165" cy="523875"/>
            </a:xfrm>
            <a:custGeom>
              <a:avLst/>
              <a:gdLst/>
              <a:ahLst/>
              <a:cxnLst/>
              <a:rect l="l" t="t" r="r" b="b"/>
              <a:pathLst>
                <a:path w="685164" h="523875">
                  <a:moveTo>
                    <a:pt x="586906" y="0"/>
                  </a:moveTo>
                  <a:lnTo>
                    <a:pt x="97817" y="0"/>
                  </a:lnTo>
                  <a:lnTo>
                    <a:pt x="59699" y="7685"/>
                  </a:lnTo>
                  <a:lnTo>
                    <a:pt x="28611" y="28642"/>
                  </a:lnTo>
                  <a:lnTo>
                    <a:pt x="7672" y="59724"/>
                  </a:lnTo>
                  <a:lnTo>
                    <a:pt x="0" y="97784"/>
                  </a:lnTo>
                  <a:lnTo>
                    <a:pt x="0" y="426014"/>
                  </a:lnTo>
                  <a:lnTo>
                    <a:pt x="7670" y="464073"/>
                  </a:lnTo>
                  <a:lnTo>
                    <a:pt x="28598" y="495156"/>
                  </a:lnTo>
                  <a:lnTo>
                    <a:pt x="59653" y="516113"/>
                  </a:lnTo>
                  <a:lnTo>
                    <a:pt x="97709" y="523798"/>
                  </a:lnTo>
                  <a:lnTo>
                    <a:pt x="586797" y="523798"/>
                  </a:lnTo>
                  <a:lnTo>
                    <a:pt x="624917" y="516113"/>
                  </a:lnTo>
                  <a:lnTo>
                    <a:pt x="656017" y="495156"/>
                  </a:lnTo>
                  <a:lnTo>
                    <a:pt x="676988" y="464073"/>
                  </a:lnTo>
                  <a:lnTo>
                    <a:pt x="684724" y="426014"/>
                  </a:lnTo>
                  <a:lnTo>
                    <a:pt x="684724" y="97784"/>
                  </a:lnTo>
                  <a:lnTo>
                    <a:pt x="676990" y="59724"/>
                  </a:lnTo>
                  <a:lnTo>
                    <a:pt x="656030" y="28642"/>
                  </a:lnTo>
                  <a:lnTo>
                    <a:pt x="624963" y="7685"/>
                  </a:lnTo>
                  <a:lnTo>
                    <a:pt x="586906" y="0"/>
                  </a:lnTo>
                  <a:close/>
                </a:path>
              </a:pathLst>
            </a:custGeom>
            <a:solidFill>
              <a:srgbClr val="E8EDF7"/>
            </a:solidFill>
          </p:spPr>
          <p:txBody>
            <a:bodyPr wrap="square" lIns="0" tIns="0" rIns="0" bIns="0" rtlCol="0"/>
            <a:lstStyle/>
            <a:p>
              <a:endParaRPr/>
            </a:p>
          </p:txBody>
        </p:sp>
        <p:sp>
          <p:nvSpPr>
            <p:cNvPr id="66" name="object 66"/>
            <p:cNvSpPr/>
            <p:nvPr/>
          </p:nvSpPr>
          <p:spPr>
            <a:xfrm>
              <a:off x="2856586" y="3093920"/>
              <a:ext cx="685165" cy="523875"/>
            </a:xfrm>
            <a:custGeom>
              <a:avLst/>
              <a:gdLst/>
              <a:ahLst/>
              <a:cxnLst/>
              <a:rect l="l" t="t" r="r" b="b"/>
              <a:pathLst>
                <a:path w="685164" h="523875">
                  <a:moveTo>
                    <a:pt x="586797" y="523798"/>
                  </a:moveTo>
                  <a:lnTo>
                    <a:pt x="624917" y="516113"/>
                  </a:lnTo>
                  <a:lnTo>
                    <a:pt x="656017" y="495156"/>
                  </a:lnTo>
                  <a:lnTo>
                    <a:pt x="676988" y="464073"/>
                  </a:lnTo>
                  <a:lnTo>
                    <a:pt x="684723" y="426014"/>
                  </a:lnTo>
                  <a:lnTo>
                    <a:pt x="684723" y="97784"/>
                  </a:lnTo>
                  <a:lnTo>
                    <a:pt x="676990" y="59724"/>
                  </a:lnTo>
                  <a:lnTo>
                    <a:pt x="656030" y="28642"/>
                  </a:lnTo>
                  <a:lnTo>
                    <a:pt x="624963" y="7685"/>
                  </a:lnTo>
                  <a:lnTo>
                    <a:pt x="586906" y="0"/>
                  </a:lnTo>
                  <a:lnTo>
                    <a:pt x="97817" y="0"/>
                  </a:lnTo>
                  <a:lnTo>
                    <a:pt x="59699" y="7685"/>
                  </a:lnTo>
                  <a:lnTo>
                    <a:pt x="28611" y="28642"/>
                  </a:lnTo>
                  <a:lnTo>
                    <a:pt x="7672" y="59724"/>
                  </a:lnTo>
                  <a:lnTo>
                    <a:pt x="0" y="97784"/>
                  </a:lnTo>
                  <a:lnTo>
                    <a:pt x="0" y="426014"/>
                  </a:lnTo>
                  <a:lnTo>
                    <a:pt x="7670" y="464073"/>
                  </a:lnTo>
                  <a:lnTo>
                    <a:pt x="28598" y="495156"/>
                  </a:lnTo>
                  <a:lnTo>
                    <a:pt x="59653" y="516113"/>
                  </a:lnTo>
                  <a:lnTo>
                    <a:pt x="97709" y="523798"/>
                  </a:lnTo>
                  <a:lnTo>
                    <a:pt x="586906" y="523798"/>
                  </a:lnTo>
                  <a:close/>
                </a:path>
              </a:pathLst>
            </a:custGeom>
            <a:ln w="13039">
              <a:solidFill>
                <a:srgbClr val="000000"/>
              </a:solidFill>
            </a:ln>
          </p:spPr>
          <p:txBody>
            <a:bodyPr wrap="square" lIns="0" tIns="0" rIns="0" bIns="0" rtlCol="0"/>
            <a:lstStyle/>
            <a:p>
              <a:endParaRPr/>
            </a:p>
          </p:txBody>
        </p:sp>
      </p:grpSp>
      <p:sp>
        <p:nvSpPr>
          <p:cNvPr id="67" name="object 67"/>
          <p:cNvSpPr txBox="1"/>
          <p:nvPr/>
        </p:nvSpPr>
        <p:spPr>
          <a:xfrm>
            <a:off x="2856586" y="2126506"/>
            <a:ext cx="1174115" cy="220345"/>
          </a:xfrm>
          <a:prstGeom prst="rect">
            <a:avLst/>
          </a:prstGeom>
          <a:solidFill>
            <a:srgbClr val="AEC2DA"/>
          </a:solidFill>
        </p:spPr>
        <p:txBody>
          <a:bodyPr vert="horz" wrap="square" lIns="0" tIns="3175" rIns="0" bIns="0" rtlCol="0">
            <a:spAutoFit/>
          </a:bodyPr>
          <a:lstStyle/>
          <a:p>
            <a:pPr marL="91440">
              <a:lnSpc>
                <a:spcPct val="100000"/>
              </a:lnSpc>
              <a:spcBef>
                <a:spcPts val="25"/>
              </a:spcBef>
            </a:pPr>
            <a:r>
              <a:rPr sz="1200" b="1" spc="-5" dirty="0">
                <a:latin typeface="Arial"/>
                <a:cs typeface="Arial"/>
              </a:rPr>
              <a:t>Service</a:t>
            </a:r>
            <a:r>
              <a:rPr sz="1200" b="1" spc="-30" dirty="0">
                <a:latin typeface="Arial"/>
                <a:cs typeface="Arial"/>
              </a:rPr>
              <a:t> </a:t>
            </a:r>
            <a:r>
              <a:rPr sz="1200" b="1" spc="-5" dirty="0">
                <a:latin typeface="Arial"/>
                <a:cs typeface="Arial"/>
              </a:rPr>
              <a:t>Layer</a:t>
            </a:r>
            <a:endParaRPr sz="1200">
              <a:latin typeface="Arial"/>
              <a:cs typeface="Arial"/>
            </a:endParaRPr>
          </a:p>
        </p:txBody>
      </p:sp>
      <p:grpSp>
        <p:nvGrpSpPr>
          <p:cNvPr id="68" name="object 68"/>
          <p:cNvGrpSpPr/>
          <p:nvPr/>
        </p:nvGrpSpPr>
        <p:grpSpPr>
          <a:xfrm>
            <a:off x="2747021" y="4388247"/>
            <a:ext cx="1490980" cy="1099185"/>
            <a:chOff x="2747021" y="4388247"/>
            <a:chExt cx="1490980" cy="1099185"/>
          </a:xfrm>
        </p:grpSpPr>
        <p:sp>
          <p:nvSpPr>
            <p:cNvPr id="69" name="object 69"/>
            <p:cNvSpPr/>
            <p:nvPr/>
          </p:nvSpPr>
          <p:spPr>
            <a:xfrm>
              <a:off x="2758768" y="4399995"/>
              <a:ext cx="1467485" cy="1075690"/>
            </a:xfrm>
            <a:custGeom>
              <a:avLst/>
              <a:gdLst/>
              <a:ahLst/>
              <a:cxnLst/>
              <a:rect l="l" t="t" r="r" b="b"/>
              <a:pathLst>
                <a:path w="1467485" h="1075689">
                  <a:moveTo>
                    <a:pt x="1369447" y="0"/>
                  </a:moveTo>
                  <a:lnTo>
                    <a:pt x="97817" y="0"/>
                  </a:lnTo>
                  <a:lnTo>
                    <a:pt x="59699" y="7685"/>
                  </a:lnTo>
                  <a:lnTo>
                    <a:pt x="28611" y="28642"/>
                  </a:lnTo>
                  <a:lnTo>
                    <a:pt x="7672" y="59724"/>
                  </a:lnTo>
                  <a:lnTo>
                    <a:pt x="0" y="97784"/>
                  </a:lnTo>
                  <a:lnTo>
                    <a:pt x="0" y="977855"/>
                  </a:lnTo>
                  <a:lnTo>
                    <a:pt x="7670" y="1015919"/>
                  </a:lnTo>
                  <a:lnTo>
                    <a:pt x="28598" y="1047002"/>
                  </a:lnTo>
                  <a:lnTo>
                    <a:pt x="59653" y="1067960"/>
                  </a:lnTo>
                  <a:lnTo>
                    <a:pt x="97709" y="1075650"/>
                  </a:lnTo>
                  <a:lnTo>
                    <a:pt x="1369339" y="1075650"/>
                  </a:lnTo>
                  <a:lnTo>
                    <a:pt x="1407459" y="1067961"/>
                  </a:lnTo>
                  <a:lnTo>
                    <a:pt x="1438558" y="1047004"/>
                  </a:lnTo>
                  <a:lnTo>
                    <a:pt x="1459530" y="1015924"/>
                  </a:lnTo>
                  <a:lnTo>
                    <a:pt x="1467265" y="977866"/>
                  </a:lnTo>
                  <a:lnTo>
                    <a:pt x="1467265" y="97784"/>
                  </a:lnTo>
                  <a:lnTo>
                    <a:pt x="1459531" y="59724"/>
                  </a:lnTo>
                  <a:lnTo>
                    <a:pt x="1438572" y="28642"/>
                  </a:lnTo>
                  <a:lnTo>
                    <a:pt x="1407505" y="7685"/>
                  </a:lnTo>
                  <a:lnTo>
                    <a:pt x="1369447" y="0"/>
                  </a:lnTo>
                  <a:close/>
                </a:path>
              </a:pathLst>
            </a:custGeom>
            <a:solidFill>
              <a:srgbClr val="D9D9D9"/>
            </a:solidFill>
          </p:spPr>
          <p:txBody>
            <a:bodyPr wrap="square" lIns="0" tIns="0" rIns="0" bIns="0" rtlCol="0"/>
            <a:lstStyle/>
            <a:p>
              <a:endParaRPr/>
            </a:p>
          </p:txBody>
        </p:sp>
        <p:sp>
          <p:nvSpPr>
            <p:cNvPr id="70" name="object 70"/>
            <p:cNvSpPr/>
            <p:nvPr/>
          </p:nvSpPr>
          <p:spPr>
            <a:xfrm>
              <a:off x="2758768" y="4399995"/>
              <a:ext cx="1467485" cy="1075690"/>
            </a:xfrm>
            <a:custGeom>
              <a:avLst/>
              <a:gdLst/>
              <a:ahLst/>
              <a:cxnLst/>
              <a:rect l="l" t="t" r="r" b="b"/>
              <a:pathLst>
                <a:path w="1467485" h="1075689">
                  <a:moveTo>
                    <a:pt x="1369339" y="1075650"/>
                  </a:moveTo>
                  <a:lnTo>
                    <a:pt x="1407459" y="1067961"/>
                  </a:lnTo>
                  <a:lnTo>
                    <a:pt x="1438558" y="1047004"/>
                  </a:lnTo>
                  <a:lnTo>
                    <a:pt x="1459530" y="1015924"/>
                  </a:lnTo>
                  <a:lnTo>
                    <a:pt x="1467265" y="977866"/>
                  </a:lnTo>
                  <a:lnTo>
                    <a:pt x="1467265" y="97784"/>
                  </a:lnTo>
                  <a:lnTo>
                    <a:pt x="1459531" y="59724"/>
                  </a:lnTo>
                  <a:lnTo>
                    <a:pt x="1438572" y="28642"/>
                  </a:lnTo>
                  <a:lnTo>
                    <a:pt x="1407505" y="7685"/>
                  </a:lnTo>
                  <a:lnTo>
                    <a:pt x="1369447" y="0"/>
                  </a:lnTo>
                  <a:lnTo>
                    <a:pt x="97817" y="0"/>
                  </a:lnTo>
                  <a:lnTo>
                    <a:pt x="59699" y="7685"/>
                  </a:lnTo>
                  <a:lnTo>
                    <a:pt x="28611" y="28642"/>
                  </a:lnTo>
                  <a:lnTo>
                    <a:pt x="7672" y="59724"/>
                  </a:lnTo>
                  <a:lnTo>
                    <a:pt x="0" y="97784"/>
                  </a:lnTo>
                  <a:lnTo>
                    <a:pt x="0" y="977855"/>
                  </a:lnTo>
                  <a:lnTo>
                    <a:pt x="7670" y="1015919"/>
                  </a:lnTo>
                  <a:lnTo>
                    <a:pt x="28598" y="1047002"/>
                  </a:lnTo>
                  <a:lnTo>
                    <a:pt x="59653" y="1067960"/>
                  </a:lnTo>
                  <a:lnTo>
                    <a:pt x="97709" y="1075650"/>
                  </a:lnTo>
                  <a:lnTo>
                    <a:pt x="1369447" y="1075640"/>
                  </a:lnTo>
                  <a:close/>
                </a:path>
              </a:pathLst>
            </a:custGeom>
            <a:ln w="23471">
              <a:solidFill>
                <a:srgbClr val="000000"/>
              </a:solidFill>
            </a:ln>
          </p:spPr>
          <p:txBody>
            <a:bodyPr wrap="square" lIns="0" tIns="0" rIns="0" bIns="0" rtlCol="0"/>
            <a:lstStyle/>
            <a:p>
              <a:endParaRPr/>
            </a:p>
          </p:txBody>
        </p:sp>
        <p:sp>
          <p:nvSpPr>
            <p:cNvPr id="71" name="object 71"/>
            <p:cNvSpPr/>
            <p:nvPr/>
          </p:nvSpPr>
          <p:spPr>
            <a:xfrm>
              <a:off x="2905495" y="4742240"/>
              <a:ext cx="1174115" cy="293370"/>
            </a:xfrm>
            <a:custGeom>
              <a:avLst/>
              <a:gdLst/>
              <a:ahLst/>
              <a:cxnLst/>
              <a:rect l="l" t="t" r="r" b="b"/>
              <a:pathLst>
                <a:path w="1174114" h="293370">
                  <a:moveTo>
                    <a:pt x="1075994" y="0"/>
                  </a:moveTo>
                  <a:lnTo>
                    <a:pt x="97817" y="0"/>
                  </a:lnTo>
                  <a:lnTo>
                    <a:pt x="59699" y="7685"/>
                  </a:lnTo>
                  <a:lnTo>
                    <a:pt x="28611" y="28642"/>
                  </a:lnTo>
                  <a:lnTo>
                    <a:pt x="7672" y="59724"/>
                  </a:lnTo>
                  <a:lnTo>
                    <a:pt x="0" y="97784"/>
                  </a:lnTo>
                  <a:lnTo>
                    <a:pt x="0" y="195568"/>
                  </a:lnTo>
                  <a:lnTo>
                    <a:pt x="7670" y="233628"/>
                  </a:lnTo>
                  <a:lnTo>
                    <a:pt x="28598" y="264710"/>
                  </a:lnTo>
                  <a:lnTo>
                    <a:pt x="59653" y="285668"/>
                  </a:lnTo>
                  <a:lnTo>
                    <a:pt x="97709" y="293353"/>
                  </a:lnTo>
                  <a:lnTo>
                    <a:pt x="1075886" y="293353"/>
                  </a:lnTo>
                  <a:lnTo>
                    <a:pt x="1114006" y="285668"/>
                  </a:lnTo>
                  <a:lnTo>
                    <a:pt x="1145105" y="264710"/>
                  </a:lnTo>
                  <a:lnTo>
                    <a:pt x="1166077" y="233628"/>
                  </a:lnTo>
                  <a:lnTo>
                    <a:pt x="1173812" y="195568"/>
                  </a:lnTo>
                  <a:lnTo>
                    <a:pt x="1173812" y="97784"/>
                  </a:lnTo>
                  <a:lnTo>
                    <a:pt x="1166078" y="59724"/>
                  </a:lnTo>
                  <a:lnTo>
                    <a:pt x="1145119" y="28642"/>
                  </a:lnTo>
                  <a:lnTo>
                    <a:pt x="1114052" y="7685"/>
                  </a:lnTo>
                  <a:lnTo>
                    <a:pt x="1075994" y="0"/>
                  </a:lnTo>
                  <a:close/>
                </a:path>
              </a:pathLst>
            </a:custGeom>
            <a:solidFill>
              <a:srgbClr val="E8EDF7"/>
            </a:solidFill>
          </p:spPr>
          <p:txBody>
            <a:bodyPr wrap="square" lIns="0" tIns="0" rIns="0" bIns="0" rtlCol="0"/>
            <a:lstStyle/>
            <a:p>
              <a:endParaRPr/>
            </a:p>
          </p:txBody>
        </p:sp>
        <p:sp>
          <p:nvSpPr>
            <p:cNvPr id="72" name="object 72"/>
            <p:cNvSpPr/>
            <p:nvPr/>
          </p:nvSpPr>
          <p:spPr>
            <a:xfrm>
              <a:off x="2905495" y="4742240"/>
              <a:ext cx="1174115" cy="293370"/>
            </a:xfrm>
            <a:custGeom>
              <a:avLst/>
              <a:gdLst/>
              <a:ahLst/>
              <a:cxnLst/>
              <a:rect l="l" t="t" r="r" b="b"/>
              <a:pathLst>
                <a:path w="1174114" h="293370">
                  <a:moveTo>
                    <a:pt x="1075886" y="293353"/>
                  </a:moveTo>
                  <a:lnTo>
                    <a:pt x="1114006" y="285668"/>
                  </a:lnTo>
                  <a:lnTo>
                    <a:pt x="1145105" y="264710"/>
                  </a:lnTo>
                  <a:lnTo>
                    <a:pt x="1166077" y="233628"/>
                  </a:lnTo>
                  <a:lnTo>
                    <a:pt x="1173812" y="195568"/>
                  </a:lnTo>
                  <a:lnTo>
                    <a:pt x="1173812" y="97784"/>
                  </a:lnTo>
                  <a:lnTo>
                    <a:pt x="1166078" y="59724"/>
                  </a:lnTo>
                  <a:lnTo>
                    <a:pt x="1145119" y="28642"/>
                  </a:lnTo>
                  <a:lnTo>
                    <a:pt x="1114052" y="7685"/>
                  </a:lnTo>
                  <a:lnTo>
                    <a:pt x="1075994" y="0"/>
                  </a:lnTo>
                  <a:lnTo>
                    <a:pt x="97817" y="0"/>
                  </a:lnTo>
                  <a:lnTo>
                    <a:pt x="59699" y="7685"/>
                  </a:lnTo>
                  <a:lnTo>
                    <a:pt x="28611" y="28642"/>
                  </a:lnTo>
                  <a:lnTo>
                    <a:pt x="7672" y="59724"/>
                  </a:lnTo>
                  <a:lnTo>
                    <a:pt x="0" y="97784"/>
                  </a:lnTo>
                  <a:lnTo>
                    <a:pt x="0" y="195568"/>
                  </a:lnTo>
                  <a:lnTo>
                    <a:pt x="7670" y="233628"/>
                  </a:lnTo>
                  <a:lnTo>
                    <a:pt x="28598" y="264710"/>
                  </a:lnTo>
                  <a:lnTo>
                    <a:pt x="59653" y="285668"/>
                  </a:lnTo>
                  <a:lnTo>
                    <a:pt x="97709" y="293353"/>
                  </a:lnTo>
                  <a:lnTo>
                    <a:pt x="1075994" y="293353"/>
                  </a:lnTo>
                  <a:close/>
                </a:path>
              </a:pathLst>
            </a:custGeom>
            <a:ln w="3175">
              <a:solidFill>
                <a:srgbClr val="000000"/>
              </a:solidFill>
            </a:ln>
          </p:spPr>
          <p:txBody>
            <a:bodyPr wrap="square" lIns="0" tIns="0" rIns="0" bIns="0" rtlCol="0"/>
            <a:lstStyle/>
            <a:p>
              <a:endParaRPr/>
            </a:p>
          </p:txBody>
        </p:sp>
        <p:sp>
          <p:nvSpPr>
            <p:cNvPr id="73" name="object 73"/>
            <p:cNvSpPr/>
            <p:nvPr/>
          </p:nvSpPr>
          <p:spPr>
            <a:xfrm>
              <a:off x="2905495" y="5084508"/>
              <a:ext cx="1174115" cy="293370"/>
            </a:xfrm>
            <a:custGeom>
              <a:avLst/>
              <a:gdLst/>
              <a:ahLst/>
              <a:cxnLst/>
              <a:rect l="l" t="t" r="r" b="b"/>
              <a:pathLst>
                <a:path w="1174114" h="293370">
                  <a:moveTo>
                    <a:pt x="1075994" y="0"/>
                  </a:moveTo>
                  <a:lnTo>
                    <a:pt x="97817" y="0"/>
                  </a:lnTo>
                  <a:lnTo>
                    <a:pt x="59699" y="7683"/>
                  </a:lnTo>
                  <a:lnTo>
                    <a:pt x="28611" y="28638"/>
                  </a:lnTo>
                  <a:lnTo>
                    <a:pt x="7672" y="59720"/>
                  </a:lnTo>
                  <a:lnTo>
                    <a:pt x="0" y="97784"/>
                  </a:lnTo>
                  <a:lnTo>
                    <a:pt x="0" y="195558"/>
                  </a:lnTo>
                  <a:lnTo>
                    <a:pt x="7670" y="233622"/>
                  </a:lnTo>
                  <a:lnTo>
                    <a:pt x="28598" y="264705"/>
                  </a:lnTo>
                  <a:lnTo>
                    <a:pt x="59653" y="285663"/>
                  </a:lnTo>
                  <a:lnTo>
                    <a:pt x="97709" y="293353"/>
                  </a:lnTo>
                  <a:lnTo>
                    <a:pt x="1075886" y="293353"/>
                  </a:lnTo>
                  <a:lnTo>
                    <a:pt x="1114006" y="285663"/>
                  </a:lnTo>
                  <a:lnTo>
                    <a:pt x="1145105" y="264706"/>
                  </a:lnTo>
                  <a:lnTo>
                    <a:pt x="1166077" y="233626"/>
                  </a:lnTo>
                  <a:lnTo>
                    <a:pt x="1173812" y="195568"/>
                  </a:lnTo>
                  <a:lnTo>
                    <a:pt x="1173812" y="97784"/>
                  </a:lnTo>
                  <a:lnTo>
                    <a:pt x="1166078" y="59720"/>
                  </a:lnTo>
                  <a:lnTo>
                    <a:pt x="1145119" y="28638"/>
                  </a:lnTo>
                  <a:lnTo>
                    <a:pt x="1114052" y="7683"/>
                  </a:lnTo>
                  <a:lnTo>
                    <a:pt x="1075994" y="0"/>
                  </a:lnTo>
                  <a:close/>
                </a:path>
              </a:pathLst>
            </a:custGeom>
            <a:solidFill>
              <a:srgbClr val="E8EDF7"/>
            </a:solidFill>
          </p:spPr>
          <p:txBody>
            <a:bodyPr wrap="square" lIns="0" tIns="0" rIns="0" bIns="0" rtlCol="0"/>
            <a:lstStyle/>
            <a:p>
              <a:endParaRPr/>
            </a:p>
          </p:txBody>
        </p:sp>
        <p:sp>
          <p:nvSpPr>
            <p:cNvPr id="74" name="object 74"/>
            <p:cNvSpPr/>
            <p:nvPr/>
          </p:nvSpPr>
          <p:spPr>
            <a:xfrm>
              <a:off x="2905495" y="5084508"/>
              <a:ext cx="1174115" cy="293370"/>
            </a:xfrm>
            <a:custGeom>
              <a:avLst/>
              <a:gdLst/>
              <a:ahLst/>
              <a:cxnLst/>
              <a:rect l="l" t="t" r="r" b="b"/>
              <a:pathLst>
                <a:path w="1174114" h="293370">
                  <a:moveTo>
                    <a:pt x="1075886" y="293353"/>
                  </a:moveTo>
                  <a:lnTo>
                    <a:pt x="1114006" y="285663"/>
                  </a:lnTo>
                  <a:lnTo>
                    <a:pt x="1145105" y="264706"/>
                  </a:lnTo>
                  <a:lnTo>
                    <a:pt x="1166077" y="233626"/>
                  </a:lnTo>
                  <a:lnTo>
                    <a:pt x="1173812" y="195568"/>
                  </a:lnTo>
                  <a:lnTo>
                    <a:pt x="1173812" y="97784"/>
                  </a:lnTo>
                  <a:lnTo>
                    <a:pt x="1166078" y="59720"/>
                  </a:lnTo>
                  <a:lnTo>
                    <a:pt x="1145119" y="28638"/>
                  </a:lnTo>
                  <a:lnTo>
                    <a:pt x="1114052" y="7683"/>
                  </a:lnTo>
                  <a:lnTo>
                    <a:pt x="1075994" y="0"/>
                  </a:lnTo>
                  <a:lnTo>
                    <a:pt x="97817" y="0"/>
                  </a:lnTo>
                  <a:lnTo>
                    <a:pt x="59699" y="7683"/>
                  </a:lnTo>
                  <a:lnTo>
                    <a:pt x="28611" y="28638"/>
                  </a:lnTo>
                  <a:lnTo>
                    <a:pt x="7672" y="59720"/>
                  </a:lnTo>
                  <a:lnTo>
                    <a:pt x="0" y="97784"/>
                  </a:lnTo>
                  <a:lnTo>
                    <a:pt x="0" y="195558"/>
                  </a:lnTo>
                  <a:lnTo>
                    <a:pt x="7670" y="233622"/>
                  </a:lnTo>
                  <a:lnTo>
                    <a:pt x="28598" y="264705"/>
                  </a:lnTo>
                  <a:lnTo>
                    <a:pt x="59653" y="285663"/>
                  </a:lnTo>
                  <a:lnTo>
                    <a:pt x="97709" y="293353"/>
                  </a:lnTo>
                  <a:lnTo>
                    <a:pt x="1075994" y="293342"/>
                  </a:lnTo>
                  <a:close/>
                </a:path>
              </a:pathLst>
            </a:custGeom>
            <a:ln w="3175">
              <a:solidFill>
                <a:srgbClr val="000000"/>
              </a:solidFill>
            </a:ln>
          </p:spPr>
          <p:txBody>
            <a:bodyPr wrap="square" lIns="0" tIns="0" rIns="0" bIns="0" rtlCol="0"/>
            <a:lstStyle/>
            <a:p>
              <a:endParaRPr/>
            </a:p>
          </p:txBody>
        </p:sp>
      </p:grpSp>
      <p:sp>
        <p:nvSpPr>
          <p:cNvPr id="75" name="object 75"/>
          <p:cNvSpPr txBox="1"/>
          <p:nvPr/>
        </p:nvSpPr>
        <p:spPr>
          <a:xfrm>
            <a:off x="2611933" y="1564267"/>
            <a:ext cx="3912870" cy="4009390"/>
          </a:xfrm>
          <a:prstGeom prst="rect">
            <a:avLst/>
          </a:prstGeom>
          <a:ln w="3175">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45"/>
              </a:spcBef>
            </a:pPr>
            <a:endParaRPr sz="1100">
              <a:latin typeface="Times New Roman"/>
              <a:cs typeface="Times New Roman"/>
            </a:endParaRPr>
          </a:p>
          <a:p>
            <a:pPr marL="571500" marR="2960370">
              <a:lnSpc>
                <a:spcPct val="213899"/>
              </a:lnSpc>
            </a:pPr>
            <a:r>
              <a:rPr sz="1200" b="1" spc="-5" dirty="0">
                <a:latin typeface="Arial"/>
                <a:cs typeface="Arial"/>
              </a:rPr>
              <a:t>SaaS  PaaS</a:t>
            </a:r>
            <a:endParaRPr sz="1200">
              <a:latin typeface="Arial"/>
              <a:cs typeface="Arial"/>
            </a:endParaRPr>
          </a:p>
          <a:p>
            <a:pPr marL="413384">
              <a:lnSpc>
                <a:spcPts val="1230"/>
              </a:lnSpc>
              <a:spcBef>
                <a:spcPts val="290"/>
              </a:spcBef>
            </a:pPr>
            <a:r>
              <a:rPr sz="1200" spc="-5" dirty="0">
                <a:latin typeface="Arial MT"/>
                <a:cs typeface="Arial MT"/>
              </a:rPr>
              <a:t>IAAS</a:t>
            </a:r>
            <a:endParaRPr sz="1200">
              <a:latin typeface="Arial MT"/>
              <a:cs typeface="Arial MT"/>
            </a:endParaRPr>
          </a:p>
          <a:p>
            <a:pPr marL="429895">
              <a:lnSpc>
                <a:spcPts val="1230"/>
              </a:lnSpc>
            </a:pPr>
            <a:r>
              <a:rPr sz="1200" b="1" spc="-5" dirty="0">
                <a:latin typeface="Arial"/>
                <a:cs typeface="Arial"/>
              </a:rPr>
              <a:t>IaaS</a:t>
            </a:r>
            <a:endParaRPr sz="12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pPr>
            <a:endParaRPr sz="1300">
              <a:latin typeface="Arial"/>
              <a:cs typeface="Arial"/>
            </a:endParaRPr>
          </a:p>
          <a:p>
            <a:pPr>
              <a:lnSpc>
                <a:spcPct val="100000"/>
              </a:lnSpc>
              <a:spcBef>
                <a:spcPts val="5"/>
              </a:spcBef>
            </a:pPr>
            <a:endParaRPr sz="1650">
              <a:latin typeface="Arial"/>
              <a:cs typeface="Arial"/>
            </a:endParaRPr>
          </a:p>
          <a:p>
            <a:pPr marL="617855" marR="2677795" indent="-85090">
              <a:lnSpc>
                <a:spcPct val="187200"/>
              </a:lnSpc>
            </a:pPr>
            <a:r>
              <a:rPr sz="1200" b="1" spc="-5" dirty="0">
                <a:latin typeface="Arial"/>
                <a:cs typeface="Arial"/>
              </a:rPr>
              <a:t>Hardware  Facility</a:t>
            </a:r>
            <a:endParaRPr sz="1200">
              <a:latin typeface="Arial"/>
              <a:cs typeface="Arial"/>
            </a:endParaRPr>
          </a:p>
        </p:txBody>
      </p:sp>
      <p:grpSp>
        <p:nvGrpSpPr>
          <p:cNvPr id="76" name="object 76"/>
          <p:cNvGrpSpPr/>
          <p:nvPr/>
        </p:nvGrpSpPr>
        <p:grpSpPr>
          <a:xfrm>
            <a:off x="1289003" y="5786914"/>
            <a:ext cx="6391910" cy="355600"/>
            <a:chOff x="1289003" y="5786914"/>
            <a:chExt cx="6391910" cy="355600"/>
          </a:xfrm>
        </p:grpSpPr>
        <p:sp>
          <p:nvSpPr>
            <p:cNvPr id="77" name="object 77"/>
            <p:cNvSpPr/>
            <p:nvPr/>
          </p:nvSpPr>
          <p:spPr>
            <a:xfrm>
              <a:off x="1414633" y="5793440"/>
              <a:ext cx="6144895" cy="342265"/>
            </a:xfrm>
            <a:custGeom>
              <a:avLst/>
              <a:gdLst/>
              <a:ahLst/>
              <a:cxnLst/>
              <a:rect l="l" t="t" r="r" b="b"/>
              <a:pathLst>
                <a:path w="6144895" h="342264">
                  <a:moveTo>
                    <a:pt x="6144799" y="0"/>
                  </a:moveTo>
                  <a:lnTo>
                    <a:pt x="0" y="0"/>
                  </a:lnTo>
                  <a:lnTo>
                    <a:pt x="0" y="342245"/>
                  </a:lnTo>
                  <a:lnTo>
                    <a:pt x="6144799" y="342245"/>
                  </a:lnTo>
                  <a:lnTo>
                    <a:pt x="6144799" y="0"/>
                  </a:lnTo>
                  <a:close/>
                </a:path>
              </a:pathLst>
            </a:custGeom>
            <a:solidFill>
              <a:srgbClr val="E8EDF7"/>
            </a:solidFill>
          </p:spPr>
          <p:txBody>
            <a:bodyPr wrap="square" lIns="0" tIns="0" rIns="0" bIns="0" rtlCol="0"/>
            <a:lstStyle/>
            <a:p>
              <a:endParaRPr/>
            </a:p>
          </p:txBody>
        </p:sp>
        <p:sp>
          <p:nvSpPr>
            <p:cNvPr id="78" name="object 78"/>
            <p:cNvSpPr/>
            <p:nvPr/>
          </p:nvSpPr>
          <p:spPr>
            <a:xfrm>
              <a:off x="1414633" y="5793440"/>
              <a:ext cx="6144895" cy="342265"/>
            </a:xfrm>
            <a:custGeom>
              <a:avLst/>
              <a:gdLst/>
              <a:ahLst/>
              <a:cxnLst/>
              <a:rect l="l" t="t" r="r" b="b"/>
              <a:pathLst>
                <a:path w="6144895" h="342264">
                  <a:moveTo>
                    <a:pt x="0" y="342245"/>
                  </a:moveTo>
                  <a:lnTo>
                    <a:pt x="6144799" y="342245"/>
                  </a:lnTo>
                  <a:lnTo>
                    <a:pt x="6144799" y="0"/>
                  </a:lnTo>
                  <a:lnTo>
                    <a:pt x="0" y="0"/>
                  </a:lnTo>
                  <a:lnTo>
                    <a:pt x="0" y="342245"/>
                  </a:lnTo>
                  <a:close/>
                </a:path>
              </a:pathLst>
            </a:custGeom>
            <a:ln w="13037">
              <a:solidFill>
                <a:srgbClr val="000000"/>
              </a:solidFill>
            </a:ln>
          </p:spPr>
          <p:txBody>
            <a:bodyPr wrap="square" lIns="0" tIns="0" rIns="0" bIns="0" rtlCol="0"/>
            <a:lstStyle/>
            <a:p>
              <a:endParaRPr/>
            </a:p>
          </p:txBody>
        </p:sp>
        <p:sp>
          <p:nvSpPr>
            <p:cNvPr id="79" name="object 79"/>
            <p:cNvSpPr/>
            <p:nvPr/>
          </p:nvSpPr>
          <p:spPr>
            <a:xfrm>
              <a:off x="1295524" y="5793434"/>
              <a:ext cx="196215" cy="342265"/>
            </a:xfrm>
            <a:custGeom>
              <a:avLst/>
              <a:gdLst/>
              <a:ahLst/>
              <a:cxnLst/>
              <a:rect l="l" t="t" r="r" b="b"/>
              <a:pathLst>
                <a:path w="196215" h="342264">
                  <a:moveTo>
                    <a:pt x="97817" y="0"/>
                  </a:moveTo>
                  <a:lnTo>
                    <a:pt x="40045" y="33018"/>
                  </a:lnTo>
                  <a:lnTo>
                    <a:pt x="18871" y="70062"/>
                  </a:lnTo>
                  <a:lnTo>
                    <a:pt x="4986" y="117036"/>
                  </a:lnTo>
                  <a:lnTo>
                    <a:pt x="0" y="171122"/>
                  </a:lnTo>
                  <a:lnTo>
                    <a:pt x="4986" y="225213"/>
                  </a:lnTo>
                  <a:lnTo>
                    <a:pt x="18871" y="272190"/>
                  </a:lnTo>
                  <a:lnTo>
                    <a:pt x="40045" y="309234"/>
                  </a:lnTo>
                  <a:lnTo>
                    <a:pt x="66897" y="333527"/>
                  </a:lnTo>
                  <a:lnTo>
                    <a:pt x="97817" y="342251"/>
                  </a:lnTo>
                  <a:lnTo>
                    <a:pt x="128737" y="333527"/>
                  </a:lnTo>
                  <a:lnTo>
                    <a:pt x="155589" y="309234"/>
                  </a:lnTo>
                  <a:lnTo>
                    <a:pt x="176763" y="272190"/>
                  </a:lnTo>
                  <a:lnTo>
                    <a:pt x="190649" y="225213"/>
                  </a:lnTo>
                  <a:lnTo>
                    <a:pt x="195635" y="171122"/>
                  </a:lnTo>
                  <a:lnTo>
                    <a:pt x="190649" y="117036"/>
                  </a:lnTo>
                  <a:lnTo>
                    <a:pt x="176763" y="70062"/>
                  </a:lnTo>
                  <a:lnTo>
                    <a:pt x="155589" y="33018"/>
                  </a:lnTo>
                  <a:lnTo>
                    <a:pt x="128737" y="8724"/>
                  </a:lnTo>
                  <a:lnTo>
                    <a:pt x="97817" y="0"/>
                  </a:lnTo>
                  <a:close/>
                </a:path>
              </a:pathLst>
            </a:custGeom>
            <a:solidFill>
              <a:srgbClr val="404040"/>
            </a:solidFill>
          </p:spPr>
          <p:txBody>
            <a:bodyPr wrap="square" lIns="0" tIns="0" rIns="0" bIns="0" rtlCol="0"/>
            <a:lstStyle/>
            <a:p>
              <a:endParaRPr/>
            </a:p>
          </p:txBody>
        </p:sp>
        <p:sp>
          <p:nvSpPr>
            <p:cNvPr id="80" name="object 80"/>
            <p:cNvSpPr/>
            <p:nvPr/>
          </p:nvSpPr>
          <p:spPr>
            <a:xfrm>
              <a:off x="1295524" y="5793434"/>
              <a:ext cx="196215" cy="342265"/>
            </a:xfrm>
            <a:custGeom>
              <a:avLst/>
              <a:gdLst/>
              <a:ahLst/>
              <a:cxnLst/>
              <a:rect l="l" t="t" r="r" b="b"/>
              <a:pathLst>
                <a:path w="196215" h="342264">
                  <a:moveTo>
                    <a:pt x="0" y="171122"/>
                  </a:moveTo>
                  <a:lnTo>
                    <a:pt x="4986" y="117036"/>
                  </a:lnTo>
                  <a:lnTo>
                    <a:pt x="18871" y="70062"/>
                  </a:lnTo>
                  <a:lnTo>
                    <a:pt x="40045" y="33018"/>
                  </a:lnTo>
                  <a:lnTo>
                    <a:pt x="97817" y="0"/>
                  </a:lnTo>
                  <a:lnTo>
                    <a:pt x="128737" y="8724"/>
                  </a:lnTo>
                  <a:lnTo>
                    <a:pt x="155589" y="33018"/>
                  </a:lnTo>
                  <a:lnTo>
                    <a:pt x="176763" y="70062"/>
                  </a:lnTo>
                  <a:lnTo>
                    <a:pt x="190649" y="117036"/>
                  </a:lnTo>
                  <a:lnTo>
                    <a:pt x="195635" y="171122"/>
                  </a:lnTo>
                  <a:lnTo>
                    <a:pt x="190649" y="225213"/>
                  </a:lnTo>
                  <a:lnTo>
                    <a:pt x="176763" y="272190"/>
                  </a:lnTo>
                  <a:lnTo>
                    <a:pt x="155589" y="309234"/>
                  </a:lnTo>
                  <a:lnTo>
                    <a:pt x="128737" y="333527"/>
                  </a:lnTo>
                  <a:lnTo>
                    <a:pt x="97817" y="342251"/>
                  </a:lnTo>
                  <a:lnTo>
                    <a:pt x="66897" y="333527"/>
                  </a:lnTo>
                  <a:lnTo>
                    <a:pt x="40045" y="309234"/>
                  </a:lnTo>
                  <a:lnTo>
                    <a:pt x="18871" y="272190"/>
                  </a:lnTo>
                  <a:lnTo>
                    <a:pt x="4986" y="225213"/>
                  </a:lnTo>
                  <a:lnTo>
                    <a:pt x="0" y="171122"/>
                  </a:lnTo>
                  <a:close/>
                </a:path>
              </a:pathLst>
            </a:custGeom>
            <a:ln w="13041">
              <a:solidFill>
                <a:srgbClr val="D9D9D9"/>
              </a:solidFill>
            </a:ln>
          </p:spPr>
          <p:txBody>
            <a:bodyPr wrap="square" lIns="0" tIns="0" rIns="0" bIns="0" rtlCol="0"/>
            <a:lstStyle/>
            <a:p>
              <a:endParaRPr/>
            </a:p>
          </p:txBody>
        </p:sp>
        <p:sp>
          <p:nvSpPr>
            <p:cNvPr id="81" name="object 81"/>
            <p:cNvSpPr/>
            <p:nvPr/>
          </p:nvSpPr>
          <p:spPr>
            <a:xfrm>
              <a:off x="7478473" y="5793434"/>
              <a:ext cx="196215" cy="342265"/>
            </a:xfrm>
            <a:custGeom>
              <a:avLst/>
              <a:gdLst/>
              <a:ahLst/>
              <a:cxnLst/>
              <a:rect l="l" t="t" r="r" b="b"/>
              <a:pathLst>
                <a:path w="196215" h="342264">
                  <a:moveTo>
                    <a:pt x="97817" y="0"/>
                  </a:moveTo>
                  <a:lnTo>
                    <a:pt x="40003" y="33018"/>
                  </a:lnTo>
                  <a:lnTo>
                    <a:pt x="18843" y="70062"/>
                  </a:lnTo>
                  <a:lnTo>
                    <a:pt x="4976" y="117036"/>
                  </a:lnTo>
                  <a:lnTo>
                    <a:pt x="0" y="171122"/>
                  </a:lnTo>
                  <a:lnTo>
                    <a:pt x="4976" y="225213"/>
                  </a:lnTo>
                  <a:lnTo>
                    <a:pt x="18843" y="272190"/>
                  </a:lnTo>
                  <a:lnTo>
                    <a:pt x="40003" y="309234"/>
                  </a:lnTo>
                  <a:lnTo>
                    <a:pt x="66860" y="333527"/>
                  </a:lnTo>
                  <a:lnTo>
                    <a:pt x="97817" y="342251"/>
                  </a:lnTo>
                  <a:lnTo>
                    <a:pt x="128733" y="333527"/>
                  </a:lnTo>
                  <a:lnTo>
                    <a:pt x="155584" y="309234"/>
                  </a:lnTo>
                  <a:lnTo>
                    <a:pt x="176760" y="272190"/>
                  </a:lnTo>
                  <a:lnTo>
                    <a:pt x="190648" y="225213"/>
                  </a:lnTo>
                  <a:lnTo>
                    <a:pt x="195635" y="171122"/>
                  </a:lnTo>
                  <a:lnTo>
                    <a:pt x="190648" y="117036"/>
                  </a:lnTo>
                  <a:lnTo>
                    <a:pt x="176760" y="70062"/>
                  </a:lnTo>
                  <a:lnTo>
                    <a:pt x="155584" y="33018"/>
                  </a:lnTo>
                  <a:lnTo>
                    <a:pt x="128733" y="8724"/>
                  </a:lnTo>
                  <a:lnTo>
                    <a:pt x="97817" y="0"/>
                  </a:lnTo>
                  <a:close/>
                </a:path>
              </a:pathLst>
            </a:custGeom>
            <a:solidFill>
              <a:srgbClr val="404040"/>
            </a:solidFill>
          </p:spPr>
          <p:txBody>
            <a:bodyPr wrap="square" lIns="0" tIns="0" rIns="0" bIns="0" rtlCol="0"/>
            <a:lstStyle/>
            <a:p>
              <a:endParaRPr/>
            </a:p>
          </p:txBody>
        </p:sp>
        <p:sp>
          <p:nvSpPr>
            <p:cNvPr id="82" name="object 82"/>
            <p:cNvSpPr/>
            <p:nvPr/>
          </p:nvSpPr>
          <p:spPr>
            <a:xfrm>
              <a:off x="7478473" y="5793434"/>
              <a:ext cx="196215" cy="342265"/>
            </a:xfrm>
            <a:custGeom>
              <a:avLst/>
              <a:gdLst/>
              <a:ahLst/>
              <a:cxnLst/>
              <a:rect l="l" t="t" r="r" b="b"/>
              <a:pathLst>
                <a:path w="196215" h="342264">
                  <a:moveTo>
                    <a:pt x="0" y="171122"/>
                  </a:moveTo>
                  <a:lnTo>
                    <a:pt x="4976" y="117036"/>
                  </a:lnTo>
                  <a:lnTo>
                    <a:pt x="18843" y="70062"/>
                  </a:lnTo>
                  <a:lnTo>
                    <a:pt x="40003" y="33018"/>
                  </a:lnTo>
                  <a:lnTo>
                    <a:pt x="97817" y="0"/>
                  </a:lnTo>
                  <a:lnTo>
                    <a:pt x="128733" y="8724"/>
                  </a:lnTo>
                  <a:lnTo>
                    <a:pt x="155584" y="33018"/>
                  </a:lnTo>
                  <a:lnTo>
                    <a:pt x="176760" y="70062"/>
                  </a:lnTo>
                  <a:lnTo>
                    <a:pt x="190648" y="117036"/>
                  </a:lnTo>
                  <a:lnTo>
                    <a:pt x="195635" y="171122"/>
                  </a:lnTo>
                  <a:lnTo>
                    <a:pt x="190648" y="225213"/>
                  </a:lnTo>
                  <a:lnTo>
                    <a:pt x="176760" y="272190"/>
                  </a:lnTo>
                  <a:lnTo>
                    <a:pt x="155584" y="309234"/>
                  </a:lnTo>
                  <a:lnTo>
                    <a:pt x="128733" y="333527"/>
                  </a:lnTo>
                  <a:lnTo>
                    <a:pt x="97817" y="342251"/>
                  </a:lnTo>
                  <a:lnTo>
                    <a:pt x="66860" y="333527"/>
                  </a:lnTo>
                  <a:lnTo>
                    <a:pt x="40003" y="309234"/>
                  </a:lnTo>
                  <a:lnTo>
                    <a:pt x="18843" y="272190"/>
                  </a:lnTo>
                  <a:lnTo>
                    <a:pt x="4976" y="225213"/>
                  </a:lnTo>
                  <a:lnTo>
                    <a:pt x="0" y="171122"/>
                  </a:lnTo>
                  <a:close/>
                </a:path>
              </a:pathLst>
            </a:custGeom>
            <a:ln w="13041">
              <a:solidFill>
                <a:srgbClr val="D9D9D9"/>
              </a:solidFill>
            </a:ln>
          </p:spPr>
          <p:txBody>
            <a:bodyPr wrap="square" lIns="0" tIns="0" rIns="0" bIns="0" rtlCol="0"/>
            <a:lstStyle/>
            <a:p>
              <a:endParaRPr/>
            </a:p>
          </p:txBody>
        </p:sp>
      </p:grpSp>
      <p:sp>
        <p:nvSpPr>
          <p:cNvPr id="83" name="object 83"/>
          <p:cNvSpPr txBox="1"/>
          <p:nvPr/>
        </p:nvSpPr>
        <p:spPr>
          <a:xfrm>
            <a:off x="4236810" y="5845395"/>
            <a:ext cx="524510" cy="208279"/>
          </a:xfrm>
          <a:prstGeom prst="rect">
            <a:avLst/>
          </a:prstGeom>
        </p:spPr>
        <p:txBody>
          <a:bodyPr vert="horz" wrap="square" lIns="0" tIns="12065" rIns="0" bIns="0" rtlCol="0">
            <a:spAutoFit/>
          </a:bodyPr>
          <a:lstStyle/>
          <a:p>
            <a:pPr marL="12700">
              <a:lnSpc>
                <a:spcPct val="100000"/>
              </a:lnSpc>
              <a:spcBef>
                <a:spcPts val="95"/>
              </a:spcBef>
            </a:pPr>
            <a:r>
              <a:rPr sz="1200" b="1" spc="-5" dirty="0">
                <a:latin typeface="Arial"/>
                <a:cs typeface="Arial"/>
              </a:rPr>
              <a:t>Carrier</a:t>
            </a:r>
            <a:endParaRPr sz="1200">
              <a:latin typeface="Arial"/>
              <a:cs typeface="Arial"/>
            </a:endParaRPr>
          </a:p>
        </p:txBody>
      </p:sp>
      <p:sp>
        <p:nvSpPr>
          <p:cNvPr id="84" name="object 84"/>
          <p:cNvSpPr txBox="1"/>
          <p:nvPr/>
        </p:nvSpPr>
        <p:spPr>
          <a:xfrm>
            <a:off x="2807677" y="4424441"/>
            <a:ext cx="1320800" cy="269240"/>
          </a:xfrm>
          <a:prstGeom prst="rect">
            <a:avLst/>
          </a:prstGeom>
          <a:solidFill>
            <a:srgbClr val="AEC2DA"/>
          </a:solidFill>
        </p:spPr>
        <p:txBody>
          <a:bodyPr vert="horz" wrap="square" lIns="0" tIns="0" rIns="0" bIns="0" rtlCol="0">
            <a:spAutoFit/>
          </a:bodyPr>
          <a:lstStyle/>
          <a:p>
            <a:pPr algn="ctr">
              <a:lnSpc>
                <a:spcPts val="950"/>
              </a:lnSpc>
            </a:pPr>
            <a:r>
              <a:rPr sz="1000" b="1" spc="10" dirty="0">
                <a:latin typeface="Arial"/>
                <a:cs typeface="Arial"/>
              </a:rPr>
              <a:t>Physical</a:t>
            </a:r>
            <a:r>
              <a:rPr sz="1000" b="1" spc="-15" dirty="0">
                <a:latin typeface="Arial"/>
                <a:cs typeface="Arial"/>
              </a:rPr>
              <a:t> </a:t>
            </a:r>
            <a:r>
              <a:rPr sz="1000" b="1" spc="10" dirty="0">
                <a:latin typeface="Arial"/>
                <a:cs typeface="Arial"/>
              </a:rPr>
              <a:t>resource</a:t>
            </a:r>
            <a:endParaRPr sz="1000">
              <a:latin typeface="Arial"/>
              <a:cs typeface="Arial"/>
            </a:endParaRPr>
          </a:p>
          <a:p>
            <a:pPr algn="ctr">
              <a:lnSpc>
                <a:spcPts val="1135"/>
              </a:lnSpc>
              <a:spcBef>
                <a:spcPts val="30"/>
              </a:spcBef>
            </a:pPr>
            <a:r>
              <a:rPr sz="1000" b="1" spc="10" dirty="0">
                <a:latin typeface="Arial"/>
                <a:cs typeface="Arial"/>
              </a:rPr>
              <a:t>layer</a:t>
            </a:r>
            <a:endParaRPr sz="1000">
              <a:latin typeface="Arial"/>
              <a:cs typeface="Arial"/>
            </a:endParaRPr>
          </a:p>
        </p:txBody>
      </p:sp>
      <p:grpSp>
        <p:nvGrpSpPr>
          <p:cNvPr id="85" name="object 85"/>
          <p:cNvGrpSpPr/>
          <p:nvPr/>
        </p:nvGrpSpPr>
        <p:grpSpPr>
          <a:xfrm>
            <a:off x="2722579" y="3766894"/>
            <a:ext cx="1490980" cy="596265"/>
            <a:chOff x="2722579" y="3766894"/>
            <a:chExt cx="1490980" cy="596265"/>
          </a:xfrm>
        </p:grpSpPr>
        <p:sp>
          <p:nvSpPr>
            <p:cNvPr id="86" name="object 86"/>
            <p:cNvSpPr/>
            <p:nvPr/>
          </p:nvSpPr>
          <p:spPr>
            <a:xfrm>
              <a:off x="2734314" y="3778629"/>
              <a:ext cx="1467485" cy="572770"/>
            </a:xfrm>
            <a:custGeom>
              <a:avLst/>
              <a:gdLst/>
              <a:ahLst/>
              <a:cxnLst/>
              <a:rect l="l" t="t" r="r" b="b"/>
              <a:pathLst>
                <a:path w="1467485" h="572770">
                  <a:moveTo>
                    <a:pt x="1369448" y="0"/>
                  </a:moveTo>
                  <a:lnTo>
                    <a:pt x="97817" y="0"/>
                  </a:lnTo>
                  <a:lnTo>
                    <a:pt x="59699" y="7685"/>
                  </a:lnTo>
                  <a:lnTo>
                    <a:pt x="28611" y="28642"/>
                  </a:lnTo>
                  <a:lnTo>
                    <a:pt x="7672" y="59724"/>
                  </a:lnTo>
                  <a:lnTo>
                    <a:pt x="0" y="97784"/>
                  </a:lnTo>
                  <a:lnTo>
                    <a:pt x="0" y="474689"/>
                  </a:lnTo>
                  <a:lnTo>
                    <a:pt x="7670" y="512748"/>
                  </a:lnTo>
                  <a:lnTo>
                    <a:pt x="28598" y="543831"/>
                  </a:lnTo>
                  <a:lnTo>
                    <a:pt x="59653" y="564788"/>
                  </a:lnTo>
                  <a:lnTo>
                    <a:pt x="97709" y="572473"/>
                  </a:lnTo>
                  <a:lnTo>
                    <a:pt x="1369339" y="572473"/>
                  </a:lnTo>
                  <a:lnTo>
                    <a:pt x="1407459" y="564788"/>
                  </a:lnTo>
                  <a:lnTo>
                    <a:pt x="1438558" y="543831"/>
                  </a:lnTo>
                  <a:lnTo>
                    <a:pt x="1459530" y="512748"/>
                  </a:lnTo>
                  <a:lnTo>
                    <a:pt x="1467265" y="474689"/>
                  </a:lnTo>
                  <a:lnTo>
                    <a:pt x="1467265" y="97784"/>
                  </a:lnTo>
                  <a:lnTo>
                    <a:pt x="1459532" y="59724"/>
                  </a:lnTo>
                  <a:lnTo>
                    <a:pt x="1438572" y="28642"/>
                  </a:lnTo>
                  <a:lnTo>
                    <a:pt x="1407505" y="7685"/>
                  </a:lnTo>
                  <a:lnTo>
                    <a:pt x="1369448" y="0"/>
                  </a:lnTo>
                  <a:close/>
                </a:path>
              </a:pathLst>
            </a:custGeom>
            <a:solidFill>
              <a:srgbClr val="D9D9D9"/>
            </a:solidFill>
          </p:spPr>
          <p:txBody>
            <a:bodyPr wrap="square" lIns="0" tIns="0" rIns="0" bIns="0" rtlCol="0"/>
            <a:lstStyle/>
            <a:p>
              <a:endParaRPr/>
            </a:p>
          </p:txBody>
        </p:sp>
        <p:sp>
          <p:nvSpPr>
            <p:cNvPr id="87" name="object 87"/>
            <p:cNvSpPr/>
            <p:nvPr/>
          </p:nvSpPr>
          <p:spPr>
            <a:xfrm>
              <a:off x="2734314" y="3778629"/>
              <a:ext cx="1467485" cy="572770"/>
            </a:xfrm>
            <a:custGeom>
              <a:avLst/>
              <a:gdLst/>
              <a:ahLst/>
              <a:cxnLst/>
              <a:rect l="l" t="t" r="r" b="b"/>
              <a:pathLst>
                <a:path w="1467485" h="572770">
                  <a:moveTo>
                    <a:pt x="1369339" y="572473"/>
                  </a:moveTo>
                  <a:lnTo>
                    <a:pt x="1407459" y="564788"/>
                  </a:lnTo>
                  <a:lnTo>
                    <a:pt x="1438558" y="543831"/>
                  </a:lnTo>
                  <a:lnTo>
                    <a:pt x="1459530" y="512748"/>
                  </a:lnTo>
                  <a:lnTo>
                    <a:pt x="1467265" y="474689"/>
                  </a:lnTo>
                  <a:lnTo>
                    <a:pt x="1467265" y="97784"/>
                  </a:lnTo>
                  <a:lnTo>
                    <a:pt x="1459531" y="59724"/>
                  </a:lnTo>
                  <a:lnTo>
                    <a:pt x="1438572" y="28642"/>
                  </a:lnTo>
                  <a:lnTo>
                    <a:pt x="1407505" y="7685"/>
                  </a:lnTo>
                  <a:lnTo>
                    <a:pt x="1369447" y="0"/>
                  </a:lnTo>
                  <a:lnTo>
                    <a:pt x="97817" y="0"/>
                  </a:lnTo>
                  <a:lnTo>
                    <a:pt x="59699" y="7685"/>
                  </a:lnTo>
                  <a:lnTo>
                    <a:pt x="28611" y="28642"/>
                  </a:lnTo>
                  <a:lnTo>
                    <a:pt x="7672" y="59724"/>
                  </a:lnTo>
                  <a:lnTo>
                    <a:pt x="0" y="97784"/>
                  </a:lnTo>
                  <a:lnTo>
                    <a:pt x="0" y="474689"/>
                  </a:lnTo>
                  <a:lnTo>
                    <a:pt x="7670" y="512748"/>
                  </a:lnTo>
                  <a:lnTo>
                    <a:pt x="28598" y="543831"/>
                  </a:lnTo>
                  <a:lnTo>
                    <a:pt x="59653" y="564788"/>
                  </a:lnTo>
                  <a:lnTo>
                    <a:pt x="97709" y="572473"/>
                  </a:lnTo>
                  <a:lnTo>
                    <a:pt x="1369447" y="572473"/>
                  </a:lnTo>
                  <a:close/>
                </a:path>
              </a:pathLst>
            </a:custGeom>
            <a:ln w="23469">
              <a:solidFill>
                <a:srgbClr val="000000"/>
              </a:solidFill>
            </a:ln>
          </p:spPr>
          <p:txBody>
            <a:bodyPr wrap="square" lIns="0" tIns="0" rIns="0" bIns="0" rtlCol="0"/>
            <a:lstStyle/>
            <a:p>
              <a:endParaRPr/>
            </a:p>
          </p:txBody>
        </p:sp>
      </p:grpSp>
      <p:sp>
        <p:nvSpPr>
          <p:cNvPr id="88" name="object 88"/>
          <p:cNvSpPr txBox="1"/>
          <p:nvPr/>
        </p:nvSpPr>
        <p:spPr>
          <a:xfrm>
            <a:off x="2832131" y="3813288"/>
            <a:ext cx="1320800" cy="488950"/>
          </a:xfrm>
          <a:prstGeom prst="rect">
            <a:avLst/>
          </a:prstGeom>
          <a:solidFill>
            <a:srgbClr val="AEC2DA"/>
          </a:solidFill>
        </p:spPr>
        <p:txBody>
          <a:bodyPr vert="horz" wrap="square" lIns="0" tIns="1905" rIns="0" bIns="0" rtlCol="0">
            <a:spAutoFit/>
          </a:bodyPr>
          <a:lstStyle/>
          <a:p>
            <a:pPr marL="174625" marR="167005" indent="-635" algn="ctr">
              <a:lnSpc>
                <a:spcPts val="1230"/>
              </a:lnSpc>
              <a:spcBef>
                <a:spcPts val="15"/>
              </a:spcBef>
            </a:pPr>
            <a:r>
              <a:rPr sz="1000" b="1" spc="15" dirty="0">
                <a:latin typeface="Arial"/>
                <a:cs typeface="Arial"/>
              </a:rPr>
              <a:t>Resource </a:t>
            </a:r>
            <a:r>
              <a:rPr sz="1000" b="1" spc="20" dirty="0">
                <a:latin typeface="Arial"/>
                <a:cs typeface="Arial"/>
              </a:rPr>
              <a:t> </a:t>
            </a:r>
            <a:r>
              <a:rPr sz="1000" b="1" spc="10" dirty="0">
                <a:latin typeface="Arial"/>
                <a:cs typeface="Arial"/>
              </a:rPr>
              <a:t>abstraction</a:t>
            </a:r>
            <a:r>
              <a:rPr sz="1000" b="1" spc="-55" dirty="0">
                <a:latin typeface="Arial"/>
                <a:cs typeface="Arial"/>
              </a:rPr>
              <a:t> </a:t>
            </a:r>
            <a:r>
              <a:rPr sz="1000" b="1" spc="15" dirty="0">
                <a:latin typeface="Arial"/>
                <a:cs typeface="Arial"/>
              </a:rPr>
              <a:t>and </a:t>
            </a:r>
            <a:r>
              <a:rPr sz="1000" b="1" spc="-270" dirty="0">
                <a:latin typeface="Arial"/>
                <a:cs typeface="Arial"/>
              </a:rPr>
              <a:t> </a:t>
            </a:r>
            <a:r>
              <a:rPr sz="1000" b="1" spc="10" dirty="0">
                <a:latin typeface="Arial"/>
                <a:cs typeface="Arial"/>
              </a:rPr>
              <a:t>control</a:t>
            </a:r>
            <a:r>
              <a:rPr sz="1000" b="1" spc="-10" dirty="0">
                <a:latin typeface="Arial"/>
                <a:cs typeface="Arial"/>
              </a:rPr>
              <a:t> </a:t>
            </a:r>
            <a:r>
              <a:rPr sz="1000" b="1" spc="10" dirty="0">
                <a:latin typeface="Arial"/>
                <a:cs typeface="Arial"/>
              </a:rPr>
              <a:t>layer</a:t>
            </a:r>
            <a:endParaRPr sz="1000">
              <a:latin typeface="Arial"/>
              <a:cs typeface="Arial"/>
            </a:endParaRPr>
          </a:p>
        </p:txBody>
      </p:sp>
      <p:grpSp>
        <p:nvGrpSpPr>
          <p:cNvPr id="89" name="object 89"/>
          <p:cNvGrpSpPr/>
          <p:nvPr/>
        </p:nvGrpSpPr>
        <p:grpSpPr>
          <a:xfrm>
            <a:off x="6914433" y="2442718"/>
            <a:ext cx="786130" cy="394335"/>
            <a:chOff x="6914433" y="2442718"/>
            <a:chExt cx="786130" cy="394335"/>
          </a:xfrm>
        </p:grpSpPr>
        <p:sp>
          <p:nvSpPr>
            <p:cNvPr id="90" name="object 90"/>
            <p:cNvSpPr/>
            <p:nvPr/>
          </p:nvSpPr>
          <p:spPr>
            <a:xfrm>
              <a:off x="6916013" y="2444318"/>
              <a:ext cx="782955" cy="391160"/>
            </a:xfrm>
            <a:custGeom>
              <a:avLst/>
              <a:gdLst/>
              <a:ahLst/>
              <a:cxnLst/>
              <a:rect l="l" t="t" r="r" b="b"/>
              <a:pathLst>
                <a:path w="782954" h="391160">
                  <a:moveTo>
                    <a:pt x="782548" y="0"/>
                  </a:moveTo>
                  <a:lnTo>
                    <a:pt x="0" y="0"/>
                  </a:lnTo>
                  <a:lnTo>
                    <a:pt x="0" y="293344"/>
                  </a:lnTo>
                  <a:lnTo>
                    <a:pt x="0" y="391134"/>
                  </a:lnTo>
                  <a:lnTo>
                    <a:pt x="782548" y="391134"/>
                  </a:lnTo>
                  <a:lnTo>
                    <a:pt x="782548" y="293344"/>
                  </a:lnTo>
                  <a:lnTo>
                    <a:pt x="782548" y="0"/>
                  </a:lnTo>
                  <a:close/>
                </a:path>
              </a:pathLst>
            </a:custGeom>
            <a:solidFill>
              <a:srgbClr val="4879C0"/>
            </a:solidFill>
          </p:spPr>
          <p:txBody>
            <a:bodyPr wrap="square" lIns="0" tIns="0" rIns="0" bIns="0" rtlCol="0"/>
            <a:lstStyle/>
            <a:p>
              <a:endParaRPr/>
            </a:p>
          </p:txBody>
        </p:sp>
        <p:sp>
          <p:nvSpPr>
            <p:cNvPr id="91" name="object 91"/>
            <p:cNvSpPr/>
            <p:nvPr/>
          </p:nvSpPr>
          <p:spPr>
            <a:xfrm>
              <a:off x="6916021" y="2444305"/>
              <a:ext cx="782955" cy="391160"/>
            </a:xfrm>
            <a:custGeom>
              <a:avLst/>
              <a:gdLst/>
              <a:ahLst/>
              <a:cxnLst/>
              <a:rect l="l" t="t" r="r" b="b"/>
              <a:pathLst>
                <a:path w="782954" h="391160">
                  <a:moveTo>
                    <a:pt x="0" y="391137"/>
                  </a:moveTo>
                  <a:lnTo>
                    <a:pt x="782541" y="391137"/>
                  </a:lnTo>
                  <a:lnTo>
                    <a:pt x="782541" y="0"/>
                  </a:lnTo>
                  <a:lnTo>
                    <a:pt x="0" y="0"/>
                  </a:lnTo>
                  <a:lnTo>
                    <a:pt x="0" y="391137"/>
                  </a:lnTo>
                </a:path>
              </a:pathLst>
            </a:custGeom>
            <a:ln w="3175">
              <a:solidFill>
                <a:srgbClr val="4879C0"/>
              </a:solidFill>
            </a:ln>
          </p:spPr>
          <p:txBody>
            <a:bodyPr wrap="square" lIns="0" tIns="0" rIns="0" bIns="0" rtlCol="0"/>
            <a:lstStyle/>
            <a:p>
              <a:endParaRPr/>
            </a:p>
          </p:txBody>
        </p:sp>
      </p:grpSp>
      <p:sp>
        <p:nvSpPr>
          <p:cNvPr id="92" name="object 92"/>
          <p:cNvSpPr txBox="1"/>
          <p:nvPr/>
        </p:nvSpPr>
        <p:spPr>
          <a:xfrm>
            <a:off x="6818203" y="2346521"/>
            <a:ext cx="782955" cy="391160"/>
          </a:xfrm>
          <a:prstGeom prst="rect">
            <a:avLst/>
          </a:prstGeom>
          <a:solidFill>
            <a:srgbClr val="E8EDF7"/>
          </a:solidFill>
          <a:ln w="3175">
            <a:solidFill>
              <a:srgbClr val="000000"/>
            </a:solidFill>
          </a:ln>
        </p:spPr>
        <p:txBody>
          <a:bodyPr vert="horz" wrap="square" lIns="0" tIns="3175" rIns="0" bIns="0" rtlCol="0">
            <a:spAutoFit/>
          </a:bodyPr>
          <a:lstStyle/>
          <a:p>
            <a:pPr>
              <a:lnSpc>
                <a:spcPct val="100000"/>
              </a:lnSpc>
              <a:spcBef>
                <a:spcPts val="25"/>
              </a:spcBef>
            </a:pPr>
            <a:endParaRPr sz="800">
              <a:latin typeface="Times New Roman"/>
              <a:cs typeface="Times New Roman"/>
            </a:endParaRPr>
          </a:p>
          <a:p>
            <a:pPr marL="46355">
              <a:lnSpc>
                <a:spcPct val="100000"/>
              </a:lnSpc>
            </a:pPr>
            <a:r>
              <a:rPr sz="850" dirty="0">
                <a:latin typeface="Arial MT"/>
                <a:cs typeface="Arial MT"/>
              </a:rPr>
              <a:t>Intermediation</a:t>
            </a:r>
            <a:endParaRPr sz="850">
              <a:latin typeface="Arial MT"/>
              <a:cs typeface="Arial MT"/>
            </a:endParaRPr>
          </a:p>
        </p:txBody>
      </p:sp>
      <p:grpSp>
        <p:nvGrpSpPr>
          <p:cNvPr id="93" name="object 93"/>
          <p:cNvGrpSpPr/>
          <p:nvPr/>
        </p:nvGrpSpPr>
        <p:grpSpPr>
          <a:xfrm>
            <a:off x="6914433" y="3518347"/>
            <a:ext cx="786130" cy="394335"/>
            <a:chOff x="6914433" y="3518347"/>
            <a:chExt cx="786130" cy="394335"/>
          </a:xfrm>
        </p:grpSpPr>
        <p:sp>
          <p:nvSpPr>
            <p:cNvPr id="94" name="object 94"/>
            <p:cNvSpPr/>
            <p:nvPr/>
          </p:nvSpPr>
          <p:spPr>
            <a:xfrm>
              <a:off x="6916013" y="3519944"/>
              <a:ext cx="782955" cy="391160"/>
            </a:xfrm>
            <a:custGeom>
              <a:avLst/>
              <a:gdLst/>
              <a:ahLst/>
              <a:cxnLst/>
              <a:rect l="l" t="t" r="r" b="b"/>
              <a:pathLst>
                <a:path w="782954" h="391160">
                  <a:moveTo>
                    <a:pt x="782548" y="0"/>
                  </a:moveTo>
                  <a:lnTo>
                    <a:pt x="0" y="0"/>
                  </a:lnTo>
                  <a:lnTo>
                    <a:pt x="0" y="293344"/>
                  </a:lnTo>
                  <a:lnTo>
                    <a:pt x="0" y="391134"/>
                  </a:lnTo>
                  <a:lnTo>
                    <a:pt x="782548" y="391134"/>
                  </a:lnTo>
                  <a:lnTo>
                    <a:pt x="782548" y="293344"/>
                  </a:lnTo>
                  <a:lnTo>
                    <a:pt x="782548" y="0"/>
                  </a:lnTo>
                  <a:close/>
                </a:path>
              </a:pathLst>
            </a:custGeom>
            <a:solidFill>
              <a:srgbClr val="4879C0"/>
            </a:solidFill>
          </p:spPr>
          <p:txBody>
            <a:bodyPr wrap="square" lIns="0" tIns="0" rIns="0" bIns="0" rtlCol="0"/>
            <a:lstStyle/>
            <a:p>
              <a:endParaRPr/>
            </a:p>
          </p:txBody>
        </p:sp>
        <p:sp>
          <p:nvSpPr>
            <p:cNvPr id="95" name="object 95"/>
            <p:cNvSpPr/>
            <p:nvPr/>
          </p:nvSpPr>
          <p:spPr>
            <a:xfrm>
              <a:off x="6916021" y="3519935"/>
              <a:ext cx="782955" cy="391160"/>
            </a:xfrm>
            <a:custGeom>
              <a:avLst/>
              <a:gdLst/>
              <a:ahLst/>
              <a:cxnLst/>
              <a:rect l="l" t="t" r="r" b="b"/>
              <a:pathLst>
                <a:path w="782954" h="391160">
                  <a:moveTo>
                    <a:pt x="0" y="391137"/>
                  </a:moveTo>
                  <a:lnTo>
                    <a:pt x="782541" y="391137"/>
                  </a:lnTo>
                  <a:lnTo>
                    <a:pt x="782541" y="0"/>
                  </a:lnTo>
                  <a:lnTo>
                    <a:pt x="0" y="0"/>
                  </a:lnTo>
                  <a:lnTo>
                    <a:pt x="0" y="391137"/>
                  </a:lnTo>
                </a:path>
              </a:pathLst>
            </a:custGeom>
            <a:ln w="3175">
              <a:solidFill>
                <a:srgbClr val="4879C0"/>
              </a:solidFill>
            </a:ln>
          </p:spPr>
          <p:txBody>
            <a:bodyPr wrap="square" lIns="0" tIns="0" rIns="0" bIns="0" rtlCol="0"/>
            <a:lstStyle/>
            <a:p>
              <a:endParaRPr/>
            </a:p>
          </p:txBody>
        </p:sp>
      </p:grpSp>
      <p:sp>
        <p:nvSpPr>
          <p:cNvPr id="96" name="object 96"/>
          <p:cNvSpPr txBox="1"/>
          <p:nvPr/>
        </p:nvSpPr>
        <p:spPr>
          <a:xfrm>
            <a:off x="6818203" y="3422150"/>
            <a:ext cx="782955" cy="391160"/>
          </a:xfrm>
          <a:prstGeom prst="rect">
            <a:avLst/>
          </a:prstGeom>
          <a:solidFill>
            <a:srgbClr val="E8EDF7"/>
          </a:solidFill>
          <a:ln w="3175">
            <a:solidFill>
              <a:srgbClr val="000000"/>
            </a:solidFill>
          </a:ln>
        </p:spPr>
        <p:txBody>
          <a:bodyPr vert="horz" wrap="square" lIns="0" tIns="3175" rIns="0" bIns="0" rtlCol="0">
            <a:spAutoFit/>
          </a:bodyPr>
          <a:lstStyle/>
          <a:p>
            <a:pPr>
              <a:lnSpc>
                <a:spcPct val="100000"/>
              </a:lnSpc>
              <a:spcBef>
                <a:spcPts val="25"/>
              </a:spcBef>
            </a:pPr>
            <a:endParaRPr sz="800">
              <a:latin typeface="Times New Roman"/>
              <a:cs typeface="Times New Roman"/>
            </a:endParaRPr>
          </a:p>
          <a:p>
            <a:pPr marL="97790">
              <a:lnSpc>
                <a:spcPct val="100000"/>
              </a:lnSpc>
            </a:pPr>
            <a:r>
              <a:rPr sz="850" dirty="0">
                <a:latin typeface="Arial MT"/>
                <a:cs typeface="Arial MT"/>
              </a:rPr>
              <a:t>Aggregation</a:t>
            </a:r>
            <a:endParaRPr sz="850">
              <a:latin typeface="Arial MT"/>
              <a:cs typeface="Arial MT"/>
            </a:endParaRPr>
          </a:p>
        </p:txBody>
      </p:sp>
      <p:grpSp>
        <p:nvGrpSpPr>
          <p:cNvPr id="97" name="object 97"/>
          <p:cNvGrpSpPr/>
          <p:nvPr/>
        </p:nvGrpSpPr>
        <p:grpSpPr>
          <a:xfrm>
            <a:off x="6914717" y="4496475"/>
            <a:ext cx="785495" cy="394335"/>
            <a:chOff x="6914717" y="4496475"/>
            <a:chExt cx="785495" cy="394335"/>
          </a:xfrm>
        </p:grpSpPr>
        <p:sp>
          <p:nvSpPr>
            <p:cNvPr id="98" name="object 98"/>
            <p:cNvSpPr/>
            <p:nvPr/>
          </p:nvSpPr>
          <p:spPr>
            <a:xfrm>
              <a:off x="6916013" y="4497781"/>
              <a:ext cx="782955" cy="391160"/>
            </a:xfrm>
            <a:custGeom>
              <a:avLst/>
              <a:gdLst/>
              <a:ahLst/>
              <a:cxnLst/>
              <a:rect l="l" t="t" r="r" b="b"/>
              <a:pathLst>
                <a:path w="782954" h="391160">
                  <a:moveTo>
                    <a:pt x="782548" y="0"/>
                  </a:moveTo>
                  <a:lnTo>
                    <a:pt x="0" y="0"/>
                  </a:lnTo>
                  <a:lnTo>
                    <a:pt x="0" y="293357"/>
                  </a:lnTo>
                  <a:lnTo>
                    <a:pt x="0" y="391147"/>
                  </a:lnTo>
                  <a:lnTo>
                    <a:pt x="782548" y="391147"/>
                  </a:lnTo>
                  <a:lnTo>
                    <a:pt x="782548" y="293357"/>
                  </a:lnTo>
                  <a:lnTo>
                    <a:pt x="782548" y="0"/>
                  </a:lnTo>
                  <a:close/>
                </a:path>
              </a:pathLst>
            </a:custGeom>
            <a:solidFill>
              <a:srgbClr val="4879C0"/>
            </a:solidFill>
          </p:spPr>
          <p:txBody>
            <a:bodyPr wrap="square" lIns="0" tIns="0" rIns="0" bIns="0" rtlCol="0"/>
            <a:lstStyle/>
            <a:p>
              <a:endParaRPr/>
            </a:p>
          </p:txBody>
        </p:sp>
        <p:sp>
          <p:nvSpPr>
            <p:cNvPr id="99" name="object 99"/>
            <p:cNvSpPr/>
            <p:nvPr/>
          </p:nvSpPr>
          <p:spPr>
            <a:xfrm>
              <a:off x="6916021" y="4497779"/>
              <a:ext cx="782955" cy="391160"/>
            </a:xfrm>
            <a:custGeom>
              <a:avLst/>
              <a:gdLst/>
              <a:ahLst/>
              <a:cxnLst/>
              <a:rect l="l" t="t" r="r" b="b"/>
              <a:pathLst>
                <a:path w="782954" h="391160">
                  <a:moveTo>
                    <a:pt x="0" y="391137"/>
                  </a:moveTo>
                  <a:lnTo>
                    <a:pt x="782541" y="391137"/>
                  </a:lnTo>
                  <a:lnTo>
                    <a:pt x="782541" y="0"/>
                  </a:lnTo>
                  <a:lnTo>
                    <a:pt x="0" y="0"/>
                  </a:lnTo>
                  <a:lnTo>
                    <a:pt x="0" y="391137"/>
                  </a:lnTo>
                </a:path>
              </a:pathLst>
            </a:custGeom>
            <a:ln w="3175">
              <a:solidFill>
                <a:srgbClr val="4879C0"/>
              </a:solidFill>
            </a:ln>
          </p:spPr>
          <p:txBody>
            <a:bodyPr wrap="square" lIns="0" tIns="0" rIns="0" bIns="0" rtlCol="0"/>
            <a:lstStyle/>
            <a:p>
              <a:endParaRPr/>
            </a:p>
          </p:txBody>
        </p:sp>
      </p:grpSp>
      <p:sp>
        <p:nvSpPr>
          <p:cNvPr id="100" name="object 100"/>
          <p:cNvSpPr txBox="1"/>
          <p:nvPr/>
        </p:nvSpPr>
        <p:spPr>
          <a:xfrm>
            <a:off x="6818203" y="4399995"/>
            <a:ext cx="782955" cy="391160"/>
          </a:xfrm>
          <a:prstGeom prst="rect">
            <a:avLst/>
          </a:prstGeom>
          <a:solidFill>
            <a:srgbClr val="E8EDF7"/>
          </a:solidFill>
          <a:ln w="3175">
            <a:solidFill>
              <a:srgbClr val="000000"/>
            </a:solidFill>
          </a:ln>
        </p:spPr>
        <p:txBody>
          <a:bodyPr vert="horz" wrap="square" lIns="0" tIns="3175" rIns="0" bIns="0" rtlCol="0">
            <a:spAutoFit/>
          </a:bodyPr>
          <a:lstStyle/>
          <a:p>
            <a:pPr>
              <a:lnSpc>
                <a:spcPct val="100000"/>
              </a:lnSpc>
              <a:spcBef>
                <a:spcPts val="25"/>
              </a:spcBef>
            </a:pPr>
            <a:endParaRPr sz="800">
              <a:latin typeface="Times New Roman"/>
              <a:cs typeface="Times New Roman"/>
            </a:endParaRPr>
          </a:p>
          <a:p>
            <a:pPr marL="170180">
              <a:lnSpc>
                <a:spcPct val="100000"/>
              </a:lnSpc>
            </a:pPr>
            <a:r>
              <a:rPr sz="850" dirty="0">
                <a:latin typeface="Arial MT"/>
                <a:cs typeface="Arial MT"/>
              </a:rPr>
              <a:t>Arbitrage</a:t>
            </a:r>
            <a:endParaRPr sz="850">
              <a:latin typeface="Arial MT"/>
              <a:cs typeface="Arial MT"/>
            </a:endParaRPr>
          </a:p>
        </p:txBody>
      </p:sp>
      <p:sp>
        <p:nvSpPr>
          <p:cNvPr id="101" name="object 101"/>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102" name="object 102"/>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24</a:t>
            </a:fld>
            <a:endParaRPr dirty="0"/>
          </a:p>
        </p:txBody>
      </p:sp>
      <p:sp>
        <p:nvSpPr>
          <p:cNvPr id="103" name="object 10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5446"/>
            <a:ext cx="2511425" cy="513715"/>
          </a:xfrm>
          <a:prstGeom prst="rect">
            <a:avLst/>
          </a:prstGeom>
        </p:spPr>
        <p:txBody>
          <a:bodyPr vert="horz" wrap="square" lIns="0" tIns="13335" rIns="0" bIns="0" rtlCol="0">
            <a:spAutoFit/>
          </a:bodyPr>
          <a:lstStyle/>
          <a:p>
            <a:pPr marL="12700">
              <a:lnSpc>
                <a:spcPct val="100000"/>
              </a:lnSpc>
              <a:spcBef>
                <a:spcPts val="105"/>
              </a:spcBef>
            </a:pPr>
            <a:r>
              <a:rPr spc="-5" dirty="0"/>
              <a:t>Ethical</a:t>
            </a:r>
            <a:r>
              <a:rPr spc="-55" dirty="0"/>
              <a:t> </a:t>
            </a:r>
            <a:r>
              <a:rPr dirty="0"/>
              <a:t>issues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25</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497332"/>
            <a:ext cx="7173595" cy="2673809"/>
          </a:xfrm>
          <a:prstGeom prst="rect">
            <a:avLst/>
          </a:prstGeom>
        </p:spPr>
        <p:txBody>
          <a:bodyPr vert="horz" wrap="square" lIns="0" tIns="74930" rIns="0" bIns="0" rtlCol="0">
            <a:spAutoFit/>
          </a:bodyPr>
          <a:lstStyle/>
          <a:p>
            <a:pPr marL="355600" indent="-343535">
              <a:lnSpc>
                <a:spcPct val="100000"/>
              </a:lnSpc>
              <a:spcBef>
                <a:spcPts val="590"/>
              </a:spcBef>
              <a:buClr>
                <a:srgbClr val="00007C"/>
              </a:buClr>
              <a:buSzPct val="75000"/>
              <a:buFont typeface="Wingdings"/>
              <a:buChar char=""/>
              <a:tabLst>
                <a:tab pos="355600" algn="l"/>
                <a:tab pos="356235" algn="l"/>
                <a:tab pos="2640330" algn="l"/>
              </a:tabLst>
            </a:pPr>
            <a:r>
              <a:rPr lang="en-US" sz="2000" dirty="0">
                <a:latin typeface="Arial MT"/>
                <a:cs typeface="Arial MT"/>
              </a:rPr>
              <a:t>Model</a:t>
            </a:r>
            <a:r>
              <a:rPr sz="2000" spc="-20" dirty="0">
                <a:latin typeface="Arial MT"/>
                <a:cs typeface="Arial MT"/>
              </a:rPr>
              <a:t> </a:t>
            </a:r>
            <a:r>
              <a:rPr sz="2000" dirty="0">
                <a:latin typeface="Arial MT"/>
                <a:cs typeface="Arial MT"/>
              </a:rPr>
              <a:t>shift</a:t>
            </a:r>
            <a:r>
              <a:rPr sz="2000" spc="-25" dirty="0">
                <a:latin typeface="Arial MT"/>
                <a:cs typeface="Arial MT"/>
              </a:rPr>
              <a:t> </a:t>
            </a:r>
            <a:r>
              <a:rPr sz="2000" dirty="0">
                <a:latin typeface="Arial MT"/>
                <a:cs typeface="Arial MT"/>
              </a:rPr>
              <a:t>wit</a:t>
            </a:r>
            <a:r>
              <a:rPr lang="en-US" sz="2000" dirty="0">
                <a:latin typeface="Arial MT"/>
                <a:cs typeface="Arial MT"/>
              </a:rPr>
              <a:t>h </a:t>
            </a:r>
            <a:r>
              <a:rPr sz="2000" dirty="0">
                <a:latin typeface="Arial MT"/>
                <a:cs typeface="Arial MT"/>
              </a:rPr>
              <a:t>implications</a:t>
            </a:r>
            <a:r>
              <a:rPr sz="2000" spc="-15" dirty="0">
                <a:latin typeface="Arial MT"/>
                <a:cs typeface="Arial MT"/>
              </a:rPr>
              <a:t> </a:t>
            </a:r>
            <a:r>
              <a:rPr sz="2000" dirty="0">
                <a:latin typeface="Arial MT"/>
                <a:cs typeface="Arial MT"/>
              </a:rPr>
              <a:t>on</a:t>
            </a:r>
            <a:r>
              <a:rPr sz="2000" spc="-25" dirty="0">
                <a:latin typeface="Arial MT"/>
                <a:cs typeface="Arial MT"/>
              </a:rPr>
              <a:t> </a:t>
            </a:r>
            <a:r>
              <a:rPr sz="2000" dirty="0">
                <a:latin typeface="Arial MT"/>
                <a:cs typeface="Arial MT"/>
              </a:rPr>
              <a:t>computing</a:t>
            </a:r>
            <a:r>
              <a:rPr sz="2000" spc="-35" dirty="0">
                <a:latin typeface="Arial MT"/>
                <a:cs typeface="Arial MT"/>
              </a:rPr>
              <a:t> </a:t>
            </a:r>
            <a:r>
              <a:rPr sz="2000" dirty="0">
                <a:latin typeface="Arial MT"/>
                <a:cs typeface="Arial MT"/>
              </a:rPr>
              <a:t>ethics:</a:t>
            </a:r>
          </a:p>
          <a:p>
            <a:pPr marL="1155700" marR="5080" lvl="1" indent="-228600">
              <a:lnSpc>
                <a:spcPct val="100000"/>
              </a:lnSpc>
              <a:spcBef>
                <a:spcPts val="434"/>
              </a:spcBef>
              <a:buClr>
                <a:srgbClr val="00007C"/>
              </a:buClr>
              <a:buSzPct val="63888"/>
              <a:buFont typeface="Wingdings"/>
              <a:buChar char=""/>
              <a:tabLst>
                <a:tab pos="1156335" algn="l"/>
              </a:tabLst>
            </a:pPr>
            <a:r>
              <a:rPr sz="1800" dirty="0">
                <a:latin typeface="Arial MT"/>
                <a:cs typeface="Arial MT"/>
              </a:rPr>
              <a:t>The</a:t>
            </a:r>
            <a:r>
              <a:rPr sz="1800" spc="-20" dirty="0">
                <a:latin typeface="Arial MT"/>
                <a:cs typeface="Arial MT"/>
              </a:rPr>
              <a:t> </a:t>
            </a:r>
            <a:r>
              <a:rPr sz="1800" spc="-5" dirty="0">
                <a:latin typeface="Arial MT"/>
                <a:cs typeface="Arial MT"/>
              </a:rPr>
              <a:t>data</a:t>
            </a:r>
            <a:r>
              <a:rPr sz="1800" spc="5" dirty="0">
                <a:latin typeface="Arial MT"/>
                <a:cs typeface="Arial MT"/>
              </a:rPr>
              <a:t> </a:t>
            </a:r>
            <a:r>
              <a:rPr sz="1800" spc="-5" dirty="0">
                <a:latin typeface="Arial MT"/>
                <a:cs typeface="Arial MT"/>
              </a:rPr>
              <a:t>is</a:t>
            </a:r>
            <a:r>
              <a:rPr sz="1800" spc="5" dirty="0">
                <a:latin typeface="Arial MT"/>
                <a:cs typeface="Arial MT"/>
              </a:rPr>
              <a:t> </a:t>
            </a:r>
            <a:r>
              <a:rPr sz="1800" spc="-5" dirty="0">
                <a:latin typeface="Arial MT"/>
                <a:cs typeface="Arial MT"/>
              </a:rPr>
              <a:t>stored</a:t>
            </a:r>
            <a:r>
              <a:rPr sz="1800" spc="10" dirty="0">
                <a:latin typeface="Arial MT"/>
                <a:cs typeface="Arial MT"/>
              </a:rPr>
              <a:t> </a:t>
            </a:r>
            <a:r>
              <a:rPr sz="1800" spc="-5" dirty="0">
                <a:latin typeface="Arial MT"/>
                <a:cs typeface="Arial MT"/>
              </a:rPr>
              <a:t>on multiple</a:t>
            </a:r>
            <a:r>
              <a:rPr sz="1800" spc="5" dirty="0">
                <a:latin typeface="Arial MT"/>
                <a:cs typeface="Arial MT"/>
              </a:rPr>
              <a:t> </a:t>
            </a:r>
            <a:r>
              <a:rPr sz="1800" dirty="0">
                <a:latin typeface="Arial MT"/>
                <a:cs typeface="Arial MT"/>
              </a:rPr>
              <a:t>sites</a:t>
            </a:r>
            <a:r>
              <a:rPr sz="1800" spc="5" dirty="0">
                <a:latin typeface="Arial MT"/>
                <a:cs typeface="Arial MT"/>
              </a:rPr>
              <a:t> </a:t>
            </a:r>
            <a:r>
              <a:rPr sz="1800" spc="-5" dirty="0">
                <a:latin typeface="Arial MT"/>
                <a:cs typeface="Arial MT"/>
              </a:rPr>
              <a:t>administered</a:t>
            </a:r>
            <a:r>
              <a:rPr sz="1800" spc="25" dirty="0">
                <a:latin typeface="Arial MT"/>
                <a:cs typeface="Arial MT"/>
              </a:rPr>
              <a:t> </a:t>
            </a:r>
            <a:r>
              <a:rPr sz="1800" spc="-5" dirty="0">
                <a:latin typeface="Arial MT"/>
                <a:cs typeface="Arial MT"/>
              </a:rPr>
              <a:t>by</a:t>
            </a:r>
            <a:r>
              <a:rPr sz="1800" dirty="0">
                <a:latin typeface="Arial MT"/>
                <a:cs typeface="Arial MT"/>
              </a:rPr>
              <a:t> </a:t>
            </a:r>
            <a:r>
              <a:rPr sz="1800" spc="-5" dirty="0">
                <a:latin typeface="Arial MT"/>
                <a:cs typeface="Arial MT"/>
              </a:rPr>
              <a:t>several </a:t>
            </a:r>
            <a:r>
              <a:rPr sz="1800" spc="-484" dirty="0">
                <a:latin typeface="Arial MT"/>
                <a:cs typeface="Arial MT"/>
              </a:rPr>
              <a:t> </a:t>
            </a:r>
            <a:r>
              <a:rPr sz="1800" spc="-5" dirty="0">
                <a:latin typeface="Arial MT"/>
                <a:cs typeface="Arial MT"/>
              </a:rPr>
              <a:t>organizations.</a:t>
            </a:r>
            <a:endParaRPr sz="1800" dirty="0">
              <a:latin typeface="Arial MT"/>
              <a:cs typeface="Arial MT"/>
            </a:endParaRPr>
          </a:p>
          <a:p>
            <a:pPr marL="1155700" lvl="1" indent="-229235">
              <a:lnSpc>
                <a:spcPct val="100000"/>
              </a:lnSpc>
              <a:spcBef>
                <a:spcPts val="434"/>
              </a:spcBef>
              <a:buClr>
                <a:srgbClr val="00007C"/>
              </a:buClr>
              <a:buSzPct val="63888"/>
              <a:buFont typeface="Wingdings"/>
              <a:buChar char=""/>
              <a:tabLst>
                <a:tab pos="1156335" algn="l"/>
              </a:tabLst>
            </a:pPr>
            <a:r>
              <a:rPr sz="1800" spc="-5" dirty="0">
                <a:latin typeface="Arial MT"/>
                <a:cs typeface="Arial MT"/>
              </a:rPr>
              <a:t>Multiple</a:t>
            </a:r>
            <a:r>
              <a:rPr sz="1800" spc="15" dirty="0">
                <a:latin typeface="Arial MT"/>
                <a:cs typeface="Arial MT"/>
              </a:rPr>
              <a:t> </a:t>
            </a:r>
            <a:r>
              <a:rPr sz="1800" spc="-5" dirty="0">
                <a:latin typeface="Arial MT"/>
                <a:cs typeface="Arial MT"/>
              </a:rPr>
              <a:t>services</a:t>
            </a:r>
            <a:r>
              <a:rPr sz="1800" spc="10" dirty="0">
                <a:latin typeface="Arial MT"/>
                <a:cs typeface="Arial MT"/>
              </a:rPr>
              <a:t> </a:t>
            </a:r>
            <a:r>
              <a:rPr sz="1800" spc="-5" dirty="0">
                <a:latin typeface="Arial MT"/>
                <a:cs typeface="Arial MT"/>
              </a:rPr>
              <a:t>interoperate</a:t>
            </a:r>
            <a:r>
              <a:rPr sz="1800" spc="25" dirty="0">
                <a:latin typeface="Arial MT"/>
                <a:cs typeface="Arial MT"/>
              </a:rPr>
              <a:t> </a:t>
            </a:r>
            <a:r>
              <a:rPr sz="1800" spc="-5" dirty="0">
                <a:latin typeface="Arial MT"/>
                <a:cs typeface="Arial MT"/>
              </a:rPr>
              <a:t>across</a:t>
            </a:r>
            <a:r>
              <a:rPr sz="1800" spc="5" dirty="0">
                <a:latin typeface="Arial MT"/>
                <a:cs typeface="Arial MT"/>
              </a:rPr>
              <a:t> </a:t>
            </a:r>
            <a:r>
              <a:rPr sz="1800" dirty="0">
                <a:latin typeface="Arial MT"/>
                <a:cs typeface="Arial MT"/>
              </a:rPr>
              <a:t>the</a:t>
            </a:r>
            <a:r>
              <a:rPr sz="1800" spc="-5" dirty="0">
                <a:latin typeface="Arial MT"/>
                <a:cs typeface="Arial MT"/>
              </a:rPr>
              <a:t> </a:t>
            </a:r>
            <a:r>
              <a:rPr sz="1800" spc="-10" dirty="0">
                <a:latin typeface="Arial MT"/>
                <a:cs typeface="Arial MT"/>
              </a:rPr>
              <a:t>network.</a:t>
            </a:r>
            <a:endParaRPr sz="1800" dirty="0">
              <a:latin typeface="Arial MT"/>
              <a:cs typeface="Arial MT"/>
            </a:endParaRPr>
          </a:p>
          <a:p>
            <a:pPr marL="355600" indent="-343535">
              <a:lnSpc>
                <a:spcPct val="100000"/>
              </a:lnSpc>
              <a:spcBef>
                <a:spcPts val="470"/>
              </a:spcBef>
              <a:buClr>
                <a:srgbClr val="00007C"/>
              </a:buClr>
              <a:buSzPct val="75000"/>
              <a:buFont typeface="Wingdings"/>
              <a:buChar char=""/>
              <a:tabLst>
                <a:tab pos="355600" algn="l"/>
                <a:tab pos="356235" algn="l"/>
              </a:tabLst>
            </a:pPr>
            <a:r>
              <a:rPr sz="2000" dirty="0">
                <a:latin typeface="Arial MT"/>
                <a:cs typeface="Arial MT"/>
              </a:rPr>
              <a:t>Implications</a:t>
            </a:r>
          </a:p>
          <a:p>
            <a:pPr marL="1155700" lvl="1" indent="-229235">
              <a:lnSpc>
                <a:spcPct val="100000"/>
              </a:lnSpc>
              <a:spcBef>
                <a:spcPts val="440"/>
              </a:spcBef>
              <a:buClr>
                <a:srgbClr val="00007C"/>
              </a:buClr>
              <a:buSzPct val="63888"/>
              <a:buFont typeface="Wingdings"/>
              <a:buChar char=""/>
              <a:tabLst>
                <a:tab pos="1156335" algn="l"/>
              </a:tabLst>
            </a:pPr>
            <a:r>
              <a:rPr sz="1800" spc="-5" dirty="0">
                <a:latin typeface="Arial MT"/>
                <a:cs typeface="Arial MT"/>
              </a:rPr>
              <a:t>Unauthorized</a:t>
            </a:r>
            <a:r>
              <a:rPr sz="1800" spc="-10" dirty="0">
                <a:latin typeface="Arial MT"/>
                <a:cs typeface="Arial MT"/>
              </a:rPr>
              <a:t> </a:t>
            </a:r>
            <a:r>
              <a:rPr sz="1800" spc="-5" dirty="0">
                <a:latin typeface="Arial MT"/>
                <a:cs typeface="Arial MT"/>
              </a:rPr>
              <a:t>access.</a:t>
            </a:r>
            <a:endParaRPr sz="1800" dirty="0">
              <a:latin typeface="Arial MT"/>
              <a:cs typeface="Arial MT"/>
            </a:endParaRPr>
          </a:p>
          <a:p>
            <a:pPr marL="1155700" lvl="1" indent="-229235">
              <a:lnSpc>
                <a:spcPct val="100000"/>
              </a:lnSpc>
              <a:spcBef>
                <a:spcPts val="434"/>
              </a:spcBef>
              <a:buClr>
                <a:srgbClr val="00007C"/>
              </a:buClr>
              <a:buSzPct val="63888"/>
              <a:buFont typeface="Wingdings"/>
              <a:buChar char=""/>
              <a:tabLst>
                <a:tab pos="1156335" algn="l"/>
              </a:tabLst>
            </a:pPr>
            <a:r>
              <a:rPr sz="1800" spc="-5" dirty="0">
                <a:latin typeface="Arial MT"/>
                <a:cs typeface="Arial MT"/>
              </a:rPr>
              <a:t>Data</a:t>
            </a:r>
            <a:r>
              <a:rPr sz="1800" spc="-35" dirty="0">
                <a:latin typeface="Arial MT"/>
                <a:cs typeface="Arial MT"/>
              </a:rPr>
              <a:t> </a:t>
            </a:r>
            <a:r>
              <a:rPr sz="1800" spc="-5" dirty="0">
                <a:latin typeface="Arial MT"/>
                <a:cs typeface="Arial MT"/>
              </a:rPr>
              <a:t>corruption.</a:t>
            </a:r>
            <a:endParaRPr sz="1800" dirty="0">
              <a:latin typeface="Arial MT"/>
              <a:cs typeface="Arial MT"/>
            </a:endParaRPr>
          </a:p>
          <a:p>
            <a:pPr marL="1155700" lvl="1" indent="-229235">
              <a:lnSpc>
                <a:spcPct val="100000"/>
              </a:lnSpc>
              <a:spcBef>
                <a:spcPts val="430"/>
              </a:spcBef>
              <a:buClr>
                <a:srgbClr val="00007C"/>
              </a:buClr>
              <a:buSzPct val="63888"/>
              <a:buFont typeface="Wingdings"/>
              <a:buChar char=""/>
              <a:tabLst>
                <a:tab pos="1156335" algn="l"/>
              </a:tabLst>
            </a:pPr>
            <a:r>
              <a:rPr sz="1800" dirty="0">
                <a:latin typeface="Arial MT"/>
                <a:cs typeface="Arial MT"/>
              </a:rPr>
              <a:t>Infrastructure</a:t>
            </a:r>
            <a:r>
              <a:rPr sz="1800" spc="-5" dirty="0">
                <a:latin typeface="Arial MT"/>
                <a:cs typeface="Arial MT"/>
              </a:rPr>
              <a:t> failure,</a:t>
            </a:r>
            <a:r>
              <a:rPr sz="1800" spc="20" dirty="0">
                <a:latin typeface="Arial MT"/>
                <a:cs typeface="Arial MT"/>
              </a:rPr>
              <a:t> </a:t>
            </a:r>
            <a:r>
              <a:rPr sz="1800" spc="-5" dirty="0">
                <a:latin typeface="Arial MT"/>
                <a:cs typeface="Arial MT"/>
              </a:rPr>
              <a:t>and</a:t>
            </a:r>
            <a:r>
              <a:rPr sz="1800" spc="5" dirty="0">
                <a:latin typeface="Arial MT"/>
                <a:cs typeface="Arial MT"/>
              </a:rPr>
              <a:t> </a:t>
            </a:r>
            <a:r>
              <a:rPr sz="1800" spc="-5" dirty="0">
                <a:latin typeface="Arial MT"/>
                <a:cs typeface="Arial MT"/>
              </a:rPr>
              <a:t>service</a:t>
            </a:r>
            <a:r>
              <a:rPr sz="1800" spc="15" dirty="0">
                <a:latin typeface="Arial MT"/>
                <a:cs typeface="Arial MT"/>
              </a:rPr>
              <a:t> </a:t>
            </a:r>
            <a:r>
              <a:rPr sz="1800" spc="-10" dirty="0">
                <a:latin typeface="Arial MT"/>
                <a:cs typeface="Arial MT"/>
              </a:rPr>
              <a:t>unavailability.</a:t>
            </a:r>
            <a:endParaRPr sz="1800" dirty="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21868"/>
            <a:ext cx="2624455" cy="514350"/>
          </a:xfrm>
          <a:prstGeom prst="rect">
            <a:avLst/>
          </a:prstGeom>
        </p:spPr>
        <p:txBody>
          <a:bodyPr vert="horz" wrap="square" lIns="0" tIns="13335" rIns="0" bIns="0" rtlCol="0">
            <a:spAutoFit/>
          </a:bodyPr>
          <a:lstStyle/>
          <a:p>
            <a:pPr marL="12700">
              <a:lnSpc>
                <a:spcPct val="100000"/>
              </a:lnSpc>
              <a:spcBef>
                <a:spcPts val="105"/>
              </a:spcBef>
            </a:pPr>
            <a:r>
              <a:rPr dirty="0"/>
              <a:t>Privacy</a:t>
            </a:r>
            <a:r>
              <a:rPr spc="-85" dirty="0"/>
              <a:t> </a:t>
            </a:r>
            <a:r>
              <a:rPr dirty="0"/>
              <a:t>issues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26</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597532"/>
            <a:ext cx="7917180" cy="2921954"/>
          </a:xfrm>
          <a:prstGeom prst="rect">
            <a:avLst/>
          </a:prstGeom>
        </p:spPr>
        <p:txBody>
          <a:bodyPr vert="horz" wrap="square" lIns="0" tIns="13335" rIns="0" bIns="0" rtlCol="0">
            <a:spAutoFit/>
          </a:bodyPr>
          <a:lstStyle/>
          <a:p>
            <a:pPr marL="355600" marR="202565" indent="-343535" algn="just">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Cloud service providers have already collected petabytes of </a:t>
            </a:r>
            <a:r>
              <a:rPr sz="2000" spc="5" dirty="0">
                <a:latin typeface="Arial MT"/>
                <a:cs typeface="Arial MT"/>
              </a:rPr>
              <a:t> </a:t>
            </a:r>
            <a:r>
              <a:rPr sz="2000" dirty="0">
                <a:latin typeface="Arial MT"/>
                <a:cs typeface="Arial MT"/>
              </a:rPr>
              <a:t>sensitive personal information stored in data centers around the </a:t>
            </a:r>
            <a:r>
              <a:rPr sz="2000" spc="5" dirty="0">
                <a:latin typeface="Arial MT"/>
                <a:cs typeface="Arial MT"/>
              </a:rPr>
              <a:t> </a:t>
            </a:r>
            <a:r>
              <a:rPr sz="2000" dirty="0">
                <a:latin typeface="Arial MT"/>
                <a:cs typeface="Arial MT"/>
              </a:rPr>
              <a:t>world. The acceptance of cloud computing therefore will be </a:t>
            </a:r>
            <a:r>
              <a:rPr sz="2000" spc="5" dirty="0">
                <a:latin typeface="Arial MT"/>
                <a:cs typeface="Arial MT"/>
              </a:rPr>
              <a:t> </a:t>
            </a:r>
            <a:r>
              <a:rPr sz="2000" dirty="0">
                <a:latin typeface="Arial MT"/>
                <a:cs typeface="Arial MT"/>
              </a:rPr>
              <a:t>determined</a:t>
            </a:r>
            <a:r>
              <a:rPr sz="2000" spc="-45" dirty="0">
                <a:latin typeface="Arial MT"/>
                <a:cs typeface="Arial MT"/>
              </a:rPr>
              <a:t> </a:t>
            </a:r>
            <a:r>
              <a:rPr sz="2000" dirty="0">
                <a:latin typeface="Arial MT"/>
                <a:cs typeface="Arial MT"/>
              </a:rPr>
              <a:t>by privacy</a:t>
            </a:r>
            <a:r>
              <a:rPr sz="2000" spc="-15" dirty="0">
                <a:latin typeface="Arial MT"/>
                <a:cs typeface="Arial MT"/>
              </a:rPr>
              <a:t> </a:t>
            </a:r>
            <a:r>
              <a:rPr sz="2000" dirty="0">
                <a:latin typeface="Arial MT"/>
                <a:cs typeface="Arial MT"/>
              </a:rPr>
              <a:t>issues</a:t>
            </a:r>
            <a:r>
              <a:rPr sz="2000" spc="-20" dirty="0">
                <a:latin typeface="Arial MT"/>
                <a:cs typeface="Arial MT"/>
              </a:rPr>
              <a:t> </a:t>
            </a:r>
            <a:r>
              <a:rPr sz="2000" dirty="0">
                <a:latin typeface="Arial MT"/>
                <a:cs typeface="Arial MT"/>
              </a:rPr>
              <a:t>addressed</a:t>
            </a:r>
            <a:r>
              <a:rPr sz="2000" spc="-35" dirty="0">
                <a:latin typeface="Arial MT"/>
                <a:cs typeface="Arial MT"/>
              </a:rPr>
              <a:t> </a:t>
            </a:r>
            <a:r>
              <a:rPr sz="2000" dirty="0">
                <a:latin typeface="Arial MT"/>
                <a:cs typeface="Arial MT"/>
              </a:rPr>
              <a:t>by these</a:t>
            </a:r>
            <a:r>
              <a:rPr sz="2000" spc="-20" dirty="0">
                <a:latin typeface="Arial MT"/>
                <a:cs typeface="Arial MT"/>
              </a:rPr>
              <a:t> </a:t>
            </a:r>
            <a:r>
              <a:rPr sz="2000" dirty="0">
                <a:latin typeface="Arial MT"/>
                <a:cs typeface="Arial MT"/>
              </a:rPr>
              <a:t>companies</a:t>
            </a:r>
            <a:r>
              <a:rPr sz="2000" spc="-30" dirty="0">
                <a:latin typeface="Arial MT"/>
                <a:cs typeface="Arial MT"/>
              </a:rPr>
              <a:t> </a:t>
            </a:r>
            <a:r>
              <a:rPr sz="2000" dirty="0">
                <a:latin typeface="Arial MT"/>
                <a:cs typeface="Arial MT"/>
              </a:rPr>
              <a:t>and </a:t>
            </a:r>
            <a:r>
              <a:rPr sz="2000" spc="-540"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countries</a:t>
            </a:r>
            <a:r>
              <a:rPr sz="2000" spc="-35" dirty="0">
                <a:latin typeface="Arial MT"/>
                <a:cs typeface="Arial MT"/>
              </a:rPr>
              <a:t> </a:t>
            </a:r>
            <a:r>
              <a:rPr sz="2000" dirty="0">
                <a:latin typeface="Arial MT"/>
                <a:cs typeface="Arial MT"/>
              </a:rPr>
              <a:t>where</a:t>
            </a:r>
            <a:r>
              <a:rPr sz="2000" spc="-3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data</a:t>
            </a:r>
            <a:r>
              <a:rPr sz="2000" spc="-15" dirty="0">
                <a:latin typeface="Arial MT"/>
                <a:cs typeface="Arial MT"/>
              </a:rPr>
              <a:t> </a:t>
            </a:r>
            <a:r>
              <a:rPr sz="2000" dirty="0">
                <a:latin typeface="Arial MT"/>
                <a:cs typeface="Arial MT"/>
              </a:rPr>
              <a:t>centers</a:t>
            </a:r>
            <a:r>
              <a:rPr sz="2000" spc="-35"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located.</a:t>
            </a:r>
          </a:p>
          <a:p>
            <a:pPr algn="just">
              <a:lnSpc>
                <a:spcPct val="100000"/>
              </a:lnSpc>
              <a:spcBef>
                <a:spcPts val="25"/>
              </a:spcBef>
              <a:buClr>
                <a:srgbClr val="00007C"/>
              </a:buClr>
              <a:buFont typeface="Wingdings"/>
              <a:buChar char=""/>
            </a:pPr>
            <a:endParaRPr sz="2900" dirty="0">
              <a:latin typeface="Arial MT"/>
              <a:cs typeface="Arial MT"/>
            </a:endParaRPr>
          </a:p>
          <a:p>
            <a:pPr marL="355600" marR="5080" indent="-343535" algn="just">
              <a:lnSpc>
                <a:spcPct val="100000"/>
              </a:lnSpc>
              <a:buClr>
                <a:srgbClr val="00007C"/>
              </a:buClr>
              <a:buSzPct val="75000"/>
              <a:buFont typeface="Wingdings"/>
              <a:buChar char=""/>
              <a:tabLst>
                <a:tab pos="355600" algn="l"/>
                <a:tab pos="356235" algn="l"/>
                <a:tab pos="2144395" algn="l"/>
              </a:tabLst>
            </a:pPr>
            <a:r>
              <a:rPr sz="2000" dirty="0">
                <a:latin typeface="Arial MT"/>
                <a:cs typeface="Arial MT"/>
              </a:rPr>
              <a:t>Privacy is affected by cultural differences; some cultures </a:t>
            </a:r>
            <a:r>
              <a:rPr sz="2000" spc="-5" dirty="0">
                <a:latin typeface="Arial MT"/>
                <a:cs typeface="Arial MT"/>
              </a:rPr>
              <a:t>favor </a:t>
            </a:r>
            <a:r>
              <a:rPr sz="2000" dirty="0">
                <a:latin typeface="Arial MT"/>
                <a:cs typeface="Arial MT"/>
              </a:rPr>
              <a:t> privacy,</a:t>
            </a:r>
            <a:r>
              <a:rPr sz="2000" spc="-20" dirty="0">
                <a:latin typeface="Arial MT"/>
                <a:cs typeface="Arial MT"/>
              </a:rPr>
              <a:t> </a:t>
            </a:r>
            <a:r>
              <a:rPr sz="2000" dirty="0">
                <a:latin typeface="Arial MT"/>
                <a:cs typeface="Arial MT"/>
              </a:rPr>
              <a:t>others	emphasize</a:t>
            </a:r>
            <a:r>
              <a:rPr sz="2000" spc="-35" dirty="0">
                <a:latin typeface="Arial MT"/>
                <a:cs typeface="Arial MT"/>
              </a:rPr>
              <a:t> </a:t>
            </a:r>
            <a:r>
              <a:rPr sz="2000" dirty="0">
                <a:latin typeface="Arial MT"/>
                <a:cs typeface="Arial MT"/>
              </a:rPr>
              <a:t>community.</a:t>
            </a:r>
            <a:r>
              <a:rPr sz="2000" spc="-35" dirty="0">
                <a:latin typeface="Arial MT"/>
                <a:cs typeface="Arial MT"/>
              </a:rPr>
              <a:t> </a:t>
            </a:r>
            <a:r>
              <a:rPr sz="2000" dirty="0">
                <a:latin typeface="Arial MT"/>
                <a:cs typeface="Arial MT"/>
              </a:rPr>
              <a:t>This</a:t>
            </a:r>
            <a:r>
              <a:rPr sz="2000" spc="-20" dirty="0">
                <a:latin typeface="Arial MT"/>
                <a:cs typeface="Arial MT"/>
              </a:rPr>
              <a:t> </a:t>
            </a:r>
            <a:r>
              <a:rPr sz="2000" dirty="0">
                <a:latin typeface="Arial MT"/>
                <a:cs typeface="Arial MT"/>
              </a:rPr>
              <a:t>leads</a:t>
            </a:r>
            <a:r>
              <a:rPr sz="2000" spc="-10"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an</a:t>
            </a:r>
            <a:r>
              <a:rPr sz="2000" spc="-15" dirty="0">
                <a:latin typeface="Arial MT"/>
                <a:cs typeface="Arial MT"/>
              </a:rPr>
              <a:t> </a:t>
            </a:r>
            <a:r>
              <a:rPr sz="2000" dirty="0">
                <a:latin typeface="Arial MT"/>
                <a:cs typeface="Arial MT"/>
              </a:rPr>
              <a:t>unsure </a:t>
            </a:r>
            <a:r>
              <a:rPr sz="2000" spc="-540" dirty="0">
                <a:latin typeface="Arial MT"/>
                <a:cs typeface="Arial MT"/>
              </a:rPr>
              <a:t> </a:t>
            </a:r>
            <a:r>
              <a:rPr sz="2000" dirty="0">
                <a:latin typeface="Arial MT"/>
                <a:cs typeface="Arial MT"/>
              </a:rPr>
              <a:t>attitude</a:t>
            </a:r>
            <a:r>
              <a:rPr sz="2000" spc="-25" dirty="0">
                <a:latin typeface="Arial MT"/>
                <a:cs typeface="Arial MT"/>
              </a:rPr>
              <a:t> </a:t>
            </a:r>
            <a:r>
              <a:rPr sz="2000" dirty="0">
                <a:latin typeface="Arial MT"/>
                <a:cs typeface="Arial MT"/>
              </a:rPr>
              <a:t>towards</a:t>
            </a:r>
            <a:r>
              <a:rPr sz="2000" spc="-35" dirty="0">
                <a:latin typeface="Arial MT"/>
                <a:cs typeface="Arial MT"/>
              </a:rPr>
              <a:t> </a:t>
            </a:r>
            <a:r>
              <a:rPr sz="2000" dirty="0">
                <a:latin typeface="Arial MT"/>
                <a:cs typeface="Arial MT"/>
              </a:rPr>
              <a:t>privacy</a:t>
            </a:r>
            <a:r>
              <a:rPr sz="2000" spc="-25" dirty="0">
                <a:latin typeface="Arial MT"/>
                <a:cs typeface="Arial MT"/>
              </a:rPr>
              <a:t> </a:t>
            </a:r>
            <a:r>
              <a:rPr sz="2000" dirty="0">
                <a:latin typeface="Arial MT"/>
                <a:cs typeface="Arial MT"/>
              </a:rPr>
              <a:t>in</a:t>
            </a:r>
            <a:r>
              <a:rPr sz="2000" spc="-5" dirty="0">
                <a:latin typeface="Arial MT"/>
                <a:cs typeface="Arial MT"/>
              </a:rPr>
              <a:t> the</a:t>
            </a:r>
            <a:r>
              <a:rPr sz="2000" spc="-15" dirty="0">
                <a:latin typeface="Arial MT"/>
                <a:cs typeface="Arial MT"/>
              </a:rPr>
              <a:t> </a:t>
            </a:r>
            <a:r>
              <a:rPr sz="2000" dirty="0">
                <a:latin typeface="Arial MT"/>
                <a:cs typeface="Arial MT"/>
              </a:rPr>
              <a:t>Internet</a:t>
            </a:r>
            <a:r>
              <a:rPr sz="2000" spc="-45" dirty="0">
                <a:latin typeface="Arial MT"/>
                <a:cs typeface="Arial MT"/>
              </a:rPr>
              <a:t> </a:t>
            </a:r>
            <a:r>
              <a:rPr sz="2000" dirty="0">
                <a:latin typeface="Arial MT"/>
                <a:cs typeface="Arial MT"/>
              </a:rPr>
              <a:t>which</a:t>
            </a:r>
            <a:r>
              <a:rPr sz="2000" spc="-15"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global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55446"/>
            <a:ext cx="3658235" cy="513715"/>
          </a:xfrm>
          <a:prstGeom prst="rect">
            <a:avLst/>
          </a:prstGeom>
        </p:spPr>
        <p:txBody>
          <a:bodyPr vert="horz" wrap="square" lIns="0" tIns="13335" rIns="0" bIns="0" rtlCol="0">
            <a:spAutoFit/>
          </a:bodyPr>
          <a:lstStyle/>
          <a:p>
            <a:pPr marL="12700">
              <a:lnSpc>
                <a:spcPct val="100000"/>
              </a:lnSpc>
              <a:spcBef>
                <a:spcPts val="105"/>
              </a:spcBef>
            </a:pPr>
            <a:r>
              <a:rPr spc="-5" dirty="0"/>
              <a:t>Cloud</a:t>
            </a:r>
            <a:r>
              <a:rPr spc="-40" dirty="0"/>
              <a:t> </a:t>
            </a:r>
            <a:r>
              <a:rPr spc="-5" dirty="0"/>
              <a:t>vulnerabilities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27</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749932"/>
            <a:ext cx="7823834" cy="3209925"/>
          </a:xfrm>
          <a:prstGeom prst="rect">
            <a:avLst/>
          </a:prstGeom>
        </p:spPr>
        <p:txBody>
          <a:bodyPr vert="horz" wrap="square" lIns="0" tIns="13335" rIns="0" bIns="0" rtlCol="0">
            <a:spAutoFit/>
          </a:bodyPr>
          <a:lstStyle/>
          <a:p>
            <a:pPr marL="355600" marR="832485"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Clouds</a:t>
            </a:r>
            <a:r>
              <a:rPr sz="2000" spc="-20"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affected</a:t>
            </a:r>
            <a:r>
              <a:rPr sz="2000" spc="-30" dirty="0">
                <a:latin typeface="Arial MT"/>
                <a:cs typeface="Arial MT"/>
              </a:rPr>
              <a:t> </a:t>
            </a:r>
            <a:r>
              <a:rPr sz="2000" dirty="0">
                <a:latin typeface="Arial MT"/>
                <a:cs typeface="Arial MT"/>
              </a:rPr>
              <a:t>by</a:t>
            </a:r>
            <a:r>
              <a:rPr sz="2000" spc="-30" dirty="0">
                <a:latin typeface="Arial MT"/>
                <a:cs typeface="Arial MT"/>
              </a:rPr>
              <a:t> </a:t>
            </a:r>
            <a:r>
              <a:rPr sz="2000" dirty="0">
                <a:latin typeface="Arial MT"/>
                <a:cs typeface="Arial MT"/>
              </a:rPr>
              <a:t>malicious</a:t>
            </a:r>
            <a:r>
              <a:rPr sz="2000" spc="-15" dirty="0">
                <a:latin typeface="Arial MT"/>
                <a:cs typeface="Arial MT"/>
              </a:rPr>
              <a:t> </a:t>
            </a:r>
            <a:r>
              <a:rPr sz="2000" dirty="0">
                <a:latin typeface="Arial MT"/>
                <a:cs typeface="Arial MT"/>
              </a:rPr>
              <a:t>attacks</a:t>
            </a:r>
            <a:r>
              <a:rPr sz="2000" spc="-3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failures</a:t>
            </a:r>
            <a:r>
              <a:rPr sz="2000" spc="-30"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the </a:t>
            </a:r>
            <a:r>
              <a:rPr sz="2000" spc="-540" dirty="0">
                <a:latin typeface="Arial MT"/>
                <a:cs typeface="Arial MT"/>
              </a:rPr>
              <a:t> </a:t>
            </a:r>
            <a:r>
              <a:rPr sz="2000" dirty="0">
                <a:latin typeface="Arial MT"/>
                <a:cs typeface="Arial MT"/>
              </a:rPr>
              <a:t>infrastructure,</a:t>
            </a:r>
            <a:r>
              <a:rPr sz="2000" spc="-55" dirty="0">
                <a:latin typeface="Arial MT"/>
                <a:cs typeface="Arial MT"/>
              </a:rPr>
              <a:t> </a:t>
            </a:r>
            <a:r>
              <a:rPr sz="2000" spc="-5" dirty="0">
                <a:latin typeface="Arial MT"/>
                <a:cs typeface="Arial MT"/>
              </a:rPr>
              <a:t>e.g.,</a:t>
            </a:r>
            <a:r>
              <a:rPr sz="2000" spc="-35" dirty="0">
                <a:latin typeface="Arial MT"/>
                <a:cs typeface="Arial MT"/>
              </a:rPr>
              <a:t> </a:t>
            </a:r>
            <a:r>
              <a:rPr sz="2000" dirty="0">
                <a:latin typeface="Arial MT"/>
                <a:cs typeface="Arial MT"/>
              </a:rPr>
              <a:t>power</a:t>
            </a:r>
            <a:r>
              <a:rPr sz="2000" spc="-25" dirty="0">
                <a:latin typeface="Arial MT"/>
                <a:cs typeface="Arial MT"/>
              </a:rPr>
              <a:t> </a:t>
            </a:r>
            <a:r>
              <a:rPr sz="2000" dirty="0">
                <a:latin typeface="Arial MT"/>
                <a:cs typeface="Arial MT"/>
              </a:rPr>
              <a:t>failures.</a:t>
            </a:r>
          </a:p>
          <a:p>
            <a:pPr>
              <a:lnSpc>
                <a:spcPct val="100000"/>
              </a:lnSpc>
              <a:spcBef>
                <a:spcPts val="25"/>
              </a:spcBef>
              <a:buClr>
                <a:srgbClr val="00007C"/>
              </a:buClr>
              <a:buFont typeface="Wingdings"/>
              <a:buChar char=""/>
            </a:pPr>
            <a:endParaRPr sz="2900" dirty="0">
              <a:latin typeface="Arial MT"/>
              <a:cs typeface="Arial MT"/>
            </a:endParaRPr>
          </a:p>
          <a:p>
            <a:pPr marL="342900" marR="525145" indent="-342900">
              <a:lnSpc>
                <a:spcPct val="100000"/>
              </a:lnSpc>
              <a:buClr>
                <a:srgbClr val="00007C"/>
              </a:buClr>
              <a:buSzPct val="75000"/>
              <a:buFont typeface="Wingdings"/>
              <a:buChar char=""/>
              <a:tabLst>
                <a:tab pos="342900" algn="l"/>
                <a:tab pos="356235" algn="l"/>
              </a:tabLst>
            </a:pPr>
            <a:r>
              <a:rPr sz="2000" dirty="0">
                <a:latin typeface="Arial MT"/>
                <a:cs typeface="Arial MT"/>
              </a:rPr>
              <a:t>Such</a:t>
            </a:r>
            <a:r>
              <a:rPr sz="2000" spc="-15" dirty="0">
                <a:latin typeface="Arial MT"/>
                <a:cs typeface="Arial MT"/>
              </a:rPr>
              <a:t> </a:t>
            </a:r>
            <a:r>
              <a:rPr sz="2000" dirty="0">
                <a:latin typeface="Arial MT"/>
                <a:cs typeface="Arial MT"/>
              </a:rPr>
              <a:t>events</a:t>
            </a:r>
            <a:r>
              <a:rPr sz="2000" spc="-30" dirty="0">
                <a:latin typeface="Arial MT"/>
                <a:cs typeface="Arial MT"/>
              </a:rPr>
              <a:t> </a:t>
            </a:r>
            <a:r>
              <a:rPr sz="2000" dirty="0">
                <a:latin typeface="Arial MT"/>
                <a:cs typeface="Arial MT"/>
              </a:rPr>
              <a:t>can</a:t>
            </a:r>
            <a:r>
              <a:rPr sz="2000" spc="-10" dirty="0">
                <a:latin typeface="Arial MT"/>
                <a:cs typeface="Arial MT"/>
              </a:rPr>
              <a:t> </a:t>
            </a:r>
            <a:r>
              <a:rPr sz="2000" dirty="0">
                <a:latin typeface="Arial MT"/>
                <a:cs typeface="Arial MT"/>
              </a:rPr>
              <a:t>affect</a:t>
            </a:r>
            <a:r>
              <a:rPr sz="2000" spc="-3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Internet</a:t>
            </a:r>
            <a:r>
              <a:rPr sz="2000" spc="-30" dirty="0">
                <a:latin typeface="Arial MT"/>
                <a:cs typeface="Arial MT"/>
              </a:rPr>
              <a:t> </a:t>
            </a:r>
            <a:r>
              <a:rPr sz="2000" dirty="0">
                <a:latin typeface="Arial MT"/>
                <a:cs typeface="Arial MT"/>
              </a:rPr>
              <a:t>domain</a:t>
            </a:r>
            <a:r>
              <a:rPr sz="2000" spc="-30" dirty="0">
                <a:latin typeface="Arial MT"/>
                <a:cs typeface="Arial MT"/>
              </a:rPr>
              <a:t> </a:t>
            </a:r>
            <a:r>
              <a:rPr sz="2000" dirty="0">
                <a:latin typeface="Arial MT"/>
                <a:cs typeface="Arial MT"/>
              </a:rPr>
              <a:t>name</a:t>
            </a:r>
            <a:r>
              <a:rPr sz="2000" spc="-20" dirty="0">
                <a:latin typeface="Arial MT"/>
                <a:cs typeface="Arial MT"/>
              </a:rPr>
              <a:t> </a:t>
            </a:r>
            <a:r>
              <a:rPr sz="2000" dirty="0">
                <a:latin typeface="Arial MT"/>
                <a:cs typeface="Arial MT"/>
              </a:rPr>
              <a:t>servers</a:t>
            </a:r>
            <a:r>
              <a:rPr sz="2000" spc="-35" dirty="0">
                <a:latin typeface="Arial MT"/>
                <a:cs typeface="Arial MT"/>
              </a:rPr>
              <a:t> </a:t>
            </a:r>
            <a:r>
              <a:rPr sz="2000" dirty="0">
                <a:latin typeface="Arial MT"/>
                <a:cs typeface="Arial MT"/>
              </a:rPr>
              <a:t>and</a:t>
            </a:r>
          </a:p>
          <a:p>
            <a:pPr marR="587375" algn="ctr">
              <a:lnSpc>
                <a:spcPct val="100000"/>
              </a:lnSpc>
            </a:pPr>
            <a:r>
              <a:rPr sz="2000" dirty="0">
                <a:latin typeface="Arial MT"/>
                <a:cs typeface="Arial MT"/>
              </a:rPr>
              <a:t>prevent</a:t>
            </a:r>
            <a:r>
              <a:rPr sz="2000" spc="-35" dirty="0">
                <a:latin typeface="Arial MT"/>
                <a:cs typeface="Arial MT"/>
              </a:rPr>
              <a:t> </a:t>
            </a:r>
            <a:r>
              <a:rPr sz="2000" dirty="0">
                <a:latin typeface="Arial MT"/>
                <a:cs typeface="Arial MT"/>
              </a:rPr>
              <a:t>access</a:t>
            </a:r>
            <a:r>
              <a:rPr sz="2000" spc="-35"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a cloud</a:t>
            </a:r>
            <a:r>
              <a:rPr sz="2000" spc="-25"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can</a:t>
            </a:r>
            <a:r>
              <a:rPr sz="2000" spc="-15" dirty="0">
                <a:latin typeface="Arial MT"/>
                <a:cs typeface="Arial MT"/>
              </a:rPr>
              <a:t> </a:t>
            </a:r>
            <a:r>
              <a:rPr sz="2000" dirty="0">
                <a:latin typeface="Arial MT"/>
                <a:cs typeface="Arial MT"/>
              </a:rPr>
              <a:t>directly</a:t>
            </a:r>
            <a:r>
              <a:rPr sz="2000" spc="-25" dirty="0">
                <a:latin typeface="Arial MT"/>
                <a:cs typeface="Arial MT"/>
              </a:rPr>
              <a:t> </a:t>
            </a:r>
            <a:r>
              <a:rPr sz="2000" dirty="0">
                <a:latin typeface="Arial MT"/>
                <a:cs typeface="Arial MT"/>
              </a:rPr>
              <a:t>affect</a:t>
            </a:r>
            <a:r>
              <a:rPr sz="2000" spc="-35" dirty="0">
                <a:latin typeface="Arial MT"/>
                <a:cs typeface="Arial MT"/>
              </a:rPr>
              <a:t> </a:t>
            </a:r>
            <a:r>
              <a:rPr sz="2000" dirty="0">
                <a:latin typeface="Arial MT"/>
                <a:cs typeface="Arial MT"/>
              </a:rPr>
              <a:t>the</a:t>
            </a:r>
            <a:r>
              <a:rPr sz="2000" spc="5" dirty="0">
                <a:latin typeface="Arial MT"/>
                <a:cs typeface="Arial MT"/>
              </a:rPr>
              <a:t> </a:t>
            </a:r>
            <a:r>
              <a:rPr sz="2000" dirty="0">
                <a:latin typeface="Arial MT"/>
                <a:cs typeface="Arial MT"/>
              </a:rPr>
              <a:t>clouds:</a:t>
            </a:r>
          </a:p>
          <a:p>
            <a:pPr marL="1155700" marR="5080" lvl="1" indent="-228600">
              <a:lnSpc>
                <a:spcPct val="100000"/>
              </a:lnSpc>
              <a:spcBef>
                <a:spcPts val="440"/>
              </a:spcBef>
              <a:buClr>
                <a:srgbClr val="00007C"/>
              </a:buClr>
              <a:buSzPct val="63888"/>
              <a:buFont typeface="Wingdings"/>
              <a:buChar char=""/>
              <a:tabLst>
                <a:tab pos="1156335" algn="l"/>
              </a:tabLst>
            </a:pPr>
            <a:r>
              <a:rPr sz="1800" spc="-5" dirty="0">
                <a:latin typeface="Arial MT"/>
                <a:cs typeface="Arial MT"/>
              </a:rPr>
              <a:t>in</a:t>
            </a:r>
            <a:r>
              <a:rPr sz="1800" dirty="0">
                <a:latin typeface="Arial MT"/>
                <a:cs typeface="Arial MT"/>
              </a:rPr>
              <a:t> </a:t>
            </a:r>
            <a:r>
              <a:rPr sz="1800" spc="-10" dirty="0">
                <a:latin typeface="Arial MT"/>
                <a:cs typeface="Arial MT"/>
              </a:rPr>
              <a:t>2004</a:t>
            </a:r>
            <a:r>
              <a:rPr sz="1800" spc="5" dirty="0">
                <a:latin typeface="Arial MT"/>
                <a:cs typeface="Arial MT"/>
              </a:rPr>
              <a:t> </a:t>
            </a:r>
            <a:r>
              <a:rPr sz="1800" spc="-5" dirty="0">
                <a:latin typeface="Arial MT"/>
                <a:cs typeface="Arial MT"/>
              </a:rPr>
              <a:t>an</a:t>
            </a:r>
            <a:r>
              <a:rPr sz="1800" spc="5" dirty="0">
                <a:latin typeface="Arial MT"/>
                <a:cs typeface="Arial MT"/>
              </a:rPr>
              <a:t> </a:t>
            </a:r>
            <a:r>
              <a:rPr sz="1800" dirty="0">
                <a:latin typeface="Arial MT"/>
                <a:cs typeface="Arial MT"/>
              </a:rPr>
              <a:t>attack</a:t>
            </a:r>
            <a:r>
              <a:rPr sz="1800" spc="-15" dirty="0">
                <a:latin typeface="Arial MT"/>
                <a:cs typeface="Arial MT"/>
              </a:rPr>
              <a:t> </a:t>
            </a:r>
            <a:r>
              <a:rPr sz="1800" dirty="0">
                <a:latin typeface="Arial MT"/>
                <a:cs typeface="Arial MT"/>
              </a:rPr>
              <a:t>at </a:t>
            </a:r>
            <a:r>
              <a:rPr sz="1800" spc="-5" dirty="0">
                <a:latin typeface="Arial MT"/>
                <a:cs typeface="Arial MT"/>
              </a:rPr>
              <a:t>Akamai</a:t>
            </a:r>
            <a:r>
              <a:rPr sz="1800" spc="20" dirty="0">
                <a:latin typeface="Arial MT"/>
                <a:cs typeface="Arial MT"/>
              </a:rPr>
              <a:t> </a:t>
            </a:r>
            <a:r>
              <a:rPr sz="1800" spc="-5" dirty="0">
                <a:latin typeface="Arial MT"/>
                <a:cs typeface="Arial MT"/>
              </a:rPr>
              <a:t>caused</a:t>
            </a:r>
            <a:r>
              <a:rPr sz="1800" spc="5" dirty="0">
                <a:latin typeface="Arial MT"/>
                <a:cs typeface="Arial MT"/>
              </a:rPr>
              <a:t> </a:t>
            </a:r>
            <a:r>
              <a:rPr sz="1800" spc="-5" dirty="0">
                <a:latin typeface="Arial MT"/>
                <a:cs typeface="Arial MT"/>
              </a:rPr>
              <a:t>a</a:t>
            </a:r>
            <a:r>
              <a:rPr sz="1800" dirty="0">
                <a:latin typeface="Arial MT"/>
                <a:cs typeface="Arial MT"/>
              </a:rPr>
              <a:t> </a:t>
            </a:r>
            <a:r>
              <a:rPr sz="1800" spc="-5" dirty="0">
                <a:latin typeface="Arial MT"/>
                <a:cs typeface="Arial MT"/>
              </a:rPr>
              <a:t>domain</a:t>
            </a:r>
            <a:r>
              <a:rPr sz="1800" spc="5" dirty="0">
                <a:latin typeface="Arial MT"/>
                <a:cs typeface="Arial MT"/>
              </a:rPr>
              <a:t> </a:t>
            </a:r>
            <a:r>
              <a:rPr sz="1800" spc="-5" dirty="0">
                <a:latin typeface="Arial MT"/>
                <a:cs typeface="Arial MT"/>
              </a:rPr>
              <a:t>name</a:t>
            </a:r>
            <a:r>
              <a:rPr sz="1800" spc="5" dirty="0">
                <a:latin typeface="Arial MT"/>
                <a:cs typeface="Arial MT"/>
              </a:rPr>
              <a:t> </a:t>
            </a:r>
            <a:r>
              <a:rPr sz="1800" spc="-5" dirty="0">
                <a:latin typeface="Arial MT"/>
                <a:cs typeface="Arial MT"/>
              </a:rPr>
              <a:t>outage</a:t>
            </a:r>
            <a:r>
              <a:rPr sz="1800" spc="10" dirty="0">
                <a:latin typeface="Arial MT"/>
                <a:cs typeface="Arial MT"/>
              </a:rPr>
              <a:t> </a:t>
            </a:r>
            <a:r>
              <a:rPr sz="1800" spc="-5" dirty="0">
                <a:latin typeface="Arial MT"/>
                <a:cs typeface="Arial MT"/>
              </a:rPr>
              <a:t>and</a:t>
            </a:r>
            <a:r>
              <a:rPr sz="1800" dirty="0">
                <a:latin typeface="Arial MT"/>
                <a:cs typeface="Arial MT"/>
              </a:rPr>
              <a:t> </a:t>
            </a:r>
            <a:r>
              <a:rPr sz="1800" spc="-5" dirty="0">
                <a:latin typeface="Arial MT"/>
                <a:cs typeface="Arial MT"/>
              </a:rPr>
              <a:t>a </a:t>
            </a:r>
            <a:r>
              <a:rPr sz="1800" spc="-484" dirty="0">
                <a:latin typeface="Arial MT"/>
                <a:cs typeface="Arial MT"/>
              </a:rPr>
              <a:t> </a:t>
            </a:r>
            <a:r>
              <a:rPr sz="1800" spc="-5" dirty="0">
                <a:latin typeface="Arial MT"/>
                <a:cs typeface="Arial MT"/>
              </a:rPr>
              <a:t>major</a:t>
            </a:r>
            <a:r>
              <a:rPr sz="1800" spc="5" dirty="0">
                <a:latin typeface="Arial MT"/>
                <a:cs typeface="Arial MT"/>
              </a:rPr>
              <a:t> </a:t>
            </a:r>
            <a:r>
              <a:rPr sz="1800" spc="-5" dirty="0">
                <a:latin typeface="Arial MT"/>
                <a:cs typeface="Arial MT"/>
              </a:rPr>
              <a:t>blackout</a:t>
            </a:r>
            <a:r>
              <a:rPr sz="1800" spc="10" dirty="0">
                <a:latin typeface="Arial MT"/>
                <a:cs typeface="Arial MT"/>
              </a:rPr>
              <a:t> </a:t>
            </a:r>
            <a:r>
              <a:rPr sz="1800" spc="-5" dirty="0">
                <a:latin typeface="Arial MT"/>
                <a:cs typeface="Arial MT"/>
              </a:rPr>
              <a:t>that</a:t>
            </a:r>
            <a:r>
              <a:rPr sz="1800" dirty="0">
                <a:latin typeface="Arial MT"/>
                <a:cs typeface="Arial MT"/>
              </a:rPr>
              <a:t> </a:t>
            </a:r>
            <a:r>
              <a:rPr sz="1800" spc="-5" dirty="0">
                <a:latin typeface="Arial MT"/>
                <a:cs typeface="Arial MT"/>
              </a:rPr>
              <a:t>affected</a:t>
            </a:r>
            <a:r>
              <a:rPr sz="1800" dirty="0">
                <a:latin typeface="Arial MT"/>
                <a:cs typeface="Arial MT"/>
              </a:rPr>
              <a:t> </a:t>
            </a:r>
            <a:r>
              <a:rPr sz="1800" spc="-5" dirty="0">
                <a:latin typeface="Arial MT"/>
                <a:cs typeface="Arial MT"/>
              </a:rPr>
              <a:t>Google,</a:t>
            </a:r>
            <a:r>
              <a:rPr sz="1800" spc="10" dirty="0">
                <a:latin typeface="Arial MT"/>
                <a:cs typeface="Arial MT"/>
              </a:rPr>
              <a:t> </a:t>
            </a:r>
            <a:r>
              <a:rPr sz="1800" spc="-5" dirty="0">
                <a:latin typeface="Arial MT"/>
                <a:cs typeface="Arial MT"/>
              </a:rPr>
              <a:t>Yahoo,</a:t>
            </a:r>
            <a:r>
              <a:rPr sz="1800" spc="25" dirty="0">
                <a:latin typeface="Arial MT"/>
                <a:cs typeface="Arial MT"/>
              </a:rPr>
              <a:t> </a:t>
            </a:r>
            <a:r>
              <a:rPr sz="1800" spc="-5" dirty="0">
                <a:latin typeface="Arial MT"/>
                <a:cs typeface="Arial MT"/>
              </a:rPr>
              <a:t>and</a:t>
            </a:r>
            <a:r>
              <a:rPr sz="1800" dirty="0">
                <a:latin typeface="Arial MT"/>
                <a:cs typeface="Arial MT"/>
              </a:rPr>
              <a:t> </a:t>
            </a:r>
            <a:r>
              <a:rPr sz="1800" spc="-5" dirty="0">
                <a:latin typeface="Arial MT"/>
                <a:cs typeface="Arial MT"/>
              </a:rPr>
              <a:t>other</a:t>
            </a:r>
            <a:r>
              <a:rPr sz="1800" spc="5" dirty="0">
                <a:latin typeface="Arial MT"/>
                <a:cs typeface="Arial MT"/>
              </a:rPr>
              <a:t> </a:t>
            </a:r>
            <a:r>
              <a:rPr sz="1800" dirty="0">
                <a:latin typeface="Arial MT"/>
                <a:cs typeface="Arial MT"/>
              </a:rPr>
              <a:t>sites.</a:t>
            </a:r>
          </a:p>
          <a:p>
            <a:pPr marL="1155700" marR="73025" lvl="1" indent="-228600">
              <a:lnSpc>
                <a:spcPct val="100000"/>
              </a:lnSpc>
              <a:spcBef>
                <a:spcPts val="434"/>
              </a:spcBef>
              <a:buClr>
                <a:srgbClr val="00007C"/>
              </a:buClr>
              <a:buSzPct val="63888"/>
              <a:buFont typeface="Wingdings"/>
              <a:buChar char=""/>
              <a:tabLst>
                <a:tab pos="1156335" algn="l"/>
              </a:tabLst>
            </a:pPr>
            <a:r>
              <a:rPr sz="1800" spc="-5" dirty="0">
                <a:latin typeface="Arial MT"/>
                <a:cs typeface="Arial MT"/>
              </a:rPr>
              <a:t>in</a:t>
            </a:r>
            <a:r>
              <a:rPr sz="1800" dirty="0">
                <a:latin typeface="Arial MT"/>
                <a:cs typeface="Arial MT"/>
              </a:rPr>
              <a:t> </a:t>
            </a:r>
            <a:r>
              <a:rPr sz="1800" spc="-5" dirty="0">
                <a:latin typeface="Arial MT"/>
                <a:cs typeface="Arial MT"/>
              </a:rPr>
              <a:t>2009,</a:t>
            </a:r>
            <a:r>
              <a:rPr sz="1800" spc="10" dirty="0">
                <a:latin typeface="Arial MT"/>
                <a:cs typeface="Arial MT"/>
              </a:rPr>
              <a:t> </a:t>
            </a:r>
            <a:r>
              <a:rPr sz="1800" spc="-5" dirty="0">
                <a:latin typeface="Arial MT"/>
                <a:cs typeface="Arial MT"/>
              </a:rPr>
              <a:t>Google</a:t>
            </a:r>
            <a:r>
              <a:rPr sz="1800" spc="5" dirty="0">
                <a:latin typeface="Arial MT"/>
                <a:cs typeface="Arial MT"/>
              </a:rPr>
              <a:t> </a:t>
            </a:r>
            <a:r>
              <a:rPr sz="1800" spc="-15" dirty="0">
                <a:latin typeface="Arial MT"/>
                <a:cs typeface="Arial MT"/>
              </a:rPr>
              <a:t>was</a:t>
            </a:r>
            <a:r>
              <a:rPr sz="1800" spc="30" dirty="0">
                <a:latin typeface="Arial MT"/>
                <a:cs typeface="Arial MT"/>
              </a:rPr>
              <a:t> </a:t>
            </a:r>
            <a:r>
              <a:rPr sz="1800" dirty="0">
                <a:latin typeface="Arial MT"/>
                <a:cs typeface="Arial MT"/>
              </a:rPr>
              <a:t>the</a:t>
            </a:r>
            <a:r>
              <a:rPr sz="1800" spc="-10" dirty="0">
                <a:latin typeface="Arial MT"/>
                <a:cs typeface="Arial MT"/>
              </a:rPr>
              <a:t> </a:t>
            </a:r>
            <a:r>
              <a:rPr sz="1800" spc="-5" dirty="0">
                <a:latin typeface="Arial MT"/>
                <a:cs typeface="Arial MT"/>
              </a:rPr>
              <a:t>target</a:t>
            </a:r>
            <a:r>
              <a:rPr sz="1800" dirty="0">
                <a:latin typeface="Arial MT"/>
                <a:cs typeface="Arial MT"/>
              </a:rPr>
              <a:t> of </a:t>
            </a:r>
            <a:r>
              <a:rPr sz="1800" spc="-5" dirty="0">
                <a:latin typeface="Arial MT"/>
                <a:cs typeface="Arial MT"/>
              </a:rPr>
              <a:t>a</a:t>
            </a:r>
            <a:r>
              <a:rPr sz="1800" spc="15" dirty="0">
                <a:latin typeface="Arial MT"/>
                <a:cs typeface="Arial MT"/>
              </a:rPr>
              <a:t> </a:t>
            </a:r>
            <a:r>
              <a:rPr sz="1800" spc="-5" dirty="0">
                <a:latin typeface="Arial MT"/>
                <a:cs typeface="Arial MT"/>
              </a:rPr>
              <a:t>denial</a:t>
            </a:r>
            <a:r>
              <a:rPr sz="1800" spc="15" dirty="0">
                <a:latin typeface="Arial MT"/>
                <a:cs typeface="Arial MT"/>
              </a:rPr>
              <a:t> </a:t>
            </a:r>
            <a:r>
              <a:rPr sz="1800" dirty="0">
                <a:latin typeface="Arial MT"/>
                <a:cs typeface="Arial MT"/>
              </a:rPr>
              <a:t>of</a:t>
            </a:r>
            <a:r>
              <a:rPr sz="1800" spc="-10" dirty="0">
                <a:latin typeface="Arial MT"/>
                <a:cs typeface="Arial MT"/>
              </a:rPr>
              <a:t> </a:t>
            </a:r>
            <a:r>
              <a:rPr sz="1800" spc="-5" dirty="0">
                <a:latin typeface="Arial MT"/>
                <a:cs typeface="Arial MT"/>
              </a:rPr>
              <a:t>service</a:t>
            </a:r>
            <a:r>
              <a:rPr sz="1800" spc="5" dirty="0">
                <a:latin typeface="Arial MT"/>
                <a:cs typeface="Arial MT"/>
              </a:rPr>
              <a:t> </a:t>
            </a:r>
            <a:r>
              <a:rPr sz="1800" dirty="0">
                <a:latin typeface="Arial MT"/>
                <a:cs typeface="Arial MT"/>
              </a:rPr>
              <a:t>attack </a:t>
            </a:r>
            <a:r>
              <a:rPr sz="1800" spc="-15" dirty="0">
                <a:latin typeface="Arial MT"/>
                <a:cs typeface="Arial MT"/>
              </a:rPr>
              <a:t>which </a:t>
            </a:r>
            <a:r>
              <a:rPr sz="1800" spc="-484" dirty="0">
                <a:latin typeface="Arial MT"/>
                <a:cs typeface="Arial MT"/>
              </a:rPr>
              <a:t> </a:t>
            </a:r>
            <a:r>
              <a:rPr sz="1800" spc="-5" dirty="0">
                <a:latin typeface="Arial MT"/>
                <a:cs typeface="Arial MT"/>
              </a:rPr>
              <a:t>took </a:t>
            </a:r>
            <a:r>
              <a:rPr sz="1800" spc="-15" dirty="0">
                <a:latin typeface="Arial MT"/>
                <a:cs typeface="Arial MT"/>
              </a:rPr>
              <a:t>down</a:t>
            </a:r>
            <a:r>
              <a:rPr sz="1800" spc="45" dirty="0">
                <a:latin typeface="Arial MT"/>
                <a:cs typeface="Arial MT"/>
              </a:rPr>
              <a:t> </a:t>
            </a:r>
            <a:r>
              <a:rPr sz="1800" spc="-5" dirty="0">
                <a:latin typeface="Arial MT"/>
                <a:cs typeface="Arial MT"/>
              </a:rPr>
              <a:t>Google</a:t>
            </a:r>
            <a:r>
              <a:rPr sz="1800" spc="10" dirty="0">
                <a:latin typeface="Arial MT"/>
                <a:cs typeface="Arial MT"/>
              </a:rPr>
              <a:t> </a:t>
            </a:r>
            <a:r>
              <a:rPr sz="1800" spc="-15" dirty="0">
                <a:latin typeface="Arial MT"/>
                <a:cs typeface="Arial MT"/>
              </a:rPr>
              <a:t>News</a:t>
            </a:r>
            <a:r>
              <a:rPr sz="1800" spc="50" dirty="0">
                <a:latin typeface="Arial MT"/>
                <a:cs typeface="Arial MT"/>
              </a:rPr>
              <a:t> </a:t>
            </a:r>
            <a:r>
              <a:rPr sz="1800" spc="-5" dirty="0">
                <a:latin typeface="Arial MT"/>
                <a:cs typeface="Arial MT"/>
              </a:rPr>
              <a:t>and</a:t>
            </a:r>
            <a:r>
              <a:rPr sz="1800" dirty="0">
                <a:latin typeface="Arial MT"/>
                <a:cs typeface="Arial MT"/>
              </a:rPr>
              <a:t> </a:t>
            </a:r>
            <a:r>
              <a:rPr sz="1800" spc="-5" dirty="0">
                <a:latin typeface="Arial MT"/>
                <a:cs typeface="Arial MT"/>
              </a:rPr>
              <a:t>Gmail</a:t>
            </a:r>
            <a:r>
              <a:rPr sz="1800" spc="10" dirty="0">
                <a:latin typeface="Arial MT"/>
                <a:cs typeface="Arial MT"/>
              </a:rPr>
              <a:t> </a:t>
            </a:r>
            <a:r>
              <a:rPr sz="1800" dirty="0">
                <a:latin typeface="Arial MT"/>
                <a:cs typeface="Arial MT"/>
              </a:rPr>
              <a:t>for</a:t>
            </a:r>
            <a:r>
              <a:rPr sz="1800" spc="-10" dirty="0">
                <a:latin typeface="Arial MT"/>
                <a:cs typeface="Arial MT"/>
              </a:rPr>
              <a:t> </a:t>
            </a:r>
            <a:r>
              <a:rPr sz="1800" spc="-5" dirty="0">
                <a:latin typeface="Arial MT"/>
                <a:cs typeface="Arial MT"/>
              </a:rPr>
              <a:t>several</a:t>
            </a:r>
            <a:r>
              <a:rPr sz="1800" spc="10" dirty="0">
                <a:latin typeface="Arial MT"/>
                <a:cs typeface="Arial MT"/>
              </a:rPr>
              <a:t> </a:t>
            </a:r>
            <a:r>
              <a:rPr sz="1800" spc="-10" dirty="0">
                <a:latin typeface="Arial MT"/>
                <a:cs typeface="Arial MT"/>
              </a:rPr>
              <a:t>days;</a:t>
            </a:r>
            <a:endParaRPr sz="1800" dirty="0">
              <a:latin typeface="Arial MT"/>
              <a:cs typeface="Arial MT"/>
            </a:endParaRPr>
          </a:p>
          <a:p>
            <a:pPr marL="1155700" lvl="1" indent="-229235">
              <a:lnSpc>
                <a:spcPct val="100000"/>
              </a:lnSpc>
              <a:spcBef>
                <a:spcPts val="430"/>
              </a:spcBef>
              <a:buClr>
                <a:srgbClr val="00007C"/>
              </a:buClr>
              <a:buSzPct val="63888"/>
              <a:buFont typeface="Wingdings"/>
              <a:buChar char=""/>
              <a:tabLst>
                <a:tab pos="1156335" algn="l"/>
              </a:tabLst>
            </a:pPr>
            <a:r>
              <a:rPr sz="1800" spc="-5" dirty="0">
                <a:latin typeface="Arial MT"/>
                <a:cs typeface="Arial MT"/>
              </a:rPr>
              <a:t>in </a:t>
            </a:r>
            <a:r>
              <a:rPr sz="1800" spc="-10" dirty="0">
                <a:latin typeface="Arial MT"/>
                <a:cs typeface="Arial MT"/>
              </a:rPr>
              <a:t>2012</a:t>
            </a:r>
            <a:r>
              <a:rPr sz="1800" spc="5" dirty="0">
                <a:latin typeface="Arial MT"/>
                <a:cs typeface="Arial MT"/>
              </a:rPr>
              <a:t> </a:t>
            </a:r>
            <a:r>
              <a:rPr sz="1800" spc="-5" dirty="0">
                <a:latin typeface="Arial MT"/>
                <a:cs typeface="Arial MT"/>
              </a:rPr>
              <a:t>lightning</a:t>
            </a:r>
            <a:r>
              <a:rPr sz="1800" spc="25" dirty="0">
                <a:latin typeface="Arial MT"/>
                <a:cs typeface="Arial MT"/>
              </a:rPr>
              <a:t> </a:t>
            </a:r>
            <a:r>
              <a:rPr sz="1800" spc="-5" dirty="0">
                <a:latin typeface="Arial MT"/>
                <a:cs typeface="Arial MT"/>
              </a:rPr>
              <a:t>caused</a:t>
            </a:r>
            <a:r>
              <a:rPr sz="1800" spc="5" dirty="0">
                <a:latin typeface="Arial MT"/>
                <a:cs typeface="Arial MT"/>
              </a:rPr>
              <a:t> </a:t>
            </a:r>
            <a:r>
              <a:rPr sz="1800" spc="-5" dirty="0">
                <a:latin typeface="Arial MT"/>
                <a:cs typeface="Arial MT"/>
              </a:rPr>
              <a:t>a</a:t>
            </a:r>
            <a:r>
              <a:rPr sz="1800" dirty="0">
                <a:latin typeface="Arial MT"/>
                <a:cs typeface="Arial MT"/>
              </a:rPr>
              <a:t> </a:t>
            </a:r>
            <a:r>
              <a:rPr sz="1800" spc="-5" dirty="0">
                <a:latin typeface="Arial MT"/>
                <a:cs typeface="Arial MT"/>
              </a:rPr>
              <a:t>prolonged</a:t>
            </a:r>
            <a:r>
              <a:rPr sz="1800" spc="30" dirty="0">
                <a:latin typeface="Arial MT"/>
                <a:cs typeface="Arial MT"/>
              </a:rPr>
              <a:t> </a:t>
            </a:r>
            <a:r>
              <a:rPr sz="1800" spc="-15" dirty="0">
                <a:latin typeface="Arial MT"/>
                <a:cs typeface="Arial MT"/>
              </a:rPr>
              <a:t>down</a:t>
            </a:r>
            <a:r>
              <a:rPr sz="1800" spc="45" dirty="0">
                <a:latin typeface="Arial MT"/>
                <a:cs typeface="Arial MT"/>
              </a:rPr>
              <a:t> </a:t>
            </a:r>
            <a:r>
              <a:rPr sz="1800" dirty="0">
                <a:latin typeface="Arial MT"/>
                <a:cs typeface="Arial MT"/>
              </a:rPr>
              <a:t>time at</a:t>
            </a:r>
            <a:r>
              <a:rPr sz="1800" spc="-5" dirty="0">
                <a:latin typeface="Arial MT"/>
                <a:cs typeface="Arial MT"/>
              </a:rPr>
              <a:t> Amazon.</a:t>
            </a:r>
            <a:endParaRPr sz="1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91" y="575259"/>
            <a:ext cx="4831715" cy="514350"/>
          </a:xfrm>
          <a:prstGeom prst="rect">
            <a:avLst/>
          </a:prstGeom>
        </p:spPr>
        <p:txBody>
          <a:bodyPr vert="horz" wrap="square" lIns="0" tIns="13335" rIns="0" bIns="0" rtlCol="0">
            <a:spAutoFit/>
          </a:bodyPr>
          <a:lstStyle/>
          <a:p>
            <a:pPr marL="12700">
              <a:lnSpc>
                <a:spcPct val="100000"/>
              </a:lnSpc>
              <a:spcBef>
                <a:spcPts val="105"/>
              </a:spcBef>
            </a:pPr>
            <a:r>
              <a:rPr spc="-5" dirty="0"/>
              <a:t>Network-centric</a:t>
            </a:r>
            <a:r>
              <a:rPr spc="-40" dirty="0"/>
              <a:t> </a:t>
            </a:r>
            <a:r>
              <a:rPr spc="-5" dirty="0"/>
              <a:t>computing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3</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440842" y="1587830"/>
            <a:ext cx="8398358" cy="3198953"/>
          </a:xfrm>
          <a:prstGeom prst="rect">
            <a:avLst/>
          </a:prstGeom>
        </p:spPr>
        <p:txBody>
          <a:bodyPr vert="horz" wrap="square" lIns="0" tIns="13335" rIns="0" bIns="0" rtlCol="0">
            <a:spAutoFit/>
          </a:bodyPr>
          <a:lstStyle/>
          <a:p>
            <a:pPr marL="355600" indent="-342900">
              <a:lnSpc>
                <a:spcPct val="100000"/>
              </a:lnSpc>
              <a:spcBef>
                <a:spcPts val="105"/>
              </a:spcBef>
              <a:buClr>
                <a:srgbClr val="00007C"/>
              </a:buClr>
              <a:buSzPct val="75000"/>
              <a:buFont typeface="Wingdings"/>
              <a:buChar char=""/>
              <a:tabLst>
                <a:tab pos="354965" algn="l"/>
                <a:tab pos="355600" algn="l"/>
              </a:tabLst>
            </a:pPr>
            <a:r>
              <a:rPr sz="2000" dirty="0">
                <a:latin typeface="Arial MT"/>
                <a:cs typeface="Arial MT"/>
              </a:rPr>
              <a:t>Information</a:t>
            </a:r>
            <a:r>
              <a:rPr sz="2000" spc="-45" dirty="0">
                <a:latin typeface="Arial MT"/>
                <a:cs typeface="Arial MT"/>
              </a:rPr>
              <a:t> </a:t>
            </a:r>
            <a:r>
              <a:rPr sz="2000" dirty="0">
                <a:latin typeface="Arial MT"/>
                <a:cs typeface="Arial MT"/>
              </a:rPr>
              <a:t>processing</a:t>
            </a:r>
            <a:r>
              <a:rPr sz="2000" spc="-40" dirty="0">
                <a:latin typeface="Arial MT"/>
                <a:cs typeface="Arial MT"/>
              </a:rPr>
              <a:t> </a:t>
            </a:r>
            <a:r>
              <a:rPr sz="2000" dirty="0">
                <a:latin typeface="Arial MT"/>
                <a:cs typeface="Arial MT"/>
              </a:rPr>
              <a:t>can</a:t>
            </a:r>
            <a:r>
              <a:rPr sz="2000" spc="-10" dirty="0">
                <a:latin typeface="Arial MT"/>
                <a:cs typeface="Arial MT"/>
              </a:rPr>
              <a:t> </a:t>
            </a:r>
            <a:r>
              <a:rPr sz="2000" dirty="0">
                <a:latin typeface="Arial MT"/>
                <a:cs typeface="Arial MT"/>
              </a:rPr>
              <a:t>be</a:t>
            </a:r>
            <a:r>
              <a:rPr sz="2000" spc="-10" dirty="0">
                <a:latin typeface="Arial MT"/>
                <a:cs typeface="Arial MT"/>
              </a:rPr>
              <a:t> </a:t>
            </a:r>
            <a:r>
              <a:rPr sz="2000" dirty="0">
                <a:latin typeface="Arial MT"/>
                <a:cs typeface="Arial MT"/>
              </a:rPr>
              <a:t>done</a:t>
            </a:r>
            <a:r>
              <a:rPr sz="2000" spc="-10" dirty="0">
                <a:latin typeface="Arial MT"/>
                <a:cs typeface="Arial MT"/>
              </a:rPr>
              <a:t> </a:t>
            </a:r>
            <a:r>
              <a:rPr sz="2000" dirty="0">
                <a:latin typeface="Arial MT"/>
                <a:cs typeface="Arial MT"/>
              </a:rPr>
              <a:t>more</a:t>
            </a:r>
            <a:r>
              <a:rPr sz="2000" spc="-30" dirty="0">
                <a:latin typeface="Arial MT"/>
                <a:cs typeface="Arial MT"/>
              </a:rPr>
              <a:t> </a:t>
            </a:r>
            <a:r>
              <a:rPr sz="2000" dirty="0">
                <a:latin typeface="Arial MT"/>
                <a:cs typeface="Arial MT"/>
              </a:rPr>
              <a:t>efficiently</a:t>
            </a:r>
            <a:r>
              <a:rPr sz="2000" spc="-25" dirty="0">
                <a:latin typeface="Arial MT"/>
                <a:cs typeface="Arial MT"/>
              </a:rPr>
              <a:t> </a:t>
            </a:r>
            <a:r>
              <a:rPr sz="2000" dirty="0">
                <a:latin typeface="Arial MT"/>
                <a:cs typeface="Arial MT"/>
              </a:rPr>
              <a:t>on</a:t>
            </a:r>
            <a:r>
              <a:rPr sz="2000" spc="5" dirty="0">
                <a:latin typeface="Arial MT"/>
                <a:cs typeface="Arial MT"/>
              </a:rPr>
              <a:t> </a:t>
            </a:r>
            <a:r>
              <a:rPr sz="2000" dirty="0">
                <a:latin typeface="Arial MT"/>
                <a:cs typeface="Arial MT"/>
              </a:rPr>
              <a:t>large</a:t>
            </a:r>
            <a:r>
              <a:rPr sz="2000" spc="-25" dirty="0">
                <a:latin typeface="Arial MT"/>
                <a:cs typeface="Arial MT"/>
              </a:rPr>
              <a:t> </a:t>
            </a:r>
            <a:r>
              <a:rPr sz="2000" dirty="0">
                <a:latin typeface="Arial MT"/>
                <a:cs typeface="Arial MT"/>
              </a:rPr>
              <a:t>farms</a:t>
            </a:r>
            <a:r>
              <a:rPr sz="2000" spc="-25" dirty="0">
                <a:latin typeface="Arial MT"/>
                <a:cs typeface="Arial MT"/>
              </a:rPr>
              <a:t> </a:t>
            </a:r>
            <a:r>
              <a:rPr sz="2000" dirty="0">
                <a:latin typeface="Arial MT"/>
                <a:cs typeface="Arial MT"/>
              </a:rPr>
              <a:t>of</a:t>
            </a:r>
          </a:p>
          <a:p>
            <a:pPr marL="355600">
              <a:lnSpc>
                <a:spcPct val="100000"/>
              </a:lnSpc>
            </a:pPr>
            <a:r>
              <a:rPr sz="2000" dirty="0">
                <a:latin typeface="Arial MT"/>
                <a:cs typeface="Arial MT"/>
              </a:rPr>
              <a:t>computing</a:t>
            </a:r>
            <a:r>
              <a:rPr sz="2000" spc="-30"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storage</a:t>
            </a:r>
            <a:r>
              <a:rPr sz="2000" spc="-35" dirty="0">
                <a:latin typeface="Arial MT"/>
                <a:cs typeface="Arial MT"/>
              </a:rPr>
              <a:t> </a:t>
            </a:r>
            <a:r>
              <a:rPr sz="2000" dirty="0">
                <a:latin typeface="Arial MT"/>
                <a:cs typeface="Arial MT"/>
              </a:rPr>
              <a:t>systems</a:t>
            </a:r>
            <a:r>
              <a:rPr sz="2000" spc="-30" dirty="0">
                <a:latin typeface="Arial MT"/>
                <a:cs typeface="Arial MT"/>
              </a:rPr>
              <a:t> </a:t>
            </a:r>
            <a:r>
              <a:rPr sz="2000" dirty="0">
                <a:latin typeface="Arial MT"/>
                <a:cs typeface="Arial MT"/>
              </a:rPr>
              <a:t>accessible</a:t>
            </a:r>
            <a:r>
              <a:rPr sz="2000" spc="-40" dirty="0">
                <a:latin typeface="Arial MT"/>
                <a:cs typeface="Arial MT"/>
              </a:rPr>
              <a:t> </a:t>
            </a:r>
            <a:r>
              <a:rPr sz="2000" spc="-5" dirty="0">
                <a:latin typeface="Arial MT"/>
                <a:cs typeface="Arial MT"/>
              </a:rPr>
              <a:t>via</a:t>
            </a:r>
            <a:r>
              <a:rPr sz="2000" spc="5" dirty="0">
                <a:latin typeface="Arial MT"/>
                <a:cs typeface="Arial MT"/>
              </a:rPr>
              <a:t> </a:t>
            </a:r>
            <a:r>
              <a:rPr sz="2000" spc="-5" dirty="0">
                <a:latin typeface="Arial MT"/>
                <a:cs typeface="Arial MT"/>
              </a:rPr>
              <a:t>the</a:t>
            </a:r>
            <a:r>
              <a:rPr sz="2000" spc="-15" dirty="0">
                <a:latin typeface="Arial MT"/>
                <a:cs typeface="Arial MT"/>
              </a:rPr>
              <a:t> </a:t>
            </a:r>
            <a:r>
              <a:rPr sz="2000" dirty="0">
                <a:latin typeface="Arial MT"/>
                <a:cs typeface="Arial MT"/>
              </a:rPr>
              <a:t>Internet.</a:t>
            </a:r>
          </a:p>
          <a:p>
            <a:pPr marL="756285" marR="5080" lvl="1" indent="-287020">
              <a:lnSpc>
                <a:spcPct val="100000"/>
              </a:lnSpc>
              <a:spcBef>
                <a:spcPts val="440"/>
              </a:spcBef>
              <a:buClr>
                <a:srgbClr val="9999CC"/>
              </a:buClr>
              <a:buSzPct val="80555"/>
              <a:buFont typeface="Wingdings"/>
              <a:buChar char=""/>
              <a:tabLst>
                <a:tab pos="756920" algn="l"/>
              </a:tabLst>
            </a:pPr>
            <a:r>
              <a:rPr dirty="0">
                <a:latin typeface="Arial MT"/>
                <a:cs typeface="Arial MT"/>
              </a:rPr>
              <a:t>Grid </a:t>
            </a:r>
            <a:r>
              <a:rPr spc="-5" dirty="0">
                <a:latin typeface="Arial MT"/>
                <a:cs typeface="Arial MT"/>
              </a:rPr>
              <a:t>computing</a:t>
            </a:r>
            <a:r>
              <a:rPr spc="10" dirty="0">
                <a:latin typeface="Arial MT"/>
                <a:cs typeface="Arial MT"/>
              </a:rPr>
              <a:t> </a:t>
            </a:r>
            <a:r>
              <a:rPr dirty="0">
                <a:latin typeface="Arial MT"/>
                <a:cs typeface="Arial MT"/>
              </a:rPr>
              <a:t>– </a:t>
            </a:r>
            <a:r>
              <a:rPr spc="-5" dirty="0">
                <a:latin typeface="Arial MT"/>
                <a:cs typeface="Arial MT"/>
              </a:rPr>
              <a:t>initiated</a:t>
            </a:r>
            <a:r>
              <a:rPr spc="20" dirty="0">
                <a:latin typeface="Arial MT"/>
                <a:cs typeface="Arial MT"/>
              </a:rPr>
              <a:t> </a:t>
            </a:r>
            <a:r>
              <a:rPr spc="-5" dirty="0">
                <a:latin typeface="Arial MT"/>
                <a:cs typeface="Arial MT"/>
              </a:rPr>
              <a:t>by</a:t>
            </a:r>
            <a:r>
              <a:rPr dirty="0">
                <a:latin typeface="Arial MT"/>
                <a:cs typeface="Arial MT"/>
              </a:rPr>
              <a:t> the</a:t>
            </a:r>
            <a:r>
              <a:rPr spc="-5" dirty="0">
                <a:latin typeface="Arial MT"/>
                <a:cs typeface="Arial MT"/>
              </a:rPr>
              <a:t> National</a:t>
            </a:r>
            <a:r>
              <a:rPr spc="10" dirty="0">
                <a:latin typeface="Arial MT"/>
                <a:cs typeface="Arial MT"/>
              </a:rPr>
              <a:t> </a:t>
            </a:r>
            <a:r>
              <a:rPr spc="-5" dirty="0">
                <a:latin typeface="Arial MT"/>
                <a:cs typeface="Arial MT"/>
              </a:rPr>
              <a:t>Labs</a:t>
            </a:r>
            <a:r>
              <a:rPr spc="10" dirty="0">
                <a:latin typeface="Arial MT"/>
                <a:cs typeface="Arial MT"/>
              </a:rPr>
              <a:t> </a:t>
            </a:r>
            <a:r>
              <a:rPr spc="-5" dirty="0">
                <a:latin typeface="Arial MT"/>
                <a:cs typeface="Arial MT"/>
              </a:rPr>
              <a:t>in </a:t>
            </a:r>
            <a:r>
              <a:rPr dirty="0">
                <a:latin typeface="Arial MT"/>
                <a:cs typeface="Arial MT"/>
              </a:rPr>
              <a:t>the</a:t>
            </a:r>
            <a:r>
              <a:rPr spc="-10" dirty="0">
                <a:latin typeface="Arial MT"/>
                <a:cs typeface="Arial MT"/>
              </a:rPr>
              <a:t> </a:t>
            </a:r>
            <a:r>
              <a:rPr spc="-5" dirty="0">
                <a:latin typeface="Arial MT"/>
                <a:cs typeface="Arial MT"/>
              </a:rPr>
              <a:t>early</a:t>
            </a:r>
            <a:r>
              <a:rPr spc="15" dirty="0">
                <a:latin typeface="Arial MT"/>
                <a:cs typeface="Arial MT"/>
              </a:rPr>
              <a:t> </a:t>
            </a:r>
            <a:r>
              <a:rPr spc="-5" dirty="0">
                <a:latin typeface="Arial MT"/>
                <a:cs typeface="Arial MT"/>
              </a:rPr>
              <a:t>1990s;</a:t>
            </a:r>
            <a:r>
              <a:rPr spc="20" dirty="0">
                <a:latin typeface="Arial MT"/>
                <a:cs typeface="Arial MT"/>
              </a:rPr>
              <a:t> </a:t>
            </a:r>
            <a:r>
              <a:rPr spc="-5" dirty="0">
                <a:latin typeface="Arial MT"/>
                <a:cs typeface="Arial MT"/>
              </a:rPr>
              <a:t>targeted </a:t>
            </a:r>
            <a:r>
              <a:rPr spc="-484" dirty="0">
                <a:latin typeface="Arial MT"/>
                <a:cs typeface="Arial MT"/>
              </a:rPr>
              <a:t> </a:t>
            </a:r>
            <a:r>
              <a:rPr spc="-5" dirty="0">
                <a:latin typeface="Arial MT"/>
                <a:cs typeface="Arial MT"/>
              </a:rPr>
              <a:t>primarily</a:t>
            </a:r>
            <a:r>
              <a:rPr spc="5" dirty="0">
                <a:latin typeface="Arial MT"/>
                <a:cs typeface="Arial MT"/>
              </a:rPr>
              <a:t> </a:t>
            </a:r>
            <a:r>
              <a:rPr dirty="0">
                <a:latin typeface="Arial MT"/>
                <a:cs typeface="Arial MT"/>
              </a:rPr>
              <a:t>at </a:t>
            </a:r>
            <a:r>
              <a:rPr spc="-5" dirty="0">
                <a:latin typeface="Arial MT"/>
                <a:cs typeface="Arial MT"/>
              </a:rPr>
              <a:t>scientific</a:t>
            </a:r>
            <a:r>
              <a:rPr spc="5" dirty="0">
                <a:latin typeface="Arial MT"/>
                <a:cs typeface="Arial MT"/>
              </a:rPr>
              <a:t> </a:t>
            </a:r>
            <a:r>
              <a:rPr spc="-5" dirty="0">
                <a:latin typeface="Arial MT"/>
                <a:cs typeface="Arial MT"/>
              </a:rPr>
              <a:t>computing.</a:t>
            </a:r>
            <a:endParaRPr dirty="0">
              <a:latin typeface="Arial MT"/>
              <a:cs typeface="Arial MT"/>
            </a:endParaRPr>
          </a:p>
          <a:p>
            <a:pPr marL="756285" marR="117475" lvl="1" indent="-287020">
              <a:lnSpc>
                <a:spcPct val="100000"/>
              </a:lnSpc>
              <a:spcBef>
                <a:spcPts val="430"/>
              </a:spcBef>
              <a:buClr>
                <a:srgbClr val="9999CC"/>
              </a:buClr>
              <a:buSzPct val="80555"/>
              <a:buFont typeface="Wingdings"/>
              <a:buChar char=""/>
              <a:tabLst>
                <a:tab pos="756920" algn="l"/>
              </a:tabLst>
            </a:pPr>
            <a:r>
              <a:rPr spc="-5" dirty="0">
                <a:latin typeface="Arial MT"/>
                <a:cs typeface="Arial MT"/>
              </a:rPr>
              <a:t>Utility</a:t>
            </a:r>
            <a:r>
              <a:rPr dirty="0">
                <a:latin typeface="Arial MT"/>
                <a:cs typeface="Arial MT"/>
              </a:rPr>
              <a:t> </a:t>
            </a:r>
            <a:r>
              <a:rPr spc="-5" dirty="0">
                <a:latin typeface="Arial MT"/>
                <a:cs typeface="Arial MT"/>
              </a:rPr>
              <a:t>computing</a:t>
            </a:r>
            <a:r>
              <a:rPr spc="30" dirty="0">
                <a:latin typeface="Arial MT"/>
                <a:cs typeface="Arial MT"/>
              </a:rPr>
              <a:t> </a:t>
            </a:r>
            <a:r>
              <a:rPr dirty="0">
                <a:latin typeface="Arial MT"/>
                <a:cs typeface="Arial MT"/>
              </a:rPr>
              <a:t>– </a:t>
            </a:r>
            <a:r>
              <a:rPr spc="-5" dirty="0">
                <a:latin typeface="Arial MT"/>
                <a:cs typeface="Arial MT"/>
              </a:rPr>
              <a:t>initiated</a:t>
            </a:r>
            <a:r>
              <a:rPr spc="5" dirty="0">
                <a:latin typeface="Arial MT"/>
                <a:cs typeface="Arial MT"/>
              </a:rPr>
              <a:t> </a:t>
            </a:r>
            <a:r>
              <a:rPr spc="-5" dirty="0">
                <a:latin typeface="Arial MT"/>
                <a:cs typeface="Arial MT"/>
              </a:rPr>
              <a:t>in 2005-2006</a:t>
            </a:r>
            <a:r>
              <a:rPr spc="30" dirty="0">
                <a:latin typeface="Arial MT"/>
                <a:cs typeface="Arial MT"/>
              </a:rPr>
              <a:t> </a:t>
            </a:r>
            <a:r>
              <a:rPr spc="-5" dirty="0">
                <a:latin typeface="Arial MT"/>
                <a:cs typeface="Arial MT"/>
              </a:rPr>
              <a:t>by</a:t>
            </a:r>
            <a:r>
              <a:rPr dirty="0">
                <a:latin typeface="Arial MT"/>
                <a:cs typeface="Arial MT"/>
              </a:rPr>
              <a:t> IT</a:t>
            </a:r>
            <a:r>
              <a:rPr spc="-5" dirty="0">
                <a:latin typeface="Arial MT"/>
                <a:cs typeface="Arial MT"/>
              </a:rPr>
              <a:t> companies</a:t>
            </a:r>
            <a:r>
              <a:rPr spc="15" dirty="0">
                <a:latin typeface="Arial MT"/>
                <a:cs typeface="Arial MT"/>
              </a:rPr>
              <a:t> </a:t>
            </a:r>
            <a:r>
              <a:rPr spc="-5" dirty="0">
                <a:latin typeface="Arial MT"/>
                <a:cs typeface="Arial MT"/>
              </a:rPr>
              <a:t>and</a:t>
            </a:r>
            <a:r>
              <a:rPr spc="10" dirty="0">
                <a:latin typeface="Arial MT"/>
                <a:cs typeface="Arial MT"/>
              </a:rPr>
              <a:t> </a:t>
            </a:r>
            <a:r>
              <a:rPr spc="-5" dirty="0">
                <a:latin typeface="Arial MT"/>
                <a:cs typeface="Arial MT"/>
              </a:rPr>
              <a:t>targeted</a:t>
            </a:r>
            <a:r>
              <a:rPr spc="10" dirty="0">
                <a:latin typeface="Arial MT"/>
                <a:cs typeface="Arial MT"/>
              </a:rPr>
              <a:t> </a:t>
            </a:r>
            <a:r>
              <a:rPr dirty="0">
                <a:latin typeface="Arial MT"/>
                <a:cs typeface="Arial MT"/>
              </a:rPr>
              <a:t>at </a:t>
            </a:r>
            <a:r>
              <a:rPr spc="-484" dirty="0">
                <a:latin typeface="Arial MT"/>
                <a:cs typeface="Arial MT"/>
              </a:rPr>
              <a:t> </a:t>
            </a:r>
            <a:r>
              <a:rPr spc="-5" dirty="0">
                <a:latin typeface="Arial MT"/>
                <a:cs typeface="Arial MT"/>
              </a:rPr>
              <a:t>enterprise</a:t>
            </a:r>
            <a:r>
              <a:rPr dirty="0">
                <a:latin typeface="Arial MT"/>
                <a:cs typeface="Arial MT"/>
              </a:rPr>
              <a:t> </a:t>
            </a:r>
            <a:r>
              <a:rPr spc="-5" dirty="0">
                <a:latin typeface="Arial MT"/>
                <a:cs typeface="Arial MT"/>
              </a:rPr>
              <a:t>computing.</a:t>
            </a:r>
            <a:endParaRPr dirty="0">
              <a:latin typeface="Arial MT"/>
              <a:cs typeface="Arial MT"/>
            </a:endParaRPr>
          </a:p>
          <a:p>
            <a:pPr marL="355600" marR="355600" indent="-342900">
              <a:lnSpc>
                <a:spcPct val="100000"/>
              </a:lnSpc>
              <a:spcBef>
                <a:spcPts val="475"/>
              </a:spcBef>
              <a:buClr>
                <a:srgbClr val="00007C"/>
              </a:buClr>
              <a:buSzPct val="75000"/>
              <a:buFont typeface="Wingdings"/>
              <a:buChar char=""/>
              <a:tabLst>
                <a:tab pos="354965" algn="l"/>
                <a:tab pos="355600" algn="l"/>
              </a:tabLst>
            </a:pPr>
            <a:r>
              <a:rPr sz="2000" dirty="0">
                <a:latin typeface="Arial MT"/>
                <a:cs typeface="Arial MT"/>
              </a:rPr>
              <a:t>The</a:t>
            </a:r>
            <a:r>
              <a:rPr sz="2000" spc="-15" dirty="0">
                <a:latin typeface="Arial MT"/>
                <a:cs typeface="Arial MT"/>
              </a:rPr>
              <a:t> </a:t>
            </a:r>
            <a:r>
              <a:rPr sz="2000" dirty="0">
                <a:latin typeface="Arial MT"/>
                <a:cs typeface="Arial MT"/>
              </a:rPr>
              <a:t>focus</a:t>
            </a:r>
            <a:r>
              <a:rPr sz="2000" spc="-20" dirty="0">
                <a:latin typeface="Arial MT"/>
                <a:cs typeface="Arial MT"/>
              </a:rPr>
              <a:t> </a:t>
            </a:r>
            <a:r>
              <a:rPr sz="2000" dirty="0">
                <a:latin typeface="Arial MT"/>
                <a:cs typeface="Arial MT"/>
              </a:rPr>
              <a:t>of</a:t>
            </a:r>
            <a:r>
              <a:rPr sz="2000" spc="-15" dirty="0">
                <a:latin typeface="Arial MT"/>
                <a:cs typeface="Arial MT"/>
              </a:rPr>
              <a:t> </a:t>
            </a:r>
            <a:r>
              <a:rPr sz="2000" spc="-5" dirty="0">
                <a:latin typeface="Arial MT"/>
                <a:cs typeface="Arial MT"/>
              </a:rPr>
              <a:t>utility</a:t>
            </a:r>
            <a:r>
              <a:rPr sz="2000" spc="15" dirty="0">
                <a:latin typeface="Arial MT"/>
                <a:cs typeface="Arial MT"/>
              </a:rPr>
              <a:t> </a:t>
            </a:r>
            <a:r>
              <a:rPr sz="2000" dirty="0">
                <a:latin typeface="Arial MT"/>
                <a:cs typeface="Arial MT"/>
              </a:rPr>
              <a:t>computing</a:t>
            </a:r>
            <a:r>
              <a:rPr sz="2000" spc="-30" dirty="0">
                <a:latin typeface="Arial MT"/>
                <a:cs typeface="Arial MT"/>
              </a:rPr>
              <a:t> </a:t>
            </a:r>
            <a:r>
              <a:rPr sz="2000" dirty="0">
                <a:latin typeface="Arial MT"/>
                <a:cs typeface="Arial MT"/>
              </a:rPr>
              <a:t>is on</a:t>
            </a:r>
            <a:r>
              <a:rPr sz="2000" spc="-10"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business</a:t>
            </a:r>
            <a:r>
              <a:rPr sz="2000" spc="-30" dirty="0">
                <a:latin typeface="Arial MT"/>
                <a:cs typeface="Arial MT"/>
              </a:rPr>
              <a:t> </a:t>
            </a:r>
            <a:r>
              <a:rPr sz="2000" dirty="0">
                <a:latin typeface="Arial MT"/>
                <a:cs typeface="Arial MT"/>
              </a:rPr>
              <a:t>model</a:t>
            </a:r>
            <a:r>
              <a:rPr sz="2000" spc="-10"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providing </a:t>
            </a:r>
            <a:r>
              <a:rPr sz="2000" spc="-540" dirty="0">
                <a:latin typeface="Arial MT"/>
                <a:cs typeface="Arial MT"/>
              </a:rPr>
              <a:t> </a:t>
            </a:r>
            <a:r>
              <a:rPr sz="2000" dirty="0">
                <a:latin typeface="Arial MT"/>
                <a:cs typeface="Arial MT"/>
              </a:rPr>
              <a:t>computing</a:t>
            </a:r>
            <a:r>
              <a:rPr sz="2000" spc="-30" dirty="0">
                <a:latin typeface="Arial MT"/>
                <a:cs typeface="Arial MT"/>
              </a:rPr>
              <a:t> </a:t>
            </a:r>
            <a:r>
              <a:rPr sz="2000" dirty="0">
                <a:latin typeface="Arial MT"/>
                <a:cs typeface="Arial MT"/>
              </a:rPr>
              <a:t>services;</a:t>
            </a:r>
            <a:r>
              <a:rPr sz="2000" spc="-35" dirty="0">
                <a:latin typeface="Arial MT"/>
                <a:cs typeface="Arial MT"/>
              </a:rPr>
              <a:t> </a:t>
            </a:r>
            <a:r>
              <a:rPr sz="2000" dirty="0">
                <a:latin typeface="Arial MT"/>
                <a:cs typeface="Arial MT"/>
              </a:rPr>
              <a:t>it</a:t>
            </a:r>
            <a:r>
              <a:rPr sz="2000" spc="-15" dirty="0">
                <a:latin typeface="Arial MT"/>
                <a:cs typeface="Arial MT"/>
              </a:rPr>
              <a:t> </a:t>
            </a:r>
            <a:r>
              <a:rPr sz="2000" spc="-5" dirty="0">
                <a:latin typeface="Arial MT"/>
                <a:cs typeface="Arial MT"/>
              </a:rPr>
              <a:t>often</a:t>
            </a:r>
            <a:r>
              <a:rPr sz="2000" spc="-10" dirty="0">
                <a:latin typeface="Arial MT"/>
                <a:cs typeface="Arial MT"/>
              </a:rPr>
              <a:t> </a:t>
            </a:r>
            <a:r>
              <a:rPr sz="2000" dirty="0">
                <a:latin typeface="Arial MT"/>
                <a:cs typeface="Arial MT"/>
              </a:rPr>
              <a:t>requires</a:t>
            </a:r>
            <a:r>
              <a:rPr sz="2000" spc="-50" dirty="0">
                <a:latin typeface="Arial MT"/>
                <a:cs typeface="Arial MT"/>
              </a:rPr>
              <a:t> </a:t>
            </a:r>
            <a:r>
              <a:rPr sz="2000" dirty="0">
                <a:latin typeface="Arial MT"/>
                <a:cs typeface="Arial MT"/>
              </a:rPr>
              <a:t>a</a:t>
            </a:r>
            <a:r>
              <a:rPr sz="2000" spc="5" dirty="0">
                <a:latin typeface="Arial MT"/>
                <a:cs typeface="Arial MT"/>
              </a:rPr>
              <a:t> </a:t>
            </a:r>
            <a:r>
              <a:rPr sz="2000" dirty="0">
                <a:latin typeface="Arial MT"/>
                <a:cs typeface="Arial MT"/>
              </a:rPr>
              <a:t>cloud-like</a:t>
            </a:r>
            <a:r>
              <a:rPr sz="2000" spc="-20" dirty="0">
                <a:latin typeface="Arial MT"/>
                <a:cs typeface="Arial MT"/>
              </a:rPr>
              <a:t> </a:t>
            </a:r>
            <a:r>
              <a:rPr sz="2000" dirty="0">
                <a:latin typeface="Arial MT"/>
                <a:cs typeface="Arial MT"/>
              </a:rPr>
              <a:t>infrastructure.</a:t>
            </a:r>
          </a:p>
          <a:p>
            <a:pPr marL="355600" indent="-342900">
              <a:lnSpc>
                <a:spcPct val="100000"/>
              </a:lnSpc>
              <a:spcBef>
                <a:spcPts val="484"/>
              </a:spcBef>
              <a:buClr>
                <a:srgbClr val="00007C"/>
              </a:buClr>
              <a:buSzPct val="75000"/>
              <a:buFont typeface="Wingdings"/>
              <a:buChar char=""/>
              <a:tabLst>
                <a:tab pos="354965" algn="l"/>
                <a:tab pos="355600" algn="l"/>
              </a:tabLst>
            </a:pPr>
            <a:r>
              <a:rPr sz="2000" dirty="0">
                <a:latin typeface="Arial MT"/>
                <a:cs typeface="Arial MT"/>
              </a:rPr>
              <a:t>Cloud</a:t>
            </a:r>
            <a:r>
              <a:rPr sz="2000" spc="-10" dirty="0">
                <a:latin typeface="Arial MT"/>
                <a:cs typeface="Arial MT"/>
              </a:rPr>
              <a:t> </a:t>
            </a:r>
            <a:r>
              <a:rPr sz="2000" dirty="0">
                <a:latin typeface="Arial MT"/>
                <a:cs typeface="Arial MT"/>
              </a:rPr>
              <a:t>computing</a:t>
            </a:r>
            <a:r>
              <a:rPr sz="2000" spc="-30"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path</a:t>
            </a:r>
            <a:r>
              <a:rPr sz="2000" spc="-15" dirty="0">
                <a:latin typeface="Arial MT"/>
                <a:cs typeface="Arial MT"/>
              </a:rPr>
              <a:t> </a:t>
            </a:r>
            <a:r>
              <a:rPr sz="2000" dirty="0">
                <a:latin typeface="Arial MT"/>
                <a:cs typeface="Arial MT"/>
              </a:rPr>
              <a:t>to</a:t>
            </a:r>
            <a:r>
              <a:rPr sz="2000" spc="-20" dirty="0">
                <a:latin typeface="Arial MT"/>
                <a:cs typeface="Arial MT"/>
              </a:rPr>
              <a:t> </a:t>
            </a:r>
            <a:r>
              <a:rPr sz="2000" spc="-5" dirty="0">
                <a:latin typeface="Arial MT"/>
                <a:cs typeface="Arial MT"/>
              </a:rPr>
              <a:t>utility</a:t>
            </a:r>
            <a:r>
              <a:rPr sz="2000" spc="5" dirty="0">
                <a:latin typeface="Arial MT"/>
                <a:cs typeface="Arial MT"/>
              </a:rPr>
              <a:t> </a:t>
            </a:r>
            <a:r>
              <a:rPr sz="2000" dirty="0">
                <a:latin typeface="Arial MT"/>
                <a:cs typeface="Arial MT"/>
              </a:rPr>
              <a:t>computing</a:t>
            </a:r>
            <a:r>
              <a:rPr lang="en-US" sz="2000" spc="-30" dirty="0">
                <a:latin typeface="Arial MT"/>
                <a:cs typeface="Arial MT"/>
              </a:rPr>
              <a:t> consisting of </a:t>
            </a:r>
            <a:r>
              <a:rPr sz="2000" dirty="0">
                <a:latin typeface="Arial MT"/>
                <a:cs typeface="Arial MT"/>
              </a:rPr>
              <a:t>major</a:t>
            </a:r>
            <a:r>
              <a:rPr sz="2000" spc="-10" dirty="0">
                <a:latin typeface="Arial MT"/>
                <a:cs typeface="Arial MT"/>
              </a:rPr>
              <a:t> </a:t>
            </a:r>
            <a:r>
              <a:rPr sz="2000" dirty="0">
                <a:latin typeface="Arial MT"/>
                <a:cs typeface="Arial MT"/>
              </a:rPr>
              <a:t>IT</a:t>
            </a:r>
          </a:p>
          <a:p>
            <a:pPr marL="355600">
              <a:lnSpc>
                <a:spcPct val="100000"/>
              </a:lnSpc>
            </a:pPr>
            <a:r>
              <a:rPr sz="2000" dirty="0">
                <a:latin typeface="Arial MT"/>
                <a:cs typeface="Arial MT"/>
              </a:rPr>
              <a:t>companies</a:t>
            </a:r>
            <a:r>
              <a:rPr sz="2000" spc="-35" dirty="0">
                <a:latin typeface="Arial MT"/>
                <a:cs typeface="Arial MT"/>
              </a:rPr>
              <a:t> </a:t>
            </a:r>
            <a:r>
              <a:rPr sz="2000" dirty="0">
                <a:latin typeface="Arial MT"/>
                <a:cs typeface="Arial MT"/>
              </a:rPr>
              <a:t>including: Amazon,</a:t>
            </a:r>
            <a:r>
              <a:rPr sz="2000" spc="-25" dirty="0">
                <a:latin typeface="Arial MT"/>
                <a:cs typeface="Arial MT"/>
              </a:rPr>
              <a:t> </a:t>
            </a:r>
            <a:r>
              <a:rPr sz="2000" dirty="0">
                <a:latin typeface="Arial MT"/>
                <a:cs typeface="Arial MT"/>
              </a:rPr>
              <a:t>HP,</a:t>
            </a:r>
            <a:r>
              <a:rPr sz="2000" spc="-5" dirty="0">
                <a:latin typeface="Arial MT"/>
                <a:cs typeface="Arial MT"/>
              </a:rPr>
              <a:t> IBM, </a:t>
            </a:r>
            <a:r>
              <a:rPr sz="2000" dirty="0">
                <a:latin typeface="Arial MT"/>
                <a:cs typeface="Arial MT"/>
              </a:rPr>
              <a:t>Microsoft,</a:t>
            </a:r>
            <a:r>
              <a:rPr sz="2000" spc="-60" dirty="0">
                <a:latin typeface="Arial MT"/>
                <a:cs typeface="Arial MT"/>
              </a:rPr>
              <a:t> </a:t>
            </a:r>
            <a:r>
              <a:rPr sz="2000" dirty="0">
                <a:latin typeface="Arial MT"/>
                <a:cs typeface="Arial MT"/>
              </a:rPr>
              <a:t>Oracle,</a:t>
            </a:r>
            <a:r>
              <a:rPr sz="2000" spc="-30" dirty="0">
                <a:latin typeface="Arial MT"/>
                <a:cs typeface="Arial MT"/>
              </a:rPr>
              <a:t> </a:t>
            </a:r>
            <a:r>
              <a:rPr sz="2000" dirty="0">
                <a:latin typeface="Arial MT"/>
                <a:cs typeface="Arial MT"/>
              </a:rPr>
              <a:t>and</a:t>
            </a:r>
            <a:r>
              <a:rPr sz="2000" spc="5" dirty="0">
                <a:latin typeface="Arial MT"/>
                <a:cs typeface="Arial MT"/>
              </a:rPr>
              <a:t> </a:t>
            </a:r>
            <a:r>
              <a:rPr sz="2000" dirty="0">
                <a:latin typeface="Arial MT"/>
                <a:cs typeface="Arial MT"/>
              </a:rPr>
              <a:t>others.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4825"/>
            <a:ext cx="4291330" cy="513715"/>
          </a:xfrm>
          <a:prstGeom prst="rect">
            <a:avLst/>
          </a:prstGeom>
        </p:spPr>
        <p:txBody>
          <a:bodyPr vert="horz" wrap="square" lIns="0" tIns="13335" rIns="0" bIns="0" rtlCol="0">
            <a:spAutoFit/>
          </a:bodyPr>
          <a:lstStyle/>
          <a:p>
            <a:pPr marL="12700">
              <a:lnSpc>
                <a:spcPct val="100000"/>
              </a:lnSpc>
              <a:spcBef>
                <a:spcPts val="105"/>
              </a:spcBef>
            </a:pPr>
            <a:r>
              <a:rPr dirty="0"/>
              <a:t>Network-centric</a:t>
            </a:r>
            <a:r>
              <a:rPr spc="-95" dirty="0"/>
              <a:t> </a:t>
            </a:r>
            <a:r>
              <a:rPr spc="-5" dirty="0"/>
              <a:t>content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4</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83793" y="1673732"/>
            <a:ext cx="8049259" cy="1988365"/>
          </a:xfrm>
          <a:prstGeom prst="rect">
            <a:avLst/>
          </a:prstGeom>
        </p:spPr>
        <p:txBody>
          <a:bodyPr vert="horz" wrap="square" lIns="0" tIns="13335" rIns="0" bIns="0" rtlCol="0">
            <a:spAutoFit/>
          </a:bodyPr>
          <a:lstStyle/>
          <a:p>
            <a:pPr marL="355600" marR="353695" indent="-342900">
              <a:lnSpc>
                <a:spcPct val="100000"/>
              </a:lnSpc>
              <a:spcBef>
                <a:spcPts val="105"/>
              </a:spcBef>
              <a:buClr>
                <a:srgbClr val="00007C"/>
              </a:buClr>
              <a:buSzPct val="75000"/>
              <a:buFont typeface="Wingdings"/>
              <a:buChar char=""/>
              <a:tabLst>
                <a:tab pos="354965" algn="l"/>
                <a:tab pos="355600" algn="l"/>
              </a:tabLst>
            </a:pPr>
            <a:r>
              <a:rPr sz="2000" dirty="0">
                <a:latin typeface="Arial MT"/>
                <a:cs typeface="Arial MT"/>
              </a:rPr>
              <a:t>Content: any </a:t>
            </a:r>
            <a:r>
              <a:rPr sz="2000" spc="-5" dirty="0">
                <a:latin typeface="Arial MT"/>
                <a:cs typeface="Arial MT"/>
              </a:rPr>
              <a:t>type </a:t>
            </a:r>
            <a:r>
              <a:rPr sz="2000" dirty="0">
                <a:latin typeface="Arial MT"/>
                <a:cs typeface="Arial MT"/>
              </a:rPr>
              <a:t>or volume of media, be it </a:t>
            </a:r>
            <a:r>
              <a:rPr sz="2000" spc="-5" dirty="0">
                <a:latin typeface="Arial MT"/>
                <a:cs typeface="Arial MT"/>
              </a:rPr>
              <a:t>static </a:t>
            </a:r>
            <a:r>
              <a:rPr sz="2000" dirty="0">
                <a:latin typeface="Arial MT"/>
                <a:cs typeface="Arial MT"/>
              </a:rPr>
              <a:t>or dynamic,</a:t>
            </a:r>
            <a:r>
              <a:rPr sz="2000" spc="-40" dirty="0">
                <a:latin typeface="Arial MT"/>
                <a:cs typeface="Arial MT"/>
              </a:rPr>
              <a:t> </a:t>
            </a:r>
            <a:r>
              <a:rPr sz="2000" spc="-5" dirty="0">
                <a:latin typeface="Arial MT"/>
                <a:cs typeface="Arial MT"/>
              </a:rPr>
              <a:t>live</a:t>
            </a:r>
            <a:r>
              <a:rPr sz="2000" spc="5" dirty="0">
                <a:latin typeface="Arial MT"/>
                <a:cs typeface="Arial MT"/>
              </a:rPr>
              <a:t> </a:t>
            </a:r>
            <a:r>
              <a:rPr sz="2000" dirty="0">
                <a:latin typeface="Arial MT"/>
                <a:cs typeface="Arial MT"/>
              </a:rPr>
              <a:t>or</a:t>
            </a:r>
            <a:r>
              <a:rPr sz="2000" spc="-10" dirty="0">
                <a:latin typeface="Arial MT"/>
                <a:cs typeface="Arial MT"/>
              </a:rPr>
              <a:t> </a:t>
            </a:r>
            <a:r>
              <a:rPr sz="2000" dirty="0">
                <a:latin typeface="Arial MT"/>
                <a:cs typeface="Arial MT"/>
              </a:rPr>
              <a:t>stored,</a:t>
            </a:r>
            <a:r>
              <a:rPr sz="2000" spc="-40" dirty="0">
                <a:latin typeface="Arial MT"/>
                <a:cs typeface="Arial MT"/>
              </a:rPr>
              <a:t> </a:t>
            </a:r>
            <a:r>
              <a:rPr sz="2000" dirty="0">
                <a:latin typeface="Arial MT"/>
                <a:cs typeface="Arial MT"/>
              </a:rPr>
              <a:t>produced</a:t>
            </a:r>
            <a:r>
              <a:rPr sz="2000" spc="-40" dirty="0">
                <a:latin typeface="Arial MT"/>
                <a:cs typeface="Arial MT"/>
              </a:rPr>
              <a:t> </a:t>
            </a:r>
            <a:r>
              <a:rPr sz="2000" dirty="0">
                <a:latin typeface="Arial MT"/>
                <a:cs typeface="Arial MT"/>
              </a:rPr>
              <a:t>by</a:t>
            </a:r>
            <a:r>
              <a:rPr sz="2000" spc="-5" dirty="0">
                <a:latin typeface="Arial MT"/>
                <a:cs typeface="Arial MT"/>
              </a:rPr>
              <a:t> </a:t>
            </a:r>
            <a:r>
              <a:rPr sz="2000" dirty="0">
                <a:latin typeface="Arial MT"/>
                <a:cs typeface="Arial MT"/>
              </a:rPr>
              <a:t>aggregation,</a:t>
            </a:r>
            <a:r>
              <a:rPr sz="2000" spc="-40" dirty="0">
                <a:latin typeface="Arial MT"/>
                <a:cs typeface="Arial MT"/>
              </a:rPr>
              <a:t> </a:t>
            </a:r>
            <a:r>
              <a:rPr sz="2000" dirty="0">
                <a:latin typeface="Arial MT"/>
                <a:cs typeface="Arial MT"/>
              </a:rPr>
              <a:t>or </a:t>
            </a:r>
            <a:r>
              <a:rPr sz="2000" spc="-540" dirty="0">
                <a:latin typeface="Arial MT"/>
                <a:cs typeface="Arial MT"/>
              </a:rPr>
              <a:t> </a:t>
            </a:r>
            <a:r>
              <a:rPr sz="2000" dirty="0">
                <a:latin typeface="Arial MT"/>
                <a:cs typeface="Arial MT"/>
              </a:rPr>
              <a:t>mixed.</a:t>
            </a:r>
          </a:p>
          <a:p>
            <a:pPr marL="355600" indent="-342900">
              <a:lnSpc>
                <a:spcPct val="100000"/>
              </a:lnSpc>
              <a:spcBef>
                <a:spcPts val="480"/>
              </a:spcBef>
              <a:buClr>
                <a:srgbClr val="00007C"/>
              </a:buClr>
              <a:buSzPct val="75000"/>
              <a:buFont typeface="Wingdings"/>
              <a:buChar char=""/>
              <a:tabLst>
                <a:tab pos="354965" algn="l"/>
                <a:tab pos="355600" algn="l"/>
              </a:tabLst>
            </a:pPr>
            <a:r>
              <a:rPr sz="2000" dirty="0">
                <a:latin typeface="Arial MT"/>
                <a:cs typeface="Arial MT"/>
              </a:rPr>
              <a:t>The</a:t>
            </a:r>
            <a:r>
              <a:rPr sz="2000" spc="-15" dirty="0">
                <a:latin typeface="Arial MT"/>
                <a:cs typeface="Arial MT"/>
              </a:rPr>
              <a:t> </a:t>
            </a:r>
            <a:r>
              <a:rPr sz="2000" dirty="0">
                <a:latin typeface="Arial MT"/>
                <a:cs typeface="Arial MT"/>
              </a:rPr>
              <a:t>“Future</a:t>
            </a:r>
            <a:r>
              <a:rPr sz="2000" spc="-20" dirty="0">
                <a:latin typeface="Arial MT"/>
                <a:cs typeface="Arial MT"/>
              </a:rPr>
              <a:t> </a:t>
            </a:r>
            <a:r>
              <a:rPr sz="2000" spc="-5" dirty="0">
                <a:latin typeface="Arial MT"/>
                <a:cs typeface="Arial MT"/>
              </a:rPr>
              <a:t>Internet”</a:t>
            </a:r>
            <a:r>
              <a:rPr sz="2000" spc="-40" dirty="0">
                <a:latin typeface="Arial MT"/>
                <a:cs typeface="Arial MT"/>
              </a:rPr>
              <a:t> </a:t>
            </a:r>
            <a:r>
              <a:rPr sz="2000" spc="-5" dirty="0">
                <a:latin typeface="Arial MT"/>
                <a:cs typeface="Arial MT"/>
              </a:rPr>
              <a:t>will</a:t>
            </a:r>
            <a:r>
              <a:rPr sz="2000" spc="5" dirty="0">
                <a:latin typeface="Arial MT"/>
                <a:cs typeface="Arial MT"/>
              </a:rPr>
              <a:t> </a:t>
            </a:r>
            <a:r>
              <a:rPr sz="2000" dirty="0">
                <a:latin typeface="Arial MT"/>
                <a:cs typeface="Arial MT"/>
              </a:rPr>
              <a:t>be</a:t>
            </a:r>
            <a:r>
              <a:rPr sz="2000" spc="15" dirty="0">
                <a:latin typeface="Arial MT"/>
                <a:cs typeface="Arial MT"/>
              </a:rPr>
              <a:t> </a:t>
            </a:r>
            <a:r>
              <a:rPr sz="2000" spc="-5" dirty="0">
                <a:latin typeface="Arial MT"/>
                <a:cs typeface="Arial MT"/>
              </a:rPr>
              <a:t>content-centric.</a:t>
            </a:r>
            <a:endParaRPr sz="2000" dirty="0">
              <a:latin typeface="Arial MT"/>
              <a:cs typeface="Arial MT"/>
            </a:endParaRPr>
          </a:p>
          <a:p>
            <a:pPr marL="355600" marR="5080" indent="5715">
              <a:lnSpc>
                <a:spcPct val="100000"/>
              </a:lnSpc>
              <a:spcBef>
                <a:spcPts val="480"/>
              </a:spcBef>
            </a:pPr>
            <a:r>
              <a:rPr sz="2000" dirty="0">
                <a:latin typeface="Arial MT"/>
                <a:cs typeface="Arial MT"/>
              </a:rPr>
              <a:t>The</a:t>
            </a:r>
            <a:r>
              <a:rPr sz="2000" spc="-15" dirty="0">
                <a:latin typeface="Arial MT"/>
                <a:cs typeface="Arial MT"/>
              </a:rPr>
              <a:t> </a:t>
            </a:r>
            <a:r>
              <a:rPr sz="2000" dirty="0">
                <a:latin typeface="Arial MT"/>
                <a:cs typeface="Arial MT"/>
              </a:rPr>
              <a:t>creation</a:t>
            </a:r>
            <a:r>
              <a:rPr sz="2000" spc="-3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consumption</a:t>
            </a:r>
            <a:r>
              <a:rPr sz="2000" spc="-4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audio</a:t>
            </a:r>
            <a:r>
              <a:rPr sz="2000" spc="-15" dirty="0">
                <a:latin typeface="Arial MT"/>
                <a:cs typeface="Arial MT"/>
              </a:rPr>
              <a:t> </a:t>
            </a:r>
            <a:r>
              <a:rPr sz="2000" dirty="0">
                <a:latin typeface="Arial MT"/>
                <a:cs typeface="Arial MT"/>
              </a:rPr>
              <a:t>and</a:t>
            </a:r>
            <a:r>
              <a:rPr sz="2000" spc="-10" dirty="0">
                <a:latin typeface="Arial MT"/>
                <a:cs typeface="Arial MT"/>
              </a:rPr>
              <a:t> </a:t>
            </a:r>
            <a:r>
              <a:rPr sz="2000" dirty="0">
                <a:latin typeface="Arial MT"/>
                <a:cs typeface="Arial MT"/>
              </a:rPr>
              <a:t>visual content</a:t>
            </a:r>
            <a:r>
              <a:rPr sz="2000" spc="-30"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likely to </a:t>
            </a:r>
            <a:r>
              <a:rPr sz="2000" spc="-540" dirty="0">
                <a:latin typeface="Arial MT"/>
                <a:cs typeface="Arial MT"/>
              </a:rPr>
              <a:t> </a:t>
            </a:r>
            <a:r>
              <a:rPr sz="2000" dirty="0">
                <a:latin typeface="Arial MT"/>
                <a:cs typeface="Arial MT"/>
              </a:rPr>
              <a:t>transform the Internet to support increased quality in terms of </a:t>
            </a:r>
            <a:r>
              <a:rPr sz="2000" spc="5" dirty="0">
                <a:latin typeface="Arial MT"/>
                <a:cs typeface="Arial MT"/>
              </a:rPr>
              <a:t> </a:t>
            </a:r>
            <a:r>
              <a:rPr sz="2000" dirty="0">
                <a:latin typeface="Arial MT"/>
                <a:cs typeface="Arial MT"/>
              </a:rPr>
              <a:t>resolution,</a:t>
            </a:r>
            <a:r>
              <a:rPr sz="2000" spc="-35" dirty="0">
                <a:latin typeface="Arial MT"/>
                <a:cs typeface="Arial MT"/>
              </a:rPr>
              <a:t> </a:t>
            </a:r>
            <a:r>
              <a:rPr sz="2000" dirty="0">
                <a:latin typeface="Arial MT"/>
                <a:cs typeface="Arial MT"/>
              </a:rPr>
              <a:t>frame</a:t>
            </a:r>
            <a:r>
              <a:rPr sz="2000" spc="-40" dirty="0">
                <a:latin typeface="Arial MT"/>
                <a:cs typeface="Arial MT"/>
              </a:rPr>
              <a:t> </a:t>
            </a:r>
            <a:r>
              <a:rPr sz="2000" dirty="0">
                <a:latin typeface="Arial MT"/>
                <a:cs typeface="Arial MT"/>
              </a:rPr>
              <a:t>rate,</a:t>
            </a:r>
            <a:r>
              <a:rPr sz="2000" spc="-25" dirty="0">
                <a:latin typeface="Arial MT"/>
                <a:cs typeface="Arial MT"/>
              </a:rPr>
              <a:t> </a:t>
            </a:r>
            <a:r>
              <a:rPr sz="2000" dirty="0">
                <a:latin typeface="Arial MT"/>
                <a:cs typeface="Arial MT"/>
              </a:rPr>
              <a:t>color</a:t>
            </a:r>
            <a:r>
              <a:rPr sz="2000" spc="-25" dirty="0">
                <a:latin typeface="Arial MT"/>
                <a:cs typeface="Arial MT"/>
              </a:rPr>
              <a:t> </a:t>
            </a:r>
            <a:r>
              <a:rPr sz="2000" dirty="0">
                <a:latin typeface="Arial MT"/>
                <a:cs typeface="Arial MT"/>
              </a:rPr>
              <a:t>depth.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88645"/>
            <a:ext cx="7064375" cy="513715"/>
          </a:xfrm>
          <a:prstGeom prst="rect">
            <a:avLst/>
          </a:prstGeom>
        </p:spPr>
        <p:txBody>
          <a:bodyPr vert="horz" wrap="square" lIns="0" tIns="13335" rIns="0" bIns="0" rtlCol="0">
            <a:spAutoFit/>
          </a:bodyPr>
          <a:lstStyle/>
          <a:p>
            <a:pPr marL="12700">
              <a:lnSpc>
                <a:spcPct val="100000"/>
              </a:lnSpc>
              <a:spcBef>
                <a:spcPts val="105"/>
              </a:spcBef>
            </a:pPr>
            <a:r>
              <a:rPr dirty="0"/>
              <a:t>Network-centric</a:t>
            </a:r>
            <a:r>
              <a:rPr spc="-45" dirty="0"/>
              <a:t> </a:t>
            </a:r>
            <a:r>
              <a:rPr spc="-5" dirty="0"/>
              <a:t>computing</a:t>
            </a:r>
            <a:r>
              <a:rPr spc="-35" dirty="0"/>
              <a:t> </a:t>
            </a:r>
            <a:r>
              <a:rPr spc="-5" dirty="0"/>
              <a:t>and</a:t>
            </a:r>
            <a:r>
              <a:rPr spc="-10" dirty="0"/>
              <a:t> </a:t>
            </a:r>
            <a:r>
              <a:rPr spc="-5" dirty="0"/>
              <a:t>content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5</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521332"/>
            <a:ext cx="7913370" cy="3655488"/>
          </a:xfrm>
          <a:prstGeom prst="rect">
            <a:avLst/>
          </a:prstGeom>
        </p:spPr>
        <p:txBody>
          <a:bodyPr vert="horz" wrap="square" lIns="0" tIns="13335" rIns="0" bIns="0" rtlCol="0">
            <a:spAutoFit/>
          </a:bodyPr>
          <a:lstStyle/>
          <a:p>
            <a:pPr marL="355600" marR="19050" indent="-343535" algn="just">
              <a:lnSpc>
                <a:spcPct val="100000"/>
              </a:lnSpc>
              <a:spcBef>
                <a:spcPts val="105"/>
              </a:spcBef>
              <a:buClr>
                <a:srgbClr val="00007C"/>
              </a:buClr>
              <a:buSzPct val="75000"/>
              <a:buFont typeface="Wingdings"/>
              <a:buChar char=""/>
              <a:tabLst>
                <a:tab pos="356235" algn="l"/>
              </a:tabLst>
            </a:pPr>
            <a:r>
              <a:rPr sz="2000" dirty="0">
                <a:latin typeface="Arial MT"/>
                <a:cs typeface="Arial MT"/>
              </a:rPr>
              <a:t>Data-intensive: large scale simulations in science and engineering </a:t>
            </a:r>
            <a:r>
              <a:rPr sz="2000" spc="5" dirty="0">
                <a:latin typeface="Arial MT"/>
                <a:cs typeface="Arial MT"/>
              </a:rPr>
              <a:t> </a:t>
            </a:r>
            <a:r>
              <a:rPr sz="2000" dirty="0">
                <a:latin typeface="Arial MT"/>
                <a:cs typeface="Arial MT"/>
              </a:rPr>
              <a:t>require</a:t>
            </a:r>
            <a:r>
              <a:rPr sz="2000" spc="-30" dirty="0">
                <a:latin typeface="Arial MT"/>
                <a:cs typeface="Arial MT"/>
              </a:rPr>
              <a:t> </a:t>
            </a:r>
            <a:r>
              <a:rPr sz="2000" dirty="0">
                <a:latin typeface="Arial MT"/>
                <a:cs typeface="Arial MT"/>
              </a:rPr>
              <a:t>large</a:t>
            </a:r>
            <a:r>
              <a:rPr sz="2000" spc="-30" dirty="0">
                <a:latin typeface="Arial MT"/>
                <a:cs typeface="Arial MT"/>
              </a:rPr>
              <a:t> </a:t>
            </a:r>
            <a:r>
              <a:rPr sz="2000" dirty="0">
                <a:latin typeface="Arial MT"/>
                <a:cs typeface="Arial MT"/>
              </a:rPr>
              <a:t>volumes</a:t>
            </a:r>
            <a:r>
              <a:rPr sz="2000" spc="-1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data.</a:t>
            </a:r>
            <a:r>
              <a:rPr sz="2000" spc="-25" dirty="0">
                <a:latin typeface="Arial MT"/>
                <a:cs typeface="Arial MT"/>
              </a:rPr>
              <a:t> </a:t>
            </a:r>
            <a:r>
              <a:rPr sz="2000" dirty="0">
                <a:latin typeface="Arial MT"/>
                <a:cs typeface="Arial MT"/>
              </a:rPr>
              <a:t>Multimedia</a:t>
            </a:r>
            <a:r>
              <a:rPr sz="2000" spc="-10" dirty="0">
                <a:latin typeface="Arial MT"/>
                <a:cs typeface="Arial MT"/>
              </a:rPr>
              <a:t> </a:t>
            </a:r>
            <a:r>
              <a:rPr sz="2000" dirty="0">
                <a:latin typeface="Arial MT"/>
                <a:cs typeface="Arial MT"/>
              </a:rPr>
              <a:t>streaming</a:t>
            </a:r>
            <a:r>
              <a:rPr sz="2000" spc="-40" dirty="0">
                <a:latin typeface="Arial MT"/>
                <a:cs typeface="Arial MT"/>
              </a:rPr>
              <a:t> </a:t>
            </a:r>
            <a:r>
              <a:rPr sz="2000" dirty="0">
                <a:latin typeface="Arial MT"/>
                <a:cs typeface="Arial MT"/>
              </a:rPr>
              <a:t>transfers</a:t>
            </a:r>
            <a:r>
              <a:rPr sz="2000" spc="-40" dirty="0">
                <a:latin typeface="Arial MT"/>
                <a:cs typeface="Arial MT"/>
              </a:rPr>
              <a:t> </a:t>
            </a:r>
            <a:r>
              <a:rPr sz="2000" dirty="0">
                <a:latin typeface="Arial MT"/>
                <a:cs typeface="Arial MT"/>
              </a:rPr>
              <a:t>large </a:t>
            </a:r>
            <a:r>
              <a:rPr sz="2000" spc="-545" dirty="0">
                <a:latin typeface="Arial MT"/>
                <a:cs typeface="Arial MT"/>
              </a:rPr>
              <a:t> </a:t>
            </a:r>
            <a:r>
              <a:rPr sz="2000" dirty="0">
                <a:latin typeface="Arial MT"/>
                <a:cs typeface="Arial MT"/>
              </a:rPr>
              <a:t>volume</a:t>
            </a:r>
            <a:r>
              <a:rPr sz="2000" spc="-25" dirty="0">
                <a:latin typeface="Arial MT"/>
                <a:cs typeface="Arial MT"/>
              </a:rPr>
              <a:t> </a:t>
            </a:r>
            <a:r>
              <a:rPr sz="2000" dirty="0">
                <a:latin typeface="Arial MT"/>
                <a:cs typeface="Arial MT"/>
              </a:rPr>
              <a:t>of</a:t>
            </a:r>
            <a:r>
              <a:rPr sz="2000" spc="-10" dirty="0">
                <a:latin typeface="Arial MT"/>
                <a:cs typeface="Arial MT"/>
              </a:rPr>
              <a:t> </a:t>
            </a:r>
            <a:r>
              <a:rPr sz="2000" dirty="0">
                <a:latin typeface="Arial MT"/>
                <a:cs typeface="Arial MT"/>
              </a:rPr>
              <a:t>data.</a:t>
            </a:r>
          </a:p>
          <a:p>
            <a:pPr marL="355600" marR="5080" indent="-343535" algn="just">
              <a:lnSpc>
                <a:spcPct val="100000"/>
              </a:lnSpc>
              <a:spcBef>
                <a:spcPts val="480"/>
              </a:spcBef>
              <a:buClr>
                <a:srgbClr val="00007C"/>
              </a:buClr>
              <a:buSzPct val="75000"/>
              <a:buFont typeface="Wingdings"/>
              <a:buChar char=""/>
              <a:tabLst>
                <a:tab pos="356235" algn="l"/>
              </a:tabLst>
            </a:pPr>
            <a:r>
              <a:rPr sz="2000" dirty="0">
                <a:latin typeface="Arial MT"/>
                <a:cs typeface="Arial MT"/>
              </a:rPr>
              <a:t>Network-intensive: transferring large volumes of data requires high </a:t>
            </a:r>
            <a:r>
              <a:rPr sz="2000" spc="-545" dirty="0">
                <a:latin typeface="Arial MT"/>
                <a:cs typeface="Arial MT"/>
              </a:rPr>
              <a:t> </a:t>
            </a:r>
            <a:r>
              <a:rPr sz="2000" dirty="0">
                <a:latin typeface="Arial MT"/>
                <a:cs typeface="Arial MT"/>
              </a:rPr>
              <a:t>bandwidth</a:t>
            </a:r>
            <a:r>
              <a:rPr sz="2000" spc="-30" dirty="0">
                <a:latin typeface="Arial MT"/>
                <a:cs typeface="Arial MT"/>
              </a:rPr>
              <a:t> </a:t>
            </a:r>
            <a:r>
              <a:rPr sz="2000" dirty="0">
                <a:latin typeface="Arial MT"/>
                <a:cs typeface="Arial MT"/>
              </a:rPr>
              <a:t>networks.</a:t>
            </a:r>
          </a:p>
          <a:p>
            <a:pPr marL="355600" marR="719455"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Low-latency</a:t>
            </a:r>
            <a:r>
              <a:rPr sz="2000" spc="-45" dirty="0">
                <a:latin typeface="Arial MT"/>
                <a:cs typeface="Arial MT"/>
              </a:rPr>
              <a:t> </a:t>
            </a:r>
            <a:r>
              <a:rPr sz="2000" dirty="0">
                <a:latin typeface="Arial MT"/>
                <a:cs typeface="Arial MT"/>
              </a:rPr>
              <a:t>networks</a:t>
            </a:r>
            <a:r>
              <a:rPr sz="2000" spc="-35"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data</a:t>
            </a:r>
            <a:r>
              <a:rPr sz="2000" spc="-25" dirty="0">
                <a:latin typeface="Arial MT"/>
                <a:cs typeface="Arial MT"/>
              </a:rPr>
              <a:t> </a:t>
            </a:r>
            <a:r>
              <a:rPr sz="2000" dirty="0">
                <a:latin typeface="Arial MT"/>
                <a:cs typeface="Arial MT"/>
              </a:rPr>
              <a:t>streaming,</a:t>
            </a:r>
            <a:r>
              <a:rPr sz="2000" spc="-45" dirty="0">
                <a:latin typeface="Arial MT"/>
                <a:cs typeface="Arial MT"/>
              </a:rPr>
              <a:t> </a:t>
            </a:r>
            <a:r>
              <a:rPr sz="2000" dirty="0">
                <a:latin typeface="Arial MT"/>
                <a:cs typeface="Arial MT"/>
              </a:rPr>
              <a:t>parallel computing</a:t>
            </a:r>
            <a:r>
              <a:rPr lang="en-US" sz="2000" dirty="0">
                <a:latin typeface="Arial MT"/>
                <a:cs typeface="Arial MT"/>
              </a:rPr>
              <a:t>.</a:t>
            </a:r>
            <a:endParaRPr sz="2000" dirty="0">
              <a:latin typeface="Arial MT"/>
              <a:cs typeface="Arial MT"/>
            </a:endParaRPr>
          </a:p>
          <a:p>
            <a:pPr marL="355600" marR="5080" indent="-343535">
              <a:lnSpc>
                <a:spcPct val="100000"/>
              </a:lnSpc>
              <a:spcBef>
                <a:spcPts val="484"/>
              </a:spcBef>
              <a:buClr>
                <a:srgbClr val="00007C"/>
              </a:buClr>
              <a:buSzPct val="75000"/>
              <a:buFont typeface="Wingdings"/>
              <a:buChar char=""/>
              <a:tabLst>
                <a:tab pos="355600" algn="l"/>
                <a:tab pos="356235" algn="l"/>
              </a:tabLst>
            </a:pPr>
            <a:r>
              <a:rPr sz="2000" dirty="0">
                <a:latin typeface="Arial MT"/>
                <a:cs typeface="Arial MT"/>
              </a:rPr>
              <a:t>The systems are accessed using </a:t>
            </a:r>
            <a:r>
              <a:rPr sz="2000" i="1" u="heavy" spc="-5" dirty="0">
                <a:uFill>
                  <a:solidFill>
                    <a:srgbClr val="000000"/>
                  </a:solidFill>
                </a:uFill>
                <a:latin typeface="Arial"/>
                <a:cs typeface="Arial"/>
              </a:rPr>
              <a:t>thin </a:t>
            </a:r>
            <a:r>
              <a:rPr sz="2000" i="1" u="heavy" dirty="0">
                <a:uFill>
                  <a:solidFill>
                    <a:srgbClr val="000000"/>
                  </a:solidFill>
                </a:uFill>
                <a:latin typeface="Arial"/>
                <a:cs typeface="Arial"/>
              </a:rPr>
              <a:t>clients</a:t>
            </a:r>
            <a:r>
              <a:rPr sz="2000" i="1" dirty="0">
                <a:latin typeface="Arial"/>
                <a:cs typeface="Arial"/>
              </a:rPr>
              <a:t> </a:t>
            </a:r>
            <a:r>
              <a:rPr sz="2000" dirty="0">
                <a:latin typeface="Arial MT"/>
                <a:cs typeface="Arial MT"/>
              </a:rPr>
              <a:t>running on systems </a:t>
            </a:r>
            <a:r>
              <a:rPr sz="2000" spc="5" dirty="0">
                <a:latin typeface="Arial MT"/>
                <a:cs typeface="Arial MT"/>
              </a:rPr>
              <a:t> </a:t>
            </a:r>
            <a:r>
              <a:rPr sz="2000" dirty="0">
                <a:latin typeface="Arial MT"/>
                <a:cs typeface="Arial MT"/>
              </a:rPr>
              <a:t>with limited</a:t>
            </a:r>
            <a:r>
              <a:rPr sz="2000" spc="-10" dirty="0">
                <a:latin typeface="Arial MT"/>
                <a:cs typeface="Arial MT"/>
              </a:rPr>
              <a:t> </a:t>
            </a:r>
            <a:r>
              <a:rPr sz="2000" dirty="0">
                <a:latin typeface="Arial MT"/>
                <a:cs typeface="Arial MT"/>
              </a:rPr>
              <a:t>resources,</a:t>
            </a:r>
            <a:r>
              <a:rPr sz="2000" spc="-40" dirty="0">
                <a:latin typeface="Arial MT"/>
                <a:cs typeface="Arial MT"/>
              </a:rPr>
              <a:t> </a:t>
            </a:r>
            <a:r>
              <a:rPr sz="2000" spc="-5" dirty="0">
                <a:latin typeface="Arial MT"/>
                <a:cs typeface="Arial MT"/>
              </a:rPr>
              <a:t>e.g.,</a:t>
            </a:r>
            <a:r>
              <a:rPr sz="2000" spc="-25" dirty="0">
                <a:latin typeface="Arial MT"/>
                <a:cs typeface="Arial MT"/>
              </a:rPr>
              <a:t> </a:t>
            </a:r>
            <a:r>
              <a:rPr sz="2000" dirty="0">
                <a:latin typeface="Arial MT"/>
                <a:cs typeface="Arial MT"/>
              </a:rPr>
              <a:t>wireless</a:t>
            </a:r>
            <a:r>
              <a:rPr sz="2000" spc="-30" dirty="0">
                <a:latin typeface="Arial MT"/>
                <a:cs typeface="Arial MT"/>
              </a:rPr>
              <a:t> </a:t>
            </a:r>
            <a:r>
              <a:rPr sz="2000" dirty="0">
                <a:latin typeface="Arial MT"/>
                <a:cs typeface="Arial MT"/>
              </a:rPr>
              <a:t>devices</a:t>
            </a:r>
            <a:r>
              <a:rPr sz="2000" spc="-10" dirty="0">
                <a:latin typeface="Arial MT"/>
                <a:cs typeface="Arial MT"/>
              </a:rPr>
              <a:t> </a:t>
            </a:r>
            <a:r>
              <a:rPr sz="2000" dirty="0">
                <a:latin typeface="Arial MT"/>
                <a:cs typeface="Arial MT"/>
              </a:rPr>
              <a:t>such</a:t>
            </a:r>
            <a:r>
              <a:rPr sz="2000" spc="-20" dirty="0">
                <a:latin typeface="Arial MT"/>
                <a:cs typeface="Arial MT"/>
              </a:rPr>
              <a:t> </a:t>
            </a:r>
            <a:r>
              <a:rPr sz="2000" dirty="0">
                <a:latin typeface="Arial MT"/>
                <a:cs typeface="Arial MT"/>
              </a:rPr>
              <a:t>as</a:t>
            </a:r>
            <a:r>
              <a:rPr sz="2000" spc="-15" dirty="0">
                <a:latin typeface="Arial MT"/>
                <a:cs typeface="Arial MT"/>
              </a:rPr>
              <a:t> </a:t>
            </a:r>
            <a:r>
              <a:rPr sz="2000" dirty="0">
                <a:latin typeface="Arial MT"/>
                <a:cs typeface="Arial MT"/>
              </a:rPr>
              <a:t>smart</a:t>
            </a:r>
            <a:r>
              <a:rPr sz="2000" spc="-40" dirty="0">
                <a:latin typeface="Arial MT"/>
                <a:cs typeface="Arial MT"/>
              </a:rPr>
              <a:t> </a:t>
            </a:r>
            <a:r>
              <a:rPr sz="2000" dirty="0">
                <a:latin typeface="Arial MT"/>
                <a:cs typeface="Arial MT"/>
              </a:rPr>
              <a:t>phones </a:t>
            </a:r>
            <a:r>
              <a:rPr sz="2000" spc="-545" dirty="0">
                <a:latin typeface="Arial MT"/>
                <a:cs typeface="Arial MT"/>
              </a:rPr>
              <a:t> </a:t>
            </a:r>
            <a:r>
              <a:rPr sz="2000" dirty="0">
                <a:latin typeface="Arial MT"/>
                <a:cs typeface="Arial MT"/>
              </a:rPr>
              <a:t>and</a:t>
            </a:r>
            <a:r>
              <a:rPr sz="2000" spc="-20" dirty="0">
                <a:latin typeface="Arial MT"/>
                <a:cs typeface="Arial MT"/>
              </a:rPr>
              <a:t> </a:t>
            </a:r>
            <a:r>
              <a:rPr sz="2000" dirty="0">
                <a:latin typeface="Arial MT"/>
                <a:cs typeface="Arial MT"/>
              </a:rPr>
              <a:t>tablets.</a:t>
            </a:r>
          </a:p>
          <a:p>
            <a:pPr marL="355600" indent="-343535">
              <a:lnSpc>
                <a:spcPct val="100000"/>
              </a:lnSpc>
              <a:spcBef>
                <a:spcPts val="480"/>
              </a:spcBef>
              <a:buClr>
                <a:srgbClr val="00007C"/>
              </a:buClr>
              <a:buSzPct val="75000"/>
              <a:buFont typeface="Wingdings"/>
              <a:buChar char=""/>
              <a:tabLst>
                <a:tab pos="355600" algn="l"/>
                <a:tab pos="356235" algn="l"/>
              </a:tabLst>
            </a:pPr>
            <a:r>
              <a:rPr sz="2000" dirty="0">
                <a:latin typeface="Arial MT"/>
                <a:cs typeface="Arial MT"/>
              </a:rPr>
              <a:t>The</a:t>
            </a:r>
            <a:r>
              <a:rPr sz="2000" spc="-20" dirty="0">
                <a:latin typeface="Arial MT"/>
                <a:cs typeface="Arial MT"/>
              </a:rPr>
              <a:t> </a:t>
            </a:r>
            <a:r>
              <a:rPr sz="2000" dirty="0">
                <a:latin typeface="Arial MT"/>
                <a:cs typeface="Arial MT"/>
              </a:rPr>
              <a:t>infrastructure</a:t>
            </a:r>
            <a:r>
              <a:rPr sz="2000" spc="-40" dirty="0">
                <a:latin typeface="Arial MT"/>
                <a:cs typeface="Arial MT"/>
              </a:rPr>
              <a:t> </a:t>
            </a:r>
            <a:r>
              <a:rPr sz="2000" dirty="0">
                <a:latin typeface="Arial MT"/>
                <a:cs typeface="Arial MT"/>
              </a:rPr>
              <a:t>should</a:t>
            </a:r>
            <a:r>
              <a:rPr sz="2000" spc="-15" dirty="0">
                <a:latin typeface="Arial MT"/>
                <a:cs typeface="Arial MT"/>
              </a:rPr>
              <a:t> </a:t>
            </a:r>
            <a:r>
              <a:rPr sz="2000" dirty="0">
                <a:latin typeface="Arial MT"/>
                <a:cs typeface="Arial MT"/>
              </a:rPr>
              <a:t>support</a:t>
            </a:r>
            <a:r>
              <a:rPr sz="2000" spc="-45" dirty="0">
                <a:latin typeface="Arial MT"/>
                <a:cs typeface="Arial MT"/>
              </a:rPr>
              <a:t> </a:t>
            </a:r>
            <a:r>
              <a:rPr sz="2000" dirty="0">
                <a:latin typeface="Arial MT"/>
                <a:cs typeface="Arial MT"/>
              </a:rPr>
              <a:t>some</a:t>
            </a:r>
            <a:r>
              <a:rPr sz="2000" spc="-30" dirty="0">
                <a:latin typeface="Arial MT"/>
                <a:cs typeface="Arial MT"/>
              </a:rPr>
              <a:t> </a:t>
            </a:r>
            <a:r>
              <a:rPr sz="2000" dirty="0">
                <a:latin typeface="Arial MT"/>
                <a:cs typeface="Arial MT"/>
              </a:rPr>
              <a:t>form</a:t>
            </a:r>
            <a:r>
              <a:rPr sz="2000" spc="-35" dirty="0">
                <a:latin typeface="Arial MT"/>
                <a:cs typeface="Arial MT"/>
              </a:rPr>
              <a:t> </a:t>
            </a:r>
            <a:r>
              <a:rPr sz="2000" dirty="0">
                <a:latin typeface="Arial MT"/>
                <a:cs typeface="Arial MT"/>
              </a:rPr>
              <a:t>of</a:t>
            </a:r>
            <a:r>
              <a:rPr sz="2000" spc="-5" dirty="0">
                <a:latin typeface="Arial MT"/>
                <a:cs typeface="Arial MT"/>
              </a:rPr>
              <a:t> </a:t>
            </a:r>
            <a:r>
              <a:rPr sz="2000" u="heavy" dirty="0">
                <a:uFill>
                  <a:solidFill>
                    <a:srgbClr val="000000"/>
                  </a:solidFill>
                </a:uFill>
                <a:latin typeface="Arial MT"/>
                <a:cs typeface="Arial MT"/>
              </a:rPr>
              <a:t>workflow</a:t>
            </a:r>
            <a:endParaRPr sz="2000" dirty="0">
              <a:latin typeface="Arial MT"/>
              <a:cs typeface="Arial MT"/>
            </a:endParaRPr>
          </a:p>
          <a:p>
            <a:pPr marL="355600">
              <a:lnSpc>
                <a:spcPct val="100000"/>
              </a:lnSpc>
            </a:pPr>
            <a:r>
              <a:rPr sz="2000" u="heavy" dirty="0">
                <a:uFill>
                  <a:solidFill>
                    <a:srgbClr val="000000"/>
                  </a:solidFill>
                </a:uFill>
                <a:latin typeface="Arial MT"/>
                <a:cs typeface="Arial MT"/>
              </a:rPr>
              <a:t>management.</a:t>
            </a:r>
            <a:endParaRPr sz="20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88645"/>
            <a:ext cx="7065009" cy="513715"/>
          </a:xfrm>
          <a:prstGeom prst="rect">
            <a:avLst/>
          </a:prstGeom>
        </p:spPr>
        <p:txBody>
          <a:bodyPr vert="horz" wrap="square" lIns="0" tIns="13335" rIns="0" bIns="0" rtlCol="0">
            <a:spAutoFit/>
          </a:bodyPr>
          <a:lstStyle/>
          <a:p>
            <a:pPr marL="12700">
              <a:lnSpc>
                <a:spcPct val="100000"/>
              </a:lnSpc>
              <a:spcBef>
                <a:spcPts val="105"/>
              </a:spcBef>
            </a:pPr>
            <a:r>
              <a:rPr spc="-5" dirty="0"/>
              <a:t>Evolution</a:t>
            </a:r>
            <a:r>
              <a:rPr spc="-10" dirty="0"/>
              <a:t> </a:t>
            </a:r>
            <a:r>
              <a:rPr dirty="0"/>
              <a:t>of</a:t>
            </a:r>
            <a:r>
              <a:rPr spc="-5" dirty="0"/>
              <a:t> concepts</a:t>
            </a:r>
            <a:r>
              <a:rPr spc="-30" dirty="0"/>
              <a:t> </a:t>
            </a:r>
            <a:r>
              <a:rPr spc="-5" dirty="0"/>
              <a:t>and</a:t>
            </a:r>
            <a:r>
              <a:rPr spc="5" dirty="0"/>
              <a:t> </a:t>
            </a:r>
            <a:r>
              <a:rPr spc="-5" dirty="0"/>
              <a:t>technologies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6</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530857"/>
            <a:ext cx="7918450" cy="3691890"/>
          </a:xfrm>
          <a:prstGeom prst="rect">
            <a:avLst/>
          </a:prstGeom>
        </p:spPr>
        <p:txBody>
          <a:bodyPr vert="horz" wrap="square" lIns="0" tIns="13335" rIns="0" bIns="0" rtlCol="0">
            <a:spAutoFit/>
          </a:bodyPr>
          <a:lstStyle/>
          <a:p>
            <a:pPr marL="355600" marR="147955"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The</a:t>
            </a:r>
            <a:r>
              <a:rPr sz="2000" spc="-15" dirty="0">
                <a:latin typeface="Arial MT"/>
                <a:cs typeface="Arial MT"/>
              </a:rPr>
              <a:t> </a:t>
            </a:r>
            <a:r>
              <a:rPr sz="2000" dirty="0">
                <a:latin typeface="Arial MT"/>
                <a:cs typeface="Arial MT"/>
              </a:rPr>
              <a:t>concepts</a:t>
            </a:r>
            <a:r>
              <a:rPr sz="2000" spc="-3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technologies</a:t>
            </a:r>
            <a:r>
              <a:rPr sz="2000" spc="-30"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network-centric</a:t>
            </a:r>
            <a:r>
              <a:rPr sz="2000" spc="-35" dirty="0">
                <a:latin typeface="Arial MT"/>
                <a:cs typeface="Arial MT"/>
              </a:rPr>
              <a:t> </a:t>
            </a:r>
            <a:r>
              <a:rPr sz="2000" dirty="0">
                <a:latin typeface="Arial MT"/>
                <a:cs typeface="Arial MT"/>
              </a:rPr>
              <a:t>computing</a:t>
            </a:r>
            <a:r>
              <a:rPr sz="2000" spc="-40" dirty="0">
                <a:latin typeface="Arial MT"/>
                <a:cs typeface="Arial MT"/>
              </a:rPr>
              <a:t> </a:t>
            </a:r>
            <a:r>
              <a:rPr sz="2000" dirty="0">
                <a:latin typeface="Arial MT"/>
                <a:cs typeface="Arial MT"/>
              </a:rPr>
              <a:t>and </a:t>
            </a:r>
            <a:r>
              <a:rPr sz="2000" spc="-545" dirty="0">
                <a:latin typeface="Arial MT"/>
                <a:cs typeface="Arial MT"/>
              </a:rPr>
              <a:t> </a:t>
            </a:r>
            <a:r>
              <a:rPr sz="2000" dirty="0">
                <a:latin typeface="Arial MT"/>
                <a:cs typeface="Arial MT"/>
              </a:rPr>
              <a:t>content</a:t>
            </a:r>
            <a:r>
              <a:rPr sz="2000" spc="-40" dirty="0">
                <a:latin typeface="Arial MT"/>
                <a:cs typeface="Arial MT"/>
              </a:rPr>
              <a:t> </a:t>
            </a:r>
            <a:r>
              <a:rPr sz="2000" dirty="0">
                <a:latin typeface="Arial MT"/>
                <a:cs typeface="Arial MT"/>
              </a:rPr>
              <a:t>evolved along</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years.</a:t>
            </a:r>
          </a:p>
          <a:p>
            <a:pPr>
              <a:lnSpc>
                <a:spcPct val="100000"/>
              </a:lnSpc>
              <a:spcBef>
                <a:spcPts val="40"/>
              </a:spcBef>
              <a:buClr>
                <a:srgbClr val="00007C"/>
              </a:buClr>
              <a:buFont typeface="Wingdings"/>
              <a:buChar char=""/>
            </a:pPr>
            <a:endParaRPr sz="2850" dirty="0">
              <a:latin typeface="Arial MT"/>
              <a:cs typeface="Arial MT"/>
            </a:endParaRPr>
          </a:p>
          <a:p>
            <a:pPr marL="756285" marR="5080" lvl="1" indent="-287020">
              <a:lnSpc>
                <a:spcPct val="100000"/>
              </a:lnSpc>
              <a:buClr>
                <a:srgbClr val="9999CC"/>
              </a:buClr>
              <a:buSzPct val="80555"/>
              <a:buFont typeface="Wingdings"/>
              <a:buChar char=""/>
              <a:tabLst>
                <a:tab pos="756920" algn="l"/>
              </a:tabLst>
            </a:pPr>
            <a:r>
              <a:rPr sz="1800" dirty="0">
                <a:latin typeface="Arial MT"/>
                <a:cs typeface="Arial MT"/>
              </a:rPr>
              <a:t>The</a:t>
            </a:r>
            <a:r>
              <a:rPr sz="1800" spc="-20" dirty="0">
                <a:latin typeface="Arial MT"/>
                <a:cs typeface="Arial MT"/>
              </a:rPr>
              <a:t> </a:t>
            </a:r>
            <a:r>
              <a:rPr sz="1800" spc="-15" dirty="0">
                <a:latin typeface="Arial MT"/>
                <a:cs typeface="Arial MT"/>
              </a:rPr>
              <a:t>web</a:t>
            </a:r>
            <a:r>
              <a:rPr sz="1800" spc="40" dirty="0">
                <a:latin typeface="Arial MT"/>
                <a:cs typeface="Arial MT"/>
              </a:rPr>
              <a:t> </a:t>
            </a:r>
            <a:r>
              <a:rPr sz="1800" spc="-5" dirty="0">
                <a:latin typeface="Arial MT"/>
                <a:cs typeface="Arial MT"/>
              </a:rPr>
              <a:t>and</a:t>
            </a:r>
            <a:r>
              <a:rPr sz="1800" dirty="0">
                <a:latin typeface="Arial MT"/>
                <a:cs typeface="Arial MT"/>
              </a:rPr>
              <a:t> the</a:t>
            </a:r>
            <a:r>
              <a:rPr sz="1800" spc="-10" dirty="0">
                <a:latin typeface="Arial MT"/>
                <a:cs typeface="Arial MT"/>
              </a:rPr>
              <a:t> </a:t>
            </a:r>
            <a:r>
              <a:rPr sz="1800" spc="-5" dirty="0">
                <a:latin typeface="Arial MT"/>
                <a:cs typeface="Arial MT"/>
              </a:rPr>
              <a:t>semantic</a:t>
            </a:r>
            <a:r>
              <a:rPr sz="1800" spc="15" dirty="0">
                <a:latin typeface="Arial MT"/>
                <a:cs typeface="Arial MT"/>
              </a:rPr>
              <a:t> </a:t>
            </a:r>
            <a:r>
              <a:rPr sz="1800" spc="-15" dirty="0">
                <a:latin typeface="Arial MT"/>
                <a:cs typeface="Arial MT"/>
              </a:rPr>
              <a:t>web</a:t>
            </a:r>
            <a:r>
              <a:rPr sz="1800" spc="40" dirty="0">
                <a:latin typeface="Arial MT"/>
                <a:cs typeface="Arial MT"/>
              </a:rPr>
              <a:t> </a:t>
            </a:r>
            <a:r>
              <a:rPr sz="1800" dirty="0">
                <a:latin typeface="Arial MT"/>
                <a:cs typeface="Arial MT"/>
              </a:rPr>
              <a:t>-</a:t>
            </a:r>
            <a:r>
              <a:rPr sz="1800" spc="-10" dirty="0">
                <a:latin typeface="Arial MT"/>
                <a:cs typeface="Arial MT"/>
              </a:rPr>
              <a:t> </a:t>
            </a:r>
            <a:r>
              <a:rPr sz="1800" spc="-5" dirty="0">
                <a:latin typeface="Arial MT"/>
                <a:cs typeface="Arial MT"/>
              </a:rPr>
              <a:t>expected</a:t>
            </a:r>
            <a:r>
              <a:rPr sz="1800" spc="20" dirty="0">
                <a:latin typeface="Arial MT"/>
                <a:cs typeface="Arial MT"/>
              </a:rPr>
              <a:t> </a:t>
            </a:r>
            <a:r>
              <a:rPr sz="1800" spc="-5" dirty="0">
                <a:latin typeface="Arial MT"/>
                <a:cs typeface="Arial MT"/>
              </a:rPr>
              <a:t>to</a:t>
            </a:r>
            <a:r>
              <a:rPr sz="1800" spc="5" dirty="0">
                <a:latin typeface="Arial MT"/>
                <a:cs typeface="Arial MT"/>
              </a:rPr>
              <a:t> </a:t>
            </a:r>
            <a:r>
              <a:rPr sz="1800" spc="-5" dirty="0">
                <a:latin typeface="Arial MT"/>
                <a:cs typeface="Arial MT"/>
              </a:rPr>
              <a:t>support</a:t>
            </a:r>
            <a:r>
              <a:rPr sz="1800" spc="15" dirty="0">
                <a:latin typeface="Arial MT"/>
                <a:cs typeface="Arial MT"/>
              </a:rPr>
              <a:t> </a:t>
            </a:r>
            <a:r>
              <a:rPr sz="1800" spc="-5" dirty="0">
                <a:latin typeface="Arial MT"/>
                <a:cs typeface="Arial MT"/>
              </a:rPr>
              <a:t>composition</a:t>
            </a:r>
            <a:r>
              <a:rPr sz="1800" spc="5" dirty="0">
                <a:latin typeface="Arial MT"/>
                <a:cs typeface="Arial MT"/>
              </a:rPr>
              <a:t> </a:t>
            </a:r>
            <a:r>
              <a:rPr sz="1800" dirty="0">
                <a:latin typeface="Arial MT"/>
                <a:cs typeface="Arial MT"/>
              </a:rPr>
              <a:t>of </a:t>
            </a:r>
            <a:r>
              <a:rPr sz="1800" spc="5" dirty="0">
                <a:latin typeface="Arial MT"/>
                <a:cs typeface="Arial MT"/>
              </a:rPr>
              <a:t> </a:t>
            </a:r>
            <a:r>
              <a:rPr sz="1800" spc="-5" dirty="0">
                <a:latin typeface="Arial MT"/>
                <a:cs typeface="Arial MT"/>
              </a:rPr>
              <a:t>services.</a:t>
            </a:r>
            <a:r>
              <a:rPr sz="1800" spc="5" dirty="0">
                <a:latin typeface="Arial MT"/>
                <a:cs typeface="Arial MT"/>
              </a:rPr>
              <a:t> </a:t>
            </a:r>
            <a:r>
              <a:rPr sz="1800" dirty="0">
                <a:latin typeface="Arial MT"/>
                <a:cs typeface="Arial MT"/>
              </a:rPr>
              <a:t>The</a:t>
            </a:r>
            <a:r>
              <a:rPr sz="1800" spc="-10" dirty="0">
                <a:latin typeface="Arial MT"/>
                <a:cs typeface="Arial MT"/>
              </a:rPr>
              <a:t> </a:t>
            </a:r>
            <a:r>
              <a:rPr sz="1800" spc="-15" dirty="0">
                <a:latin typeface="Arial MT"/>
                <a:cs typeface="Arial MT"/>
              </a:rPr>
              <a:t>web</a:t>
            </a:r>
            <a:r>
              <a:rPr sz="1800" spc="45" dirty="0">
                <a:latin typeface="Arial MT"/>
                <a:cs typeface="Arial MT"/>
              </a:rPr>
              <a:t> </a:t>
            </a:r>
            <a:r>
              <a:rPr sz="1800" spc="-5" dirty="0">
                <a:latin typeface="Arial MT"/>
                <a:cs typeface="Arial MT"/>
              </a:rPr>
              <a:t>is</a:t>
            </a:r>
            <a:r>
              <a:rPr sz="1800" spc="10" dirty="0">
                <a:latin typeface="Arial MT"/>
                <a:cs typeface="Arial MT"/>
              </a:rPr>
              <a:t> </a:t>
            </a:r>
            <a:r>
              <a:rPr sz="1800" spc="-5" dirty="0">
                <a:latin typeface="Arial MT"/>
                <a:cs typeface="Arial MT"/>
              </a:rPr>
              <a:t>dominated</a:t>
            </a:r>
            <a:r>
              <a:rPr sz="1800" spc="25" dirty="0">
                <a:latin typeface="Arial MT"/>
                <a:cs typeface="Arial MT"/>
              </a:rPr>
              <a:t> </a:t>
            </a:r>
            <a:r>
              <a:rPr sz="1800" spc="-5" dirty="0">
                <a:latin typeface="Arial MT"/>
                <a:cs typeface="Arial MT"/>
              </a:rPr>
              <a:t>by</a:t>
            </a:r>
            <a:r>
              <a:rPr sz="1800" dirty="0">
                <a:latin typeface="Arial MT"/>
                <a:cs typeface="Arial MT"/>
              </a:rPr>
              <a:t> </a:t>
            </a:r>
            <a:r>
              <a:rPr sz="1800" spc="-5" dirty="0">
                <a:latin typeface="Arial MT"/>
                <a:cs typeface="Arial MT"/>
              </a:rPr>
              <a:t>unstructured</a:t>
            </a:r>
            <a:r>
              <a:rPr sz="1800" spc="15" dirty="0">
                <a:latin typeface="Arial MT"/>
                <a:cs typeface="Arial MT"/>
              </a:rPr>
              <a:t> </a:t>
            </a:r>
            <a:r>
              <a:rPr sz="1800" spc="-5" dirty="0">
                <a:latin typeface="Arial MT"/>
                <a:cs typeface="Arial MT"/>
              </a:rPr>
              <a:t>or</a:t>
            </a:r>
            <a:r>
              <a:rPr sz="1800" spc="5" dirty="0">
                <a:latin typeface="Arial MT"/>
                <a:cs typeface="Arial MT"/>
              </a:rPr>
              <a:t> </a:t>
            </a:r>
            <a:r>
              <a:rPr sz="1800" spc="-5" dirty="0">
                <a:latin typeface="Arial MT"/>
                <a:cs typeface="Arial MT"/>
              </a:rPr>
              <a:t>semi-structured </a:t>
            </a:r>
            <a:r>
              <a:rPr sz="1800" dirty="0">
                <a:latin typeface="Arial MT"/>
                <a:cs typeface="Arial MT"/>
              </a:rPr>
              <a:t> </a:t>
            </a:r>
            <a:r>
              <a:rPr sz="1800" spc="-5" dirty="0">
                <a:latin typeface="Arial MT"/>
                <a:cs typeface="Arial MT"/>
              </a:rPr>
              <a:t>data,</a:t>
            </a:r>
            <a:r>
              <a:rPr sz="1800" spc="5" dirty="0">
                <a:latin typeface="Arial MT"/>
                <a:cs typeface="Arial MT"/>
              </a:rPr>
              <a:t> </a:t>
            </a:r>
            <a:r>
              <a:rPr sz="1800" spc="-15" dirty="0">
                <a:latin typeface="Arial MT"/>
                <a:cs typeface="Arial MT"/>
              </a:rPr>
              <a:t>while</a:t>
            </a:r>
            <a:r>
              <a:rPr sz="1800" spc="45" dirty="0">
                <a:latin typeface="Arial MT"/>
                <a:cs typeface="Arial MT"/>
              </a:rPr>
              <a:t> </a:t>
            </a:r>
            <a:r>
              <a:rPr sz="1800" dirty="0">
                <a:latin typeface="Arial MT"/>
                <a:cs typeface="Arial MT"/>
              </a:rPr>
              <a:t>the</a:t>
            </a:r>
            <a:r>
              <a:rPr sz="1800" spc="-5" dirty="0">
                <a:latin typeface="Arial MT"/>
                <a:cs typeface="Arial MT"/>
              </a:rPr>
              <a:t> semantic</a:t>
            </a:r>
            <a:r>
              <a:rPr sz="1800" spc="10" dirty="0">
                <a:latin typeface="Arial MT"/>
                <a:cs typeface="Arial MT"/>
              </a:rPr>
              <a:t> </a:t>
            </a:r>
            <a:r>
              <a:rPr sz="1800" spc="-15" dirty="0">
                <a:latin typeface="Arial MT"/>
                <a:cs typeface="Arial MT"/>
              </a:rPr>
              <a:t>web</a:t>
            </a:r>
            <a:r>
              <a:rPr sz="1800" spc="45" dirty="0">
                <a:latin typeface="Arial MT"/>
                <a:cs typeface="Arial MT"/>
              </a:rPr>
              <a:t> </a:t>
            </a:r>
            <a:r>
              <a:rPr sz="1800" spc="-5" dirty="0">
                <a:latin typeface="Arial MT"/>
                <a:cs typeface="Arial MT"/>
              </a:rPr>
              <a:t>advocates</a:t>
            </a:r>
            <a:r>
              <a:rPr sz="1800" spc="15" dirty="0">
                <a:latin typeface="Arial MT"/>
                <a:cs typeface="Arial MT"/>
              </a:rPr>
              <a:t> </a:t>
            </a:r>
            <a:r>
              <a:rPr sz="1800" spc="-5" dirty="0">
                <a:latin typeface="Arial MT"/>
                <a:cs typeface="Arial MT"/>
              </a:rPr>
              <a:t>inclusion</a:t>
            </a:r>
            <a:r>
              <a:rPr sz="1800" spc="25" dirty="0">
                <a:latin typeface="Arial MT"/>
                <a:cs typeface="Arial MT"/>
              </a:rPr>
              <a:t> </a:t>
            </a:r>
            <a:r>
              <a:rPr sz="1800" dirty="0">
                <a:latin typeface="Arial MT"/>
                <a:cs typeface="Arial MT"/>
              </a:rPr>
              <a:t>of</a:t>
            </a:r>
            <a:r>
              <a:rPr sz="1800" spc="-5" dirty="0">
                <a:latin typeface="Arial MT"/>
                <a:cs typeface="Arial MT"/>
              </a:rPr>
              <a:t> sematic</a:t>
            </a:r>
            <a:r>
              <a:rPr sz="1800" spc="20" dirty="0">
                <a:latin typeface="Arial MT"/>
                <a:cs typeface="Arial MT"/>
              </a:rPr>
              <a:t> </a:t>
            </a:r>
            <a:r>
              <a:rPr sz="1800" spc="-5" dirty="0">
                <a:latin typeface="Arial MT"/>
                <a:cs typeface="Arial MT"/>
              </a:rPr>
              <a:t>content</a:t>
            </a:r>
            <a:r>
              <a:rPr sz="1800" spc="10" dirty="0">
                <a:latin typeface="Arial MT"/>
                <a:cs typeface="Arial MT"/>
              </a:rPr>
              <a:t> </a:t>
            </a:r>
            <a:r>
              <a:rPr sz="1800" spc="-5" dirty="0">
                <a:latin typeface="Arial MT"/>
                <a:cs typeface="Arial MT"/>
              </a:rPr>
              <a:t>in </a:t>
            </a:r>
            <a:r>
              <a:rPr sz="1800" spc="-484" dirty="0">
                <a:latin typeface="Arial MT"/>
                <a:cs typeface="Arial MT"/>
              </a:rPr>
              <a:t> </a:t>
            </a:r>
            <a:r>
              <a:rPr sz="1800" spc="-15" dirty="0">
                <a:latin typeface="Arial MT"/>
                <a:cs typeface="Arial MT"/>
              </a:rPr>
              <a:t>web</a:t>
            </a:r>
            <a:r>
              <a:rPr sz="1800" spc="35" dirty="0">
                <a:latin typeface="Arial MT"/>
                <a:cs typeface="Arial MT"/>
              </a:rPr>
              <a:t> </a:t>
            </a:r>
            <a:r>
              <a:rPr sz="1800" spc="-5" dirty="0">
                <a:latin typeface="Arial MT"/>
                <a:cs typeface="Arial MT"/>
              </a:rPr>
              <a:t>pages.</a:t>
            </a:r>
            <a:endParaRPr sz="1800" dirty="0">
              <a:latin typeface="Arial MT"/>
              <a:cs typeface="Arial MT"/>
            </a:endParaRPr>
          </a:p>
          <a:p>
            <a:pPr marL="756285" marR="145415" lvl="1" indent="-287020">
              <a:lnSpc>
                <a:spcPct val="100000"/>
              </a:lnSpc>
              <a:spcBef>
                <a:spcPts val="434"/>
              </a:spcBef>
              <a:buClr>
                <a:srgbClr val="9999CC"/>
              </a:buClr>
              <a:buSzPct val="80555"/>
              <a:buFont typeface="Wingdings"/>
              <a:buChar char=""/>
              <a:tabLst>
                <a:tab pos="756920" algn="l"/>
              </a:tabLst>
            </a:pPr>
            <a:r>
              <a:rPr sz="1800" dirty="0">
                <a:latin typeface="Arial MT"/>
                <a:cs typeface="Arial MT"/>
              </a:rPr>
              <a:t>The</a:t>
            </a:r>
            <a:r>
              <a:rPr sz="1800" spc="-20" dirty="0">
                <a:latin typeface="Arial MT"/>
                <a:cs typeface="Arial MT"/>
              </a:rPr>
              <a:t> </a:t>
            </a:r>
            <a:r>
              <a:rPr sz="1800" dirty="0">
                <a:latin typeface="Arial MT"/>
                <a:cs typeface="Arial MT"/>
              </a:rPr>
              <a:t>Grid</a:t>
            </a:r>
            <a:r>
              <a:rPr sz="1800" spc="-5" dirty="0">
                <a:latin typeface="Arial MT"/>
                <a:cs typeface="Arial MT"/>
              </a:rPr>
              <a:t> </a:t>
            </a:r>
            <a:r>
              <a:rPr sz="1800" dirty="0">
                <a:latin typeface="Arial MT"/>
                <a:cs typeface="Arial MT"/>
              </a:rPr>
              <a:t>- </a:t>
            </a:r>
            <a:r>
              <a:rPr sz="1800" spc="-5" dirty="0">
                <a:latin typeface="Arial MT"/>
                <a:cs typeface="Arial MT"/>
              </a:rPr>
              <a:t>initiated</a:t>
            </a:r>
            <a:r>
              <a:rPr sz="1800" spc="5" dirty="0">
                <a:latin typeface="Arial MT"/>
                <a:cs typeface="Arial MT"/>
              </a:rPr>
              <a:t> </a:t>
            </a:r>
            <a:r>
              <a:rPr sz="1800" spc="-5" dirty="0">
                <a:latin typeface="Arial MT"/>
                <a:cs typeface="Arial MT"/>
              </a:rPr>
              <a:t>in </a:t>
            </a:r>
            <a:r>
              <a:rPr sz="1800" dirty="0">
                <a:latin typeface="Arial MT"/>
                <a:cs typeface="Arial MT"/>
              </a:rPr>
              <a:t>the</a:t>
            </a:r>
            <a:r>
              <a:rPr sz="1800" spc="-10" dirty="0">
                <a:latin typeface="Arial MT"/>
                <a:cs typeface="Arial MT"/>
              </a:rPr>
              <a:t> </a:t>
            </a:r>
            <a:r>
              <a:rPr sz="1800" spc="-5" dirty="0">
                <a:latin typeface="Arial MT"/>
                <a:cs typeface="Arial MT"/>
              </a:rPr>
              <a:t>early</a:t>
            </a:r>
            <a:r>
              <a:rPr sz="1800" spc="15" dirty="0">
                <a:latin typeface="Arial MT"/>
                <a:cs typeface="Arial MT"/>
              </a:rPr>
              <a:t> </a:t>
            </a:r>
            <a:r>
              <a:rPr sz="1800" spc="-5" dirty="0">
                <a:latin typeface="Arial MT"/>
                <a:cs typeface="Arial MT"/>
              </a:rPr>
              <a:t>1990s</a:t>
            </a:r>
            <a:r>
              <a:rPr sz="1800" spc="15" dirty="0">
                <a:latin typeface="Arial MT"/>
                <a:cs typeface="Arial MT"/>
              </a:rPr>
              <a:t> </a:t>
            </a:r>
            <a:r>
              <a:rPr sz="1800" spc="-5" dirty="0">
                <a:latin typeface="Arial MT"/>
                <a:cs typeface="Arial MT"/>
              </a:rPr>
              <a:t>by National</a:t>
            </a:r>
            <a:r>
              <a:rPr sz="1800" spc="20" dirty="0">
                <a:latin typeface="Arial MT"/>
                <a:cs typeface="Arial MT"/>
              </a:rPr>
              <a:t> </a:t>
            </a:r>
            <a:r>
              <a:rPr sz="1800" spc="-5" dirty="0">
                <a:latin typeface="Arial MT"/>
                <a:cs typeface="Arial MT"/>
              </a:rPr>
              <a:t>Laboratories</a:t>
            </a:r>
            <a:r>
              <a:rPr sz="1800" spc="25" dirty="0">
                <a:latin typeface="Arial MT"/>
                <a:cs typeface="Arial MT"/>
              </a:rPr>
              <a:t> </a:t>
            </a:r>
            <a:r>
              <a:rPr sz="1800" spc="-5" dirty="0">
                <a:latin typeface="Arial MT"/>
                <a:cs typeface="Arial MT"/>
              </a:rPr>
              <a:t>and </a:t>
            </a:r>
            <a:r>
              <a:rPr sz="1800" dirty="0">
                <a:latin typeface="Arial MT"/>
                <a:cs typeface="Arial MT"/>
              </a:rPr>
              <a:t> </a:t>
            </a:r>
            <a:r>
              <a:rPr sz="1800" spc="-5" dirty="0">
                <a:latin typeface="Arial MT"/>
                <a:cs typeface="Arial MT"/>
              </a:rPr>
              <a:t>Universities;</a:t>
            </a:r>
            <a:r>
              <a:rPr sz="1800" spc="15" dirty="0">
                <a:latin typeface="Arial MT"/>
                <a:cs typeface="Arial MT"/>
              </a:rPr>
              <a:t> </a:t>
            </a:r>
            <a:r>
              <a:rPr sz="1800" spc="-5" dirty="0">
                <a:latin typeface="Arial MT"/>
                <a:cs typeface="Arial MT"/>
              </a:rPr>
              <a:t>used</a:t>
            </a:r>
            <a:r>
              <a:rPr sz="1800" spc="10" dirty="0">
                <a:latin typeface="Arial MT"/>
                <a:cs typeface="Arial MT"/>
              </a:rPr>
              <a:t> </a:t>
            </a:r>
            <a:r>
              <a:rPr sz="1800" spc="-5" dirty="0">
                <a:latin typeface="Arial MT"/>
                <a:cs typeface="Arial MT"/>
              </a:rPr>
              <a:t>primarily</a:t>
            </a:r>
            <a:r>
              <a:rPr sz="1800" spc="10" dirty="0">
                <a:latin typeface="Arial MT"/>
                <a:cs typeface="Arial MT"/>
              </a:rPr>
              <a:t> </a:t>
            </a:r>
            <a:r>
              <a:rPr sz="1800" dirty="0">
                <a:latin typeface="Arial MT"/>
                <a:cs typeface="Arial MT"/>
              </a:rPr>
              <a:t>for</a:t>
            </a:r>
            <a:r>
              <a:rPr sz="1800" spc="5" dirty="0">
                <a:latin typeface="Arial MT"/>
                <a:cs typeface="Arial MT"/>
              </a:rPr>
              <a:t> </a:t>
            </a:r>
            <a:r>
              <a:rPr sz="1800" spc="-5" dirty="0">
                <a:latin typeface="Arial MT"/>
                <a:cs typeface="Arial MT"/>
              </a:rPr>
              <a:t>applications</a:t>
            </a:r>
            <a:r>
              <a:rPr sz="1800" spc="30" dirty="0">
                <a:latin typeface="Arial MT"/>
                <a:cs typeface="Arial MT"/>
              </a:rPr>
              <a:t> </a:t>
            </a:r>
            <a:r>
              <a:rPr sz="1800" spc="-5" dirty="0">
                <a:latin typeface="Arial MT"/>
                <a:cs typeface="Arial MT"/>
              </a:rPr>
              <a:t>in</a:t>
            </a:r>
            <a:r>
              <a:rPr sz="1800" spc="5" dirty="0">
                <a:latin typeface="Arial MT"/>
                <a:cs typeface="Arial MT"/>
              </a:rPr>
              <a:t> </a:t>
            </a:r>
            <a:r>
              <a:rPr sz="1800" dirty="0">
                <a:latin typeface="Arial MT"/>
                <a:cs typeface="Arial MT"/>
              </a:rPr>
              <a:t>the</a:t>
            </a:r>
            <a:r>
              <a:rPr sz="1800" spc="-5" dirty="0">
                <a:latin typeface="Arial MT"/>
                <a:cs typeface="Arial MT"/>
              </a:rPr>
              <a:t> area</a:t>
            </a:r>
            <a:r>
              <a:rPr sz="1800" dirty="0">
                <a:latin typeface="Arial MT"/>
                <a:cs typeface="Arial MT"/>
              </a:rPr>
              <a:t> </a:t>
            </a:r>
            <a:r>
              <a:rPr sz="1800" spc="-5" dirty="0">
                <a:latin typeface="Arial MT"/>
                <a:cs typeface="Arial MT"/>
              </a:rPr>
              <a:t>of</a:t>
            </a:r>
            <a:r>
              <a:rPr sz="1800" spc="10" dirty="0">
                <a:latin typeface="Arial MT"/>
                <a:cs typeface="Arial MT"/>
              </a:rPr>
              <a:t> </a:t>
            </a:r>
            <a:r>
              <a:rPr sz="1800" spc="-5" dirty="0">
                <a:latin typeface="Arial MT"/>
                <a:cs typeface="Arial MT"/>
              </a:rPr>
              <a:t>science</a:t>
            </a:r>
            <a:r>
              <a:rPr sz="1800" spc="10" dirty="0">
                <a:latin typeface="Arial MT"/>
                <a:cs typeface="Arial MT"/>
              </a:rPr>
              <a:t> </a:t>
            </a:r>
            <a:r>
              <a:rPr sz="1800" spc="-5" dirty="0">
                <a:latin typeface="Arial MT"/>
                <a:cs typeface="Arial MT"/>
              </a:rPr>
              <a:t>and </a:t>
            </a:r>
            <a:r>
              <a:rPr sz="1800" spc="-484" dirty="0">
                <a:latin typeface="Arial MT"/>
                <a:cs typeface="Arial MT"/>
              </a:rPr>
              <a:t> </a:t>
            </a:r>
            <a:r>
              <a:rPr sz="1800" spc="-5" dirty="0">
                <a:latin typeface="Arial MT"/>
                <a:cs typeface="Arial MT"/>
              </a:rPr>
              <a:t>engineering.</a:t>
            </a:r>
            <a:endParaRPr sz="18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Peer-to-peer</a:t>
            </a:r>
            <a:r>
              <a:rPr sz="1800" spc="-25" dirty="0">
                <a:latin typeface="Arial MT"/>
                <a:cs typeface="Arial MT"/>
              </a:rPr>
              <a:t> </a:t>
            </a:r>
            <a:r>
              <a:rPr sz="1800" spc="-5" dirty="0">
                <a:latin typeface="Arial MT"/>
                <a:cs typeface="Arial MT"/>
              </a:rPr>
              <a:t>systems.</a:t>
            </a:r>
            <a:endParaRPr sz="1800" dirty="0">
              <a:latin typeface="Arial MT"/>
              <a:cs typeface="Arial MT"/>
            </a:endParaRPr>
          </a:p>
          <a:p>
            <a:pPr marL="756285" lvl="1" indent="-287020">
              <a:lnSpc>
                <a:spcPct val="100000"/>
              </a:lnSpc>
              <a:spcBef>
                <a:spcPts val="434"/>
              </a:spcBef>
              <a:buClr>
                <a:srgbClr val="9999CC"/>
              </a:buClr>
              <a:buSzPct val="80555"/>
              <a:buFont typeface="Wingdings"/>
              <a:buChar char=""/>
              <a:tabLst>
                <a:tab pos="756920" algn="l"/>
              </a:tabLst>
            </a:pPr>
            <a:r>
              <a:rPr sz="1800" spc="-5" dirty="0">
                <a:latin typeface="Arial MT"/>
                <a:cs typeface="Arial MT"/>
              </a:rPr>
              <a:t>Computer</a:t>
            </a:r>
            <a:r>
              <a:rPr sz="1800" spc="-30" dirty="0">
                <a:latin typeface="Arial MT"/>
                <a:cs typeface="Arial MT"/>
              </a:rPr>
              <a:t> </a:t>
            </a:r>
            <a:r>
              <a:rPr sz="1800" spc="-5" dirty="0">
                <a:latin typeface="Arial MT"/>
                <a:cs typeface="Arial MT"/>
              </a:rPr>
              <a:t>clouds.</a:t>
            </a:r>
            <a:endParaRPr sz="18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88645"/>
            <a:ext cx="3072765" cy="513715"/>
          </a:xfrm>
          <a:prstGeom prst="rect">
            <a:avLst/>
          </a:prstGeom>
        </p:spPr>
        <p:txBody>
          <a:bodyPr vert="horz" wrap="square" lIns="0" tIns="13335" rIns="0" bIns="0" rtlCol="0">
            <a:spAutoFit/>
          </a:bodyPr>
          <a:lstStyle/>
          <a:p>
            <a:pPr marL="12700">
              <a:lnSpc>
                <a:spcPct val="100000"/>
              </a:lnSpc>
              <a:spcBef>
                <a:spcPts val="105"/>
              </a:spcBef>
            </a:pPr>
            <a:r>
              <a:rPr spc="-5" dirty="0"/>
              <a:t>Cloud</a:t>
            </a:r>
            <a:r>
              <a:rPr spc="-55" dirty="0"/>
              <a:t> </a:t>
            </a:r>
            <a:r>
              <a:rPr spc="-5" dirty="0"/>
              <a:t>computing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7</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64591" y="1479905"/>
            <a:ext cx="7976870" cy="3989070"/>
          </a:xfrm>
          <a:prstGeom prst="rect">
            <a:avLst/>
          </a:prstGeom>
        </p:spPr>
        <p:txBody>
          <a:bodyPr vert="horz" wrap="square" lIns="0" tIns="73660" rIns="0" bIns="0" rtlCol="0">
            <a:spAutoFit/>
          </a:bodyPr>
          <a:lstStyle/>
          <a:p>
            <a:pPr marL="355600" indent="-342900">
              <a:lnSpc>
                <a:spcPct val="100000"/>
              </a:lnSpc>
              <a:spcBef>
                <a:spcPts val="580"/>
              </a:spcBef>
              <a:buClr>
                <a:srgbClr val="00007C"/>
              </a:buClr>
              <a:buSzPct val="75000"/>
              <a:buFont typeface="Wingdings"/>
              <a:buChar char=""/>
              <a:tabLst>
                <a:tab pos="354965" algn="l"/>
                <a:tab pos="355600" algn="l"/>
                <a:tab pos="5854065" algn="l"/>
              </a:tabLst>
            </a:pPr>
            <a:r>
              <a:rPr sz="2000" dirty="0">
                <a:latin typeface="Arial MT"/>
                <a:cs typeface="Arial MT"/>
              </a:rPr>
              <a:t>Uses</a:t>
            </a:r>
            <a:r>
              <a:rPr sz="2000" spc="-15" dirty="0">
                <a:latin typeface="Arial MT"/>
                <a:cs typeface="Arial MT"/>
              </a:rPr>
              <a:t> </a:t>
            </a:r>
            <a:r>
              <a:rPr sz="2000" dirty="0">
                <a:latin typeface="Arial MT"/>
                <a:cs typeface="Arial MT"/>
              </a:rPr>
              <a:t>Internet</a:t>
            </a:r>
            <a:r>
              <a:rPr sz="2000" spc="-35" dirty="0">
                <a:latin typeface="Arial MT"/>
                <a:cs typeface="Arial MT"/>
              </a:rPr>
              <a:t> </a:t>
            </a:r>
            <a:r>
              <a:rPr sz="2000" dirty="0">
                <a:latin typeface="Arial MT"/>
                <a:cs typeface="Arial MT"/>
              </a:rPr>
              <a:t>technologies</a:t>
            </a:r>
            <a:r>
              <a:rPr sz="2000" spc="-5" dirty="0">
                <a:latin typeface="Arial MT"/>
                <a:cs typeface="Arial MT"/>
              </a:rPr>
              <a:t> </a:t>
            </a:r>
            <a:r>
              <a:rPr sz="2000" dirty="0">
                <a:latin typeface="Arial MT"/>
                <a:cs typeface="Arial MT"/>
              </a:rPr>
              <a:t>to</a:t>
            </a:r>
            <a:r>
              <a:rPr sz="2000" spc="-10" dirty="0">
                <a:latin typeface="Arial MT"/>
                <a:cs typeface="Arial MT"/>
              </a:rPr>
              <a:t> </a:t>
            </a:r>
            <a:r>
              <a:rPr sz="2000" spc="-5" dirty="0">
                <a:latin typeface="Arial MT"/>
                <a:cs typeface="Arial MT"/>
              </a:rPr>
              <a:t>offer</a:t>
            </a:r>
            <a:r>
              <a:rPr sz="2000" spc="-15" dirty="0">
                <a:latin typeface="Arial MT"/>
                <a:cs typeface="Arial MT"/>
              </a:rPr>
              <a:t> </a:t>
            </a:r>
            <a:r>
              <a:rPr sz="2000" dirty="0">
                <a:latin typeface="Arial MT"/>
                <a:cs typeface="Arial MT"/>
              </a:rPr>
              <a:t>scalable and	elastic</a:t>
            </a:r>
            <a:r>
              <a:rPr sz="2000" spc="-50" dirty="0">
                <a:latin typeface="Arial MT"/>
                <a:cs typeface="Arial MT"/>
              </a:rPr>
              <a:t> </a:t>
            </a:r>
            <a:r>
              <a:rPr sz="2000" dirty="0">
                <a:latin typeface="Arial MT"/>
                <a:cs typeface="Arial MT"/>
              </a:rPr>
              <a:t>services.</a:t>
            </a:r>
            <a:endParaRPr sz="2000">
              <a:latin typeface="Arial MT"/>
              <a:cs typeface="Arial MT"/>
            </a:endParaRPr>
          </a:p>
          <a:p>
            <a:pPr marL="355600" marR="5080" indent="5715">
              <a:lnSpc>
                <a:spcPct val="100000"/>
              </a:lnSpc>
              <a:spcBef>
                <a:spcPts val="480"/>
              </a:spcBef>
              <a:tabLst>
                <a:tab pos="4448175" algn="l"/>
              </a:tabLst>
            </a:pPr>
            <a:r>
              <a:rPr sz="2000" dirty="0">
                <a:latin typeface="Arial MT"/>
                <a:cs typeface="Arial MT"/>
              </a:rPr>
              <a:t>The term “elastic computing” refers to the </a:t>
            </a:r>
            <a:r>
              <a:rPr sz="2000" spc="-5" dirty="0">
                <a:latin typeface="Arial MT"/>
                <a:cs typeface="Arial MT"/>
              </a:rPr>
              <a:t>ability of </a:t>
            </a:r>
            <a:r>
              <a:rPr sz="2000" i="1" dirty="0">
                <a:latin typeface="Arial"/>
                <a:cs typeface="Arial"/>
              </a:rPr>
              <a:t>dynamically </a:t>
            </a:r>
            <a:r>
              <a:rPr sz="2000" i="1" spc="5" dirty="0">
                <a:latin typeface="Arial"/>
                <a:cs typeface="Arial"/>
              </a:rPr>
              <a:t> </a:t>
            </a:r>
            <a:r>
              <a:rPr sz="2000" i="1" dirty="0">
                <a:latin typeface="Arial"/>
                <a:cs typeface="Arial"/>
              </a:rPr>
              <a:t>acquiring</a:t>
            </a:r>
            <a:r>
              <a:rPr sz="2000" i="1" spc="-20" dirty="0">
                <a:latin typeface="Arial"/>
                <a:cs typeface="Arial"/>
              </a:rPr>
              <a:t> </a:t>
            </a:r>
            <a:r>
              <a:rPr sz="2000" i="1" dirty="0">
                <a:latin typeface="Arial"/>
                <a:cs typeface="Arial"/>
              </a:rPr>
              <a:t>computing</a:t>
            </a:r>
            <a:r>
              <a:rPr sz="2000" i="1" spc="-5" dirty="0">
                <a:latin typeface="Arial"/>
                <a:cs typeface="Arial"/>
              </a:rPr>
              <a:t> </a:t>
            </a:r>
            <a:r>
              <a:rPr sz="2000" i="1" dirty="0">
                <a:latin typeface="Arial"/>
                <a:cs typeface="Arial"/>
              </a:rPr>
              <a:t>resources</a:t>
            </a:r>
            <a:r>
              <a:rPr sz="2000" i="1" spc="-10" dirty="0">
                <a:latin typeface="Arial"/>
                <a:cs typeface="Arial"/>
              </a:rPr>
              <a:t> </a:t>
            </a:r>
            <a:r>
              <a:rPr sz="2000" dirty="0">
                <a:latin typeface="Arial MT"/>
                <a:cs typeface="Arial MT"/>
              </a:rPr>
              <a:t>and	supporting</a:t>
            </a:r>
            <a:r>
              <a:rPr sz="2000" spc="-70"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variable</a:t>
            </a:r>
            <a:r>
              <a:rPr sz="2000" spc="-35" dirty="0">
                <a:latin typeface="Arial MT"/>
                <a:cs typeface="Arial MT"/>
              </a:rPr>
              <a:t> </a:t>
            </a:r>
            <a:r>
              <a:rPr sz="2000" dirty="0">
                <a:latin typeface="Arial MT"/>
                <a:cs typeface="Arial MT"/>
              </a:rPr>
              <a:t>workload.</a:t>
            </a:r>
            <a:endParaRPr sz="2000">
              <a:latin typeface="Arial MT"/>
              <a:cs typeface="Arial MT"/>
            </a:endParaRPr>
          </a:p>
          <a:p>
            <a:pPr>
              <a:lnSpc>
                <a:spcPct val="100000"/>
              </a:lnSpc>
              <a:spcBef>
                <a:spcPts val="25"/>
              </a:spcBef>
            </a:pPr>
            <a:endParaRPr sz="2900">
              <a:latin typeface="Arial MT"/>
              <a:cs typeface="Arial MT"/>
            </a:endParaRPr>
          </a:p>
          <a:p>
            <a:pPr marL="355600" indent="-342900">
              <a:lnSpc>
                <a:spcPct val="100000"/>
              </a:lnSpc>
              <a:buClr>
                <a:srgbClr val="00007C"/>
              </a:buClr>
              <a:buSzPct val="75000"/>
              <a:buFont typeface="Wingdings"/>
              <a:buChar char=""/>
              <a:tabLst>
                <a:tab pos="354965" algn="l"/>
                <a:tab pos="355600" algn="l"/>
              </a:tabLst>
            </a:pPr>
            <a:r>
              <a:rPr sz="2000" dirty="0">
                <a:latin typeface="Arial MT"/>
                <a:cs typeface="Arial MT"/>
              </a:rPr>
              <a:t>The</a:t>
            </a:r>
            <a:r>
              <a:rPr sz="2000" spc="-20" dirty="0">
                <a:latin typeface="Arial MT"/>
                <a:cs typeface="Arial MT"/>
              </a:rPr>
              <a:t> </a:t>
            </a:r>
            <a:r>
              <a:rPr sz="2000" dirty="0">
                <a:latin typeface="Arial MT"/>
                <a:cs typeface="Arial MT"/>
              </a:rPr>
              <a:t>resources</a:t>
            </a:r>
            <a:r>
              <a:rPr sz="2000" spc="-55" dirty="0">
                <a:latin typeface="Arial MT"/>
                <a:cs typeface="Arial MT"/>
              </a:rPr>
              <a:t> </a:t>
            </a:r>
            <a:r>
              <a:rPr sz="2000" dirty="0">
                <a:latin typeface="Arial MT"/>
                <a:cs typeface="Arial MT"/>
              </a:rPr>
              <a:t>used</a:t>
            </a:r>
            <a:r>
              <a:rPr sz="2000" spc="-15" dirty="0">
                <a:latin typeface="Arial MT"/>
                <a:cs typeface="Arial MT"/>
              </a:rPr>
              <a:t> </a:t>
            </a:r>
            <a:r>
              <a:rPr sz="2000" dirty="0">
                <a:latin typeface="Arial MT"/>
                <a:cs typeface="Arial MT"/>
              </a:rPr>
              <a:t>for</a:t>
            </a:r>
            <a:r>
              <a:rPr sz="2000" spc="-30" dirty="0">
                <a:latin typeface="Arial MT"/>
                <a:cs typeface="Arial MT"/>
              </a:rPr>
              <a:t> </a:t>
            </a:r>
            <a:r>
              <a:rPr sz="2000" dirty="0">
                <a:latin typeface="Arial MT"/>
                <a:cs typeface="Arial MT"/>
              </a:rPr>
              <a:t>these</a:t>
            </a:r>
            <a:r>
              <a:rPr sz="2000" spc="-25" dirty="0">
                <a:latin typeface="Arial MT"/>
                <a:cs typeface="Arial MT"/>
              </a:rPr>
              <a:t> </a:t>
            </a:r>
            <a:r>
              <a:rPr sz="2000" dirty="0">
                <a:latin typeface="Arial MT"/>
                <a:cs typeface="Arial MT"/>
              </a:rPr>
              <a:t>services</a:t>
            </a:r>
            <a:r>
              <a:rPr sz="2000" spc="-20" dirty="0">
                <a:latin typeface="Arial MT"/>
                <a:cs typeface="Arial MT"/>
              </a:rPr>
              <a:t> </a:t>
            </a:r>
            <a:r>
              <a:rPr sz="2000" dirty="0">
                <a:latin typeface="Arial MT"/>
                <a:cs typeface="Arial MT"/>
              </a:rPr>
              <a:t>can</a:t>
            </a:r>
            <a:r>
              <a:rPr sz="2000" spc="-30" dirty="0">
                <a:latin typeface="Arial MT"/>
                <a:cs typeface="Arial MT"/>
              </a:rPr>
              <a:t> </a:t>
            </a:r>
            <a:r>
              <a:rPr sz="2000" dirty="0">
                <a:latin typeface="Arial MT"/>
                <a:cs typeface="Arial MT"/>
              </a:rPr>
              <a:t>be metered</a:t>
            </a:r>
            <a:r>
              <a:rPr sz="2000" spc="-40" dirty="0">
                <a:latin typeface="Arial MT"/>
                <a:cs typeface="Arial MT"/>
              </a:rPr>
              <a:t> </a:t>
            </a:r>
            <a:r>
              <a:rPr sz="2000" dirty="0">
                <a:latin typeface="Arial MT"/>
                <a:cs typeface="Arial MT"/>
              </a:rPr>
              <a:t>and</a:t>
            </a:r>
            <a:endParaRPr sz="2000">
              <a:latin typeface="Arial MT"/>
              <a:cs typeface="Arial MT"/>
            </a:endParaRPr>
          </a:p>
          <a:p>
            <a:pPr marL="361315">
              <a:lnSpc>
                <a:spcPct val="100000"/>
              </a:lnSpc>
              <a:spcBef>
                <a:spcPts val="484"/>
              </a:spcBef>
            </a:pPr>
            <a:r>
              <a:rPr sz="2000" dirty="0">
                <a:latin typeface="Arial MT"/>
                <a:cs typeface="Arial MT"/>
              </a:rPr>
              <a:t>the</a:t>
            </a:r>
            <a:r>
              <a:rPr sz="2000" spc="-25" dirty="0">
                <a:latin typeface="Arial MT"/>
                <a:cs typeface="Arial MT"/>
              </a:rPr>
              <a:t> </a:t>
            </a:r>
            <a:r>
              <a:rPr sz="2000" i="1" dirty="0">
                <a:latin typeface="Arial"/>
                <a:cs typeface="Arial"/>
              </a:rPr>
              <a:t>users</a:t>
            </a:r>
            <a:r>
              <a:rPr sz="2000" i="1" spc="-30" dirty="0">
                <a:latin typeface="Arial"/>
                <a:cs typeface="Arial"/>
              </a:rPr>
              <a:t> </a:t>
            </a:r>
            <a:r>
              <a:rPr sz="2000" i="1" dirty="0">
                <a:latin typeface="Arial"/>
                <a:cs typeface="Arial"/>
              </a:rPr>
              <a:t>can</a:t>
            </a:r>
            <a:r>
              <a:rPr sz="2000" i="1" spc="-5" dirty="0">
                <a:latin typeface="Arial"/>
                <a:cs typeface="Arial"/>
              </a:rPr>
              <a:t> </a:t>
            </a:r>
            <a:r>
              <a:rPr sz="2000" i="1" dirty="0">
                <a:latin typeface="Arial"/>
                <a:cs typeface="Arial"/>
              </a:rPr>
              <a:t>be</a:t>
            </a:r>
            <a:r>
              <a:rPr sz="2000" i="1" spc="-10" dirty="0">
                <a:latin typeface="Arial"/>
                <a:cs typeface="Arial"/>
              </a:rPr>
              <a:t> </a:t>
            </a:r>
            <a:r>
              <a:rPr sz="2000" i="1" dirty="0">
                <a:latin typeface="Arial"/>
                <a:cs typeface="Arial"/>
              </a:rPr>
              <a:t>charged</a:t>
            </a:r>
            <a:r>
              <a:rPr sz="2000" i="1" spc="-35" dirty="0">
                <a:latin typeface="Arial"/>
                <a:cs typeface="Arial"/>
              </a:rPr>
              <a:t> </a:t>
            </a:r>
            <a:r>
              <a:rPr sz="2000" i="1" dirty="0">
                <a:latin typeface="Arial"/>
                <a:cs typeface="Arial"/>
              </a:rPr>
              <a:t>only</a:t>
            </a:r>
            <a:r>
              <a:rPr sz="2000" i="1" spc="-15" dirty="0">
                <a:latin typeface="Arial"/>
                <a:cs typeface="Arial"/>
              </a:rPr>
              <a:t> </a:t>
            </a:r>
            <a:r>
              <a:rPr sz="2000" i="1" dirty="0">
                <a:latin typeface="Arial"/>
                <a:cs typeface="Arial"/>
              </a:rPr>
              <a:t>for</a:t>
            </a:r>
            <a:r>
              <a:rPr sz="2000" i="1" spc="-15" dirty="0">
                <a:latin typeface="Arial"/>
                <a:cs typeface="Arial"/>
              </a:rPr>
              <a:t> </a:t>
            </a:r>
            <a:r>
              <a:rPr sz="2000" i="1" dirty="0">
                <a:latin typeface="Arial"/>
                <a:cs typeface="Arial"/>
              </a:rPr>
              <a:t>the</a:t>
            </a:r>
            <a:r>
              <a:rPr sz="2000" i="1" spc="-15" dirty="0">
                <a:latin typeface="Arial"/>
                <a:cs typeface="Arial"/>
              </a:rPr>
              <a:t> </a:t>
            </a:r>
            <a:r>
              <a:rPr sz="2000" i="1" dirty="0">
                <a:latin typeface="Arial"/>
                <a:cs typeface="Arial"/>
              </a:rPr>
              <a:t>resources</a:t>
            </a:r>
            <a:r>
              <a:rPr sz="2000" i="1" spc="-50" dirty="0">
                <a:latin typeface="Arial"/>
                <a:cs typeface="Arial"/>
              </a:rPr>
              <a:t> </a:t>
            </a:r>
            <a:r>
              <a:rPr sz="2000" i="1" dirty="0">
                <a:latin typeface="Arial"/>
                <a:cs typeface="Arial"/>
              </a:rPr>
              <a:t>they</a:t>
            </a:r>
            <a:r>
              <a:rPr sz="2000" i="1" spc="-25" dirty="0">
                <a:latin typeface="Arial"/>
                <a:cs typeface="Arial"/>
              </a:rPr>
              <a:t> </a:t>
            </a:r>
            <a:r>
              <a:rPr sz="2000" i="1" spc="5" dirty="0">
                <a:latin typeface="Arial"/>
                <a:cs typeface="Arial"/>
              </a:rPr>
              <a:t>used</a:t>
            </a:r>
            <a:r>
              <a:rPr sz="2000" spc="5" dirty="0">
                <a:latin typeface="Arial MT"/>
                <a:cs typeface="Arial MT"/>
              </a:rPr>
              <a:t>.</a:t>
            </a:r>
            <a:endParaRPr sz="2000">
              <a:latin typeface="Arial MT"/>
              <a:cs typeface="Arial MT"/>
            </a:endParaRPr>
          </a:p>
          <a:p>
            <a:pPr>
              <a:lnSpc>
                <a:spcPct val="100000"/>
              </a:lnSpc>
              <a:spcBef>
                <a:spcPts val="20"/>
              </a:spcBef>
            </a:pPr>
            <a:endParaRPr sz="2900">
              <a:latin typeface="Arial MT"/>
              <a:cs typeface="Arial MT"/>
            </a:endParaRPr>
          </a:p>
          <a:p>
            <a:pPr marL="355600" indent="-342900">
              <a:lnSpc>
                <a:spcPct val="100000"/>
              </a:lnSpc>
              <a:spcBef>
                <a:spcPts val="5"/>
              </a:spcBef>
              <a:buClr>
                <a:srgbClr val="00007C"/>
              </a:buClr>
              <a:buSzPct val="75000"/>
              <a:buFont typeface="Wingdings"/>
              <a:buChar char=""/>
              <a:tabLst>
                <a:tab pos="354965" algn="l"/>
                <a:tab pos="355600" algn="l"/>
              </a:tabLst>
            </a:pPr>
            <a:r>
              <a:rPr sz="2000" dirty="0">
                <a:latin typeface="Arial MT"/>
                <a:cs typeface="Arial MT"/>
              </a:rPr>
              <a:t>The</a:t>
            </a:r>
            <a:r>
              <a:rPr sz="2000" spc="-15" dirty="0">
                <a:latin typeface="Arial MT"/>
                <a:cs typeface="Arial MT"/>
              </a:rPr>
              <a:t> </a:t>
            </a:r>
            <a:r>
              <a:rPr sz="2000" dirty="0">
                <a:latin typeface="Arial MT"/>
                <a:cs typeface="Arial MT"/>
              </a:rPr>
              <a:t>maintenance</a:t>
            </a:r>
            <a:r>
              <a:rPr sz="2000" spc="-3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security</a:t>
            </a:r>
            <a:r>
              <a:rPr sz="2000" spc="-35" dirty="0">
                <a:latin typeface="Arial MT"/>
                <a:cs typeface="Arial MT"/>
              </a:rPr>
              <a:t> </a:t>
            </a:r>
            <a:r>
              <a:rPr sz="2000" dirty="0">
                <a:latin typeface="Arial MT"/>
                <a:cs typeface="Arial MT"/>
              </a:rPr>
              <a:t>are</a:t>
            </a:r>
            <a:r>
              <a:rPr sz="2000" spc="-15" dirty="0">
                <a:latin typeface="Arial MT"/>
                <a:cs typeface="Arial MT"/>
              </a:rPr>
              <a:t> </a:t>
            </a:r>
            <a:r>
              <a:rPr sz="2000" dirty="0">
                <a:latin typeface="Arial MT"/>
                <a:cs typeface="Arial MT"/>
              </a:rPr>
              <a:t>ensured</a:t>
            </a:r>
            <a:r>
              <a:rPr sz="2000" spc="-45" dirty="0">
                <a:latin typeface="Arial MT"/>
                <a:cs typeface="Arial MT"/>
              </a:rPr>
              <a:t> </a:t>
            </a:r>
            <a:r>
              <a:rPr sz="2000" dirty="0">
                <a:latin typeface="Arial MT"/>
                <a:cs typeface="Arial MT"/>
              </a:rPr>
              <a:t>by</a:t>
            </a:r>
            <a:r>
              <a:rPr sz="2000" spc="-5" dirty="0">
                <a:latin typeface="Arial MT"/>
                <a:cs typeface="Arial MT"/>
              </a:rPr>
              <a:t> </a:t>
            </a:r>
            <a:r>
              <a:rPr sz="2000" dirty="0">
                <a:latin typeface="Arial MT"/>
                <a:cs typeface="Arial MT"/>
              </a:rPr>
              <a:t>service</a:t>
            </a:r>
            <a:r>
              <a:rPr sz="2000" spc="-25" dirty="0">
                <a:latin typeface="Arial MT"/>
                <a:cs typeface="Arial MT"/>
              </a:rPr>
              <a:t> </a:t>
            </a:r>
            <a:r>
              <a:rPr sz="2000" dirty="0">
                <a:latin typeface="Arial MT"/>
                <a:cs typeface="Arial MT"/>
              </a:rPr>
              <a:t>providers.</a:t>
            </a:r>
            <a:endParaRPr sz="2000">
              <a:latin typeface="Arial MT"/>
              <a:cs typeface="Arial MT"/>
            </a:endParaRPr>
          </a:p>
          <a:p>
            <a:pPr>
              <a:lnSpc>
                <a:spcPct val="100000"/>
              </a:lnSpc>
              <a:spcBef>
                <a:spcPts val="5"/>
              </a:spcBef>
              <a:buClr>
                <a:srgbClr val="00007C"/>
              </a:buClr>
              <a:buFont typeface="Wingdings"/>
              <a:buChar char=""/>
            </a:pPr>
            <a:endParaRPr sz="2500">
              <a:latin typeface="Arial MT"/>
              <a:cs typeface="Arial MT"/>
            </a:endParaRPr>
          </a:p>
          <a:p>
            <a:pPr marL="361315" marR="1226185" indent="-349250">
              <a:lnSpc>
                <a:spcPct val="120000"/>
              </a:lnSpc>
              <a:buClr>
                <a:srgbClr val="00007C"/>
              </a:buClr>
              <a:buSzPct val="75000"/>
              <a:buFont typeface="Wingdings"/>
              <a:buChar char=""/>
              <a:tabLst>
                <a:tab pos="354965" algn="l"/>
                <a:tab pos="355600" algn="l"/>
              </a:tabLst>
            </a:pPr>
            <a:r>
              <a:rPr sz="2000" dirty="0">
                <a:latin typeface="Arial MT"/>
                <a:cs typeface="Arial MT"/>
              </a:rPr>
              <a:t>The</a:t>
            </a:r>
            <a:r>
              <a:rPr sz="2000" spc="-20" dirty="0">
                <a:latin typeface="Arial MT"/>
                <a:cs typeface="Arial MT"/>
              </a:rPr>
              <a:t> </a:t>
            </a:r>
            <a:r>
              <a:rPr sz="2000" dirty="0">
                <a:latin typeface="Arial MT"/>
                <a:cs typeface="Arial MT"/>
              </a:rPr>
              <a:t>service</a:t>
            </a:r>
            <a:r>
              <a:rPr sz="2000" spc="-25" dirty="0">
                <a:latin typeface="Arial MT"/>
                <a:cs typeface="Arial MT"/>
              </a:rPr>
              <a:t> </a:t>
            </a:r>
            <a:r>
              <a:rPr sz="2000" dirty="0">
                <a:latin typeface="Arial MT"/>
                <a:cs typeface="Arial MT"/>
              </a:rPr>
              <a:t>providers</a:t>
            </a:r>
            <a:r>
              <a:rPr sz="2000" spc="-25" dirty="0">
                <a:latin typeface="Arial MT"/>
                <a:cs typeface="Arial MT"/>
              </a:rPr>
              <a:t> </a:t>
            </a:r>
            <a:r>
              <a:rPr sz="2000" dirty="0">
                <a:latin typeface="Arial MT"/>
                <a:cs typeface="Arial MT"/>
              </a:rPr>
              <a:t>can</a:t>
            </a:r>
            <a:r>
              <a:rPr sz="2000" spc="-30" dirty="0">
                <a:latin typeface="Arial MT"/>
                <a:cs typeface="Arial MT"/>
              </a:rPr>
              <a:t> </a:t>
            </a:r>
            <a:r>
              <a:rPr sz="2000" dirty="0">
                <a:latin typeface="Arial MT"/>
                <a:cs typeface="Arial MT"/>
              </a:rPr>
              <a:t>operate</a:t>
            </a:r>
            <a:r>
              <a:rPr sz="2000" spc="-30" dirty="0">
                <a:latin typeface="Arial MT"/>
                <a:cs typeface="Arial MT"/>
              </a:rPr>
              <a:t> </a:t>
            </a:r>
            <a:r>
              <a:rPr sz="2000" dirty="0">
                <a:latin typeface="Arial MT"/>
                <a:cs typeface="Arial MT"/>
              </a:rPr>
              <a:t>more</a:t>
            </a:r>
            <a:r>
              <a:rPr sz="2000" spc="-25" dirty="0">
                <a:latin typeface="Arial MT"/>
                <a:cs typeface="Arial MT"/>
              </a:rPr>
              <a:t> </a:t>
            </a:r>
            <a:r>
              <a:rPr sz="2000" dirty="0">
                <a:latin typeface="Arial MT"/>
                <a:cs typeface="Arial MT"/>
              </a:rPr>
              <a:t>efficiently</a:t>
            </a:r>
            <a:r>
              <a:rPr sz="2000" spc="-30" dirty="0">
                <a:latin typeface="Arial MT"/>
                <a:cs typeface="Arial MT"/>
              </a:rPr>
              <a:t> </a:t>
            </a:r>
            <a:r>
              <a:rPr sz="2000" dirty="0">
                <a:latin typeface="Arial MT"/>
                <a:cs typeface="Arial MT"/>
              </a:rPr>
              <a:t>due</a:t>
            </a:r>
            <a:r>
              <a:rPr sz="2000" spc="-15" dirty="0">
                <a:latin typeface="Arial MT"/>
                <a:cs typeface="Arial MT"/>
              </a:rPr>
              <a:t> </a:t>
            </a:r>
            <a:r>
              <a:rPr sz="2000" dirty="0">
                <a:latin typeface="Arial MT"/>
                <a:cs typeface="Arial MT"/>
              </a:rPr>
              <a:t>to </a:t>
            </a:r>
            <a:r>
              <a:rPr sz="2000" spc="-545" dirty="0">
                <a:latin typeface="Arial MT"/>
                <a:cs typeface="Arial MT"/>
              </a:rPr>
              <a:t> </a:t>
            </a:r>
            <a:r>
              <a:rPr sz="2000" dirty="0">
                <a:latin typeface="Arial MT"/>
                <a:cs typeface="Arial MT"/>
              </a:rPr>
              <a:t>specialization</a:t>
            </a:r>
            <a:r>
              <a:rPr sz="2000" spc="-4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centralization.</a:t>
            </a:r>
            <a:endParaRPr sz="20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88645"/>
            <a:ext cx="4538980" cy="513715"/>
          </a:xfrm>
          <a:prstGeom prst="rect">
            <a:avLst/>
          </a:prstGeom>
        </p:spPr>
        <p:txBody>
          <a:bodyPr vert="horz" wrap="square" lIns="0" tIns="13335" rIns="0" bIns="0" rtlCol="0">
            <a:spAutoFit/>
          </a:bodyPr>
          <a:lstStyle/>
          <a:p>
            <a:pPr marL="12700">
              <a:lnSpc>
                <a:spcPct val="100000"/>
              </a:lnSpc>
              <a:spcBef>
                <a:spcPts val="105"/>
              </a:spcBef>
            </a:pPr>
            <a:r>
              <a:rPr spc="-5" dirty="0"/>
              <a:t>Cloud</a:t>
            </a:r>
            <a:r>
              <a:rPr spc="-25" dirty="0"/>
              <a:t> </a:t>
            </a:r>
            <a:r>
              <a:rPr spc="-5" dirty="0"/>
              <a:t>computing</a:t>
            </a:r>
            <a:r>
              <a:rPr spc="-40" dirty="0"/>
              <a:t> </a:t>
            </a:r>
            <a:r>
              <a:rPr spc="-5" dirty="0"/>
              <a:t>(cont’d)</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8</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549653"/>
            <a:ext cx="8184515" cy="2831465"/>
          </a:xfrm>
          <a:prstGeom prst="rect">
            <a:avLst/>
          </a:prstGeom>
        </p:spPr>
        <p:txBody>
          <a:bodyPr vert="horz" wrap="square" lIns="0" tIns="13335" rIns="0" bIns="0" rtlCol="0">
            <a:spAutoFit/>
          </a:bodyPr>
          <a:lstStyle/>
          <a:p>
            <a:pPr marL="355600" indent="-343535">
              <a:lnSpc>
                <a:spcPct val="100000"/>
              </a:lnSpc>
              <a:spcBef>
                <a:spcPts val="105"/>
              </a:spcBef>
              <a:buClr>
                <a:srgbClr val="00007C"/>
              </a:buClr>
              <a:buSzPct val="75000"/>
              <a:buFont typeface="Wingdings"/>
              <a:buChar char=""/>
              <a:tabLst>
                <a:tab pos="355600" algn="l"/>
                <a:tab pos="356235" algn="l"/>
              </a:tabLst>
            </a:pPr>
            <a:r>
              <a:rPr sz="2000" dirty="0">
                <a:latin typeface="Arial MT"/>
                <a:cs typeface="Arial MT"/>
              </a:rPr>
              <a:t>Lower</a:t>
            </a:r>
            <a:r>
              <a:rPr sz="2000" spc="-20" dirty="0">
                <a:latin typeface="Arial MT"/>
                <a:cs typeface="Arial MT"/>
              </a:rPr>
              <a:t> </a:t>
            </a:r>
            <a:r>
              <a:rPr sz="2000" dirty="0">
                <a:latin typeface="Arial MT"/>
                <a:cs typeface="Arial MT"/>
              </a:rPr>
              <a:t>costs</a:t>
            </a:r>
            <a:r>
              <a:rPr sz="2000" spc="-40" dirty="0">
                <a:latin typeface="Arial MT"/>
                <a:cs typeface="Arial MT"/>
              </a:rPr>
              <a:t> </a:t>
            </a:r>
            <a:r>
              <a:rPr sz="2000" dirty="0">
                <a:latin typeface="Arial MT"/>
                <a:cs typeface="Arial MT"/>
              </a:rPr>
              <a:t>for</a:t>
            </a:r>
            <a:r>
              <a:rPr sz="2000" spc="-1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cloud</a:t>
            </a:r>
            <a:r>
              <a:rPr sz="2000" spc="-10" dirty="0">
                <a:latin typeface="Arial MT"/>
                <a:cs typeface="Arial MT"/>
              </a:rPr>
              <a:t> </a:t>
            </a:r>
            <a:r>
              <a:rPr sz="2000" dirty="0">
                <a:latin typeface="Arial MT"/>
                <a:cs typeface="Arial MT"/>
              </a:rPr>
              <a:t>service</a:t>
            </a:r>
            <a:r>
              <a:rPr sz="2000" spc="-15" dirty="0">
                <a:latin typeface="Arial MT"/>
                <a:cs typeface="Arial MT"/>
              </a:rPr>
              <a:t> </a:t>
            </a:r>
            <a:r>
              <a:rPr sz="2000" dirty="0">
                <a:latin typeface="Arial MT"/>
                <a:cs typeface="Arial MT"/>
              </a:rPr>
              <a:t>provider</a:t>
            </a:r>
            <a:r>
              <a:rPr sz="2000" spc="-25" dirty="0">
                <a:latin typeface="Arial MT"/>
                <a:cs typeface="Arial MT"/>
              </a:rPr>
              <a:t> </a:t>
            </a:r>
            <a:r>
              <a:rPr sz="2000" dirty="0">
                <a:latin typeface="Arial MT"/>
                <a:cs typeface="Arial MT"/>
              </a:rPr>
              <a:t>are</a:t>
            </a:r>
            <a:r>
              <a:rPr sz="2000" spc="-30" dirty="0">
                <a:latin typeface="Arial MT"/>
                <a:cs typeface="Arial MT"/>
              </a:rPr>
              <a:t> </a:t>
            </a:r>
            <a:r>
              <a:rPr sz="2000" dirty="0">
                <a:latin typeface="Arial MT"/>
                <a:cs typeface="Arial MT"/>
              </a:rPr>
              <a:t>past</a:t>
            </a:r>
            <a:r>
              <a:rPr sz="2000" spc="-25"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cloud</a:t>
            </a:r>
            <a:r>
              <a:rPr sz="2000" spc="-15" dirty="0">
                <a:latin typeface="Arial MT"/>
                <a:cs typeface="Arial MT"/>
              </a:rPr>
              <a:t> </a:t>
            </a:r>
            <a:r>
              <a:rPr sz="2000" spc="5" dirty="0">
                <a:latin typeface="Arial MT"/>
                <a:cs typeface="Arial MT"/>
              </a:rPr>
              <a:t>users.</a:t>
            </a:r>
            <a:endParaRPr sz="2000">
              <a:latin typeface="Arial MT"/>
              <a:cs typeface="Arial MT"/>
            </a:endParaRPr>
          </a:p>
          <a:p>
            <a:pPr>
              <a:lnSpc>
                <a:spcPct val="100000"/>
              </a:lnSpc>
              <a:spcBef>
                <a:spcPts val="25"/>
              </a:spcBef>
              <a:buClr>
                <a:srgbClr val="00007C"/>
              </a:buClr>
              <a:buFont typeface="Wingdings"/>
              <a:buChar char=""/>
            </a:pPr>
            <a:endParaRPr sz="2900">
              <a:latin typeface="Arial MT"/>
              <a:cs typeface="Arial MT"/>
            </a:endParaRPr>
          </a:p>
          <a:p>
            <a:pPr marL="355600" indent="-343535">
              <a:lnSpc>
                <a:spcPct val="100000"/>
              </a:lnSpc>
              <a:buClr>
                <a:srgbClr val="00007C"/>
              </a:buClr>
              <a:buSzPct val="75000"/>
              <a:buFont typeface="Wingdings"/>
              <a:buChar char=""/>
              <a:tabLst>
                <a:tab pos="355600" algn="l"/>
                <a:tab pos="356235" algn="l"/>
              </a:tabLst>
            </a:pPr>
            <a:r>
              <a:rPr sz="2000" dirty="0">
                <a:latin typeface="Arial MT"/>
                <a:cs typeface="Arial MT"/>
              </a:rPr>
              <a:t>Data</a:t>
            </a:r>
            <a:r>
              <a:rPr sz="2000" spc="-45" dirty="0">
                <a:latin typeface="Arial MT"/>
                <a:cs typeface="Arial MT"/>
              </a:rPr>
              <a:t> </a:t>
            </a:r>
            <a:r>
              <a:rPr sz="2000" dirty="0">
                <a:latin typeface="Arial MT"/>
                <a:cs typeface="Arial MT"/>
              </a:rPr>
              <a:t>is</a:t>
            </a:r>
            <a:r>
              <a:rPr sz="2000" spc="-20" dirty="0">
                <a:latin typeface="Arial MT"/>
                <a:cs typeface="Arial MT"/>
              </a:rPr>
              <a:t> </a:t>
            </a:r>
            <a:r>
              <a:rPr sz="2000" dirty="0">
                <a:latin typeface="Arial MT"/>
                <a:cs typeface="Arial MT"/>
              </a:rPr>
              <a:t>stored:</a:t>
            </a:r>
            <a:endParaRPr sz="2000">
              <a:latin typeface="Arial MT"/>
              <a:cs typeface="Arial MT"/>
            </a:endParaRPr>
          </a:p>
          <a:p>
            <a:pPr marL="756285" lvl="1" indent="-287020">
              <a:lnSpc>
                <a:spcPct val="100000"/>
              </a:lnSpc>
              <a:spcBef>
                <a:spcPts val="480"/>
              </a:spcBef>
              <a:buClr>
                <a:srgbClr val="9999CC"/>
              </a:buClr>
              <a:buSzPct val="80000"/>
              <a:buFont typeface="Wingdings"/>
              <a:buChar char=""/>
              <a:tabLst>
                <a:tab pos="756920" algn="l"/>
              </a:tabLst>
            </a:pPr>
            <a:r>
              <a:rPr sz="2000" dirty="0">
                <a:latin typeface="Arial MT"/>
                <a:cs typeface="Arial MT"/>
              </a:rPr>
              <a:t>closer</a:t>
            </a:r>
            <a:r>
              <a:rPr sz="2000" spc="-30" dirty="0">
                <a:latin typeface="Arial MT"/>
                <a:cs typeface="Arial MT"/>
              </a:rPr>
              <a:t> </a:t>
            </a:r>
            <a:r>
              <a:rPr sz="2000" dirty="0">
                <a:latin typeface="Arial MT"/>
                <a:cs typeface="Arial MT"/>
              </a:rPr>
              <a:t>to</a:t>
            </a:r>
            <a:r>
              <a:rPr sz="2000" spc="-25" dirty="0">
                <a:latin typeface="Arial MT"/>
                <a:cs typeface="Arial MT"/>
              </a:rPr>
              <a:t> </a:t>
            </a:r>
            <a:r>
              <a:rPr sz="2000" dirty="0">
                <a:latin typeface="Arial MT"/>
                <a:cs typeface="Arial MT"/>
              </a:rPr>
              <a:t>the</a:t>
            </a:r>
            <a:r>
              <a:rPr sz="2000" spc="-25" dirty="0">
                <a:latin typeface="Arial MT"/>
                <a:cs typeface="Arial MT"/>
              </a:rPr>
              <a:t> </a:t>
            </a:r>
            <a:r>
              <a:rPr sz="2000" dirty="0">
                <a:latin typeface="Arial MT"/>
                <a:cs typeface="Arial MT"/>
              </a:rPr>
              <a:t>site</a:t>
            </a:r>
            <a:r>
              <a:rPr sz="2000" spc="-20" dirty="0">
                <a:latin typeface="Arial MT"/>
                <a:cs typeface="Arial MT"/>
              </a:rPr>
              <a:t> </a:t>
            </a:r>
            <a:r>
              <a:rPr sz="2000" dirty="0">
                <a:latin typeface="Arial MT"/>
                <a:cs typeface="Arial MT"/>
              </a:rPr>
              <a:t>where</a:t>
            </a:r>
            <a:r>
              <a:rPr sz="2000" spc="-35" dirty="0">
                <a:latin typeface="Arial MT"/>
                <a:cs typeface="Arial MT"/>
              </a:rPr>
              <a:t> </a:t>
            </a:r>
            <a:r>
              <a:rPr sz="2000" dirty="0">
                <a:latin typeface="Arial MT"/>
                <a:cs typeface="Arial MT"/>
              </a:rPr>
              <a:t>it</a:t>
            </a:r>
            <a:r>
              <a:rPr sz="2000" spc="-20"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used.</a:t>
            </a:r>
            <a:endParaRPr sz="2000">
              <a:latin typeface="Arial MT"/>
              <a:cs typeface="Arial MT"/>
            </a:endParaRPr>
          </a:p>
          <a:p>
            <a:pPr marL="826769" lvl="1" indent="-356870">
              <a:lnSpc>
                <a:spcPct val="100000"/>
              </a:lnSpc>
              <a:spcBef>
                <a:spcPts val="484"/>
              </a:spcBef>
              <a:buClr>
                <a:srgbClr val="9999CC"/>
              </a:buClr>
              <a:buSzPct val="80000"/>
              <a:buFont typeface="Wingdings"/>
              <a:buChar char=""/>
              <a:tabLst>
                <a:tab pos="826135" algn="l"/>
                <a:tab pos="826769" algn="l"/>
                <a:tab pos="3154045" algn="l"/>
              </a:tabLst>
            </a:pPr>
            <a:r>
              <a:rPr sz="2000" dirty="0">
                <a:latin typeface="Arial MT"/>
                <a:cs typeface="Arial MT"/>
              </a:rPr>
              <a:t>in</a:t>
            </a:r>
            <a:r>
              <a:rPr sz="2000" spc="-5"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device</a:t>
            </a:r>
            <a:r>
              <a:rPr sz="2000" spc="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in a	location-independent</a:t>
            </a:r>
            <a:r>
              <a:rPr sz="2000" spc="-60" dirty="0">
                <a:latin typeface="Arial MT"/>
                <a:cs typeface="Arial MT"/>
              </a:rPr>
              <a:t> </a:t>
            </a:r>
            <a:r>
              <a:rPr sz="2000" dirty="0">
                <a:latin typeface="Arial MT"/>
                <a:cs typeface="Arial MT"/>
              </a:rPr>
              <a:t>manner.</a:t>
            </a:r>
            <a:endParaRPr sz="2000">
              <a:latin typeface="Arial MT"/>
              <a:cs typeface="Arial MT"/>
            </a:endParaRPr>
          </a:p>
          <a:p>
            <a:pPr lvl="1">
              <a:lnSpc>
                <a:spcPct val="100000"/>
              </a:lnSpc>
              <a:spcBef>
                <a:spcPts val="20"/>
              </a:spcBef>
              <a:buClr>
                <a:srgbClr val="9999CC"/>
              </a:buClr>
              <a:buFont typeface="Wingdings"/>
              <a:buChar char=""/>
            </a:pPr>
            <a:endParaRPr sz="2900">
              <a:latin typeface="Arial MT"/>
              <a:cs typeface="Arial MT"/>
            </a:endParaRPr>
          </a:p>
          <a:p>
            <a:pPr marL="355600" indent="-343535">
              <a:lnSpc>
                <a:spcPct val="100000"/>
              </a:lnSpc>
              <a:spcBef>
                <a:spcPts val="5"/>
              </a:spcBef>
              <a:buClr>
                <a:srgbClr val="00007C"/>
              </a:buClr>
              <a:buSzPct val="75000"/>
              <a:buFont typeface="Wingdings"/>
              <a:buChar char=""/>
              <a:tabLst>
                <a:tab pos="355600" algn="l"/>
                <a:tab pos="356235" algn="l"/>
              </a:tabLst>
            </a:pPr>
            <a:r>
              <a:rPr sz="2000" dirty="0">
                <a:latin typeface="Arial MT"/>
                <a:cs typeface="Arial MT"/>
              </a:rPr>
              <a:t>The</a:t>
            </a:r>
            <a:r>
              <a:rPr sz="2000" spc="-15" dirty="0">
                <a:latin typeface="Arial MT"/>
                <a:cs typeface="Arial MT"/>
              </a:rPr>
              <a:t> </a:t>
            </a:r>
            <a:r>
              <a:rPr sz="2000" dirty="0">
                <a:latin typeface="Arial MT"/>
                <a:cs typeface="Arial MT"/>
              </a:rPr>
              <a:t>data</a:t>
            </a:r>
            <a:r>
              <a:rPr sz="2000" spc="-20" dirty="0">
                <a:latin typeface="Arial MT"/>
                <a:cs typeface="Arial MT"/>
              </a:rPr>
              <a:t> </a:t>
            </a:r>
            <a:r>
              <a:rPr sz="2000" dirty="0">
                <a:latin typeface="Arial MT"/>
                <a:cs typeface="Arial MT"/>
              </a:rPr>
              <a:t>storage</a:t>
            </a:r>
            <a:r>
              <a:rPr sz="2000" spc="-30" dirty="0">
                <a:latin typeface="Arial MT"/>
                <a:cs typeface="Arial MT"/>
              </a:rPr>
              <a:t> </a:t>
            </a:r>
            <a:r>
              <a:rPr sz="2000" dirty="0">
                <a:latin typeface="Arial MT"/>
                <a:cs typeface="Arial MT"/>
              </a:rPr>
              <a:t>strategy</a:t>
            </a:r>
            <a:r>
              <a:rPr sz="2000" spc="-40" dirty="0">
                <a:latin typeface="Arial MT"/>
                <a:cs typeface="Arial MT"/>
              </a:rPr>
              <a:t> </a:t>
            </a:r>
            <a:r>
              <a:rPr sz="2000" dirty="0">
                <a:latin typeface="Arial MT"/>
                <a:cs typeface="Arial MT"/>
              </a:rPr>
              <a:t>can</a:t>
            </a:r>
            <a:r>
              <a:rPr sz="2000" spc="-30" dirty="0">
                <a:latin typeface="Arial MT"/>
                <a:cs typeface="Arial MT"/>
              </a:rPr>
              <a:t> </a:t>
            </a:r>
            <a:r>
              <a:rPr sz="2000" dirty="0">
                <a:latin typeface="Arial MT"/>
                <a:cs typeface="Arial MT"/>
              </a:rPr>
              <a:t>increase</a:t>
            </a:r>
            <a:r>
              <a:rPr sz="2000" spc="-25" dirty="0">
                <a:latin typeface="Arial MT"/>
                <a:cs typeface="Arial MT"/>
              </a:rPr>
              <a:t> </a:t>
            </a:r>
            <a:r>
              <a:rPr sz="2000" dirty="0">
                <a:latin typeface="Arial MT"/>
                <a:cs typeface="Arial MT"/>
              </a:rPr>
              <a:t>reliability, as</a:t>
            </a:r>
            <a:r>
              <a:rPr sz="2000" spc="-5" dirty="0">
                <a:latin typeface="Arial MT"/>
                <a:cs typeface="Arial MT"/>
              </a:rPr>
              <a:t> </a:t>
            </a:r>
            <a:r>
              <a:rPr sz="2000" dirty="0">
                <a:latin typeface="Arial MT"/>
                <a:cs typeface="Arial MT"/>
              </a:rPr>
              <a:t>well</a:t>
            </a:r>
            <a:r>
              <a:rPr sz="2000" spc="-5" dirty="0">
                <a:latin typeface="Arial MT"/>
                <a:cs typeface="Arial MT"/>
              </a:rPr>
              <a:t> </a:t>
            </a:r>
            <a:r>
              <a:rPr sz="2000" dirty="0">
                <a:latin typeface="Arial MT"/>
                <a:cs typeface="Arial MT"/>
              </a:rPr>
              <a:t>as security,</a:t>
            </a:r>
            <a:endParaRPr sz="2000">
              <a:latin typeface="Arial MT"/>
              <a:cs typeface="Arial MT"/>
            </a:endParaRPr>
          </a:p>
          <a:p>
            <a:pPr marL="355600">
              <a:lnSpc>
                <a:spcPct val="100000"/>
              </a:lnSpc>
            </a:pPr>
            <a:r>
              <a:rPr sz="2000" dirty="0">
                <a:latin typeface="Arial MT"/>
                <a:cs typeface="Arial MT"/>
              </a:rPr>
              <a:t>and</a:t>
            </a:r>
            <a:r>
              <a:rPr sz="2000" spc="-25" dirty="0">
                <a:latin typeface="Arial MT"/>
                <a:cs typeface="Arial MT"/>
              </a:rPr>
              <a:t> </a:t>
            </a:r>
            <a:r>
              <a:rPr sz="2000" dirty="0">
                <a:latin typeface="Arial MT"/>
                <a:cs typeface="Arial MT"/>
              </a:rPr>
              <a:t>can</a:t>
            </a:r>
            <a:r>
              <a:rPr sz="2000" spc="-10" dirty="0">
                <a:latin typeface="Arial MT"/>
                <a:cs typeface="Arial MT"/>
              </a:rPr>
              <a:t> </a:t>
            </a:r>
            <a:r>
              <a:rPr sz="2000" dirty="0">
                <a:latin typeface="Arial MT"/>
                <a:cs typeface="Arial MT"/>
              </a:rPr>
              <a:t>lower</a:t>
            </a:r>
            <a:r>
              <a:rPr sz="2000" spc="-25" dirty="0">
                <a:latin typeface="Arial MT"/>
                <a:cs typeface="Arial MT"/>
              </a:rPr>
              <a:t> </a:t>
            </a:r>
            <a:r>
              <a:rPr sz="2000" dirty="0">
                <a:latin typeface="Arial MT"/>
                <a:cs typeface="Arial MT"/>
              </a:rPr>
              <a:t>communication</a:t>
            </a:r>
            <a:r>
              <a:rPr sz="2000" spc="-40" dirty="0">
                <a:latin typeface="Arial MT"/>
                <a:cs typeface="Arial MT"/>
              </a:rPr>
              <a:t> </a:t>
            </a:r>
            <a:r>
              <a:rPr sz="2000" dirty="0">
                <a:latin typeface="Arial MT"/>
                <a:cs typeface="Arial MT"/>
              </a:rPr>
              <a:t>costs.</a:t>
            </a:r>
            <a:endParaRPr sz="20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74319"/>
            <a:ext cx="2869565" cy="514350"/>
          </a:xfrm>
          <a:prstGeom prst="rect">
            <a:avLst/>
          </a:prstGeom>
        </p:spPr>
        <p:txBody>
          <a:bodyPr vert="horz" wrap="square" lIns="0" tIns="13335" rIns="0" bIns="0" rtlCol="0">
            <a:spAutoFit/>
          </a:bodyPr>
          <a:lstStyle/>
          <a:p>
            <a:pPr marL="12700">
              <a:lnSpc>
                <a:spcPct val="100000"/>
              </a:lnSpc>
              <a:spcBef>
                <a:spcPts val="105"/>
              </a:spcBef>
            </a:pPr>
            <a:r>
              <a:rPr dirty="0"/>
              <a:t>Types</a:t>
            </a:r>
            <a:r>
              <a:rPr spc="-60" dirty="0"/>
              <a:t> </a:t>
            </a:r>
            <a:r>
              <a:rPr dirty="0"/>
              <a:t>of</a:t>
            </a:r>
            <a:r>
              <a:rPr spc="-40" dirty="0"/>
              <a:t> </a:t>
            </a:r>
            <a:r>
              <a:rPr spc="-5" dirty="0"/>
              <a:t>clouds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algn="ctr">
              <a:lnSpc>
                <a:spcPts val="1425"/>
              </a:lnSpc>
            </a:pPr>
            <a:r>
              <a:rPr spc="-5" dirty="0"/>
              <a:t>Cloud</a:t>
            </a:r>
            <a:r>
              <a:rPr spc="-35" dirty="0"/>
              <a:t> </a:t>
            </a:r>
            <a:r>
              <a:rPr spc="-5" dirty="0"/>
              <a:t>Computing:</a:t>
            </a:r>
            <a:r>
              <a:rPr spc="-60" dirty="0"/>
              <a:t> </a:t>
            </a:r>
            <a:r>
              <a:rPr dirty="0"/>
              <a:t>Theory</a:t>
            </a:r>
            <a:r>
              <a:rPr spc="-30" dirty="0"/>
              <a:t> </a:t>
            </a:r>
            <a:r>
              <a:rPr spc="-5" dirty="0"/>
              <a:t>and</a:t>
            </a:r>
            <a:r>
              <a:rPr spc="-20" dirty="0"/>
              <a:t> </a:t>
            </a:r>
            <a:r>
              <a:rPr dirty="0"/>
              <a:t>Practice.</a:t>
            </a:r>
          </a:p>
          <a:p>
            <a:pPr marL="1905" algn="ctr">
              <a:lnSpc>
                <a:spcPct val="100000"/>
              </a:lnSpc>
            </a:pPr>
            <a:r>
              <a:rPr dirty="0"/>
              <a:t>Chapter</a:t>
            </a:r>
            <a:r>
              <a:rPr spc="-80" dirty="0"/>
              <a:t> </a:t>
            </a:r>
            <a:r>
              <a:rPr spc="-5" dirty="0"/>
              <a:t>1</a:t>
            </a:r>
          </a:p>
        </p:txBody>
      </p:sp>
      <p:sp>
        <p:nvSpPr>
          <p:cNvPr id="5" name="object 5"/>
          <p:cNvSpPr txBox="1">
            <a:spLocks noGrp="1"/>
          </p:cNvSpPr>
          <p:nvPr>
            <p:ph type="sldNum" sz="quarter" idx="7"/>
          </p:nvPr>
        </p:nvSpPr>
        <p:spPr>
          <a:prstGeom prst="rect">
            <a:avLst/>
          </a:prstGeom>
        </p:spPr>
        <p:txBody>
          <a:bodyPr vert="horz" wrap="square" lIns="0" tIns="27940" rIns="0" bIns="0" rtlCol="0">
            <a:spAutoFit/>
          </a:bodyPr>
          <a:lstStyle/>
          <a:p>
            <a:pPr marL="38100">
              <a:lnSpc>
                <a:spcPct val="100000"/>
              </a:lnSpc>
              <a:spcBef>
                <a:spcPts val="220"/>
              </a:spcBef>
            </a:pPr>
            <a:fld id="{81D60167-4931-47E6-BA6A-407CBD079E47}" type="slidenum">
              <a:rPr dirty="0"/>
              <a:t>9</a:t>
            </a:fld>
            <a:endParaRPr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5" dirty="0"/>
              <a:t>Dan</a:t>
            </a:r>
            <a:r>
              <a:rPr spc="-45" dirty="0"/>
              <a:t> </a:t>
            </a:r>
            <a:r>
              <a:rPr dirty="0"/>
              <a:t>C.</a:t>
            </a:r>
            <a:r>
              <a:rPr spc="-15" dirty="0"/>
              <a:t> </a:t>
            </a:r>
            <a:r>
              <a:rPr spc="-5" dirty="0"/>
              <a:t>Marinescu</a:t>
            </a:r>
          </a:p>
        </p:txBody>
      </p:sp>
      <p:sp>
        <p:nvSpPr>
          <p:cNvPr id="3" name="object 3"/>
          <p:cNvSpPr txBox="1"/>
          <p:nvPr/>
        </p:nvSpPr>
        <p:spPr>
          <a:xfrm>
            <a:off x="535940" y="1378457"/>
            <a:ext cx="7707630" cy="4660265"/>
          </a:xfrm>
          <a:prstGeom prst="rect">
            <a:avLst/>
          </a:prstGeom>
        </p:spPr>
        <p:txBody>
          <a:bodyPr vert="horz" wrap="square" lIns="0" tIns="13335" rIns="0" bIns="0" rtlCol="0">
            <a:spAutoFit/>
          </a:bodyPr>
          <a:lstStyle/>
          <a:p>
            <a:pPr marL="355600" marR="73025" indent="-343535" algn="just">
              <a:lnSpc>
                <a:spcPct val="100000"/>
              </a:lnSpc>
              <a:spcBef>
                <a:spcPts val="105"/>
              </a:spcBef>
              <a:buClr>
                <a:srgbClr val="00007C"/>
              </a:buClr>
              <a:buSzPct val="75000"/>
              <a:buFont typeface="Wingdings"/>
              <a:buChar char=""/>
              <a:tabLst>
                <a:tab pos="356235" algn="l"/>
              </a:tabLst>
            </a:pPr>
            <a:r>
              <a:rPr sz="2000" dirty="0">
                <a:latin typeface="Arial MT"/>
                <a:cs typeface="Arial MT"/>
              </a:rPr>
              <a:t>Public Cloud - the infrastructure is made available to the general </a:t>
            </a:r>
            <a:r>
              <a:rPr sz="2000" spc="-545" dirty="0">
                <a:latin typeface="Arial MT"/>
                <a:cs typeface="Arial MT"/>
              </a:rPr>
              <a:t> </a:t>
            </a:r>
            <a:r>
              <a:rPr sz="2000" dirty="0">
                <a:latin typeface="Arial MT"/>
                <a:cs typeface="Arial MT"/>
              </a:rPr>
              <a:t>public</a:t>
            </a:r>
            <a:r>
              <a:rPr sz="2000" spc="-10"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a large</a:t>
            </a:r>
            <a:r>
              <a:rPr sz="2000" spc="-25" dirty="0">
                <a:latin typeface="Arial MT"/>
                <a:cs typeface="Arial MT"/>
              </a:rPr>
              <a:t> </a:t>
            </a:r>
            <a:r>
              <a:rPr sz="2000" dirty="0">
                <a:latin typeface="Arial MT"/>
                <a:cs typeface="Arial MT"/>
              </a:rPr>
              <a:t>industry</a:t>
            </a:r>
            <a:r>
              <a:rPr sz="2000" spc="-35" dirty="0">
                <a:latin typeface="Arial MT"/>
                <a:cs typeface="Arial MT"/>
              </a:rPr>
              <a:t> </a:t>
            </a:r>
            <a:r>
              <a:rPr sz="2000" dirty="0">
                <a:latin typeface="Arial MT"/>
                <a:cs typeface="Arial MT"/>
              </a:rPr>
              <a:t>group</a:t>
            </a:r>
            <a:r>
              <a:rPr sz="2000" spc="-25"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is owned</a:t>
            </a:r>
            <a:r>
              <a:rPr sz="2000" spc="-25" dirty="0">
                <a:latin typeface="Arial MT"/>
                <a:cs typeface="Arial MT"/>
              </a:rPr>
              <a:t> </a:t>
            </a:r>
            <a:r>
              <a:rPr sz="2000" dirty="0">
                <a:latin typeface="Arial MT"/>
                <a:cs typeface="Arial MT"/>
              </a:rPr>
              <a:t>by</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organization </a:t>
            </a:r>
            <a:r>
              <a:rPr sz="2000" spc="-545" dirty="0">
                <a:latin typeface="Arial MT"/>
                <a:cs typeface="Arial MT"/>
              </a:rPr>
              <a:t> </a:t>
            </a:r>
            <a:r>
              <a:rPr sz="2000" dirty="0">
                <a:latin typeface="Arial MT"/>
                <a:cs typeface="Arial MT"/>
              </a:rPr>
              <a:t>selling</a:t>
            </a:r>
            <a:r>
              <a:rPr sz="2000" spc="-5" dirty="0">
                <a:latin typeface="Arial MT"/>
                <a:cs typeface="Arial MT"/>
              </a:rPr>
              <a:t> </a:t>
            </a:r>
            <a:r>
              <a:rPr sz="2000" dirty="0">
                <a:latin typeface="Arial MT"/>
                <a:cs typeface="Arial MT"/>
              </a:rPr>
              <a:t>cloud</a:t>
            </a:r>
            <a:r>
              <a:rPr sz="2000" spc="-15" dirty="0">
                <a:latin typeface="Arial MT"/>
                <a:cs typeface="Arial MT"/>
              </a:rPr>
              <a:t> </a:t>
            </a:r>
            <a:r>
              <a:rPr sz="2000" dirty="0">
                <a:latin typeface="Arial MT"/>
                <a:cs typeface="Arial MT"/>
              </a:rPr>
              <a:t>services.</a:t>
            </a:r>
          </a:p>
          <a:p>
            <a:pPr>
              <a:lnSpc>
                <a:spcPct val="100000"/>
              </a:lnSpc>
              <a:spcBef>
                <a:spcPts val="25"/>
              </a:spcBef>
              <a:buClr>
                <a:srgbClr val="00007C"/>
              </a:buClr>
              <a:buFont typeface="Wingdings"/>
              <a:buChar char=""/>
            </a:pPr>
            <a:endParaRPr sz="2900" dirty="0">
              <a:latin typeface="Arial MT"/>
              <a:cs typeface="Arial MT"/>
            </a:endParaRPr>
          </a:p>
          <a:p>
            <a:pPr marL="355600" marR="871219" indent="-343535">
              <a:lnSpc>
                <a:spcPct val="100000"/>
              </a:lnSpc>
              <a:buClr>
                <a:srgbClr val="00007C"/>
              </a:buClr>
              <a:buSzPct val="75000"/>
              <a:buFont typeface="Wingdings"/>
              <a:buChar char=""/>
              <a:tabLst>
                <a:tab pos="355600" algn="l"/>
                <a:tab pos="356235" algn="l"/>
              </a:tabLst>
            </a:pPr>
            <a:r>
              <a:rPr sz="2000" dirty="0">
                <a:latin typeface="Arial MT"/>
                <a:cs typeface="Arial MT"/>
              </a:rPr>
              <a:t>Private</a:t>
            </a:r>
            <a:r>
              <a:rPr sz="2000" spc="-15" dirty="0">
                <a:latin typeface="Arial MT"/>
                <a:cs typeface="Arial MT"/>
              </a:rPr>
              <a:t> </a:t>
            </a:r>
            <a:r>
              <a:rPr sz="2000" dirty="0">
                <a:latin typeface="Arial MT"/>
                <a:cs typeface="Arial MT"/>
              </a:rPr>
              <a:t>Cloud</a:t>
            </a:r>
            <a:r>
              <a:rPr sz="2000" spc="-20"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the</a:t>
            </a:r>
            <a:r>
              <a:rPr sz="2000" spc="-10" dirty="0">
                <a:latin typeface="Arial MT"/>
                <a:cs typeface="Arial MT"/>
              </a:rPr>
              <a:t> </a:t>
            </a:r>
            <a:r>
              <a:rPr sz="2000" dirty="0">
                <a:latin typeface="Arial MT"/>
                <a:cs typeface="Arial MT"/>
              </a:rPr>
              <a:t>infrastructure</a:t>
            </a:r>
            <a:r>
              <a:rPr sz="2000" spc="-45" dirty="0">
                <a:latin typeface="Arial MT"/>
                <a:cs typeface="Arial MT"/>
              </a:rPr>
              <a:t> </a:t>
            </a:r>
            <a:r>
              <a:rPr sz="2000" dirty="0">
                <a:latin typeface="Arial MT"/>
                <a:cs typeface="Arial MT"/>
              </a:rPr>
              <a:t>is</a:t>
            </a:r>
            <a:r>
              <a:rPr sz="2000" spc="-5" dirty="0">
                <a:latin typeface="Arial MT"/>
                <a:cs typeface="Arial MT"/>
              </a:rPr>
              <a:t> </a:t>
            </a:r>
            <a:r>
              <a:rPr sz="2000" dirty="0">
                <a:latin typeface="Arial MT"/>
                <a:cs typeface="Arial MT"/>
              </a:rPr>
              <a:t>operated</a:t>
            </a:r>
            <a:r>
              <a:rPr sz="2000" spc="-35" dirty="0">
                <a:latin typeface="Arial MT"/>
                <a:cs typeface="Arial MT"/>
              </a:rPr>
              <a:t> </a:t>
            </a:r>
            <a:r>
              <a:rPr sz="2000" dirty="0">
                <a:latin typeface="Arial MT"/>
                <a:cs typeface="Arial MT"/>
              </a:rPr>
              <a:t>solely</a:t>
            </a:r>
            <a:r>
              <a:rPr sz="2000" spc="-20" dirty="0">
                <a:latin typeface="Arial MT"/>
                <a:cs typeface="Arial MT"/>
              </a:rPr>
              <a:t> </a:t>
            </a:r>
            <a:r>
              <a:rPr sz="2000" dirty="0">
                <a:latin typeface="Arial MT"/>
                <a:cs typeface="Arial MT"/>
              </a:rPr>
              <a:t>for</a:t>
            </a:r>
            <a:r>
              <a:rPr sz="2000" spc="-35" dirty="0">
                <a:latin typeface="Arial MT"/>
                <a:cs typeface="Arial MT"/>
              </a:rPr>
              <a:t> </a:t>
            </a:r>
            <a:r>
              <a:rPr sz="2000" dirty="0">
                <a:latin typeface="Arial MT"/>
                <a:cs typeface="Arial MT"/>
              </a:rPr>
              <a:t>an </a:t>
            </a:r>
            <a:r>
              <a:rPr sz="2000" spc="-540" dirty="0">
                <a:latin typeface="Arial MT"/>
                <a:cs typeface="Arial MT"/>
              </a:rPr>
              <a:t> </a:t>
            </a:r>
            <a:r>
              <a:rPr sz="2000" dirty="0">
                <a:latin typeface="Arial MT"/>
                <a:cs typeface="Arial MT"/>
              </a:rPr>
              <a:t>organization.</a:t>
            </a:r>
          </a:p>
          <a:p>
            <a:pPr>
              <a:lnSpc>
                <a:spcPct val="100000"/>
              </a:lnSpc>
              <a:spcBef>
                <a:spcPts val="25"/>
              </a:spcBef>
              <a:buClr>
                <a:srgbClr val="00007C"/>
              </a:buClr>
              <a:buFont typeface="Wingdings"/>
              <a:buChar char=""/>
            </a:pPr>
            <a:endParaRPr sz="2900" dirty="0">
              <a:latin typeface="Arial MT"/>
              <a:cs typeface="Arial MT"/>
            </a:endParaRPr>
          </a:p>
          <a:p>
            <a:pPr marL="355600" marR="869950" indent="-343535">
              <a:lnSpc>
                <a:spcPct val="100000"/>
              </a:lnSpc>
              <a:buClr>
                <a:srgbClr val="00007C"/>
              </a:buClr>
              <a:buSzPct val="75000"/>
              <a:buFont typeface="Wingdings"/>
              <a:buChar char=""/>
              <a:tabLst>
                <a:tab pos="355600" algn="l"/>
                <a:tab pos="356235" algn="l"/>
              </a:tabLst>
            </a:pPr>
            <a:r>
              <a:rPr sz="2000" dirty="0">
                <a:latin typeface="Arial MT"/>
                <a:cs typeface="Arial MT"/>
              </a:rPr>
              <a:t>Community</a:t>
            </a:r>
            <a:r>
              <a:rPr sz="2000" spc="-35" dirty="0">
                <a:latin typeface="Arial MT"/>
                <a:cs typeface="Arial MT"/>
              </a:rPr>
              <a:t> </a:t>
            </a:r>
            <a:r>
              <a:rPr sz="2000" dirty="0">
                <a:latin typeface="Arial MT"/>
                <a:cs typeface="Arial MT"/>
              </a:rPr>
              <a:t>Cloud</a:t>
            </a:r>
            <a:r>
              <a:rPr sz="2000" spc="-5"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infrastructure</a:t>
            </a:r>
            <a:r>
              <a:rPr sz="2000" spc="-45"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shared</a:t>
            </a:r>
            <a:r>
              <a:rPr sz="2000" spc="-25" dirty="0">
                <a:latin typeface="Arial MT"/>
                <a:cs typeface="Arial MT"/>
              </a:rPr>
              <a:t> </a:t>
            </a:r>
            <a:r>
              <a:rPr sz="2000" dirty="0">
                <a:latin typeface="Arial MT"/>
                <a:cs typeface="Arial MT"/>
              </a:rPr>
              <a:t>by</a:t>
            </a:r>
            <a:r>
              <a:rPr sz="2000" spc="-25" dirty="0">
                <a:latin typeface="Arial MT"/>
                <a:cs typeface="Arial MT"/>
              </a:rPr>
              <a:t> </a:t>
            </a:r>
            <a:r>
              <a:rPr sz="2000" dirty="0">
                <a:latin typeface="Arial MT"/>
                <a:cs typeface="Arial MT"/>
              </a:rPr>
              <a:t>several </a:t>
            </a:r>
            <a:r>
              <a:rPr sz="2000" spc="-540" dirty="0">
                <a:latin typeface="Arial MT"/>
                <a:cs typeface="Arial MT"/>
              </a:rPr>
              <a:t> </a:t>
            </a:r>
            <a:r>
              <a:rPr sz="2000" dirty="0">
                <a:latin typeface="Arial MT"/>
                <a:cs typeface="Arial MT"/>
              </a:rPr>
              <a:t>organizations and supports a community that has shared </a:t>
            </a:r>
            <a:r>
              <a:rPr sz="2000" spc="5" dirty="0">
                <a:latin typeface="Arial MT"/>
                <a:cs typeface="Arial MT"/>
              </a:rPr>
              <a:t> </a:t>
            </a:r>
            <a:r>
              <a:rPr sz="2000" dirty="0">
                <a:latin typeface="Arial MT"/>
                <a:cs typeface="Arial MT"/>
              </a:rPr>
              <a:t>concerns.</a:t>
            </a:r>
          </a:p>
          <a:p>
            <a:pPr>
              <a:lnSpc>
                <a:spcPct val="100000"/>
              </a:lnSpc>
              <a:spcBef>
                <a:spcPts val="30"/>
              </a:spcBef>
              <a:buClr>
                <a:srgbClr val="00007C"/>
              </a:buClr>
              <a:buFont typeface="Wingdings"/>
              <a:buChar char=""/>
            </a:pPr>
            <a:endParaRPr sz="2900" dirty="0">
              <a:latin typeface="Arial MT"/>
              <a:cs typeface="Arial MT"/>
            </a:endParaRPr>
          </a:p>
          <a:p>
            <a:pPr marL="355600" marR="5080" indent="-343535">
              <a:lnSpc>
                <a:spcPct val="100000"/>
              </a:lnSpc>
              <a:buClr>
                <a:srgbClr val="00007C"/>
              </a:buClr>
              <a:buSzPct val="75000"/>
              <a:buFont typeface="Wingdings"/>
              <a:buChar char=""/>
              <a:tabLst>
                <a:tab pos="355600" algn="l"/>
                <a:tab pos="356235" algn="l"/>
              </a:tabLst>
            </a:pPr>
            <a:r>
              <a:rPr sz="2000" dirty="0">
                <a:latin typeface="Arial MT"/>
                <a:cs typeface="Arial MT"/>
              </a:rPr>
              <a:t>Hybrid</a:t>
            </a:r>
            <a:r>
              <a:rPr sz="2000" spc="-15" dirty="0">
                <a:latin typeface="Arial MT"/>
                <a:cs typeface="Arial MT"/>
              </a:rPr>
              <a:t> </a:t>
            </a:r>
            <a:r>
              <a:rPr sz="2000" dirty="0">
                <a:latin typeface="Arial MT"/>
                <a:cs typeface="Arial MT"/>
              </a:rPr>
              <a:t>Cloud</a:t>
            </a:r>
            <a:r>
              <a:rPr sz="2000" spc="-10" dirty="0">
                <a:latin typeface="Arial MT"/>
                <a:cs typeface="Arial MT"/>
              </a:rPr>
              <a:t> </a:t>
            </a:r>
            <a:r>
              <a:rPr sz="2000" dirty="0">
                <a:latin typeface="Arial MT"/>
                <a:cs typeface="Arial MT"/>
              </a:rPr>
              <a:t>-</a:t>
            </a:r>
            <a:r>
              <a:rPr sz="2000" spc="-15" dirty="0">
                <a:latin typeface="Arial MT"/>
                <a:cs typeface="Arial MT"/>
              </a:rPr>
              <a:t> </a:t>
            </a:r>
            <a:r>
              <a:rPr sz="2000" dirty="0">
                <a:latin typeface="Arial MT"/>
                <a:cs typeface="Arial MT"/>
              </a:rPr>
              <a:t>composition</a:t>
            </a:r>
            <a:r>
              <a:rPr sz="2000" spc="-20"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two</a:t>
            </a:r>
            <a:r>
              <a:rPr sz="2000" spc="-15" dirty="0">
                <a:latin typeface="Arial MT"/>
                <a:cs typeface="Arial MT"/>
              </a:rPr>
              <a:t> </a:t>
            </a:r>
            <a:r>
              <a:rPr sz="2000" dirty="0">
                <a:latin typeface="Arial MT"/>
                <a:cs typeface="Arial MT"/>
              </a:rPr>
              <a:t>or</a:t>
            </a:r>
            <a:r>
              <a:rPr sz="2000" spc="-15" dirty="0">
                <a:latin typeface="Arial MT"/>
                <a:cs typeface="Arial MT"/>
              </a:rPr>
              <a:t> </a:t>
            </a:r>
            <a:r>
              <a:rPr sz="2000" dirty="0">
                <a:latin typeface="Arial MT"/>
                <a:cs typeface="Arial MT"/>
              </a:rPr>
              <a:t>more</a:t>
            </a:r>
            <a:r>
              <a:rPr sz="2000" spc="-25" dirty="0">
                <a:latin typeface="Arial MT"/>
                <a:cs typeface="Arial MT"/>
              </a:rPr>
              <a:t> </a:t>
            </a:r>
            <a:r>
              <a:rPr sz="2000" dirty="0">
                <a:latin typeface="Arial MT"/>
                <a:cs typeface="Arial MT"/>
              </a:rPr>
              <a:t>clouds</a:t>
            </a:r>
            <a:r>
              <a:rPr sz="2000" spc="-5" dirty="0">
                <a:latin typeface="Arial MT"/>
                <a:cs typeface="Arial MT"/>
              </a:rPr>
              <a:t> </a:t>
            </a:r>
            <a:r>
              <a:rPr sz="2000" dirty="0">
                <a:latin typeface="Arial MT"/>
                <a:cs typeface="Arial MT"/>
              </a:rPr>
              <a:t>(public,</a:t>
            </a:r>
            <a:r>
              <a:rPr sz="2000" spc="-25" dirty="0">
                <a:latin typeface="Arial MT"/>
                <a:cs typeface="Arial MT"/>
              </a:rPr>
              <a:t> </a:t>
            </a:r>
            <a:r>
              <a:rPr sz="2000" dirty="0">
                <a:latin typeface="Arial MT"/>
                <a:cs typeface="Arial MT"/>
              </a:rPr>
              <a:t>private, </a:t>
            </a:r>
            <a:r>
              <a:rPr sz="2000" spc="-545" dirty="0">
                <a:latin typeface="Arial MT"/>
                <a:cs typeface="Arial MT"/>
              </a:rPr>
              <a:t> </a:t>
            </a:r>
            <a:r>
              <a:rPr sz="2000" dirty="0">
                <a:latin typeface="Arial MT"/>
                <a:cs typeface="Arial MT"/>
              </a:rPr>
              <a:t>or community) as unique entities but bound by standardized </a:t>
            </a:r>
            <a:r>
              <a:rPr sz="2000" spc="5" dirty="0">
                <a:latin typeface="Arial MT"/>
                <a:cs typeface="Arial MT"/>
              </a:rPr>
              <a:t> </a:t>
            </a:r>
            <a:r>
              <a:rPr sz="2000" dirty="0">
                <a:latin typeface="Arial MT"/>
                <a:cs typeface="Arial MT"/>
              </a:rPr>
              <a:t>technology</a:t>
            </a:r>
            <a:r>
              <a:rPr sz="2000" spc="-35" dirty="0">
                <a:latin typeface="Arial MT"/>
                <a:cs typeface="Arial MT"/>
              </a:rPr>
              <a:t> </a:t>
            </a:r>
            <a:r>
              <a:rPr sz="2000" dirty="0">
                <a:latin typeface="Arial MT"/>
                <a:cs typeface="Arial MT"/>
              </a:rPr>
              <a:t>that</a:t>
            </a:r>
            <a:r>
              <a:rPr sz="2000" spc="-25" dirty="0">
                <a:latin typeface="Arial MT"/>
                <a:cs typeface="Arial MT"/>
              </a:rPr>
              <a:t> </a:t>
            </a:r>
            <a:r>
              <a:rPr sz="2000" dirty="0">
                <a:latin typeface="Arial MT"/>
                <a:cs typeface="Arial MT"/>
              </a:rPr>
              <a:t>enables</a:t>
            </a:r>
            <a:r>
              <a:rPr sz="2000" spc="-25" dirty="0">
                <a:latin typeface="Arial MT"/>
                <a:cs typeface="Arial MT"/>
              </a:rPr>
              <a:t> </a:t>
            </a:r>
            <a:r>
              <a:rPr sz="2000" dirty="0">
                <a:latin typeface="Arial MT"/>
                <a:cs typeface="Arial MT"/>
              </a:rPr>
              <a:t>data</a:t>
            </a:r>
            <a:r>
              <a:rPr sz="2000" spc="-15" dirty="0">
                <a:latin typeface="Arial MT"/>
                <a:cs typeface="Arial MT"/>
              </a:rPr>
              <a:t> </a:t>
            </a:r>
            <a:r>
              <a:rPr sz="2000" dirty="0">
                <a:latin typeface="Arial MT"/>
                <a:cs typeface="Arial MT"/>
              </a:rPr>
              <a:t>and</a:t>
            </a:r>
            <a:r>
              <a:rPr sz="2000" spc="-5" dirty="0">
                <a:latin typeface="Arial MT"/>
                <a:cs typeface="Arial MT"/>
              </a:rPr>
              <a:t> </a:t>
            </a:r>
            <a:r>
              <a:rPr sz="2000" dirty="0">
                <a:latin typeface="Arial MT"/>
                <a:cs typeface="Arial MT"/>
              </a:rPr>
              <a:t>application</a:t>
            </a:r>
            <a:r>
              <a:rPr sz="2000" spc="-20" dirty="0">
                <a:latin typeface="Arial MT"/>
                <a:cs typeface="Arial MT"/>
              </a:rPr>
              <a:t> </a:t>
            </a:r>
            <a:r>
              <a:rPr sz="2000" dirty="0">
                <a:latin typeface="Arial MT"/>
                <a:cs typeface="Arial MT"/>
              </a:rPr>
              <a:t>portability.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409</TotalTime>
  <Words>2404</Words>
  <Application>Microsoft Office PowerPoint</Application>
  <PresentationFormat>On-screen Show (4:3)</PresentationFormat>
  <Paragraphs>415</Paragraphs>
  <Slides>27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Arial</vt:lpstr>
      <vt:lpstr>Arial Black</vt:lpstr>
      <vt:lpstr>Arial MT</vt:lpstr>
      <vt:lpstr>Calibri</vt:lpstr>
      <vt:lpstr>Google Sans</vt:lpstr>
      <vt:lpstr>Times New Roman</vt:lpstr>
      <vt:lpstr>Wingdings</vt:lpstr>
      <vt:lpstr>Office Theme</vt:lpstr>
      <vt:lpstr>apter 1 – Introduction</vt:lpstr>
      <vt:lpstr>Contents</vt:lpstr>
      <vt:lpstr>Network-centric computing</vt:lpstr>
      <vt:lpstr>Network-centric content</vt:lpstr>
      <vt:lpstr>Network-centric computing and content</vt:lpstr>
      <vt:lpstr>Evolution of concepts and technologies</vt:lpstr>
      <vt:lpstr>Cloud computing</vt:lpstr>
      <vt:lpstr>Cloud computing (cont’d)</vt:lpstr>
      <vt:lpstr>Types of clouds</vt:lpstr>
      <vt:lpstr>The “good” about cloud computing</vt:lpstr>
      <vt:lpstr>More “good” about cloud computing</vt:lpstr>
      <vt:lpstr>Why cloud computing could be successful  when other paradigms have failed?</vt:lpstr>
      <vt:lpstr>Challenges for cloud computing</vt:lpstr>
      <vt:lpstr>More challenges</vt:lpstr>
      <vt:lpstr>PowerPoint Presentation</vt:lpstr>
      <vt:lpstr>Cloud delivery models</vt:lpstr>
      <vt:lpstr>Software-as-a-Service (SaaS)</vt:lpstr>
      <vt:lpstr>Platform-as-a-Service (PaaS)</vt:lpstr>
      <vt:lpstr>Infrastructure-as-a-Service (IaaS)</vt:lpstr>
      <vt:lpstr>PowerPoint Presentation</vt:lpstr>
      <vt:lpstr>Cloud activities</vt:lpstr>
      <vt:lpstr>Cloud activities (cont’d)</vt:lpstr>
      <vt:lpstr>Cloud activities (cont’d)</vt:lpstr>
      <vt:lpstr>NIST cloud reference model</vt:lpstr>
      <vt:lpstr>Ethical issues</vt:lpstr>
      <vt:lpstr>Privacy issues</vt:lpstr>
      <vt:lpstr>Cloud vulnerabilities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Usma Manzoor</cp:lastModifiedBy>
  <cp:revision>4</cp:revision>
  <dcterms:created xsi:type="dcterms:W3CDTF">2024-09-10T10:45:24Z</dcterms:created>
  <dcterms:modified xsi:type="dcterms:W3CDTF">2024-09-19T12:33:41Z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2013-04-18T00:00:00Z</vt:filetime>
  </property>
  <property fmtid="{D5CDD505-2E9C-101B-9397-08002B2CF9AE}" pid="3" name="Creator">
    <vt:lpwstr>Microsoft® PowerPoint® 2010</vt:lpwstr>
  </property>
  <property fmtid="{D5CDD505-2E9C-101B-9397-08002B2CF9AE}" pid="4" name="LastSaved">
    <vt:filetime>2024-09-10T00:00:00Z</vt:filetime>
  </property>
</Properties>
</file>