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8" r:id="rId17"/>
    <p:sldId id="279" r:id="rId18"/>
    <p:sldId id="280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052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16151" y="1690624"/>
            <a:ext cx="7428230" cy="2533650"/>
          </a:xfrm>
          <a:custGeom>
            <a:avLst/>
            <a:gdLst/>
            <a:ahLst/>
            <a:cxnLst/>
            <a:rect l="l" t="t" r="r" b="b"/>
            <a:pathLst>
              <a:path w="7428230" h="2533650">
                <a:moveTo>
                  <a:pt x="7427976" y="0"/>
                </a:moveTo>
                <a:lnTo>
                  <a:pt x="0" y="0"/>
                </a:lnTo>
                <a:lnTo>
                  <a:pt x="0" y="2533650"/>
                </a:lnTo>
                <a:lnTo>
                  <a:pt x="7427976" y="2533650"/>
                </a:lnTo>
                <a:lnTo>
                  <a:pt x="7427976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3087" y="3592575"/>
            <a:ext cx="568325" cy="631825"/>
          </a:xfrm>
          <a:custGeom>
            <a:avLst/>
            <a:gdLst/>
            <a:ahLst/>
            <a:cxnLst/>
            <a:rect l="l" t="t" r="r" b="b"/>
            <a:pathLst>
              <a:path w="568325" h="631825">
                <a:moveTo>
                  <a:pt x="0" y="631825"/>
                </a:moveTo>
                <a:lnTo>
                  <a:pt x="568325" y="631825"/>
                </a:lnTo>
                <a:lnTo>
                  <a:pt x="568325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6151" y="1066799"/>
            <a:ext cx="1151255" cy="1257935"/>
          </a:xfrm>
          <a:custGeom>
            <a:avLst/>
            <a:gdLst/>
            <a:ahLst/>
            <a:cxnLst/>
            <a:rect l="l" t="t" r="r" b="b"/>
            <a:pathLst>
              <a:path w="1151255" h="1257935">
                <a:moveTo>
                  <a:pt x="565150" y="623887"/>
                </a:moveTo>
                <a:lnTo>
                  <a:pt x="0" y="623887"/>
                </a:lnTo>
                <a:lnTo>
                  <a:pt x="0" y="1257363"/>
                </a:lnTo>
                <a:lnTo>
                  <a:pt x="565150" y="1257363"/>
                </a:lnTo>
                <a:lnTo>
                  <a:pt x="565150" y="623887"/>
                </a:lnTo>
                <a:close/>
              </a:path>
              <a:path w="1151255" h="1257935">
                <a:moveTo>
                  <a:pt x="1150937" y="0"/>
                </a:moveTo>
                <a:lnTo>
                  <a:pt x="565150" y="0"/>
                </a:lnTo>
                <a:lnTo>
                  <a:pt x="565150" y="623887"/>
                </a:lnTo>
                <a:lnTo>
                  <a:pt x="1150937" y="623887"/>
                </a:lnTo>
                <a:lnTo>
                  <a:pt x="1150937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41412" y="3592575"/>
            <a:ext cx="584200" cy="631825"/>
          </a:xfrm>
          <a:custGeom>
            <a:avLst/>
            <a:gdLst/>
            <a:ahLst/>
            <a:cxnLst/>
            <a:rect l="l" t="t" r="r" b="b"/>
            <a:pathLst>
              <a:path w="584200" h="631825">
                <a:moveTo>
                  <a:pt x="0" y="631825"/>
                </a:moveTo>
                <a:lnTo>
                  <a:pt x="584200" y="631825"/>
                </a:lnTo>
                <a:lnTo>
                  <a:pt x="584200" y="0"/>
                </a:lnTo>
                <a:lnTo>
                  <a:pt x="0" y="0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281301" y="1690687"/>
            <a:ext cx="586105" cy="643255"/>
          </a:xfrm>
          <a:custGeom>
            <a:avLst/>
            <a:gdLst/>
            <a:ahLst/>
            <a:cxnLst/>
            <a:rect l="l" t="t" r="r" b="b"/>
            <a:pathLst>
              <a:path w="586105" h="643255">
                <a:moveTo>
                  <a:pt x="585787" y="0"/>
                </a:moveTo>
                <a:lnTo>
                  <a:pt x="0" y="0"/>
                </a:lnTo>
                <a:lnTo>
                  <a:pt x="0" y="642937"/>
                </a:lnTo>
                <a:lnTo>
                  <a:pt x="585787" y="642937"/>
                </a:lnTo>
                <a:lnTo>
                  <a:pt x="585787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2324163"/>
            <a:ext cx="582930" cy="633730"/>
          </a:xfrm>
          <a:custGeom>
            <a:avLst/>
            <a:gdLst/>
            <a:ahLst/>
            <a:cxnLst/>
            <a:rect l="l" t="t" r="r" b="b"/>
            <a:pathLst>
              <a:path w="582930" h="633730">
                <a:moveTo>
                  <a:pt x="582612" y="0"/>
                </a:moveTo>
                <a:lnTo>
                  <a:pt x="0" y="0"/>
                </a:lnTo>
                <a:lnTo>
                  <a:pt x="0" y="633412"/>
                </a:lnTo>
                <a:lnTo>
                  <a:pt x="582612" y="633412"/>
                </a:lnTo>
                <a:lnTo>
                  <a:pt x="582612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16151" y="2324163"/>
            <a:ext cx="574675" cy="633730"/>
          </a:xfrm>
          <a:custGeom>
            <a:avLst/>
            <a:gdLst/>
            <a:ahLst/>
            <a:cxnLst/>
            <a:rect l="l" t="t" r="r" b="b"/>
            <a:pathLst>
              <a:path w="574675" h="633730">
                <a:moveTo>
                  <a:pt x="574675" y="0"/>
                </a:moveTo>
                <a:lnTo>
                  <a:pt x="0" y="0"/>
                </a:lnTo>
                <a:lnTo>
                  <a:pt x="0" y="633412"/>
                </a:lnTo>
                <a:lnTo>
                  <a:pt x="574675" y="633412"/>
                </a:lnTo>
                <a:lnTo>
                  <a:pt x="574675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73087" y="2948050"/>
            <a:ext cx="568325" cy="644525"/>
          </a:xfrm>
          <a:custGeom>
            <a:avLst/>
            <a:gdLst/>
            <a:ahLst/>
            <a:cxnLst/>
            <a:rect l="l" t="t" r="r" b="b"/>
            <a:pathLst>
              <a:path w="568325" h="644525">
                <a:moveTo>
                  <a:pt x="0" y="644525"/>
                </a:moveTo>
                <a:lnTo>
                  <a:pt x="568325" y="644525"/>
                </a:lnTo>
                <a:lnTo>
                  <a:pt x="568325" y="0"/>
                </a:lnTo>
                <a:lnTo>
                  <a:pt x="0" y="0"/>
                </a:lnTo>
                <a:lnTo>
                  <a:pt x="0" y="64452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41412" y="2948050"/>
            <a:ext cx="584200" cy="644525"/>
          </a:xfrm>
          <a:custGeom>
            <a:avLst/>
            <a:gdLst/>
            <a:ahLst/>
            <a:cxnLst/>
            <a:rect l="l" t="t" r="r" b="b"/>
            <a:pathLst>
              <a:path w="584200" h="644525">
                <a:moveTo>
                  <a:pt x="584200" y="0"/>
                </a:moveTo>
                <a:lnTo>
                  <a:pt x="0" y="0"/>
                </a:lnTo>
                <a:lnTo>
                  <a:pt x="0" y="644525"/>
                </a:lnTo>
                <a:lnTo>
                  <a:pt x="584200" y="644525"/>
                </a:lnTo>
                <a:lnTo>
                  <a:pt x="5842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63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874"/>
                </a:moveTo>
                <a:lnTo>
                  <a:pt x="0" y="134874"/>
                </a:lnTo>
                <a:lnTo>
                  <a:pt x="0" y="271399"/>
                </a:lnTo>
                <a:lnTo>
                  <a:pt x="138112" y="271399"/>
                </a:lnTo>
                <a:lnTo>
                  <a:pt x="138112" y="134874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874"/>
                </a:lnTo>
                <a:lnTo>
                  <a:pt x="277812" y="134874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88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03097"/>
            <a:ext cx="66814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934" y="1308266"/>
            <a:ext cx="8152130" cy="421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28594" y="6292808"/>
            <a:ext cx="2683510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91537"/>
            <a:ext cx="124587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3043" y="6441350"/>
            <a:ext cx="28067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1412" y="2328894"/>
            <a:ext cx="1181100" cy="629285"/>
          </a:xfrm>
          <a:prstGeom prst="rect">
            <a:avLst/>
          </a:prstGeom>
          <a:solidFill>
            <a:srgbClr val="CCCCE6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3155"/>
              </a:lnSpc>
            </a:pPr>
            <a:r>
              <a:rPr sz="4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Ch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6399" y="2107818"/>
            <a:ext cx="5699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</a:rPr>
              <a:t>apter</a:t>
            </a:r>
            <a:r>
              <a:rPr sz="4000" spc="5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2</a:t>
            </a:r>
            <a:r>
              <a:rPr sz="4000" spc="50" dirty="0">
                <a:solidFill>
                  <a:srgbClr val="FFFFFF"/>
                </a:solidFill>
              </a:rPr>
              <a:t> </a:t>
            </a:r>
            <a:r>
              <a:rPr sz="4000" spc="1050" dirty="0">
                <a:solidFill>
                  <a:srgbClr val="FFFFFF"/>
                </a:solidFill>
              </a:rPr>
              <a:t>–</a:t>
            </a:r>
            <a:r>
              <a:rPr sz="4000" spc="4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Basic</a:t>
            </a:r>
            <a:r>
              <a:rPr sz="4000" spc="3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Concepts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1894"/>
            <a:ext cx="78333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Desirable</a:t>
            </a:r>
            <a:r>
              <a:rPr spc="5" dirty="0"/>
              <a:t> </a:t>
            </a:r>
            <a:r>
              <a:rPr spc="-5" dirty="0"/>
              <a:t>properties</a:t>
            </a:r>
            <a:r>
              <a:rPr spc="1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spc="-5" dirty="0"/>
              <a:t>distributed</a:t>
            </a:r>
            <a:r>
              <a:rPr spc="5" dirty="0"/>
              <a:t> </a:t>
            </a:r>
            <a:r>
              <a:rPr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991" y="1130553"/>
            <a:ext cx="8561070" cy="502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0236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Access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transparency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local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remote</a:t>
            </a:r>
            <a:r>
              <a:rPr sz="2000" spc="-5" dirty="0">
                <a:latin typeface="Microsoft Sans Serif"/>
                <a:cs typeface="Microsoft Sans Serif"/>
              </a:rPr>
              <a:t> information</a:t>
            </a:r>
            <a:r>
              <a:rPr sz="2000" dirty="0">
                <a:latin typeface="Microsoft Sans Serif"/>
                <a:cs typeface="Microsoft Sans Serif"/>
              </a:rPr>
              <a:t> objects are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identical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operations.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Location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transparency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 </a:t>
            </a:r>
            <a:r>
              <a:rPr sz="2000" dirty="0">
                <a:latin typeface="Microsoft Sans Serif"/>
                <a:cs typeface="Microsoft Sans Serif"/>
              </a:rPr>
              <a:t>objects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without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knowledge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</a:t>
            </a:r>
            <a:r>
              <a:rPr sz="2000" spc="-5" dirty="0">
                <a:latin typeface="Microsoft Sans Serif"/>
                <a:cs typeface="Microsoft Sans Serif"/>
              </a:rPr>
              <a:t>their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location.</a:t>
            </a:r>
            <a:endParaRPr sz="2000">
              <a:latin typeface="Microsoft Sans Serif"/>
              <a:cs typeface="Microsoft Sans Serif"/>
            </a:endParaRPr>
          </a:p>
          <a:p>
            <a:pPr marL="355600" marR="31369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4515485" algn="l"/>
              </a:tabLst>
            </a:pPr>
            <a:r>
              <a:rPr sz="2000" dirty="0">
                <a:latin typeface="Microsoft Sans Serif"/>
                <a:cs typeface="Microsoft Sans Serif"/>
              </a:rPr>
              <a:t>Concurrency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transparency -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several	processes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run </a:t>
            </a:r>
            <a:r>
              <a:rPr sz="2000" spc="-5" dirty="0">
                <a:latin typeface="Microsoft Sans Serif"/>
                <a:cs typeface="Microsoft Sans Serif"/>
              </a:rPr>
              <a:t>concurrently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using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shared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 </a:t>
            </a:r>
            <a:r>
              <a:rPr sz="2000" dirty="0">
                <a:latin typeface="Microsoft Sans Serif"/>
                <a:cs typeface="Microsoft Sans Serif"/>
              </a:rPr>
              <a:t>objects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interference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among them.</a:t>
            </a:r>
            <a:endParaRPr sz="2000">
              <a:latin typeface="Microsoft Sans Serif"/>
              <a:cs typeface="Microsoft Sans Serif"/>
            </a:endParaRPr>
          </a:p>
          <a:p>
            <a:pPr marL="355600" marR="675005" indent="-342900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Replication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transparency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multiple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instances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</a:t>
            </a:r>
            <a:r>
              <a:rPr sz="2000" dirty="0">
                <a:latin typeface="Microsoft Sans Serif"/>
                <a:cs typeface="Microsoft Sans Serif"/>
              </a:rPr>
              <a:t> objects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increase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reliability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knowledge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users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applications.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Failure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transparency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concealment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faults.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Migration</a:t>
            </a:r>
            <a:r>
              <a:rPr sz="2000" dirty="0">
                <a:latin typeface="Microsoft Sans Serif"/>
                <a:cs typeface="Microsoft Sans Serif"/>
              </a:rPr>
              <a:t> transparency -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 </a:t>
            </a:r>
            <a:r>
              <a:rPr sz="2000" dirty="0">
                <a:latin typeface="Microsoft Sans Serif"/>
                <a:cs typeface="Microsoft Sans Serif"/>
              </a:rPr>
              <a:t>objects</a:t>
            </a:r>
            <a:r>
              <a:rPr sz="2000" spc="-5" dirty="0">
                <a:latin typeface="Microsoft Sans Serif"/>
                <a:cs typeface="Microsoft Sans Serif"/>
              </a:rPr>
              <a:t> 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 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moved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without </a:t>
            </a:r>
            <a:r>
              <a:rPr sz="2000" spc="-5" dirty="0">
                <a:latin typeface="Microsoft Sans Serif"/>
                <a:cs typeface="Microsoft Sans Serif"/>
              </a:rPr>
              <a:t>affecting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operation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performed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them.</a:t>
            </a:r>
            <a:endParaRPr sz="2000">
              <a:latin typeface="Microsoft Sans Serif"/>
              <a:cs typeface="Microsoft Sans Serif"/>
            </a:endParaRPr>
          </a:p>
          <a:p>
            <a:pPr marL="355600" marR="33147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Performance transparency - the system can be reconfigured based on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load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" dirty="0">
                <a:latin typeface="Microsoft Sans Serif"/>
                <a:cs typeface="Microsoft Sans Serif"/>
              </a:rPr>
              <a:t>quality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service requirements.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Scaling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transparency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applications</a:t>
            </a:r>
            <a:r>
              <a:rPr sz="2000" dirty="0">
                <a:latin typeface="Microsoft Sans Serif"/>
                <a:cs typeface="Microsoft Sans Serif"/>
              </a:rPr>
              <a:t> can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scale without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change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structure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without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affecting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7397"/>
            <a:ext cx="4921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Processes,</a:t>
            </a:r>
            <a:r>
              <a:rPr spc="-20" dirty="0"/>
              <a:t> </a:t>
            </a:r>
            <a:r>
              <a:rPr spc="-5" dirty="0"/>
              <a:t>threads,</a:t>
            </a:r>
            <a:r>
              <a:rPr spc="-10" dirty="0"/>
              <a:t> </a:t>
            </a:r>
            <a:r>
              <a:rPr dirty="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0429"/>
            <a:ext cx="8033384" cy="469900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Microsoft Sans Serif"/>
                <a:cs typeface="Microsoft Sans Serif"/>
              </a:rPr>
              <a:t>Dispatchable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units </a:t>
            </a:r>
            <a:r>
              <a:rPr sz="2000" dirty="0">
                <a:latin typeface="Microsoft Sans Serif"/>
                <a:cs typeface="Microsoft Sans Serif"/>
              </a:rPr>
              <a:t>of work: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Process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program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execution.</a:t>
            </a:r>
            <a:endParaRPr sz="1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Thread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light-weight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process.</a:t>
            </a:r>
            <a:endParaRPr sz="180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ct val="10000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State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process/thread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ensemble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</a:t>
            </a:r>
            <a:r>
              <a:rPr sz="2000" dirty="0">
                <a:latin typeface="Microsoft Sans Serif"/>
                <a:cs typeface="Microsoft Sans Serif"/>
              </a:rPr>
              <a:t> we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restart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process/thread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after 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suspended.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Event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change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process.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Local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events.</a:t>
            </a:r>
            <a:endParaRPr sz="1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events.</a:t>
            </a:r>
            <a:endParaRPr sz="1800">
              <a:latin typeface="Microsoft Sans Serif"/>
              <a:cs typeface="Microsoft Sans Serif"/>
            </a:endParaRPr>
          </a:p>
          <a:p>
            <a:pPr marL="355600" marR="451484" indent="-343535">
              <a:lnSpc>
                <a:spcPct val="100000"/>
              </a:lnSpc>
              <a:spcBef>
                <a:spcPts val="47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  <a:tab pos="2451100" algn="l"/>
                <a:tab pos="6836409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Process group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collection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cooperating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processes;	</a:t>
            </a:r>
            <a:r>
              <a:rPr sz="2000" spc="-5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 processes work </a:t>
            </a:r>
            <a:r>
              <a:rPr sz="2000" spc="-5" dirty="0">
                <a:latin typeface="Microsoft Sans Serif"/>
                <a:cs typeface="Microsoft Sans Serif"/>
              </a:rPr>
              <a:t>in </a:t>
            </a:r>
            <a:r>
              <a:rPr sz="2000" dirty="0">
                <a:latin typeface="Microsoft Sans Serif"/>
                <a:cs typeface="Microsoft Sans Serif"/>
              </a:rPr>
              <a:t>concert and communicate </a:t>
            </a:r>
            <a:r>
              <a:rPr sz="2000" spc="-5" dirty="0">
                <a:latin typeface="Microsoft Sans Serif"/>
                <a:cs typeface="Microsoft Sans Serif"/>
              </a:rPr>
              <a:t>with </a:t>
            </a:r>
            <a:r>
              <a:rPr sz="2000" dirty="0">
                <a:latin typeface="Microsoft Sans Serif"/>
                <a:cs typeface="Microsoft Sans Serif"/>
              </a:rPr>
              <a:t>one another </a:t>
            </a:r>
            <a:r>
              <a:rPr sz="2000" spc="-5" dirty="0">
                <a:latin typeface="Microsoft Sans Serif"/>
                <a:cs typeface="Microsoft Sans Serif"/>
              </a:rPr>
              <a:t>in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order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reach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goal.</a:t>
            </a:r>
            <a:endParaRPr sz="2000">
              <a:latin typeface="Microsoft Sans Serif"/>
              <a:cs typeface="Microsoft Sans Serif"/>
            </a:endParaRPr>
          </a:p>
          <a:p>
            <a:pPr marL="355600" marR="55244" indent="-34353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global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state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distributed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system</a:t>
            </a:r>
            <a:r>
              <a:rPr sz="2000" dirty="0">
                <a:latin typeface="Microsoft Sans Serif"/>
                <a:cs typeface="Microsoft Sans Serif"/>
              </a:rPr>
              <a:t> consisting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several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channels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union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states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individual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channels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8645"/>
            <a:ext cx="7245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Messages</a:t>
            </a:r>
            <a:r>
              <a:rPr spc="-5" dirty="0"/>
              <a:t> and</a:t>
            </a:r>
            <a:r>
              <a:rPr spc="5" dirty="0"/>
              <a:t> </a:t>
            </a:r>
            <a:r>
              <a:rPr spc="-5" dirty="0"/>
              <a:t>communication</a:t>
            </a:r>
            <a:r>
              <a:rPr spc="-10" dirty="0"/>
              <a:t> </a:t>
            </a:r>
            <a:r>
              <a:rPr spc="-5" dirty="0"/>
              <a:t>channels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479905"/>
            <a:ext cx="8134350" cy="3623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5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6400" algn="l"/>
                <a:tab pos="407034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Message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structured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unit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information.</a:t>
            </a:r>
            <a:endParaRPr sz="2000">
              <a:latin typeface="Microsoft Sans Serif"/>
              <a:cs typeface="Microsoft Sans Serif"/>
            </a:endParaRPr>
          </a:p>
          <a:p>
            <a:pPr marL="406400" marR="203200" indent="-34353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6400" algn="l"/>
                <a:tab pos="407034" algn="l"/>
                <a:tab pos="359156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Communication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channel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Microsoft Sans Serif"/>
                <a:cs typeface="Microsoft Sans Serif"/>
              </a:rPr>
              <a:t>provides the means for processes or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threads to communicate </a:t>
            </a:r>
            <a:r>
              <a:rPr sz="2000" spc="-5" dirty="0">
                <a:latin typeface="Microsoft Sans Serif"/>
                <a:cs typeface="Microsoft Sans Serif"/>
              </a:rPr>
              <a:t>with </a:t>
            </a:r>
            <a:r>
              <a:rPr sz="2000" dirty="0">
                <a:latin typeface="Microsoft Sans Serif"/>
                <a:cs typeface="Microsoft Sans Serif"/>
              </a:rPr>
              <a:t>one another and coordinate </a:t>
            </a:r>
            <a:r>
              <a:rPr sz="2000" spc="-5" dirty="0">
                <a:latin typeface="Microsoft Sans Serif"/>
                <a:cs typeface="Microsoft Sans Serif"/>
              </a:rPr>
              <a:t>their </a:t>
            </a:r>
            <a:r>
              <a:rPr sz="2000" dirty="0">
                <a:latin typeface="Microsoft Sans Serif"/>
                <a:cs typeface="Microsoft Sans Serif"/>
              </a:rPr>
              <a:t> actions by exchanging messages. Communication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dirty="0">
                <a:latin typeface="Microsoft Sans Serif"/>
                <a:cs typeface="Microsoft Sans Serif"/>
              </a:rPr>
              <a:t>done </a:t>
            </a:r>
            <a:r>
              <a:rPr sz="2000" spc="-5" dirty="0">
                <a:latin typeface="Microsoft Sans Serif"/>
                <a:cs typeface="Microsoft Sans Serif"/>
              </a:rPr>
              <a:t>only </a:t>
            </a:r>
            <a:r>
              <a:rPr sz="2000" dirty="0">
                <a:latin typeface="Microsoft Sans Serif"/>
                <a:cs typeface="Microsoft Sans Serif"/>
              </a:rPr>
              <a:t>by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means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</a:t>
            </a:r>
            <a:r>
              <a:rPr sz="2000" i="1" dirty="0">
                <a:latin typeface="Arial"/>
                <a:cs typeface="Arial"/>
              </a:rPr>
              <a:t>send(m)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receive(m)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communication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events, where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m </a:t>
            </a:r>
            <a:r>
              <a:rPr sz="2000" i="1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message.</a:t>
            </a:r>
            <a:endParaRPr sz="2000">
              <a:latin typeface="Microsoft Sans Serif"/>
              <a:cs typeface="Microsoft Sans Serif"/>
            </a:endParaRPr>
          </a:p>
          <a:p>
            <a:pPr marL="406400" marR="176530" indent="-34353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6400" algn="l"/>
                <a:tab pos="407034" algn="l"/>
                <a:tab pos="350012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state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communication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channel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given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two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1950" i="1" spc="292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j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state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channel	</a:t>
            </a:r>
            <a:r>
              <a:rPr sz="2000" i="1" spc="5" dirty="0">
                <a:latin typeface="Arial"/>
                <a:cs typeface="Arial"/>
              </a:rPr>
              <a:t>ξ</a:t>
            </a:r>
            <a:r>
              <a:rPr sz="1950" i="1" spc="7" baseline="-21367" dirty="0">
                <a:latin typeface="Arial"/>
                <a:cs typeface="Arial"/>
              </a:rPr>
              <a:t>i,j</a:t>
            </a:r>
            <a:r>
              <a:rPr sz="2000" spc="5" dirty="0">
                <a:latin typeface="Microsoft Sans Serif"/>
                <a:cs typeface="Microsoft Sans Serif"/>
              </a:rPr>
              <a:t>,</a:t>
            </a:r>
            <a:r>
              <a:rPr sz="2000" dirty="0">
                <a:latin typeface="Microsoft Sans Serif"/>
                <a:cs typeface="Microsoft Sans Serif"/>
              </a:rPr>
              <a:t> from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1950" i="1" spc="22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j</a:t>
            </a:r>
            <a:r>
              <a:rPr sz="1950" i="1" spc="22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consists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sent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1950" i="1" spc="44" baseline="-21367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yet</a:t>
            </a:r>
            <a:r>
              <a:rPr sz="2000" spc="-5" dirty="0">
                <a:latin typeface="Microsoft Sans Serif"/>
                <a:cs typeface="Microsoft Sans Serif"/>
              </a:rPr>
              <a:t> received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j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406400" indent="-34353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06400" algn="l"/>
                <a:tab pos="407034" algn="l"/>
              </a:tabLst>
            </a:pPr>
            <a:r>
              <a:rPr sz="2000" dirty="0">
                <a:latin typeface="Microsoft Sans Serif"/>
                <a:cs typeface="Microsoft Sans Serif"/>
              </a:rPr>
              <a:t>Protocol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finite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exchanged among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  <a:p>
            <a:pPr marL="4064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help</a:t>
            </a:r>
            <a:r>
              <a:rPr sz="2000" dirty="0">
                <a:latin typeface="Microsoft Sans Serif"/>
                <a:cs typeface="Microsoft Sans Serif"/>
              </a:rPr>
              <a:t> them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coordinate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their</a:t>
            </a:r>
            <a:r>
              <a:rPr sz="2000" dirty="0">
                <a:latin typeface="Microsoft Sans Serif"/>
                <a:cs typeface="Microsoft Sans Serif"/>
              </a:rPr>
              <a:t> actions.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636778"/>
            <a:ext cx="40011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Space-time</a:t>
            </a:r>
            <a:r>
              <a:rPr sz="18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diagrams</a:t>
            </a:r>
            <a:r>
              <a:rPr sz="18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local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during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</a:t>
            </a:r>
            <a:r>
              <a:rPr sz="1800" spc="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lifetime.</a:t>
            </a:r>
            <a:r>
              <a:rPr sz="1800" spc="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Local events are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small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black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circles.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Communication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different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connected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lines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receive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642" y="2612263"/>
            <a:ext cx="3707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350" spc="-5" dirty="0">
                <a:solidFill>
                  <a:srgbClr val="00007C"/>
                </a:solidFill>
                <a:latin typeface="Microsoft Sans Serif"/>
                <a:cs typeface="Microsoft Sans Serif"/>
              </a:rPr>
              <a:t>(a)	</a:t>
            </a:r>
            <a:r>
              <a:rPr sz="1800" spc="-10" dirty="0">
                <a:latin typeface="Microsoft Sans Serif"/>
                <a:cs typeface="Microsoft Sans Serif"/>
              </a:rPr>
              <a:t>All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 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local;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142" y="2744851"/>
            <a:ext cx="3646170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755" algn="ctr">
              <a:lnSpc>
                <a:spcPts val="1280"/>
              </a:lnSpc>
              <a:spcBef>
                <a:spcPts val="100"/>
              </a:spcBef>
            </a:pPr>
            <a:r>
              <a:rPr sz="1200" spc="-5" dirty="0"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  <a:p>
            <a:pPr marL="38100">
              <a:lnSpc>
                <a:spcPts val="2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process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state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σ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endParaRPr sz="1800" baseline="-20833">
              <a:latin typeface="Microsoft Sans Serif"/>
              <a:cs typeface="Microsoft Sans Serif"/>
            </a:endParaRPr>
          </a:p>
          <a:p>
            <a:pPr marL="38100" marR="3048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immediately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after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occurrence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r>
              <a:rPr sz="1800" spc="-7" baseline="25462" dirty="0">
                <a:latin typeface="Microsoft Sans Serif"/>
                <a:cs typeface="Microsoft Sans Serif"/>
              </a:rPr>
              <a:t>1</a:t>
            </a:r>
            <a:r>
              <a:rPr sz="1800" baseline="25462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 remains </a:t>
            </a:r>
            <a:r>
              <a:rPr sz="1800" spc="-10" dirty="0">
                <a:latin typeface="Microsoft Sans Serif"/>
                <a:cs typeface="Microsoft Sans Serif"/>
              </a:rPr>
              <a:t>in </a:t>
            </a:r>
            <a:r>
              <a:rPr sz="1800" spc="-5" dirty="0">
                <a:latin typeface="Microsoft Sans Serif"/>
                <a:cs typeface="Microsoft Sans Serif"/>
              </a:rPr>
              <a:t>that state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until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occurrence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spc="-7" baseline="25462" dirty="0">
                <a:latin typeface="Microsoft Sans Serif"/>
                <a:cs typeface="Microsoft Sans Serif"/>
              </a:rPr>
              <a:t>1</a:t>
            </a:r>
            <a:r>
              <a:rPr sz="1800" spc="-7" baseline="-20833" dirty="0">
                <a:latin typeface="Microsoft Sans Serif"/>
                <a:cs typeface="Microsoft Sans Serif"/>
              </a:rPr>
              <a:t>2</a:t>
            </a:r>
            <a:r>
              <a:rPr sz="1800" spc="247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4589" y="4171950"/>
            <a:ext cx="17900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20" algn="l"/>
                <a:tab pos="1692275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1	2	1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242" y="4038980"/>
            <a:ext cx="40087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2255520" algn="l"/>
              </a:tabLst>
            </a:pPr>
            <a:r>
              <a:rPr sz="1350" spc="-5" dirty="0">
                <a:solidFill>
                  <a:srgbClr val="00007C"/>
                </a:solidFill>
                <a:latin typeface="Microsoft Sans Serif"/>
                <a:cs typeface="Microsoft Sans Serif"/>
              </a:rPr>
              <a:t>(b)	</a:t>
            </a:r>
            <a:r>
              <a:rPr sz="1800" spc="-15" dirty="0">
                <a:latin typeface="Microsoft Sans Serif"/>
                <a:cs typeface="Microsoft Sans Serif"/>
              </a:rPr>
              <a:t>Two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processes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	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15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;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spc="150" dirty="0">
                <a:latin typeface="Arial"/>
                <a:cs typeface="Arial"/>
              </a:rPr>
              <a:t> </a:t>
            </a:r>
            <a:r>
              <a:rPr sz="1800" spc="-7" baseline="25462" dirty="0">
                <a:latin typeface="Microsoft Sans Serif"/>
                <a:cs typeface="Microsoft Sans Serif"/>
              </a:rPr>
              <a:t>2</a:t>
            </a:r>
            <a:endParaRPr sz="1800" baseline="2546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142" y="4313682"/>
            <a:ext cx="364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r>
              <a:rPr sz="1800" spc="22" baseline="-20833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sends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142" y="4588002"/>
            <a:ext cx="2587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480" dirty="0"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;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e</a:t>
            </a:r>
            <a:r>
              <a:rPr sz="1800" i="1" spc="155" dirty="0">
                <a:latin typeface="Arial"/>
                <a:cs typeface="Arial"/>
              </a:rPr>
              <a:t> </a:t>
            </a:r>
            <a:r>
              <a:rPr sz="1800" spc="-7" baseline="25462" dirty="0">
                <a:latin typeface="Microsoft Sans Serif"/>
                <a:cs typeface="Microsoft Sans Serif"/>
              </a:rPr>
              <a:t>3</a:t>
            </a:r>
            <a:r>
              <a:rPr sz="1800" spc="15" baseline="25462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542" y="4720590"/>
            <a:ext cx="3303270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algn="ctr">
              <a:lnSpc>
                <a:spcPts val="1280"/>
              </a:lnSpc>
              <a:spcBef>
                <a:spcPts val="100"/>
              </a:spcBef>
              <a:tabLst>
                <a:tab pos="693420" algn="l"/>
              </a:tabLst>
            </a:pPr>
            <a:r>
              <a:rPr sz="1200" spc="-5" dirty="0">
                <a:latin typeface="Microsoft Sans Serif"/>
                <a:cs typeface="Microsoft Sans Serif"/>
              </a:rPr>
              <a:t>2	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2000"/>
              </a:lnSpc>
            </a:pP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4752" y="499490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142" y="5136641"/>
            <a:ext cx="343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receives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642" y="5465775"/>
            <a:ext cx="39357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350" dirty="0">
                <a:solidFill>
                  <a:srgbClr val="00007C"/>
                </a:solidFill>
                <a:latin typeface="Microsoft Sans Serif"/>
                <a:cs typeface="Microsoft Sans Serif"/>
              </a:rPr>
              <a:t>(c)	</a:t>
            </a:r>
            <a:r>
              <a:rPr sz="1800" spc="-5" dirty="0">
                <a:latin typeface="Microsoft Sans Serif"/>
                <a:cs typeface="Microsoft Sans Serif"/>
              </a:rPr>
              <a:t>Three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interact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means</a:t>
            </a:r>
            <a:endParaRPr sz="1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70091" y="655169"/>
            <a:ext cx="4232910" cy="5277485"/>
            <a:chOff x="4770091" y="655169"/>
            <a:chExt cx="4232910" cy="5277485"/>
          </a:xfrm>
        </p:grpSpPr>
        <p:sp>
          <p:nvSpPr>
            <p:cNvPr id="14" name="object 14"/>
            <p:cNvSpPr/>
            <p:nvPr/>
          </p:nvSpPr>
          <p:spPr>
            <a:xfrm>
              <a:off x="4771361" y="656438"/>
              <a:ext cx="4230370" cy="5274945"/>
            </a:xfrm>
            <a:custGeom>
              <a:avLst/>
              <a:gdLst/>
              <a:ahLst/>
              <a:cxnLst/>
              <a:rect l="l" t="t" r="r" b="b"/>
              <a:pathLst>
                <a:path w="4230370" h="5274945">
                  <a:moveTo>
                    <a:pt x="4229974" y="0"/>
                  </a:moveTo>
                  <a:lnTo>
                    <a:pt x="0" y="0"/>
                  </a:lnTo>
                  <a:lnTo>
                    <a:pt x="0" y="5274797"/>
                  </a:lnTo>
                  <a:lnTo>
                    <a:pt x="4229974" y="5274797"/>
                  </a:lnTo>
                  <a:lnTo>
                    <a:pt x="4229974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71361" y="656439"/>
              <a:ext cx="4230370" cy="5274945"/>
            </a:xfrm>
            <a:custGeom>
              <a:avLst/>
              <a:gdLst/>
              <a:ahLst/>
              <a:cxnLst/>
              <a:rect l="l" t="t" r="r" b="b"/>
              <a:pathLst>
                <a:path w="4230370" h="5274945">
                  <a:moveTo>
                    <a:pt x="0" y="5274797"/>
                  </a:moveTo>
                  <a:lnTo>
                    <a:pt x="4229974" y="5274797"/>
                  </a:lnTo>
                  <a:lnTo>
                    <a:pt x="4229974" y="0"/>
                  </a:lnTo>
                  <a:lnTo>
                    <a:pt x="0" y="0"/>
                  </a:lnTo>
                  <a:lnTo>
                    <a:pt x="0" y="52747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7572" y="4264243"/>
              <a:ext cx="3810000" cy="1270635"/>
            </a:xfrm>
            <a:custGeom>
              <a:avLst/>
              <a:gdLst/>
              <a:ahLst/>
              <a:cxnLst/>
              <a:rect l="l" t="t" r="r" b="b"/>
              <a:pathLst>
                <a:path w="3810000" h="1270635">
                  <a:moveTo>
                    <a:pt x="0" y="0"/>
                  </a:moveTo>
                  <a:lnTo>
                    <a:pt x="3809402" y="0"/>
                  </a:lnTo>
                </a:path>
                <a:path w="3810000" h="1270635">
                  <a:moveTo>
                    <a:pt x="0" y="635050"/>
                  </a:moveTo>
                  <a:lnTo>
                    <a:pt x="3809402" y="635050"/>
                  </a:lnTo>
                </a:path>
                <a:path w="3810000" h="1270635">
                  <a:moveTo>
                    <a:pt x="0" y="1270082"/>
                  </a:moveTo>
                  <a:lnTo>
                    <a:pt x="3809402" y="127008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96299" y="2239315"/>
              <a:ext cx="1043305" cy="596265"/>
            </a:xfrm>
            <a:custGeom>
              <a:avLst/>
              <a:gdLst/>
              <a:ahLst/>
              <a:cxnLst/>
              <a:rect l="l" t="t" r="r" b="b"/>
              <a:pathLst>
                <a:path w="1043304" h="596264">
                  <a:moveTo>
                    <a:pt x="0" y="596065"/>
                  </a:moveTo>
                  <a:lnTo>
                    <a:pt x="1042886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18815" y="2200330"/>
              <a:ext cx="88900" cy="67310"/>
            </a:xfrm>
            <a:custGeom>
              <a:avLst/>
              <a:gdLst/>
              <a:ahLst/>
              <a:cxnLst/>
              <a:rect l="l" t="t" r="r" b="b"/>
              <a:pathLst>
                <a:path w="88900" h="67310">
                  <a:moveTo>
                    <a:pt x="88534" y="0"/>
                  </a:moveTo>
                  <a:lnTo>
                    <a:pt x="0" y="17728"/>
                  </a:lnTo>
                  <a:lnTo>
                    <a:pt x="28306" y="67297"/>
                  </a:lnTo>
                  <a:lnTo>
                    <a:pt x="88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6076" y="4330835"/>
              <a:ext cx="752475" cy="1203960"/>
            </a:xfrm>
            <a:custGeom>
              <a:avLst/>
              <a:gdLst/>
              <a:ahLst/>
              <a:cxnLst/>
              <a:rect l="l" t="t" r="r" b="b"/>
              <a:pathLst>
                <a:path w="752475" h="1203960">
                  <a:moveTo>
                    <a:pt x="0" y="1203490"/>
                  </a:moveTo>
                  <a:lnTo>
                    <a:pt x="752011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90045" y="4264243"/>
              <a:ext cx="69850" cy="88265"/>
            </a:xfrm>
            <a:custGeom>
              <a:avLst/>
              <a:gdLst/>
              <a:ahLst/>
              <a:cxnLst/>
              <a:rect l="l" t="t" r="r" b="b"/>
              <a:pathLst>
                <a:path w="69850" h="88264">
                  <a:moveTo>
                    <a:pt x="69663" y="0"/>
                  </a:moveTo>
                  <a:lnTo>
                    <a:pt x="0" y="57507"/>
                  </a:lnTo>
                  <a:lnTo>
                    <a:pt x="48499" y="87848"/>
                  </a:lnTo>
                  <a:lnTo>
                    <a:pt x="69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48623" y="4342213"/>
              <a:ext cx="69850" cy="557530"/>
            </a:xfrm>
            <a:custGeom>
              <a:avLst/>
              <a:gdLst/>
              <a:ahLst/>
              <a:cxnLst/>
              <a:rect l="l" t="t" r="r" b="b"/>
              <a:pathLst>
                <a:path w="69850" h="557529">
                  <a:moveTo>
                    <a:pt x="0" y="557080"/>
                  </a:moveTo>
                  <a:lnTo>
                    <a:pt x="69663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89010" y="4264243"/>
              <a:ext cx="57150" cy="88900"/>
            </a:xfrm>
            <a:custGeom>
              <a:avLst/>
              <a:gdLst/>
              <a:ahLst/>
              <a:cxnLst/>
              <a:rect l="l" t="t" r="r" b="b"/>
              <a:pathLst>
                <a:path w="57150" h="88900">
                  <a:moveTo>
                    <a:pt x="38976" y="0"/>
                  </a:moveTo>
                  <a:lnTo>
                    <a:pt x="0" y="81498"/>
                  </a:lnTo>
                  <a:lnTo>
                    <a:pt x="56700" y="88642"/>
                  </a:lnTo>
                  <a:lnTo>
                    <a:pt x="38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7572" y="1088992"/>
              <a:ext cx="3810000" cy="1746885"/>
            </a:xfrm>
            <a:custGeom>
              <a:avLst/>
              <a:gdLst/>
              <a:ahLst/>
              <a:cxnLst/>
              <a:rect l="l" t="t" r="r" b="b"/>
              <a:pathLst>
                <a:path w="3810000" h="1746885">
                  <a:moveTo>
                    <a:pt x="0" y="0"/>
                  </a:moveTo>
                  <a:lnTo>
                    <a:pt x="3809402" y="0"/>
                  </a:lnTo>
                </a:path>
                <a:path w="3810000" h="1746885">
                  <a:moveTo>
                    <a:pt x="0" y="1111337"/>
                  </a:moveTo>
                  <a:lnTo>
                    <a:pt x="3809402" y="1111337"/>
                  </a:lnTo>
                </a:path>
                <a:path w="3810000" h="1746885">
                  <a:moveTo>
                    <a:pt x="0" y="1746388"/>
                  </a:moveTo>
                  <a:lnTo>
                    <a:pt x="3809402" y="174638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33616" y="1240344"/>
            <a:ext cx="142240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b="1" spc="5" dirty="0">
                <a:latin typeface="Arial"/>
                <a:cs typeface="Arial"/>
              </a:rPr>
              <a:t>(</a:t>
            </a:r>
            <a:r>
              <a:rPr sz="800" b="1" spc="15" dirty="0">
                <a:latin typeface="Arial"/>
                <a:cs typeface="Arial"/>
              </a:rPr>
              <a:t>a</a:t>
            </a:r>
            <a:r>
              <a:rPr sz="800" b="1" spc="1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30706" y="2986733"/>
            <a:ext cx="147955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b="1" spc="5" dirty="0">
                <a:latin typeface="Arial"/>
                <a:cs typeface="Arial"/>
              </a:rPr>
              <a:t>(</a:t>
            </a:r>
            <a:r>
              <a:rPr sz="800" b="1" spc="15" dirty="0">
                <a:latin typeface="Arial"/>
                <a:cs typeface="Arial"/>
              </a:rPr>
              <a:t>b)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3775" y="5685687"/>
            <a:ext cx="142240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00" b="1" spc="5" dirty="0">
                <a:latin typeface="Arial"/>
                <a:cs typeface="Arial"/>
              </a:rPr>
              <a:t>(</a:t>
            </a:r>
            <a:r>
              <a:rPr sz="800" b="1" spc="15" dirty="0">
                <a:latin typeface="Arial"/>
                <a:cs typeface="Arial"/>
              </a:rPr>
              <a:t>c</a:t>
            </a:r>
            <a:r>
              <a:rPr sz="800" b="1" spc="1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93124" y="1006436"/>
            <a:ext cx="3498850" cy="4610735"/>
            <a:chOff x="5193124" y="1006436"/>
            <a:chExt cx="3498850" cy="4610735"/>
          </a:xfrm>
        </p:grpSpPr>
        <p:sp>
          <p:nvSpPr>
            <p:cNvPr id="28" name="object 28"/>
            <p:cNvSpPr/>
            <p:nvPr/>
          </p:nvSpPr>
          <p:spPr>
            <a:xfrm>
              <a:off x="5196299" y="1009611"/>
              <a:ext cx="3492500" cy="4446905"/>
            </a:xfrm>
            <a:custGeom>
              <a:avLst/>
              <a:gdLst/>
              <a:ahLst/>
              <a:cxnLst/>
              <a:rect l="l" t="t" r="r" b="b"/>
              <a:pathLst>
                <a:path w="3492500" h="4446905">
                  <a:moveTo>
                    <a:pt x="0" y="0"/>
                  </a:moveTo>
                  <a:lnTo>
                    <a:pt x="0" y="158762"/>
                  </a:lnTo>
                </a:path>
                <a:path w="3492500" h="4446905">
                  <a:moveTo>
                    <a:pt x="317453" y="0"/>
                  </a:moveTo>
                  <a:lnTo>
                    <a:pt x="317453" y="158762"/>
                  </a:lnTo>
                </a:path>
                <a:path w="3492500" h="4446905">
                  <a:moveTo>
                    <a:pt x="952324" y="0"/>
                  </a:moveTo>
                  <a:lnTo>
                    <a:pt x="952324" y="158762"/>
                  </a:lnTo>
                </a:path>
                <a:path w="3492500" h="4446905">
                  <a:moveTo>
                    <a:pt x="3015769" y="0"/>
                  </a:moveTo>
                  <a:lnTo>
                    <a:pt x="3015769" y="158762"/>
                  </a:lnTo>
                </a:path>
                <a:path w="3492500" h="4446905">
                  <a:moveTo>
                    <a:pt x="1904683" y="0"/>
                  </a:moveTo>
                  <a:lnTo>
                    <a:pt x="1904683" y="158762"/>
                  </a:lnTo>
                </a:path>
                <a:path w="3492500" h="4446905">
                  <a:moveTo>
                    <a:pt x="2698316" y="0"/>
                  </a:moveTo>
                  <a:lnTo>
                    <a:pt x="2698316" y="158762"/>
                  </a:lnTo>
                </a:path>
                <a:path w="3492500" h="4446905">
                  <a:moveTo>
                    <a:pt x="1190413" y="0"/>
                  </a:moveTo>
                  <a:lnTo>
                    <a:pt x="1190413" y="158762"/>
                  </a:lnTo>
                </a:path>
                <a:path w="3492500" h="4446905">
                  <a:moveTo>
                    <a:pt x="0" y="1111337"/>
                  </a:moveTo>
                  <a:lnTo>
                    <a:pt x="0" y="1190719"/>
                  </a:lnTo>
                </a:path>
                <a:path w="3492500" h="4446905">
                  <a:moveTo>
                    <a:pt x="317453" y="1111337"/>
                  </a:moveTo>
                  <a:lnTo>
                    <a:pt x="317453" y="1270100"/>
                  </a:lnTo>
                </a:path>
                <a:path w="3492500" h="4446905">
                  <a:moveTo>
                    <a:pt x="1111050" y="1111337"/>
                  </a:moveTo>
                  <a:lnTo>
                    <a:pt x="1111050" y="1270100"/>
                  </a:lnTo>
                </a:path>
                <a:path w="3492500" h="4446905">
                  <a:moveTo>
                    <a:pt x="3095132" y="1111337"/>
                  </a:moveTo>
                  <a:lnTo>
                    <a:pt x="3095132" y="1270100"/>
                  </a:lnTo>
                </a:path>
                <a:path w="3492500" h="4446905">
                  <a:moveTo>
                    <a:pt x="3491949" y="1111337"/>
                  </a:moveTo>
                  <a:lnTo>
                    <a:pt x="3491949" y="1270100"/>
                  </a:lnTo>
                </a:path>
                <a:path w="3492500" h="4446905">
                  <a:moveTo>
                    <a:pt x="0" y="1746388"/>
                  </a:moveTo>
                  <a:lnTo>
                    <a:pt x="0" y="1944841"/>
                  </a:lnTo>
                </a:path>
                <a:path w="3492500" h="4446905">
                  <a:moveTo>
                    <a:pt x="396816" y="1746388"/>
                  </a:moveTo>
                  <a:lnTo>
                    <a:pt x="396816" y="1905150"/>
                  </a:lnTo>
                </a:path>
                <a:path w="3492500" h="4446905">
                  <a:moveTo>
                    <a:pt x="2063409" y="1746388"/>
                  </a:moveTo>
                  <a:lnTo>
                    <a:pt x="2063409" y="1905150"/>
                  </a:lnTo>
                </a:path>
                <a:path w="3492500" h="4446905">
                  <a:moveTo>
                    <a:pt x="3015769" y="1746388"/>
                  </a:moveTo>
                  <a:lnTo>
                    <a:pt x="3015769" y="1905150"/>
                  </a:lnTo>
                </a:path>
                <a:path w="3492500" h="4446905">
                  <a:moveTo>
                    <a:pt x="238089" y="3254632"/>
                  </a:moveTo>
                  <a:lnTo>
                    <a:pt x="387072" y="4446736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54130" y="5445719"/>
              <a:ext cx="57150" cy="88900"/>
            </a:xfrm>
            <a:custGeom>
              <a:avLst/>
              <a:gdLst/>
              <a:ahLst/>
              <a:cxnLst/>
              <a:rect l="l" t="t" r="r" b="b"/>
              <a:pathLst>
                <a:path w="57150" h="88900">
                  <a:moveTo>
                    <a:pt x="56700" y="0"/>
                  </a:moveTo>
                  <a:lnTo>
                    <a:pt x="0" y="7082"/>
                  </a:lnTo>
                  <a:lnTo>
                    <a:pt x="38985" y="88607"/>
                  </a:lnTo>
                  <a:lnTo>
                    <a:pt x="56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96299" y="4184862"/>
              <a:ext cx="2698750" cy="1350010"/>
            </a:xfrm>
            <a:custGeom>
              <a:avLst/>
              <a:gdLst/>
              <a:ahLst/>
              <a:cxnLst/>
              <a:rect l="l" t="t" r="r" b="b"/>
              <a:pathLst>
                <a:path w="2698750" h="1350010">
                  <a:moveTo>
                    <a:pt x="0" y="0"/>
                  </a:moveTo>
                  <a:lnTo>
                    <a:pt x="0" y="158762"/>
                  </a:lnTo>
                </a:path>
                <a:path w="2698750" h="1350010">
                  <a:moveTo>
                    <a:pt x="238089" y="0"/>
                  </a:moveTo>
                  <a:lnTo>
                    <a:pt x="238089" y="158762"/>
                  </a:lnTo>
                </a:path>
                <a:path w="2698750" h="1350010">
                  <a:moveTo>
                    <a:pt x="2063409" y="0"/>
                  </a:moveTo>
                  <a:lnTo>
                    <a:pt x="2063409" y="158762"/>
                  </a:lnTo>
                </a:path>
                <a:path w="2698750" h="1350010">
                  <a:moveTo>
                    <a:pt x="2698316" y="0"/>
                  </a:moveTo>
                  <a:lnTo>
                    <a:pt x="2698316" y="158762"/>
                  </a:lnTo>
                </a:path>
                <a:path w="2698750" h="1350010">
                  <a:moveTo>
                    <a:pt x="1745956" y="1349464"/>
                  </a:moveTo>
                  <a:lnTo>
                    <a:pt x="2175047" y="77731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44186" y="4899294"/>
              <a:ext cx="74295" cy="86360"/>
            </a:xfrm>
            <a:custGeom>
              <a:avLst/>
              <a:gdLst/>
              <a:ahLst/>
              <a:cxnLst/>
              <a:rect l="l" t="t" r="r" b="b"/>
              <a:pathLst>
                <a:path w="74295" h="86360">
                  <a:moveTo>
                    <a:pt x="74248" y="0"/>
                  </a:moveTo>
                  <a:lnTo>
                    <a:pt x="0" y="51421"/>
                  </a:lnTo>
                  <a:lnTo>
                    <a:pt x="45677" y="85731"/>
                  </a:lnTo>
                  <a:lnTo>
                    <a:pt x="74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96299" y="4264243"/>
              <a:ext cx="555625" cy="715010"/>
            </a:xfrm>
            <a:custGeom>
              <a:avLst/>
              <a:gdLst/>
              <a:ahLst/>
              <a:cxnLst/>
              <a:rect l="l" t="t" r="r" b="b"/>
              <a:pathLst>
                <a:path w="555625" h="715010">
                  <a:moveTo>
                    <a:pt x="158726" y="555668"/>
                  </a:moveTo>
                  <a:lnTo>
                    <a:pt x="158726" y="714431"/>
                  </a:lnTo>
                </a:path>
                <a:path w="555625" h="715010">
                  <a:moveTo>
                    <a:pt x="555507" y="555668"/>
                  </a:moveTo>
                  <a:lnTo>
                    <a:pt x="555507" y="714431"/>
                  </a:lnTo>
                </a:path>
                <a:path w="555625" h="715010">
                  <a:moveTo>
                    <a:pt x="139670" y="558755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06517" y="4809152"/>
              <a:ext cx="55880" cy="90170"/>
            </a:xfrm>
            <a:custGeom>
              <a:avLst/>
              <a:gdLst/>
              <a:ahLst/>
              <a:cxnLst/>
              <a:rect l="l" t="t" r="r" b="b"/>
              <a:pathLst>
                <a:path w="55879" h="90170">
                  <a:moveTo>
                    <a:pt x="55439" y="0"/>
                  </a:moveTo>
                  <a:lnTo>
                    <a:pt x="0" y="13847"/>
                  </a:lnTo>
                  <a:lnTo>
                    <a:pt x="48508" y="90141"/>
                  </a:lnTo>
                  <a:lnTo>
                    <a:pt x="55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93115" y="4184862"/>
              <a:ext cx="1825625" cy="1429385"/>
            </a:xfrm>
            <a:custGeom>
              <a:avLst/>
              <a:gdLst/>
              <a:ahLst/>
              <a:cxnLst/>
              <a:rect l="l" t="t" r="r" b="b"/>
              <a:pathLst>
                <a:path w="1825625" h="1429385">
                  <a:moveTo>
                    <a:pt x="634870" y="0"/>
                  </a:moveTo>
                  <a:lnTo>
                    <a:pt x="634870" y="158762"/>
                  </a:lnTo>
                </a:path>
                <a:path w="1825625" h="1429385">
                  <a:moveTo>
                    <a:pt x="396781" y="1270082"/>
                  </a:moveTo>
                  <a:lnTo>
                    <a:pt x="396781" y="1428845"/>
                  </a:lnTo>
                </a:path>
                <a:path w="1825625" h="1429385">
                  <a:moveTo>
                    <a:pt x="0" y="1270082"/>
                  </a:moveTo>
                  <a:lnTo>
                    <a:pt x="0" y="1428845"/>
                  </a:lnTo>
                </a:path>
                <a:path w="1825625" h="1429385">
                  <a:moveTo>
                    <a:pt x="555507" y="793812"/>
                  </a:moveTo>
                  <a:lnTo>
                    <a:pt x="555507" y="635050"/>
                  </a:lnTo>
                </a:path>
                <a:path w="1825625" h="1429385">
                  <a:moveTo>
                    <a:pt x="1825320" y="635050"/>
                  </a:moveTo>
                  <a:lnTo>
                    <a:pt x="1825320" y="793812"/>
                  </a:lnTo>
                </a:path>
                <a:path w="1825625" h="1429385">
                  <a:moveTo>
                    <a:pt x="872960" y="1270082"/>
                  </a:moveTo>
                  <a:lnTo>
                    <a:pt x="872960" y="1428845"/>
                  </a:lnTo>
                </a:path>
                <a:path w="1825625" h="1429385">
                  <a:moveTo>
                    <a:pt x="1349140" y="1270082"/>
                  </a:moveTo>
                  <a:lnTo>
                    <a:pt x="1349140" y="1428845"/>
                  </a:lnTo>
                </a:path>
                <a:path w="1825625" h="1429385">
                  <a:moveTo>
                    <a:pt x="158691" y="714431"/>
                  </a:moveTo>
                  <a:lnTo>
                    <a:pt x="369268" y="1275886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33107" y="5444025"/>
              <a:ext cx="57150" cy="90805"/>
            </a:xfrm>
            <a:custGeom>
              <a:avLst/>
              <a:gdLst/>
              <a:ahLst/>
              <a:cxnLst/>
              <a:rect l="l" t="t" r="r" b="b"/>
              <a:pathLst>
                <a:path w="57150" h="90804">
                  <a:moveTo>
                    <a:pt x="53437" y="0"/>
                  </a:moveTo>
                  <a:lnTo>
                    <a:pt x="0" y="20065"/>
                  </a:lnTo>
                  <a:lnTo>
                    <a:pt x="56788" y="90300"/>
                  </a:lnTo>
                  <a:lnTo>
                    <a:pt x="53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13752" y="2200330"/>
              <a:ext cx="1672589" cy="608330"/>
            </a:xfrm>
            <a:custGeom>
              <a:avLst/>
              <a:gdLst/>
              <a:ahLst/>
              <a:cxnLst/>
              <a:rect l="l" t="t" r="r" b="b"/>
              <a:pathLst>
                <a:path w="1672590" h="608330">
                  <a:moveTo>
                    <a:pt x="1672149" y="608148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69411" y="2779196"/>
              <a:ext cx="90805" cy="56515"/>
            </a:xfrm>
            <a:custGeom>
              <a:avLst/>
              <a:gdLst/>
              <a:ahLst/>
              <a:cxnLst/>
              <a:rect l="l" t="t" r="r" b="b"/>
              <a:pathLst>
                <a:path w="90804" h="56514">
                  <a:moveTo>
                    <a:pt x="19576" y="0"/>
                  </a:moveTo>
                  <a:lnTo>
                    <a:pt x="0" y="53714"/>
                  </a:lnTo>
                  <a:lnTo>
                    <a:pt x="90297" y="56184"/>
                  </a:lnTo>
                  <a:lnTo>
                    <a:pt x="19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12068" y="2263218"/>
              <a:ext cx="429259" cy="572770"/>
            </a:xfrm>
            <a:custGeom>
              <a:avLst/>
              <a:gdLst/>
              <a:ahLst/>
              <a:cxnLst/>
              <a:rect l="l" t="t" r="r" b="b"/>
              <a:pathLst>
                <a:path w="429259" h="572769">
                  <a:moveTo>
                    <a:pt x="0" y="572162"/>
                  </a:moveTo>
                  <a:lnTo>
                    <a:pt x="42909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613999" y="2200330"/>
              <a:ext cx="74295" cy="86360"/>
            </a:xfrm>
            <a:custGeom>
              <a:avLst/>
              <a:gdLst/>
              <a:ahLst/>
              <a:cxnLst/>
              <a:rect l="l" t="t" r="r" b="b"/>
              <a:pathLst>
                <a:path w="74295" h="86360">
                  <a:moveTo>
                    <a:pt x="74248" y="0"/>
                  </a:moveTo>
                  <a:lnTo>
                    <a:pt x="0" y="51421"/>
                  </a:lnTo>
                  <a:lnTo>
                    <a:pt x="45677" y="85731"/>
                  </a:lnTo>
                  <a:lnTo>
                    <a:pt x="74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89896" y="2180485"/>
              <a:ext cx="1905000" cy="734695"/>
            </a:xfrm>
            <a:custGeom>
              <a:avLst/>
              <a:gdLst/>
              <a:ahLst/>
              <a:cxnLst/>
              <a:rect l="l" t="t" r="r" b="b"/>
              <a:pathLst>
                <a:path w="1905000" h="734694">
                  <a:moveTo>
                    <a:pt x="0" y="0"/>
                  </a:moveTo>
                  <a:lnTo>
                    <a:pt x="0" y="99226"/>
                  </a:lnTo>
                </a:path>
                <a:path w="1905000" h="734694">
                  <a:moveTo>
                    <a:pt x="1904718" y="575514"/>
                  </a:moveTo>
                  <a:lnTo>
                    <a:pt x="1904718" y="734276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10515" y="192220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10515" y="2025373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47324" y="1920797"/>
            <a:ext cx="4095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sz="1250" i="1" spc="-5" dirty="0">
                <a:latin typeface="Times New Roman"/>
                <a:cs typeface="Times New Roman"/>
              </a:rPr>
              <a:t>e	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3947" y="192220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37048" y="2025373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18208" y="192220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013236" y="2025373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49769" y="1920797"/>
            <a:ext cx="38798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1250" i="1" dirty="0">
                <a:latin typeface="Times New Roman"/>
                <a:cs typeface="Times New Roman"/>
              </a:rPr>
              <a:t>e	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24362" y="192220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4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17462" y="2025373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25904" y="1818131"/>
            <a:ext cx="163195" cy="3244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sz="1875" i="1" spc="-30" baseline="-33333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5</a:t>
            </a:r>
            <a:endParaRPr sz="4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10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10515" y="810870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31576" y="810870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7324" y="816914"/>
            <a:ext cx="42100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09880" algn="l"/>
              </a:tabLst>
            </a:pPr>
            <a:r>
              <a:rPr sz="1875" i="1" spc="-97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1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1875" i="1" spc="-44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95269" y="827099"/>
            <a:ext cx="8318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63707" y="828510"/>
            <a:ext cx="297180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52729" algn="l"/>
              </a:tabLst>
            </a:pPr>
            <a:r>
              <a:rPr sz="450" spc="15" dirty="0">
                <a:latin typeface="Times New Roman"/>
                <a:cs typeface="Times New Roman"/>
              </a:rPr>
              <a:t>3	4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58736" y="834555"/>
            <a:ext cx="2952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7325" algn="l"/>
              </a:tabLst>
            </a:pPr>
            <a:r>
              <a:rPr sz="450" spc="15" dirty="0">
                <a:latin typeface="Times New Roman"/>
                <a:cs typeface="Times New Roman"/>
              </a:rPr>
              <a:t>1	</a:t>
            </a:r>
            <a:r>
              <a:rPr sz="1875" i="1" spc="-89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19993" y="689152"/>
            <a:ext cx="189230" cy="3244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95"/>
              </a:spcBef>
            </a:pPr>
            <a:r>
              <a:rPr sz="1875" i="1" spc="-89" baseline="-33333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11</a:t>
            </a:r>
            <a:endParaRPr sz="450">
              <a:latin typeface="Times New Roman"/>
              <a:cs typeface="Times New Roman"/>
            </a:endParaRPr>
          </a:p>
          <a:p>
            <a:pPr marL="19685" algn="ctr">
              <a:lnSpc>
                <a:spcPct val="100000"/>
              </a:lnSpc>
              <a:spcBef>
                <a:spcPts val="110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648120" y="1956077"/>
            <a:ext cx="8318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717384" y="195748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6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11588" y="2060654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56127" y="2555847"/>
            <a:ext cx="8318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219595" y="255725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26494" y="2660423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610057" y="255725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539690" y="2563303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7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80954" y="2453180"/>
            <a:ext cx="165100" cy="3244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sz="1875" i="1" spc="-30" baseline="-33333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  <a:spcBef>
                <a:spcPts val="110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898312" y="257489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4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827945" y="2580943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7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158714" y="2555847"/>
            <a:ext cx="8318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27152" y="255725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5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29080" y="2660423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55503" y="4621171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29619" y="4619760"/>
            <a:ext cx="495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35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250" i="1" spc="-60" dirty="0">
                <a:latin typeface="Times New Roman"/>
                <a:cs typeface="Times New Roman"/>
              </a:rPr>
              <a:t>e</a:t>
            </a:r>
            <a:r>
              <a:rPr sz="675" spc="22" baseline="92592" dirty="0">
                <a:latin typeface="Times New Roman"/>
                <a:cs typeface="Times New Roman"/>
              </a:rPr>
              <a:t>1</a:t>
            </a:r>
            <a:r>
              <a:rPr sz="675" baseline="92592" dirty="0">
                <a:latin typeface="Times New Roman"/>
                <a:cs typeface="Times New Roman"/>
              </a:rPr>
              <a:t>	</a:t>
            </a:r>
            <a:r>
              <a:rPr sz="1250" i="1" dirty="0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  <a:p>
            <a:pPr marL="107950">
              <a:lnSpc>
                <a:spcPts val="260"/>
              </a:lnSpc>
              <a:tabLst>
                <a:tab pos="425450" algn="l"/>
              </a:tabLst>
            </a:pPr>
            <a:r>
              <a:rPr sz="450" spc="15" dirty="0">
                <a:latin typeface="Times New Roman"/>
                <a:cs typeface="Times New Roman"/>
              </a:rPr>
              <a:t>2	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43070" y="4621171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174632" y="4627216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7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448675" y="4621171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4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378308" y="4627216"/>
            <a:ext cx="11430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7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210515" y="3986121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47324" y="3992166"/>
            <a:ext cx="107314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97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517449" y="4003761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47082" y="4009806"/>
            <a:ext cx="107314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89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162459" y="3864404"/>
            <a:ext cx="163195" cy="3244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sz="1875" i="1" spc="-30" baseline="-33333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10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289948" y="3986121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4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19581" y="3992166"/>
            <a:ext cx="107314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89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29088" y="3864404"/>
            <a:ext cx="163195" cy="3244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sz="1875" i="1" spc="-30" baseline="-33333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5</a:t>
            </a:r>
            <a:endParaRPr sz="450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10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69276" y="5256204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072956" y="5256204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05808" y="5262249"/>
            <a:ext cx="50927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875" i="1" spc="-30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3</a:t>
            </a:r>
            <a:r>
              <a:rPr sz="450" dirty="0">
                <a:latin typeface="Times New Roman"/>
                <a:cs typeface="Times New Roman"/>
              </a:rPr>
              <a:t>	</a:t>
            </a:r>
            <a:r>
              <a:rPr sz="1875" i="1" spc="-30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94388" y="5256204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425949" y="5262249"/>
            <a:ext cx="11239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30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959268" y="5256204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4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888901" y="5262249"/>
            <a:ext cx="11239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75" i="1" spc="-30" baseline="2222" dirty="0">
                <a:latin typeface="Times New Roman"/>
                <a:cs typeface="Times New Roman"/>
              </a:rPr>
              <a:t>e</a:t>
            </a: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05106" y="4766925"/>
            <a:ext cx="9271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5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87251" y="4903719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913881" y="5423999"/>
            <a:ext cx="920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5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994154" y="5560793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913881" y="956623"/>
            <a:ext cx="920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5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989740" y="1093418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913881" y="2067961"/>
            <a:ext cx="920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5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989740" y="2204755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913881" y="4131874"/>
            <a:ext cx="920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5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989740" y="4268669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1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913853" y="2681049"/>
            <a:ext cx="9271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5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995998" y="2817844"/>
            <a:ext cx="43815" cy="9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50" spc="15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134750" y="1031772"/>
            <a:ext cx="3209925" cy="3289935"/>
            <a:chOff x="5134750" y="1031772"/>
            <a:chExt cx="3209925" cy="3289935"/>
          </a:xfrm>
        </p:grpSpPr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9124" y="2143109"/>
              <a:ext cx="114349" cy="11437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5933813" y="21243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56116" y="0"/>
                  </a:moveTo>
                  <a:lnTo>
                    <a:pt x="34990" y="4117"/>
                  </a:lnTo>
                  <a:lnTo>
                    <a:pt x="16401" y="16471"/>
                  </a:lnTo>
                  <a:lnTo>
                    <a:pt x="4100" y="35014"/>
                  </a:lnTo>
                  <a:lnTo>
                    <a:pt x="0" y="56129"/>
                  </a:lnTo>
                  <a:lnTo>
                    <a:pt x="4100" y="77260"/>
                  </a:lnTo>
                  <a:lnTo>
                    <a:pt x="16401" y="95852"/>
                  </a:lnTo>
                  <a:lnTo>
                    <a:pt x="34990" y="108156"/>
                  </a:lnTo>
                  <a:lnTo>
                    <a:pt x="56116" y="112258"/>
                  </a:lnTo>
                  <a:lnTo>
                    <a:pt x="77226" y="108156"/>
                  </a:lnTo>
                  <a:lnTo>
                    <a:pt x="95765" y="95852"/>
                  </a:lnTo>
                  <a:lnTo>
                    <a:pt x="108115" y="77260"/>
                  </a:lnTo>
                  <a:lnTo>
                    <a:pt x="112232" y="56129"/>
                  </a:lnTo>
                  <a:lnTo>
                    <a:pt x="108115" y="35014"/>
                  </a:lnTo>
                  <a:lnTo>
                    <a:pt x="95765" y="16471"/>
                  </a:lnTo>
                  <a:lnTo>
                    <a:pt x="77226" y="4117"/>
                  </a:lnTo>
                  <a:lnTo>
                    <a:pt x="56116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933813" y="21243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16401" y="16471"/>
                  </a:moveTo>
                  <a:lnTo>
                    <a:pt x="34990" y="4117"/>
                  </a:lnTo>
                  <a:lnTo>
                    <a:pt x="56116" y="0"/>
                  </a:lnTo>
                  <a:lnTo>
                    <a:pt x="77226" y="4117"/>
                  </a:lnTo>
                  <a:lnTo>
                    <a:pt x="95765" y="16471"/>
                  </a:lnTo>
                  <a:lnTo>
                    <a:pt x="108115" y="35014"/>
                  </a:lnTo>
                  <a:lnTo>
                    <a:pt x="112232" y="56129"/>
                  </a:lnTo>
                  <a:lnTo>
                    <a:pt x="108115" y="77260"/>
                  </a:lnTo>
                  <a:lnTo>
                    <a:pt x="95765" y="95852"/>
                  </a:lnTo>
                  <a:lnTo>
                    <a:pt x="77226" y="108156"/>
                  </a:lnTo>
                  <a:lnTo>
                    <a:pt x="56116" y="112258"/>
                  </a:lnTo>
                  <a:lnTo>
                    <a:pt x="34990" y="108156"/>
                  </a:lnTo>
                  <a:lnTo>
                    <a:pt x="16401" y="95852"/>
                  </a:lnTo>
                  <a:lnTo>
                    <a:pt x="4100" y="77260"/>
                  </a:lnTo>
                  <a:lnTo>
                    <a:pt x="0" y="56129"/>
                  </a:lnTo>
                  <a:lnTo>
                    <a:pt x="4100" y="35014"/>
                  </a:lnTo>
                  <a:lnTo>
                    <a:pt x="16401" y="164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1407" y="2778160"/>
              <a:ext cx="114334" cy="114374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7834145" y="27593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56116" y="0"/>
                  </a:moveTo>
                  <a:lnTo>
                    <a:pt x="35006" y="4117"/>
                  </a:lnTo>
                  <a:lnTo>
                    <a:pt x="16467" y="16471"/>
                  </a:lnTo>
                  <a:lnTo>
                    <a:pt x="4116" y="35014"/>
                  </a:lnTo>
                  <a:lnTo>
                    <a:pt x="0" y="56129"/>
                  </a:lnTo>
                  <a:lnTo>
                    <a:pt x="4116" y="77260"/>
                  </a:lnTo>
                  <a:lnTo>
                    <a:pt x="16467" y="95852"/>
                  </a:lnTo>
                  <a:lnTo>
                    <a:pt x="35006" y="108156"/>
                  </a:lnTo>
                  <a:lnTo>
                    <a:pt x="56116" y="112258"/>
                  </a:lnTo>
                  <a:lnTo>
                    <a:pt x="77242" y="108156"/>
                  </a:lnTo>
                  <a:lnTo>
                    <a:pt x="95831" y="95852"/>
                  </a:lnTo>
                  <a:lnTo>
                    <a:pt x="108132" y="77260"/>
                  </a:lnTo>
                  <a:lnTo>
                    <a:pt x="112232" y="56129"/>
                  </a:lnTo>
                  <a:lnTo>
                    <a:pt x="108132" y="35014"/>
                  </a:lnTo>
                  <a:lnTo>
                    <a:pt x="95831" y="16471"/>
                  </a:lnTo>
                  <a:lnTo>
                    <a:pt x="77242" y="4117"/>
                  </a:lnTo>
                  <a:lnTo>
                    <a:pt x="56116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34144" y="27593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16467" y="16471"/>
                  </a:moveTo>
                  <a:lnTo>
                    <a:pt x="35006" y="4117"/>
                  </a:lnTo>
                  <a:lnTo>
                    <a:pt x="56116" y="0"/>
                  </a:lnTo>
                  <a:lnTo>
                    <a:pt x="77242" y="4117"/>
                  </a:lnTo>
                  <a:lnTo>
                    <a:pt x="95831" y="16471"/>
                  </a:lnTo>
                  <a:lnTo>
                    <a:pt x="108132" y="35014"/>
                  </a:lnTo>
                  <a:lnTo>
                    <a:pt x="112232" y="56129"/>
                  </a:lnTo>
                  <a:lnTo>
                    <a:pt x="108132" y="77260"/>
                  </a:lnTo>
                  <a:lnTo>
                    <a:pt x="95831" y="95852"/>
                  </a:lnTo>
                  <a:lnTo>
                    <a:pt x="77242" y="108156"/>
                  </a:lnTo>
                  <a:lnTo>
                    <a:pt x="56116" y="112258"/>
                  </a:lnTo>
                  <a:lnTo>
                    <a:pt x="35006" y="108156"/>
                  </a:lnTo>
                  <a:lnTo>
                    <a:pt x="16467" y="95852"/>
                  </a:lnTo>
                  <a:lnTo>
                    <a:pt x="4116" y="77260"/>
                  </a:lnTo>
                  <a:lnTo>
                    <a:pt x="0" y="56129"/>
                  </a:lnTo>
                  <a:lnTo>
                    <a:pt x="4116" y="35014"/>
                  </a:lnTo>
                  <a:lnTo>
                    <a:pt x="16467" y="164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902" y="2123264"/>
              <a:ext cx="114349" cy="114374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3086" y="4207023"/>
              <a:ext cx="114349" cy="11437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2203" y="1031772"/>
              <a:ext cx="114349" cy="11437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4750" y="1031772"/>
              <a:ext cx="114349" cy="11437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6935" y="1031772"/>
              <a:ext cx="114349" cy="114374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5184" y="1031772"/>
              <a:ext cx="114349" cy="11437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9453" y="1031772"/>
              <a:ext cx="114349" cy="114374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3086" y="1031772"/>
              <a:ext cx="114349" cy="114374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0380" y="1031772"/>
              <a:ext cx="114349" cy="114374"/>
            </a:xfrm>
            <a:prstGeom prst="rect">
              <a:avLst/>
            </a:prstGeom>
          </p:spPr>
        </p:pic>
      </p:grpSp>
      <p:sp>
        <p:nvSpPr>
          <p:cNvPr id="122" name="object 1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123" name="object 1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24" name="object 1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942" y="488695"/>
            <a:ext cx="7177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Communication protocols</a:t>
            </a:r>
            <a:r>
              <a:rPr dirty="0"/>
              <a:t> -</a:t>
            </a:r>
            <a:r>
              <a:rPr spc="15" dirty="0"/>
              <a:t> </a:t>
            </a:r>
            <a:r>
              <a:rPr spc="-5" dirty="0"/>
              <a:t>coordination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359153"/>
            <a:ext cx="8345170" cy="4399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0005" indent="-343535" algn="just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Communication </a:t>
            </a:r>
            <a:r>
              <a:rPr sz="2000" spc="-5" dirty="0">
                <a:latin typeface="Microsoft Sans Serif"/>
                <a:cs typeface="Microsoft Sans Serif"/>
              </a:rPr>
              <a:t>in the </a:t>
            </a:r>
            <a:r>
              <a:rPr sz="2000" dirty="0">
                <a:latin typeface="Microsoft Sans Serif"/>
                <a:cs typeface="Microsoft Sans Serif"/>
              </a:rPr>
              <a:t>presence of channel </a:t>
            </a:r>
            <a:r>
              <a:rPr sz="2000" spc="-5" dirty="0">
                <a:latin typeface="Microsoft Sans Serif"/>
                <a:cs typeface="Microsoft Sans Serif"/>
              </a:rPr>
              <a:t>failures, </a:t>
            </a:r>
            <a:r>
              <a:rPr sz="2000" dirty="0">
                <a:latin typeface="Microsoft Sans Serif"/>
                <a:cs typeface="Microsoft Sans Serif"/>
              </a:rPr>
              <a:t>a </a:t>
            </a:r>
            <a:r>
              <a:rPr sz="2000" spc="-5" dirty="0">
                <a:latin typeface="Microsoft Sans Serif"/>
                <a:cs typeface="Microsoft Sans Serif"/>
              </a:rPr>
              <a:t>major </a:t>
            </a:r>
            <a:r>
              <a:rPr sz="2000" dirty="0">
                <a:latin typeface="Microsoft Sans Serif"/>
                <a:cs typeface="Microsoft Sans Serif"/>
              </a:rPr>
              <a:t>concern. It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 impossible </a:t>
            </a:r>
            <a:r>
              <a:rPr sz="2000" dirty="0">
                <a:latin typeface="Microsoft Sans Serif"/>
                <a:cs typeface="Microsoft Sans Serif"/>
              </a:rPr>
              <a:t>to guarantee that two processes </a:t>
            </a:r>
            <a:r>
              <a:rPr sz="2000" spc="-10" dirty="0">
                <a:latin typeface="Microsoft Sans Serif"/>
                <a:cs typeface="Microsoft Sans Serif"/>
              </a:rPr>
              <a:t>will </a:t>
            </a:r>
            <a:r>
              <a:rPr sz="2000" dirty="0">
                <a:latin typeface="Microsoft Sans Serif"/>
                <a:cs typeface="Microsoft Sans Serif"/>
              </a:rPr>
              <a:t>reach an agreement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case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channel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failures</a:t>
            </a:r>
            <a:r>
              <a:rPr sz="2000" dirty="0">
                <a:latin typeface="Microsoft Sans Serif"/>
                <a:cs typeface="Microsoft Sans Serif"/>
              </a:rPr>
              <a:t> (see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next</a:t>
            </a:r>
            <a:r>
              <a:rPr sz="2000" spc="-5" dirty="0">
                <a:latin typeface="Microsoft Sans Serif"/>
                <a:cs typeface="Microsoft Sans Serif"/>
              </a:rPr>
              <a:t> slide).</a:t>
            </a:r>
            <a:endParaRPr sz="200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Microsoft Sans Serif"/>
                <a:cs typeface="Microsoft Sans Serif"/>
              </a:rPr>
              <a:t>In practice, error detection and error correction codes </a:t>
            </a:r>
            <a:r>
              <a:rPr sz="2000" spc="-5" dirty="0">
                <a:latin typeface="Microsoft Sans Serif"/>
                <a:cs typeface="Microsoft Sans Serif"/>
              </a:rPr>
              <a:t>allow </a:t>
            </a:r>
            <a:r>
              <a:rPr sz="2000" dirty="0">
                <a:latin typeface="Microsoft Sans Serif"/>
                <a:cs typeface="Microsoft Sans Serif"/>
              </a:rPr>
              <a:t>processes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reliably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though noisy </a:t>
            </a:r>
            <a:r>
              <a:rPr sz="2000" spc="-5" dirty="0">
                <a:latin typeface="Microsoft Sans Serif"/>
                <a:cs typeface="Microsoft Sans Serif"/>
              </a:rPr>
              <a:t>digital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channels.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redundancy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increased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bits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packaging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codeword.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Microsoft Sans Serif"/>
                <a:cs typeface="Microsoft Sans Serif"/>
              </a:rPr>
              <a:t>Communication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protocols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implement: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Microsoft Sans Serif"/>
                <a:cs typeface="Microsoft Sans Serif"/>
              </a:rPr>
              <a:t>Error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mechanisms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470" dirty="0">
                <a:latin typeface="Microsoft Sans Serif"/>
                <a:cs typeface="Microsoft Sans Serif"/>
              </a:rPr>
              <a:t>–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error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detection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error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correction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codes.</a:t>
            </a:r>
            <a:endParaRPr sz="1800">
              <a:latin typeface="Microsoft Sans Serif"/>
              <a:cs typeface="Microsoft Sans Serif"/>
            </a:endParaRPr>
          </a:p>
          <a:p>
            <a:pPr marL="756285" marR="126364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Flow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feedback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receiver,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forces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sender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transmit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only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amount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receiver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handle.</a:t>
            </a:r>
            <a:endParaRPr sz="1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Congestion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ensures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offered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load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network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exceed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network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capacity.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85894"/>
            <a:ext cx="80079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Process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coordination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presence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errors;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each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lost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probability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ε.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protocol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consisting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exists,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protocol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should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able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function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properly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n-1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reaching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their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destination,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lost.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099" y="1575417"/>
            <a:ext cx="8245475" cy="2000250"/>
            <a:chOff x="374099" y="1575417"/>
            <a:chExt cx="8245475" cy="2000250"/>
          </a:xfrm>
        </p:grpSpPr>
        <p:sp>
          <p:nvSpPr>
            <p:cNvPr id="4" name="object 4"/>
            <p:cNvSpPr/>
            <p:nvPr/>
          </p:nvSpPr>
          <p:spPr>
            <a:xfrm>
              <a:off x="376322" y="1577640"/>
              <a:ext cx="8241030" cy="1995805"/>
            </a:xfrm>
            <a:custGeom>
              <a:avLst/>
              <a:gdLst/>
              <a:ahLst/>
              <a:cxnLst/>
              <a:rect l="l" t="t" r="r" b="b"/>
              <a:pathLst>
                <a:path w="8241030" h="1995804">
                  <a:moveTo>
                    <a:pt x="8240403" y="0"/>
                  </a:moveTo>
                  <a:lnTo>
                    <a:pt x="0" y="0"/>
                  </a:lnTo>
                  <a:lnTo>
                    <a:pt x="0" y="1995385"/>
                  </a:lnTo>
                  <a:lnTo>
                    <a:pt x="8240403" y="1995385"/>
                  </a:lnTo>
                  <a:lnTo>
                    <a:pt x="8240403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322" y="1577640"/>
              <a:ext cx="8241030" cy="1995805"/>
            </a:xfrm>
            <a:custGeom>
              <a:avLst/>
              <a:gdLst/>
              <a:ahLst/>
              <a:cxnLst/>
              <a:rect l="l" t="t" r="r" b="b"/>
              <a:pathLst>
                <a:path w="8241030" h="1995804">
                  <a:moveTo>
                    <a:pt x="0" y="1995385"/>
                  </a:moveTo>
                  <a:lnTo>
                    <a:pt x="8240403" y="1995385"/>
                  </a:lnTo>
                  <a:lnTo>
                    <a:pt x="8240403" y="0"/>
                  </a:lnTo>
                  <a:lnTo>
                    <a:pt x="0" y="0"/>
                  </a:lnTo>
                  <a:lnTo>
                    <a:pt x="0" y="1995385"/>
                  </a:lnTo>
                  <a:close/>
                </a:path>
              </a:pathLst>
            </a:custGeom>
            <a:ln w="4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6150" y="2122487"/>
              <a:ext cx="1891030" cy="1254760"/>
            </a:xfrm>
            <a:custGeom>
              <a:avLst/>
              <a:gdLst/>
              <a:ahLst/>
              <a:cxnLst/>
              <a:rect l="l" t="t" r="r" b="b"/>
              <a:pathLst>
                <a:path w="1891030" h="1254760">
                  <a:moveTo>
                    <a:pt x="1890763" y="0"/>
                  </a:moveTo>
                  <a:lnTo>
                    <a:pt x="0" y="0"/>
                  </a:lnTo>
                  <a:lnTo>
                    <a:pt x="0" y="1097699"/>
                  </a:lnTo>
                  <a:lnTo>
                    <a:pt x="0" y="1254518"/>
                  </a:lnTo>
                  <a:lnTo>
                    <a:pt x="1890763" y="1254518"/>
                  </a:lnTo>
                  <a:lnTo>
                    <a:pt x="1890763" y="1097699"/>
                  </a:lnTo>
                  <a:lnTo>
                    <a:pt x="18907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159" y="2122478"/>
              <a:ext cx="1891030" cy="1254760"/>
            </a:xfrm>
            <a:custGeom>
              <a:avLst/>
              <a:gdLst/>
              <a:ahLst/>
              <a:cxnLst/>
              <a:rect l="l" t="t" r="r" b="b"/>
              <a:pathLst>
                <a:path w="1891030" h="1254760">
                  <a:moveTo>
                    <a:pt x="0" y="1254521"/>
                  </a:moveTo>
                  <a:lnTo>
                    <a:pt x="1890798" y="1254521"/>
                  </a:lnTo>
                  <a:lnTo>
                    <a:pt x="1890798" y="0"/>
                  </a:lnTo>
                  <a:lnTo>
                    <a:pt x="0" y="0"/>
                  </a:lnTo>
                  <a:lnTo>
                    <a:pt x="0" y="1254521"/>
                  </a:lnTo>
                </a:path>
              </a:pathLst>
            </a:custGeom>
            <a:ln w="4187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8595" y="1965663"/>
              <a:ext cx="1891030" cy="1254760"/>
            </a:xfrm>
            <a:custGeom>
              <a:avLst/>
              <a:gdLst/>
              <a:ahLst/>
              <a:cxnLst/>
              <a:rect l="l" t="t" r="r" b="b"/>
              <a:pathLst>
                <a:path w="1891030" h="1254760">
                  <a:moveTo>
                    <a:pt x="1890763" y="0"/>
                  </a:moveTo>
                  <a:lnTo>
                    <a:pt x="0" y="0"/>
                  </a:lnTo>
                  <a:lnTo>
                    <a:pt x="0" y="1254521"/>
                  </a:lnTo>
                  <a:lnTo>
                    <a:pt x="1890763" y="1254521"/>
                  </a:lnTo>
                  <a:lnTo>
                    <a:pt x="18907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595" y="1965663"/>
              <a:ext cx="1891030" cy="1254760"/>
            </a:xfrm>
            <a:custGeom>
              <a:avLst/>
              <a:gdLst/>
              <a:ahLst/>
              <a:cxnLst/>
              <a:rect l="l" t="t" r="r" b="b"/>
              <a:pathLst>
                <a:path w="1891030" h="1254760">
                  <a:moveTo>
                    <a:pt x="0" y="1254521"/>
                  </a:moveTo>
                  <a:lnTo>
                    <a:pt x="1890763" y="1254521"/>
                  </a:lnTo>
                  <a:lnTo>
                    <a:pt x="1890763" y="0"/>
                  </a:lnTo>
                  <a:lnTo>
                    <a:pt x="0" y="0"/>
                  </a:lnTo>
                  <a:lnTo>
                    <a:pt x="0" y="1254521"/>
                  </a:lnTo>
                  <a:close/>
                </a:path>
              </a:pathLst>
            </a:custGeom>
            <a:ln w="4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18467" y="2433876"/>
            <a:ext cx="114427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latin typeface="Arial"/>
                <a:cs typeface="Arial"/>
              </a:rPr>
              <a:t>Process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p</a:t>
            </a:r>
            <a:r>
              <a:rPr sz="1575" b="1" spc="7" baseline="-13227" dirty="0">
                <a:latin typeface="Arial"/>
                <a:cs typeface="Arial"/>
              </a:rPr>
              <a:t>1</a:t>
            </a:r>
            <a:endParaRPr sz="1575" baseline="-13227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8699" y="1963441"/>
            <a:ext cx="2052955" cy="1416050"/>
            <a:chOff x="6408699" y="1963441"/>
            <a:chExt cx="2052955" cy="1416050"/>
          </a:xfrm>
        </p:grpSpPr>
        <p:sp>
          <p:nvSpPr>
            <p:cNvPr id="12" name="object 12"/>
            <p:cNvSpPr/>
            <p:nvPr/>
          </p:nvSpPr>
          <p:spPr>
            <a:xfrm>
              <a:off x="6568478" y="2122487"/>
              <a:ext cx="1891030" cy="1254760"/>
            </a:xfrm>
            <a:custGeom>
              <a:avLst/>
              <a:gdLst/>
              <a:ahLst/>
              <a:cxnLst/>
              <a:rect l="l" t="t" r="r" b="b"/>
              <a:pathLst>
                <a:path w="1891029" h="1254760">
                  <a:moveTo>
                    <a:pt x="1890763" y="0"/>
                  </a:moveTo>
                  <a:lnTo>
                    <a:pt x="0" y="0"/>
                  </a:lnTo>
                  <a:lnTo>
                    <a:pt x="0" y="1097699"/>
                  </a:lnTo>
                  <a:lnTo>
                    <a:pt x="0" y="1254518"/>
                  </a:lnTo>
                  <a:lnTo>
                    <a:pt x="1890763" y="1254518"/>
                  </a:lnTo>
                  <a:lnTo>
                    <a:pt x="1890763" y="1097699"/>
                  </a:lnTo>
                  <a:lnTo>
                    <a:pt x="18907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8485" y="2122479"/>
              <a:ext cx="1891030" cy="1254760"/>
            </a:xfrm>
            <a:custGeom>
              <a:avLst/>
              <a:gdLst/>
              <a:ahLst/>
              <a:cxnLst/>
              <a:rect l="l" t="t" r="r" b="b"/>
              <a:pathLst>
                <a:path w="1891029" h="1254760">
                  <a:moveTo>
                    <a:pt x="0" y="1254521"/>
                  </a:moveTo>
                  <a:lnTo>
                    <a:pt x="1890763" y="1254521"/>
                  </a:lnTo>
                  <a:lnTo>
                    <a:pt x="1890763" y="0"/>
                  </a:lnTo>
                  <a:lnTo>
                    <a:pt x="0" y="0"/>
                  </a:lnTo>
                  <a:lnTo>
                    <a:pt x="0" y="1254521"/>
                  </a:lnTo>
                </a:path>
              </a:pathLst>
            </a:custGeom>
            <a:ln w="4187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10922" y="1965663"/>
              <a:ext cx="1891030" cy="1254760"/>
            </a:xfrm>
            <a:custGeom>
              <a:avLst/>
              <a:gdLst/>
              <a:ahLst/>
              <a:cxnLst/>
              <a:rect l="l" t="t" r="r" b="b"/>
              <a:pathLst>
                <a:path w="1891029" h="1254760">
                  <a:moveTo>
                    <a:pt x="1890763" y="0"/>
                  </a:moveTo>
                  <a:lnTo>
                    <a:pt x="0" y="0"/>
                  </a:lnTo>
                  <a:lnTo>
                    <a:pt x="0" y="1254521"/>
                  </a:lnTo>
                  <a:lnTo>
                    <a:pt x="1890763" y="1254521"/>
                  </a:lnTo>
                  <a:lnTo>
                    <a:pt x="18907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10922" y="1965663"/>
              <a:ext cx="1891030" cy="1254760"/>
            </a:xfrm>
            <a:custGeom>
              <a:avLst/>
              <a:gdLst/>
              <a:ahLst/>
              <a:cxnLst/>
              <a:rect l="l" t="t" r="r" b="b"/>
              <a:pathLst>
                <a:path w="1891029" h="1254760">
                  <a:moveTo>
                    <a:pt x="0" y="1254521"/>
                  </a:moveTo>
                  <a:lnTo>
                    <a:pt x="1890763" y="1254521"/>
                  </a:lnTo>
                  <a:lnTo>
                    <a:pt x="1890763" y="0"/>
                  </a:lnTo>
                  <a:lnTo>
                    <a:pt x="0" y="0"/>
                  </a:lnTo>
                  <a:lnTo>
                    <a:pt x="0" y="1254521"/>
                  </a:lnTo>
                  <a:close/>
                </a:path>
              </a:pathLst>
            </a:custGeom>
            <a:ln w="4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90810" y="2433876"/>
            <a:ext cx="114363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latin typeface="Arial"/>
                <a:cs typeface="Arial"/>
              </a:rPr>
              <a:t>Process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5" dirty="0">
                <a:latin typeface="Arial"/>
                <a:cs typeface="Arial"/>
              </a:rPr>
              <a:t>p</a:t>
            </a:r>
            <a:r>
              <a:rPr sz="1575" b="1" spc="7" baseline="-13227" dirty="0">
                <a:latin typeface="Arial"/>
                <a:cs typeface="Arial"/>
              </a:rPr>
              <a:t>2</a:t>
            </a:r>
            <a:endParaRPr sz="1575" baseline="-13227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29394" y="2066025"/>
            <a:ext cx="3782060" cy="1054100"/>
            <a:chOff x="2629394" y="2066025"/>
            <a:chExt cx="3782060" cy="1054100"/>
          </a:xfrm>
        </p:grpSpPr>
        <p:sp>
          <p:nvSpPr>
            <p:cNvPr id="18" name="object 18"/>
            <p:cNvSpPr/>
            <p:nvPr/>
          </p:nvSpPr>
          <p:spPr>
            <a:xfrm>
              <a:off x="2629394" y="2122478"/>
              <a:ext cx="3625850" cy="0"/>
            </a:xfrm>
            <a:custGeom>
              <a:avLst/>
              <a:gdLst/>
              <a:ahLst/>
              <a:cxnLst/>
              <a:rect l="l" t="t" r="r" b="b"/>
              <a:pathLst>
                <a:path w="3625850">
                  <a:moveTo>
                    <a:pt x="0" y="0"/>
                  </a:moveTo>
                  <a:lnTo>
                    <a:pt x="3625539" y="0"/>
                  </a:lnTo>
                </a:path>
              </a:pathLst>
            </a:custGeom>
            <a:ln w="12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0753" y="2066025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30">
                  <a:moveTo>
                    <a:pt x="0" y="0"/>
                  </a:moveTo>
                  <a:lnTo>
                    <a:pt x="0" y="112906"/>
                  </a:lnTo>
                  <a:lnTo>
                    <a:pt x="170168" y="56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5382" y="2279294"/>
              <a:ext cx="3625850" cy="0"/>
            </a:xfrm>
            <a:custGeom>
              <a:avLst/>
              <a:gdLst/>
              <a:ahLst/>
              <a:cxnLst/>
              <a:rect l="l" t="t" r="r" b="b"/>
              <a:pathLst>
                <a:path w="3625850">
                  <a:moveTo>
                    <a:pt x="3625539" y="0"/>
                  </a:moveTo>
                  <a:lnTo>
                    <a:pt x="0" y="0"/>
                  </a:lnTo>
                </a:path>
              </a:pathLst>
            </a:custGeom>
            <a:ln w="12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9394" y="222284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80" h="113030">
                  <a:moveTo>
                    <a:pt x="170168" y="0"/>
                  </a:moveTo>
                  <a:lnTo>
                    <a:pt x="0" y="56453"/>
                  </a:lnTo>
                  <a:lnTo>
                    <a:pt x="170168" y="112906"/>
                  </a:lnTo>
                  <a:lnTo>
                    <a:pt x="170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29394" y="2436109"/>
              <a:ext cx="3625850" cy="0"/>
            </a:xfrm>
            <a:custGeom>
              <a:avLst/>
              <a:gdLst/>
              <a:ahLst/>
              <a:cxnLst/>
              <a:rect l="l" t="t" r="r" b="b"/>
              <a:pathLst>
                <a:path w="3625850">
                  <a:moveTo>
                    <a:pt x="0" y="0"/>
                  </a:moveTo>
                  <a:lnTo>
                    <a:pt x="3625539" y="0"/>
                  </a:lnTo>
                </a:path>
              </a:pathLst>
            </a:custGeom>
            <a:ln w="12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0753" y="2379655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30">
                  <a:moveTo>
                    <a:pt x="0" y="0"/>
                  </a:moveTo>
                  <a:lnTo>
                    <a:pt x="0" y="112906"/>
                  </a:lnTo>
                  <a:lnTo>
                    <a:pt x="170168" y="56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85382" y="2906554"/>
              <a:ext cx="3469640" cy="0"/>
            </a:xfrm>
            <a:custGeom>
              <a:avLst/>
              <a:gdLst/>
              <a:ahLst/>
              <a:cxnLst/>
              <a:rect l="l" t="t" r="r" b="b"/>
              <a:pathLst>
                <a:path w="3469640">
                  <a:moveTo>
                    <a:pt x="0" y="0"/>
                  </a:moveTo>
                  <a:lnTo>
                    <a:pt x="3469551" y="0"/>
                  </a:lnTo>
                </a:path>
              </a:pathLst>
            </a:custGeom>
            <a:ln w="12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29382" y="2850108"/>
              <a:ext cx="3782060" cy="113030"/>
            </a:xfrm>
            <a:custGeom>
              <a:avLst/>
              <a:gdLst/>
              <a:ahLst/>
              <a:cxnLst/>
              <a:rect l="l" t="t" r="r" b="b"/>
              <a:pathLst>
                <a:path w="3782060" h="113030">
                  <a:moveTo>
                    <a:pt x="170180" y="0"/>
                  </a:moveTo>
                  <a:lnTo>
                    <a:pt x="0" y="56451"/>
                  </a:lnTo>
                  <a:lnTo>
                    <a:pt x="170180" y="112903"/>
                  </a:lnTo>
                  <a:lnTo>
                    <a:pt x="170180" y="0"/>
                  </a:lnTo>
                  <a:close/>
                </a:path>
                <a:path w="3782060" h="113030">
                  <a:moveTo>
                    <a:pt x="3781539" y="56451"/>
                  </a:moveTo>
                  <a:lnTo>
                    <a:pt x="3611359" y="0"/>
                  </a:lnTo>
                  <a:lnTo>
                    <a:pt x="3611359" y="112903"/>
                  </a:lnTo>
                  <a:lnTo>
                    <a:pt x="3781539" y="56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85382" y="3063369"/>
              <a:ext cx="3469640" cy="0"/>
            </a:xfrm>
            <a:custGeom>
              <a:avLst/>
              <a:gdLst/>
              <a:ahLst/>
              <a:cxnLst/>
              <a:rect l="l" t="t" r="r" b="b"/>
              <a:pathLst>
                <a:path w="3469640">
                  <a:moveTo>
                    <a:pt x="0" y="0"/>
                  </a:moveTo>
                  <a:lnTo>
                    <a:pt x="3469551" y="0"/>
                  </a:lnTo>
                </a:path>
              </a:pathLst>
            </a:custGeom>
            <a:ln w="12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29382" y="3006927"/>
              <a:ext cx="3782060" cy="113030"/>
            </a:xfrm>
            <a:custGeom>
              <a:avLst/>
              <a:gdLst/>
              <a:ahLst/>
              <a:cxnLst/>
              <a:rect l="l" t="t" r="r" b="b"/>
              <a:pathLst>
                <a:path w="3782060" h="113030">
                  <a:moveTo>
                    <a:pt x="170180" y="0"/>
                  </a:moveTo>
                  <a:lnTo>
                    <a:pt x="0" y="56451"/>
                  </a:lnTo>
                  <a:lnTo>
                    <a:pt x="170180" y="112903"/>
                  </a:lnTo>
                  <a:lnTo>
                    <a:pt x="170180" y="0"/>
                  </a:lnTo>
                  <a:close/>
                </a:path>
                <a:path w="3782060" h="113030">
                  <a:moveTo>
                    <a:pt x="3781539" y="56451"/>
                  </a:moveTo>
                  <a:lnTo>
                    <a:pt x="3611359" y="0"/>
                  </a:lnTo>
                  <a:lnTo>
                    <a:pt x="3611359" y="112903"/>
                  </a:lnTo>
                  <a:lnTo>
                    <a:pt x="3781539" y="56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37321" y="1885023"/>
            <a:ext cx="12953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1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925439" y="2041838"/>
            <a:ext cx="12953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Microsoft Sans Serif"/>
                <a:cs typeface="Microsoft Sans Serif"/>
              </a:rPr>
              <a:t>2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47153" y="2527971"/>
            <a:ext cx="316865" cy="80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4604">
              <a:lnSpc>
                <a:spcPct val="155900"/>
              </a:lnSpc>
              <a:spcBef>
                <a:spcPts val="100"/>
              </a:spcBef>
            </a:pPr>
            <a:r>
              <a:rPr sz="1650" spc="-5" dirty="0">
                <a:latin typeface="Microsoft Sans Serif"/>
                <a:cs typeface="Microsoft Sans Serif"/>
              </a:rPr>
              <a:t>n</a:t>
            </a:r>
            <a:r>
              <a:rPr sz="1650" dirty="0">
                <a:latin typeface="Microsoft Sans Serif"/>
                <a:cs typeface="Microsoft Sans Serif"/>
              </a:rPr>
              <a:t>-1  n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5497"/>
            <a:ext cx="7087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Message delivery</a:t>
            </a:r>
            <a:r>
              <a:rPr spc="15" dirty="0"/>
              <a:t> </a:t>
            </a:r>
            <a:r>
              <a:rPr spc="-5" dirty="0"/>
              <a:t>rules;</a:t>
            </a:r>
            <a:r>
              <a:rPr spc="20" dirty="0"/>
              <a:t> </a:t>
            </a:r>
            <a:r>
              <a:rPr spc="-5" dirty="0"/>
              <a:t>causal</a:t>
            </a:r>
            <a:r>
              <a:rPr spc="5" dirty="0"/>
              <a:t> </a:t>
            </a:r>
            <a:r>
              <a:rPr spc="-5" dirty="0"/>
              <a:t>delivery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591" y="1416557"/>
            <a:ext cx="8227059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channel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abstraction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makes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assumptions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about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order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messages;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real-life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network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might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reorder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messages.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First-In-First-Out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(FIFO) </a:t>
            </a:r>
            <a:r>
              <a:rPr sz="2000" spc="-5" dirty="0">
                <a:latin typeface="Microsoft Sans Serif"/>
                <a:cs typeface="Microsoft Sans Serif"/>
              </a:rPr>
              <a:t>delivery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delivered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same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order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sent.</a:t>
            </a:r>
            <a:endParaRPr sz="2000">
              <a:latin typeface="Microsoft Sans Serif"/>
              <a:cs typeface="Microsoft Sans Serif"/>
            </a:endParaRPr>
          </a:p>
          <a:p>
            <a:pPr marL="355600" marR="1143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Causal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delivery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extension</a:t>
            </a:r>
            <a:r>
              <a:rPr sz="2000" dirty="0">
                <a:latin typeface="Microsoft Sans Serif"/>
                <a:cs typeface="Microsoft Sans Serif"/>
              </a:rPr>
              <a:t> 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FIFO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delivery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when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receives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from</a:t>
            </a:r>
            <a:r>
              <a:rPr sz="2000" spc="-5" dirty="0">
                <a:latin typeface="Microsoft Sans Serif"/>
                <a:cs typeface="Microsoft Sans Serif"/>
              </a:rPr>
              <a:t> different </a:t>
            </a:r>
            <a:r>
              <a:rPr sz="2000" dirty="0">
                <a:latin typeface="Microsoft Sans Serif"/>
                <a:cs typeface="Microsoft Sans Serif"/>
              </a:rPr>
              <a:t>sources.</a:t>
            </a:r>
            <a:endParaRPr sz="2000">
              <a:latin typeface="Microsoft Sans Serif"/>
              <a:cs typeface="Microsoft Sans Serif"/>
            </a:endParaRPr>
          </a:p>
          <a:p>
            <a:pPr marL="355600" marR="762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Even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communication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channel does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guarantee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FIFO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delivery,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FIFO </a:t>
            </a:r>
            <a:r>
              <a:rPr sz="2000" spc="-5" dirty="0">
                <a:latin typeface="Microsoft Sans Serif"/>
                <a:cs typeface="Microsoft Sans Serif"/>
              </a:rPr>
              <a:t>delivery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 be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enforced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attaching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sequence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number to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sent.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sequence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numbers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also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reassemble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messages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individual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packets.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762" y="63"/>
            <a:ext cx="9012555" cy="5213350"/>
            <a:chOff x="131762" y="63"/>
            <a:chExt cx="9012555" cy="5213350"/>
          </a:xfrm>
        </p:grpSpPr>
        <p:sp>
          <p:nvSpPr>
            <p:cNvPr id="3" name="object 3"/>
            <p:cNvSpPr/>
            <p:nvPr/>
          </p:nvSpPr>
          <p:spPr>
            <a:xfrm>
              <a:off x="843611" y="503177"/>
              <a:ext cx="7306309" cy="4707890"/>
            </a:xfrm>
            <a:custGeom>
              <a:avLst/>
              <a:gdLst/>
              <a:ahLst/>
              <a:cxnLst/>
              <a:rect l="l" t="t" r="r" b="b"/>
              <a:pathLst>
                <a:path w="7306309" h="4707890">
                  <a:moveTo>
                    <a:pt x="7306046" y="0"/>
                  </a:moveTo>
                  <a:lnTo>
                    <a:pt x="0" y="0"/>
                  </a:lnTo>
                  <a:lnTo>
                    <a:pt x="0" y="4707403"/>
                  </a:lnTo>
                  <a:lnTo>
                    <a:pt x="7306046" y="4707403"/>
                  </a:lnTo>
                  <a:lnTo>
                    <a:pt x="7306046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3611" y="503179"/>
              <a:ext cx="7306309" cy="4707890"/>
            </a:xfrm>
            <a:custGeom>
              <a:avLst/>
              <a:gdLst/>
              <a:ahLst/>
              <a:cxnLst/>
              <a:rect l="l" t="t" r="r" b="b"/>
              <a:pathLst>
                <a:path w="7306309" h="4707890">
                  <a:moveTo>
                    <a:pt x="0" y="4707403"/>
                  </a:moveTo>
                  <a:lnTo>
                    <a:pt x="7306046" y="4707403"/>
                  </a:lnTo>
                  <a:lnTo>
                    <a:pt x="7306046" y="0"/>
                  </a:lnTo>
                  <a:lnTo>
                    <a:pt x="0" y="0"/>
                  </a:lnTo>
                  <a:lnTo>
                    <a:pt x="0" y="4707403"/>
                  </a:lnTo>
                  <a:close/>
                </a:path>
              </a:pathLst>
            </a:custGeom>
            <a:ln w="47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7294" y="939075"/>
              <a:ext cx="1247775" cy="2136140"/>
            </a:xfrm>
            <a:custGeom>
              <a:avLst/>
              <a:gdLst/>
              <a:ahLst/>
              <a:cxnLst/>
              <a:rect l="l" t="t" r="r" b="b"/>
              <a:pathLst>
                <a:path w="1247775" h="2136140">
                  <a:moveTo>
                    <a:pt x="1247368" y="0"/>
                  </a:moveTo>
                  <a:lnTo>
                    <a:pt x="0" y="0"/>
                  </a:lnTo>
                  <a:lnTo>
                    <a:pt x="0" y="1957793"/>
                  </a:lnTo>
                  <a:lnTo>
                    <a:pt x="0" y="2135771"/>
                  </a:lnTo>
                  <a:lnTo>
                    <a:pt x="1247368" y="2135771"/>
                  </a:lnTo>
                  <a:lnTo>
                    <a:pt x="1247368" y="1957793"/>
                  </a:lnTo>
                  <a:lnTo>
                    <a:pt x="1247368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297" y="939064"/>
              <a:ext cx="1247775" cy="2136140"/>
            </a:xfrm>
            <a:custGeom>
              <a:avLst/>
              <a:gdLst/>
              <a:ahLst/>
              <a:cxnLst/>
              <a:rect l="l" t="t" r="r" b="b"/>
              <a:pathLst>
                <a:path w="1247775" h="2136140">
                  <a:moveTo>
                    <a:pt x="0" y="2135773"/>
                  </a:moveTo>
                  <a:lnTo>
                    <a:pt x="1247373" y="2135773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2135773"/>
                  </a:lnTo>
                </a:path>
              </a:pathLst>
            </a:custGeom>
            <a:ln w="475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9101" y="761083"/>
              <a:ext cx="1247775" cy="2136140"/>
            </a:xfrm>
            <a:custGeom>
              <a:avLst/>
              <a:gdLst/>
              <a:ahLst/>
              <a:cxnLst/>
              <a:rect l="l" t="t" r="r" b="b"/>
              <a:pathLst>
                <a:path w="1247775" h="2136140">
                  <a:moveTo>
                    <a:pt x="1247373" y="0"/>
                  </a:moveTo>
                  <a:lnTo>
                    <a:pt x="0" y="0"/>
                  </a:lnTo>
                  <a:lnTo>
                    <a:pt x="0" y="2135773"/>
                  </a:lnTo>
                  <a:lnTo>
                    <a:pt x="1247373" y="2135773"/>
                  </a:lnTo>
                  <a:lnTo>
                    <a:pt x="1247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9101" y="761083"/>
              <a:ext cx="1247775" cy="2136140"/>
            </a:xfrm>
            <a:custGeom>
              <a:avLst/>
              <a:gdLst/>
              <a:ahLst/>
              <a:cxnLst/>
              <a:rect l="l" t="t" r="r" b="b"/>
              <a:pathLst>
                <a:path w="1247775" h="2136140">
                  <a:moveTo>
                    <a:pt x="0" y="2135773"/>
                  </a:moveTo>
                  <a:lnTo>
                    <a:pt x="1247373" y="2135773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2135773"/>
                  </a:lnTo>
                  <a:close/>
                </a:path>
              </a:pathLst>
            </a:custGeom>
            <a:ln w="4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8593" y="5400243"/>
            <a:ext cx="7727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343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receiving	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delivery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two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distinct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operations.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channel-process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interface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implements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delivery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rules,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e.g.,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FIFO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delivery.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83652" y="1650150"/>
            <a:ext cx="871219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spc="10" dirty="0"/>
              <a:t>Process</a:t>
            </a:r>
            <a:endParaRPr sz="1850"/>
          </a:p>
        </p:txBody>
      </p:sp>
      <p:grpSp>
        <p:nvGrpSpPr>
          <p:cNvPr id="11" name="object 11"/>
          <p:cNvGrpSpPr/>
          <p:nvPr/>
        </p:nvGrpSpPr>
        <p:grpSpPr>
          <a:xfrm>
            <a:off x="1286561" y="3250240"/>
            <a:ext cx="1430655" cy="1073150"/>
            <a:chOff x="1286561" y="3250240"/>
            <a:chExt cx="1430655" cy="1073150"/>
          </a:xfrm>
        </p:grpSpPr>
        <p:sp>
          <p:nvSpPr>
            <p:cNvPr id="12" name="object 12"/>
            <p:cNvSpPr/>
            <p:nvPr/>
          </p:nvSpPr>
          <p:spPr>
            <a:xfrm>
              <a:off x="1467297" y="3430761"/>
              <a:ext cx="1247775" cy="712470"/>
            </a:xfrm>
            <a:custGeom>
              <a:avLst/>
              <a:gdLst/>
              <a:ahLst/>
              <a:cxnLst/>
              <a:rect l="l" t="t" r="r" b="b"/>
              <a:pathLst>
                <a:path w="1247775" h="712470">
                  <a:moveTo>
                    <a:pt x="0" y="711924"/>
                  </a:moveTo>
                  <a:lnTo>
                    <a:pt x="1247373" y="711924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711924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7297" y="3430761"/>
              <a:ext cx="1247775" cy="890269"/>
            </a:xfrm>
            <a:custGeom>
              <a:avLst/>
              <a:gdLst/>
              <a:ahLst/>
              <a:cxnLst/>
              <a:rect l="l" t="t" r="r" b="b"/>
              <a:pathLst>
                <a:path w="1247775" h="890270">
                  <a:moveTo>
                    <a:pt x="0" y="889905"/>
                  </a:moveTo>
                  <a:lnTo>
                    <a:pt x="1247373" y="889905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889905"/>
                  </a:lnTo>
                </a:path>
              </a:pathLst>
            </a:custGeom>
            <a:ln w="4748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9101" y="3252780"/>
              <a:ext cx="1247775" cy="890269"/>
            </a:xfrm>
            <a:custGeom>
              <a:avLst/>
              <a:gdLst/>
              <a:ahLst/>
              <a:cxnLst/>
              <a:rect l="l" t="t" r="r" b="b"/>
              <a:pathLst>
                <a:path w="1247775" h="890270">
                  <a:moveTo>
                    <a:pt x="1247373" y="0"/>
                  </a:moveTo>
                  <a:lnTo>
                    <a:pt x="0" y="0"/>
                  </a:lnTo>
                  <a:lnTo>
                    <a:pt x="0" y="889905"/>
                  </a:lnTo>
                  <a:lnTo>
                    <a:pt x="1247373" y="889905"/>
                  </a:lnTo>
                  <a:lnTo>
                    <a:pt x="1247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9101" y="3252780"/>
              <a:ext cx="1247775" cy="890269"/>
            </a:xfrm>
            <a:custGeom>
              <a:avLst/>
              <a:gdLst/>
              <a:ahLst/>
              <a:cxnLst/>
              <a:rect l="l" t="t" r="r" b="b"/>
              <a:pathLst>
                <a:path w="1247775" h="890270">
                  <a:moveTo>
                    <a:pt x="0" y="889905"/>
                  </a:moveTo>
                  <a:lnTo>
                    <a:pt x="1247373" y="889905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889905"/>
                  </a:lnTo>
                  <a:close/>
                </a:path>
              </a:pathLst>
            </a:custGeom>
            <a:ln w="4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7242" y="3234162"/>
            <a:ext cx="96393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3335" algn="just">
              <a:lnSpc>
                <a:spcPct val="101000"/>
              </a:lnSpc>
              <a:spcBef>
                <a:spcPts val="95"/>
              </a:spcBef>
            </a:pPr>
            <a:r>
              <a:rPr sz="1850" spc="10" dirty="0">
                <a:latin typeface="Microsoft Sans Serif"/>
                <a:cs typeface="Microsoft Sans Serif"/>
              </a:rPr>
              <a:t>Channe</a:t>
            </a:r>
            <a:r>
              <a:rPr sz="1850" spc="-10" dirty="0">
                <a:latin typeface="Microsoft Sans Serif"/>
                <a:cs typeface="Microsoft Sans Serif"/>
              </a:rPr>
              <a:t>l</a:t>
            </a:r>
            <a:r>
              <a:rPr sz="1850" spc="5" dirty="0">
                <a:latin typeface="Microsoft Sans Serif"/>
                <a:cs typeface="Microsoft Sans Serif"/>
              </a:rPr>
              <a:t>/  </a:t>
            </a:r>
            <a:r>
              <a:rPr sz="1850" spc="10" dirty="0">
                <a:latin typeface="Microsoft Sans Serif"/>
                <a:cs typeface="Microsoft Sans Serif"/>
              </a:rPr>
              <a:t>Process </a:t>
            </a:r>
            <a:r>
              <a:rPr sz="1850" spc="15" dirty="0">
                <a:latin typeface="Microsoft Sans Serif"/>
                <a:cs typeface="Microsoft Sans Serif"/>
              </a:rPr>
              <a:t> </a:t>
            </a:r>
            <a:r>
              <a:rPr sz="1850" spc="5" dirty="0">
                <a:latin typeface="Microsoft Sans Serif"/>
                <a:cs typeface="Microsoft Sans Serif"/>
              </a:rPr>
              <a:t>Interface</a:t>
            </a:r>
            <a:endParaRPr sz="185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7761" y="3250240"/>
            <a:ext cx="1430655" cy="1073150"/>
            <a:chOff x="6097761" y="3250240"/>
            <a:chExt cx="1430655" cy="1073150"/>
          </a:xfrm>
        </p:grpSpPr>
        <p:sp>
          <p:nvSpPr>
            <p:cNvPr id="18" name="object 18"/>
            <p:cNvSpPr/>
            <p:nvPr/>
          </p:nvSpPr>
          <p:spPr>
            <a:xfrm>
              <a:off x="6278486" y="3430765"/>
              <a:ext cx="1247775" cy="890269"/>
            </a:xfrm>
            <a:custGeom>
              <a:avLst/>
              <a:gdLst/>
              <a:ahLst/>
              <a:cxnLst/>
              <a:rect l="l" t="t" r="r" b="b"/>
              <a:pathLst>
                <a:path w="1247775" h="890270">
                  <a:moveTo>
                    <a:pt x="1247381" y="0"/>
                  </a:moveTo>
                  <a:lnTo>
                    <a:pt x="0" y="0"/>
                  </a:lnTo>
                  <a:lnTo>
                    <a:pt x="0" y="711923"/>
                  </a:lnTo>
                  <a:lnTo>
                    <a:pt x="1069276" y="711923"/>
                  </a:lnTo>
                  <a:lnTo>
                    <a:pt x="1069276" y="889914"/>
                  </a:lnTo>
                  <a:lnTo>
                    <a:pt x="1247381" y="889914"/>
                  </a:lnTo>
                  <a:lnTo>
                    <a:pt x="1247381" y="711923"/>
                  </a:lnTo>
                  <a:lnTo>
                    <a:pt x="1247381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78498" y="3430761"/>
              <a:ext cx="1247775" cy="890269"/>
            </a:xfrm>
            <a:custGeom>
              <a:avLst/>
              <a:gdLst/>
              <a:ahLst/>
              <a:cxnLst/>
              <a:rect l="l" t="t" r="r" b="b"/>
              <a:pathLst>
                <a:path w="1247775" h="890270">
                  <a:moveTo>
                    <a:pt x="0" y="889905"/>
                  </a:moveTo>
                  <a:lnTo>
                    <a:pt x="1247373" y="889905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889905"/>
                  </a:lnTo>
                </a:path>
              </a:pathLst>
            </a:custGeom>
            <a:ln w="4748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00301" y="3252780"/>
              <a:ext cx="1247775" cy="890269"/>
            </a:xfrm>
            <a:custGeom>
              <a:avLst/>
              <a:gdLst/>
              <a:ahLst/>
              <a:cxnLst/>
              <a:rect l="l" t="t" r="r" b="b"/>
              <a:pathLst>
                <a:path w="1247775" h="890270">
                  <a:moveTo>
                    <a:pt x="1247373" y="0"/>
                  </a:moveTo>
                  <a:lnTo>
                    <a:pt x="0" y="0"/>
                  </a:lnTo>
                  <a:lnTo>
                    <a:pt x="0" y="889905"/>
                  </a:lnTo>
                  <a:lnTo>
                    <a:pt x="1247373" y="889905"/>
                  </a:lnTo>
                  <a:lnTo>
                    <a:pt x="1247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0301" y="3252780"/>
              <a:ext cx="1247775" cy="890269"/>
            </a:xfrm>
            <a:custGeom>
              <a:avLst/>
              <a:gdLst/>
              <a:ahLst/>
              <a:cxnLst/>
              <a:rect l="l" t="t" r="r" b="b"/>
              <a:pathLst>
                <a:path w="1247775" h="890270">
                  <a:moveTo>
                    <a:pt x="0" y="889905"/>
                  </a:moveTo>
                  <a:lnTo>
                    <a:pt x="1247373" y="889905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889905"/>
                  </a:lnTo>
                  <a:close/>
                </a:path>
              </a:pathLst>
            </a:custGeom>
            <a:ln w="47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48600" y="3234162"/>
            <a:ext cx="96393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3335" algn="just">
              <a:lnSpc>
                <a:spcPct val="101000"/>
              </a:lnSpc>
              <a:spcBef>
                <a:spcPts val="95"/>
              </a:spcBef>
            </a:pPr>
            <a:r>
              <a:rPr sz="1850" spc="10" dirty="0">
                <a:latin typeface="Microsoft Sans Serif"/>
                <a:cs typeface="Microsoft Sans Serif"/>
              </a:rPr>
              <a:t>Channe</a:t>
            </a:r>
            <a:r>
              <a:rPr sz="1850" spc="-10" dirty="0">
                <a:latin typeface="Microsoft Sans Serif"/>
                <a:cs typeface="Microsoft Sans Serif"/>
              </a:rPr>
              <a:t>l</a:t>
            </a:r>
            <a:r>
              <a:rPr sz="1850" spc="5" dirty="0">
                <a:latin typeface="Microsoft Sans Serif"/>
                <a:cs typeface="Microsoft Sans Serif"/>
              </a:rPr>
              <a:t>/  </a:t>
            </a:r>
            <a:r>
              <a:rPr sz="1850" spc="10" dirty="0">
                <a:latin typeface="Microsoft Sans Serif"/>
                <a:cs typeface="Microsoft Sans Serif"/>
              </a:rPr>
              <a:t>Process </a:t>
            </a:r>
            <a:r>
              <a:rPr sz="1850" spc="15" dirty="0">
                <a:latin typeface="Microsoft Sans Serif"/>
                <a:cs typeface="Microsoft Sans Serif"/>
              </a:rPr>
              <a:t> </a:t>
            </a:r>
            <a:r>
              <a:rPr sz="1850" spc="5" dirty="0">
                <a:latin typeface="Microsoft Sans Serif"/>
                <a:cs typeface="Microsoft Sans Serif"/>
              </a:rPr>
              <a:t>Interface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02100" y="1953362"/>
            <a:ext cx="1911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i="1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82973" y="2260069"/>
            <a:ext cx="51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7761" y="758543"/>
            <a:ext cx="1430655" cy="2319020"/>
            <a:chOff x="6097761" y="758543"/>
            <a:chExt cx="1430655" cy="2319020"/>
          </a:xfrm>
        </p:grpSpPr>
        <p:sp>
          <p:nvSpPr>
            <p:cNvPr id="26" name="object 26"/>
            <p:cNvSpPr/>
            <p:nvPr/>
          </p:nvSpPr>
          <p:spPr>
            <a:xfrm>
              <a:off x="6278486" y="939075"/>
              <a:ext cx="1247775" cy="2136140"/>
            </a:xfrm>
            <a:custGeom>
              <a:avLst/>
              <a:gdLst/>
              <a:ahLst/>
              <a:cxnLst/>
              <a:rect l="l" t="t" r="r" b="b"/>
              <a:pathLst>
                <a:path w="1247775" h="2136140">
                  <a:moveTo>
                    <a:pt x="1247381" y="0"/>
                  </a:moveTo>
                  <a:lnTo>
                    <a:pt x="0" y="0"/>
                  </a:lnTo>
                  <a:lnTo>
                    <a:pt x="0" y="1957793"/>
                  </a:lnTo>
                  <a:lnTo>
                    <a:pt x="0" y="2135771"/>
                  </a:lnTo>
                  <a:lnTo>
                    <a:pt x="1247381" y="2135771"/>
                  </a:lnTo>
                  <a:lnTo>
                    <a:pt x="1247381" y="1957793"/>
                  </a:lnTo>
                  <a:lnTo>
                    <a:pt x="124738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78498" y="939064"/>
              <a:ext cx="1247775" cy="2136140"/>
            </a:xfrm>
            <a:custGeom>
              <a:avLst/>
              <a:gdLst/>
              <a:ahLst/>
              <a:cxnLst/>
              <a:rect l="l" t="t" r="r" b="b"/>
              <a:pathLst>
                <a:path w="1247775" h="2136140">
                  <a:moveTo>
                    <a:pt x="0" y="2135773"/>
                  </a:moveTo>
                  <a:lnTo>
                    <a:pt x="1247373" y="2135773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2135773"/>
                  </a:lnTo>
                </a:path>
              </a:pathLst>
            </a:custGeom>
            <a:ln w="475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00301" y="761083"/>
              <a:ext cx="1247775" cy="2136140"/>
            </a:xfrm>
            <a:custGeom>
              <a:avLst/>
              <a:gdLst/>
              <a:ahLst/>
              <a:cxnLst/>
              <a:rect l="l" t="t" r="r" b="b"/>
              <a:pathLst>
                <a:path w="1247775" h="2136140">
                  <a:moveTo>
                    <a:pt x="1247373" y="0"/>
                  </a:moveTo>
                  <a:lnTo>
                    <a:pt x="0" y="0"/>
                  </a:lnTo>
                  <a:lnTo>
                    <a:pt x="0" y="2135773"/>
                  </a:lnTo>
                  <a:lnTo>
                    <a:pt x="1247373" y="2135773"/>
                  </a:lnTo>
                  <a:lnTo>
                    <a:pt x="12473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00301" y="761083"/>
              <a:ext cx="1247775" cy="2136140"/>
            </a:xfrm>
            <a:custGeom>
              <a:avLst/>
              <a:gdLst/>
              <a:ahLst/>
              <a:cxnLst/>
              <a:rect l="l" t="t" r="r" b="b"/>
              <a:pathLst>
                <a:path w="1247775" h="2136140">
                  <a:moveTo>
                    <a:pt x="0" y="2135773"/>
                  </a:moveTo>
                  <a:lnTo>
                    <a:pt x="1247373" y="2135773"/>
                  </a:lnTo>
                  <a:lnTo>
                    <a:pt x="1247373" y="0"/>
                  </a:lnTo>
                  <a:lnTo>
                    <a:pt x="0" y="0"/>
                  </a:lnTo>
                  <a:lnTo>
                    <a:pt x="0" y="2135773"/>
                  </a:lnTo>
                  <a:close/>
                </a:path>
              </a:pathLst>
            </a:custGeom>
            <a:ln w="4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294931" y="1650150"/>
            <a:ext cx="871219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spc="10" dirty="0">
                <a:latin typeface="Microsoft Sans Serif"/>
                <a:cs typeface="Microsoft Sans Serif"/>
              </a:rPr>
              <a:t>Process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93838" y="1953337"/>
            <a:ext cx="1911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04161" y="2259942"/>
            <a:ext cx="51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Times New Roman"/>
                <a:cs typeface="Times New Roman"/>
              </a:rPr>
              <a:t>j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86561" y="4140145"/>
            <a:ext cx="6242050" cy="717550"/>
            <a:chOff x="1286561" y="4140145"/>
            <a:chExt cx="6242050" cy="717550"/>
          </a:xfrm>
        </p:grpSpPr>
        <p:sp>
          <p:nvSpPr>
            <p:cNvPr id="34" name="object 34"/>
            <p:cNvSpPr/>
            <p:nvPr/>
          </p:nvSpPr>
          <p:spPr>
            <a:xfrm>
              <a:off x="1467294" y="4320679"/>
              <a:ext cx="6059170" cy="534035"/>
            </a:xfrm>
            <a:custGeom>
              <a:avLst/>
              <a:gdLst/>
              <a:ahLst/>
              <a:cxnLst/>
              <a:rect l="l" t="t" r="r" b="b"/>
              <a:pathLst>
                <a:path w="6059170" h="534035">
                  <a:moveTo>
                    <a:pt x="6058674" y="0"/>
                  </a:moveTo>
                  <a:lnTo>
                    <a:pt x="0" y="0"/>
                  </a:lnTo>
                  <a:lnTo>
                    <a:pt x="0" y="355955"/>
                  </a:lnTo>
                  <a:lnTo>
                    <a:pt x="0" y="533933"/>
                  </a:lnTo>
                  <a:lnTo>
                    <a:pt x="6058674" y="533933"/>
                  </a:lnTo>
                  <a:lnTo>
                    <a:pt x="6058674" y="355955"/>
                  </a:lnTo>
                  <a:lnTo>
                    <a:pt x="6058674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7297" y="4320666"/>
              <a:ext cx="6059170" cy="534035"/>
            </a:xfrm>
            <a:custGeom>
              <a:avLst/>
              <a:gdLst/>
              <a:ahLst/>
              <a:cxnLst/>
              <a:rect l="l" t="t" r="r" b="b"/>
              <a:pathLst>
                <a:path w="6059170" h="534035">
                  <a:moveTo>
                    <a:pt x="0" y="533943"/>
                  </a:moveTo>
                  <a:lnTo>
                    <a:pt x="6058573" y="533943"/>
                  </a:lnTo>
                  <a:lnTo>
                    <a:pt x="6058573" y="0"/>
                  </a:lnTo>
                  <a:lnTo>
                    <a:pt x="0" y="0"/>
                  </a:lnTo>
                  <a:lnTo>
                    <a:pt x="0" y="533943"/>
                  </a:lnTo>
                </a:path>
              </a:pathLst>
            </a:custGeom>
            <a:ln w="47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89101" y="4142685"/>
              <a:ext cx="6059170" cy="534035"/>
            </a:xfrm>
            <a:custGeom>
              <a:avLst/>
              <a:gdLst/>
              <a:ahLst/>
              <a:cxnLst/>
              <a:rect l="l" t="t" r="r" b="b"/>
              <a:pathLst>
                <a:path w="6059170" h="534035">
                  <a:moveTo>
                    <a:pt x="6058672" y="0"/>
                  </a:moveTo>
                  <a:lnTo>
                    <a:pt x="0" y="0"/>
                  </a:lnTo>
                  <a:lnTo>
                    <a:pt x="0" y="533943"/>
                  </a:lnTo>
                  <a:lnTo>
                    <a:pt x="6058672" y="533943"/>
                  </a:lnTo>
                  <a:lnTo>
                    <a:pt x="6058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89101" y="4142685"/>
              <a:ext cx="6059170" cy="534035"/>
            </a:xfrm>
            <a:custGeom>
              <a:avLst/>
              <a:gdLst/>
              <a:ahLst/>
              <a:cxnLst/>
              <a:rect l="l" t="t" r="r" b="b"/>
              <a:pathLst>
                <a:path w="6059170" h="534035">
                  <a:moveTo>
                    <a:pt x="0" y="533943"/>
                  </a:moveTo>
                  <a:lnTo>
                    <a:pt x="6058672" y="533943"/>
                  </a:lnTo>
                  <a:lnTo>
                    <a:pt x="6058672" y="0"/>
                  </a:lnTo>
                  <a:lnTo>
                    <a:pt x="0" y="0"/>
                  </a:lnTo>
                  <a:lnTo>
                    <a:pt x="0" y="533943"/>
                  </a:lnTo>
                  <a:close/>
                </a:path>
              </a:pathLst>
            </a:custGeom>
            <a:ln w="4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75818" y="4230856"/>
            <a:ext cx="89789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spc="10" dirty="0">
                <a:latin typeface="Microsoft Sans Serif"/>
                <a:cs typeface="Microsoft Sans Serif"/>
              </a:rPr>
              <a:t>Channe</a:t>
            </a:r>
            <a:r>
              <a:rPr sz="1850" spc="-10" dirty="0">
                <a:latin typeface="Microsoft Sans Serif"/>
                <a:cs typeface="Microsoft Sans Serif"/>
              </a:rPr>
              <a:t>l</a:t>
            </a:r>
            <a:endParaRPr sz="185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625573" y="3010765"/>
            <a:ext cx="3475354" cy="1132205"/>
            <a:chOff x="2625573" y="3010765"/>
            <a:chExt cx="3475354" cy="1132205"/>
          </a:xfrm>
        </p:grpSpPr>
        <p:sp>
          <p:nvSpPr>
            <p:cNvPr id="40" name="object 40"/>
            <p:cNvSpPr/>
            <p:nvPr/>
          </p:nvSpPr>
          <p:spPr>
            <a:xfrm>
              <a:off x="2791375" y="3786723"/>
              <a:ext cx="814705" cy="295910"/>
            </a:xfrm>
            <a:custGeom>
              <a:avLst/>
              <a:gdLst/>
              <a:ahLst/>
              <a:cxnLst/>
              <a:rect l="l" t="t" r="r" b="b"/>
              <a:pathLst>
                <a:path w="814704" h="295910">
                  <a:moveTo>
                    <a:pt x="0" y="295765"/>
                  </a:moveTo>
                  <a:lnTo>
                    <a:pt x="814376" y="0"/>
                  </a:lnTo>
                </a:path>
              </a:pathLst>
            </a:custGeom>
            <a:ln w="14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5573" y="4016793"/>
              <a:ext cx="203200" cy="126364"/>
            </a:xfrm>
            <a:custGeom>
              <a:avLst/>
              <a:gdLst/>
              <a:ahLst/>
              <a:cxnLst/>
              <a:rect l="l" t="t" r="r" b="b"/>
              <a:pathLst>
                <a:path w="203200" h="126364">
                  <a:moveTo>
                    <a:pt x="158951" y="0"/>
                  </a:moveTo>
                  <a:lnTo>
                    <a:pt x="0" y="125891"/>
                  </a:lnTo>
                  <a:lnTo>
                    <a:pt x="202846" y="120433"/>
                  </a:lnTo>
                  <a:lnTo>
                    <a:pt x="158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09518" y="3074838"/>
              <a:ext cx="715010" cy="0"/>
            </a:xfrm>
            <a:custGeom>
              <a:avLst/>
              <a:gdLst/>
              <a:ahLst/>
              <a:cxnLst/>
              <a:rect l="l" t="t" r="r" b="b"/>
              <a:pathLst>
                <a:path w="715010">
                  <a:moveTo>
                    <a:pt x="148496" y="0"/>
                  </a:moveTo>
                  <a:lnTo>
                    <a:pt x="0" y="0"/>
                  </a:lnTo>
                  <a:lnTo>
                    <a:pt x="714567" y="0"/>
                  </a:lnTo>
                </a:path>
              </a:pathLst>
            </a:custGeom>
            <a:ln w="14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07849" y="3010765"/>
              <a:ext cx="193040" cy="128270"/>
            </a:xfrm>
            <a:custGeom>
              <a:avLst/>
              <a:gdLst/>
              <a:ahLst/>
              <a:cxnLst/>
              <a:rect l="l" t="t" r="r" b="b"/>
              <a:pathLst>
                <a:path w="193039" h="128269">
                  <a:moveTo>
                    <a:pt x="0" y="0"/>
                  </a:moveTo>
                  <a:lnTo>
                    <a:pt x="0" y="128146"/>
                  </a:lnTo>
                  <a:lnTo>
                    <a:pt x="192451" y="64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90987" y="3074838"/>
              <a:ext cx="715010" cy="0"/>
            </a:xfrm>
            <a:custGeom>
              <a:avLst/>
              <a:gdLst/>
              <a:ahLst/>
              <a:cxnLst/>
              <a:rect l="l" t="t" r="r" b="b"/>
              <a:pathLst>
                <a:path w="715010">
                  <a:moveTo>
                    <a:pt x="0" y="0"/>
                  </a:moveTo>
                  <a:lnTo>
                    <a:pt x="714765" y="0"/>
                  </a:lnTo>
                </a:path>
              </a:pathLst>
            </a:custGeom>
            <a:ln w="14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14671" y="3010765"/>
              <a:ext cx="192405" cy="128270"/>
            </a:xfrm>
            <a:custGeom>
              <a:avLst/>
              <a:gdLst/>
              <a:ahLst/>
              <a:cxnLst/>
              <a:rect l="l" t="t" r="r" b="b"/>
              <a:pathLst>
                <a:path w="192405" h="128269">
                  <a:moveTo>
                    <a:pt x="192352" y="0"/>
                  </a:moveTo>
                  <a:lnTo>
                    <a:pt x="0" y="64073"/>
                  </a:lnTo>
                  <a:lnTo>
                    <a:pt x="192352" y="128146"/>
                  </a:lnTo>
                  <a:lnTo>
                    <a:pt x="192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09518" y="3786723"/>
              <a:ext cx="727075" cy="290830"/>
            </a:xfrm>
            <a:custGeom>
              <a:avLst/>
              <a:gdLst/>
              <a:ahLst/>
              <a:cxnLst/>
              <a:rect l="l" t="t" r="r" b="b"/>
              <a:pathLst>
                <a:path w="727075" h="290829">
                  <a:moveTo>
                    <a:pt x="0" y="0"/>
                  </a:moveTo>
                  <a:lnTo>
                    <a:pt x="727040" y="290524"/>
                  </a:lnTo>
                </a:path>
              </a:pathLst>
            </a:custGeom>
            <a:ln w="14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7949" y="4011810"/>
              <a:ext cx="202565" cy="131445"/>
            </a:xfrm>
            <a:custGeom>
              <a:avLst/>
              <a:gdLst/>
              <a:ahLst/>
              <a:cxnLst/>
              <a:rect l="l" t="t" r="r" b="b"/>
              <a:pathLst>
                <a:path w="202564" h="131445">
                  <a:moveTo>
                    <a:pt x="47519" y="0"/>
                  </a:moveTo>
                  <a:lnTo>
                    <a:pt x="0" y="118990"/>
                  </a:lnTo>
                  <a:lnTo>
                    <a:pt x="202351" y="130875"/>
                  </a:lnTo>
                  <a:lnTo>
                    <a:pt x="47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069062" y="3607922"/>
            <a:ext cx="77914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latin typeface="Microsoft Sans Serif"/>
                <a:cs typeface="Microsoft Sans Serif"/>
              </a:rPr>
              <a:t>r</a:t>
            </a:r>
            <a:r>
              <a:rPr sz="1850" spc="10" dirty="0">
                <a:latin typeface="Microsoft Sans Serif"/>
                <a:cs typeface="Microsoft Sans Serif"/>
              </a:rPr>
              <a:t>ece</a:t>
            </a:r>
            <a:r>
              <a:rPr sz="1850" spc="-10" dirty="0">
                <a:latin typeface="Microsoft Sans Serif"/>
                <a:cs typeface="Microsoft Sans Serif"/>
              </a:rPr>
              <a:t>i</a:t>
            </a:r>
            <a:r>
              <a:rPr sz="1850" spc="10" dirty="0">
                <a:latin typeface="Microsoft Sans Serif"/>
                <a:cs typeface="Microsoft Sans Serif"/>
              </a:rPr>
              <a:t>ve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146676" y="2896018"/>
            <a:ext cx="71310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850" spc="10" dirty="0">
                <a:latin typeface="Microsoft Sans Serif"/>
                <a:cs typeface="Microsoft Sans Serif"/>
              </a:rPr>
              <a:t>de</a:t>
            </a:r>
            <a:r>
              <a:rPr sz="1850" spc="-10" dirty="0">
                <a:latin typeface="Microsoft Sans Serif"/>
                <a:cs typeface="Microsoft Sans Serif"/>
              </a:rPr>
              <a:t>li</a:t>
            </a:r>
            <a:r>
              <a:rPr sz="1850" spc="10" dirty="0">
                <a:latin typeface="Microsoft Sans Serif"/>
                <a:cs typeface="Microsoft Sans Serif"/>
              </a:rPr>
              <a:t>ve</a:t>
            </a:r>
            <a:r>
              <a:rPr sz="1850" spc="5" dirty="0">
                <a:latin typeface="Microsoft Sans Serif"/>
                <a:cs typeface="Microsoft Sans Serif"/>
              </a:rPr>
              <a:t>r</a:t>
            </a:r>
            <a:endParaRPr sz="1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5009769"/>
            <a:ext cx="79476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Violation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causal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delivery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when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two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involved; </a:t>
            </a:r>
            <a:r>
              <a:rPr sz="1800" spc="-5" dirty="0">
                <a:latin typeface="Microsoft Sans Serif"/>
                <a:cs typeface="Microsoft Sans Serif"/>
              </a:rPr>
              <a:t> message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i="1" spc="-10" dirty="0">
                <a:latin typeface="Arial"/>
                <a:cs typeface="Arial"/>
              </a:rPr>
              <a:t>m</a:t>
            </a:r>
            <a:r>
              <a:rPr sz="1800" spc="-15" baseline="-20833" dirty="0">
                <a:latin typeface="Microsoft Sans Serif"/>
                <a:cs typeface="Microsoft Sans Serif"/>
              </a:rPr>
              <a:t>1</a:t>
            </a:r>
            <a:r>
              <a:rPr sz="1800" spc="284" baseline="-20833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delivered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Microsoft Sans Serif"/>
                <a:cs typeface="Microsoft Sans Serif"/>
              </a:rPr>
              <a:t>2</a:t>
            </a:r>
            <a:r>
              <a:rPr sz="1800" spc="37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after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m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though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i="1" spc="-10" dirty="0">
                <a:latin typeface="Arial"/>
                <a:cs typeface="Arial"/>
              </a:rPr>
              <a:t>m</a:t>
            </a:r>
            <a:r>
              <a:rPr sz="1800" spc="-15" baseline="-20833" dirty="0">
                <a:latin typeface="Microsoft Sans Serif"/>
                <a:cs typeface="Microsoft Sans Serif"/>
              </a:rPr>
              <a:t>1 </a:t>
            </a:r>
            <a:r>
              <a:rPr sz="1800" spc="-457" baseline="-20833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before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m</a:t>
            </a:r>
            <a:r>
              <a:rPr sz="1800" spc="-7" baseline="-20833" dirty="0">
                <a:latin typeface="Microsoft Sans Serif"/>
                <a:cs typeface="Microsoft Sans Serif"/>
              </a:rPr>
              <a:t>3</a:t>
            </a:r>
            <a:r>
              <a:rPr sz="1800" spc="-5" dirty="0">
                <a:latin typeface="Microsoft Sans Serif"/>
                <a:cs typeface="Microsoft Sans Serif"/>
              </a:rPr>
              <a:t>.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Indeed,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spc="-10" dirty="0">
                <a:latin typeface="Arial"/>
                <a:cs typeface="Arial"/>
              </a:rPr>
              <a:t>m</a:t>
            </a:r>
            <a:r>
              <a:rPr sz="1800" spc="-15" baseline="-20833" dirty="0">
                <a:latin typeface="Microsoft Sans Serif"/>
                <a:cs typeface="Microsoft Sans Serif"/>
              </a:rPr>
              <a:t>3</a:t>
            </a:r>
            <a:r>
              <a:rPr sz="1800" spc="104" baseline="-20833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r>
              <a:rPr sz="1800" spc="52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after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receiving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m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turn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7" baseline="-20833" dirty="0">
                <a:latin typeface="Microsoft Sans Serif"/>
                <a:cs typeface="Microsoft Sans Serif"/>
              </a:rPr>
              <a:t>3</a:t>
            </a:r>
            <a:r>
              <a:rPr sz="1800" spc="52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after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sending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i="1" spc="-5" dirty="0">
                <a:latin typeface="Arial"/>
                <a:cs typeface="Arial"/>
              </a:rPr>
              <a:t>m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1973" y="1078176"/>
            <a:ext cx="8270875" cy="2939415"/>
            <a:chOff x="401973" y="1078176"/>
            <a:chExt cx="8270875" cy="2939415"/>
          </a:xfrm>
        </p:grpSpPr>
        <p:sp>
          <p:nvSpPr>
            <p:cNvPr id="4" name="object 4"/>
            <p:cNvSpPr/>
            <p:nvPr/>
          </p:nvSpPr>
          <p:spPr>
            <a:xfrm>
              <a:off x="403837" y="1080040"/>
              <a:ext cx="8267065" cy="2935605"/>
            </a:xfrm>
            <a:custGeom>
              <a:avLst/>
              <a:gdLst/>
              <a:ahLst/>
              <a:cxnLst/>
              <a:rect l="l" t="t" r="r" b="b"/>
              <a:pathLst>
                <a:path w="8267065" h="2935604">
                  <a:moveTo>
                    <a:pt x="8266656" y="0"/>
                  </a:moveTo>
                  <a:lnTo>
                    <a:pt x="0" y="0"/>
                  </a:lnTo>
                  <a:lnTo>
                    <a:pt x="0" y="2935338"/>
                  </a:lnTo>
                  <a:lnTo>
                    <a:pt x="8266656" y="2935338"/>
                  </a:lnTo>
                  <a:lnTo>
                    <a:pt x="8266656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37" y="1080040"/>
              <a:ext cx="8267065" cy="2935605"/>
            </a:xfrm>
            <a:custGeom>
              <a:avLst/>
              <a:gdLst/>
              <a:ahLst/>
              <a:cxnLst/>
              <a:rect l="l" t="t" r="r" b="b"/>
              <a:pathLst>
                <a:path w="8267065" h="2935604">
                  <a:moveTo>
                    <a:pt x="0" y="2935338"/>
                  </a:moveTo>
                  <a:lnTo>
                    <a:pt x="8266656" y="2935338"/>
                  </a:lnTo>
                  <a:lnTo>
                    <a:pt x="8266656" y="0"/>
                  </a:lnTo>
                  <a:lnTo>
                    <a:pt x="0" y="0"/>
                  </a:lnTo>
                  <a:lnTo>
                    <a:pt x="0" y="2935338"/>
                  </a:lnTo>
                  <a:close/>
                </a:path>
              </a:pathLst>
            </a:custGeom>
            <a:ln w="3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7208" y="1456795"/>
              <a:ext cx="6725920" cy="2237105"/>
            </a:xfrm>
            <a:custGeom>
              <a:avLst/>
              <a:gdLst/>
              <a:ahLst/>
              <a:cxnLst/>
              <a:rect l="l" t="t" r="r" b="b"/>
              <a:pathLst>
                <a:path w="6725920" h="2237104">
                  <a:moveTo>
                    <a:pt x="0" y="0"/>
                  </a:moveTo>
                  <a:lnTo>
                    <a:pt x="6725400" y="0"/>
                  </a:lnTo>
                </a:path>
                <a:path w="6725920" h="2237104">
                  <a:moveTo>
                    <a:pt x="0" y="1118270"/>
                  </a:moveTo>
                  <a:lnTo>
                    <a:pt x="6725400" y="1118270"/>
                  </a:lnTo>
                </a:path>
                <a:path w="6725920" h="2237104">
                  <a:moveTo>
                    <a:pt x="0" y="2236495"/>
                  </a:moveTo>
                  <a:lnTo>
                    <a:pt x="6725400" y="2236495"/>
                  </a:lnTo>
                </a:path>
              </a:pathLst>
            </a:custGeom>
            <a:ln w="33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7434" y="2606749"/>
              <a:ext cx="4629150" cy="1087120"/>
            </a:xfrm>
            <a:custGeom>
              <a:avLst/>
              <a:gdLst/>
              <a:ahLst/>
              <a:cxnLst/>
              <a:rect l="l" t="t" r="r" b="b"/>
              <a:pathLst>
                <a:path w="4629150" h="1087120">
                  <a:moveTo>
                    <a:pt x="0" y="1086541"/>
                  </a:moveTo>
                  <a:lnTo>
                    <a:pt x="4628845" y="0"/>
                  </a:lnTo>
                </a:path>
              </a:pathLst>
            </a:custGeom>
            <a:ln w="111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2460" y="2560653"/>
              <a:ext cx="159385" cy="98425"/>
            </a:xfrm>
            <a:custGeom>
              <a:avLst/>
              <a:gdLst/>
              <a:ahLst/>
              <a:cxnLst/>
              <a:rect l="l" t="t" r="r" b="b"/>
              <a:pathLst>
                <a:path w="159385" h="98425">
                  <a:moveTo>
                    <a:pt x="0" y="0"/>
                  </a:moveTo>
                  <a:lnTo>
                    <a:pt x="23040" y="97968"/>
                  </a:lnTo>
                  <a:lnTo>
                    <a:pt x="158794" y="14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869" y="1567530"/>
              <a:ext cx="1598295" cy="2125980"/>
            </a:xfrm>
            <a:custGeom>
              <a:avLst/>
              <a:gdLst/>
              <a:ahLst/>
              <a:cxnLst/>
              <a:rect l="l" t="t" r="r" b="b"/>
              <a:pathLst>
                <a:path w="1598295" h="2125979">
                  <a:moveTo>
                    <a:pt x="0" y="2125759"/>
                  </a:moveTo>
                  <a:lnTo>
                    <a:pt x="1598220" y="0"/>
                  </a:lnTo>
                </a:path>
              </a:pathLst>
            </a:custGeom>
            <a:ln w="11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8140" y="1456795"/>
              <a:ext cx="131445" cy="151130"/>
            </a:xfrm>
            <a:custGeom>
              <a:avLst/>
              <a:gdLst/>
              <a:ahLst/>
              <a:cxnLst/>
              <a:rect l="l" t="t" r="r" b="b"/>
              <a:pathLst>
                <a:path w="131445" h="151130">
                  <a:moveTo>
                    <a:pt x="131083" y="0"/>
                  </a:moveTo>
                  <a:lnTo>
                    <a:pt x="0" y="90545"/>
                  </a:lnTo>
                  <a:lnTo>
                    <a:pt x="80642" y="150960"/>
                  </a:lnTo>
                  <a:lnTo>
                    <a:pt x="131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9674" y="1456795"/>
              <a:ext cx="1292860" cy="1031875"/>
            </a:xfrm>
            <a:custGeom>
              <a:avLst/>
              <a:gdLst/>
              <a:ahLst/>
              <a:cxnLst/>
              <a:rect l="l" t="t" r="r" b="b"/>
              <a:pathLst>
                <a:path w="1292860" h="1031875">
                  <a:moveTo>
                    <a:pt x="0" y="0"/>
                  </a:moveTo>
                  <a:lnTo>
                    <a:pt x="1292774" y="1031872"/>
                  </a:lnTo>
                </a:path>
              </a:pathLst>
            </a:custGeom>
            <a:ln w="11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1193" y="2441454"/>
              <a:ext cx="149860" cy="133985"/>
            </a:xfrm>
            <a:custGeom>
              <a:avLst/>
              <a:gdLst/>
              <a:ahLst/>
              <a:cxnLst/>
              <a:rect l="l" t="t" r="r" b="b"/>
              <a:pathLst>
                <a:path w="149860" h="133985">
                  <a:moveTo>
                    <a:pt x="63050" y="0"/>
                  </a:moveTo>
                  <a:lnTo>
                    <a:pt x="0" y="78601"/>
                  </a:lnTo>
                  <a:lnTo>
                    <a:pt x="149609" y="133612"/>
                  </a:lnTo>
                  <a:lnTo>
                    <a:pt x="63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89436" y="1952891"/>
            <a:ext cx="3213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i="1" spc="5" dirty="0">
                <a:latin typeface="Times New Roman"/>
                <a:cs typeface="Times New Roman"/>
              </a:rPr>
              <a:t>m</a:t>
            </a:r>
            <a:r>
              <a:rPr sz="1275" baseline="-6535" dirty="0">
                <a:latin typeface="Times New Roman"/>
                <a:cs typeface="Times New Roman"/>
              </a:rPr>
              <a:t>2</a:t>
            </a:r>
            <a:endParaRPr sz="1275" baseline="-653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5444" y="3071162"/>
            <a:ext cx="3092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i="1" spc="-90" dirty="0">
                <a:latin typeface="Times New Roman"/>
                <a:cs typeface="Times New Roman"/>
              </a:rPr>
              <a:t>m</a:t>
            </a:r>
            <a:r>
              <a:rPr sz="1275" baseline="-6535" dirty="0">
                <a:latin typeface="Times New Roman"/>
                <a:cs typeface="Times New Roman"/>
              </a:rPr>
              <a:t>1</a:t>
            </a:r>
            <a:endParaRPr sz="1275" baseline="-653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0903" y="1813113"/>
            <a:ext cx="3181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i="1" spc="-20" dirty="0">
                <a:latin typeface="Times New Roman"/>
                <a:cs typeface="Times New Roman"/>
              </a:rPr>
              <a:t>m</a:t>
            </a:r>
            <a:r>
              <a:rPr sz="1275" baseline="-6535" dirty="0">
                <a:latin typeface="Times New Roman"/>
                <a:cs typeface="Times New Roman"/>
              </a:rPr>
              <a:t>3</a:t>
            </a:r>
            <a:endParaRPr sz="1275" baseline="-653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8724" y="1272204"/>
            <a:ext cx="1530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Times New Roman"/>
                <a:cs typeface="Times New Roman"/>
              </a:rPr>
              <a:t>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2650" y="1513078"/>
            <a:ext cx="6731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3231" y="2351710"/>
            <a:ext cx="1530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Times New Roman"/>
                <a:cs typeface="Times New Roman"/>
              </a:rPr>
              <a:t>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9216" y="2592584"/>
            <a:ext cx="6731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8675" y="3508678"/>
            <a:ext cx="1530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Times New Roman"/>
                <a:cs typeface="Times New Roman"/>
              </a:rPr>
              <a:t>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1262" y="3749552"/>
            <a:ext cx="6731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850" dirty="0">
                <a:latin typeface="Times New Roman"/>
                <a:cs typeface="Times New Roman"/>
              </a:rPr>
              <a:t>3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6194"/>
            <a:ext cx="5146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" dirty="0"/>
              <a:t> path</a:t>
            </a:r>
            <a:r>
              <a:rPr spc="20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5" dirty="0"/>
              <a:t>cloud</a:t>
            </a:r>
            <a:r>
              <a:rPr dirty="0"/>
              <a:t> </a:t>
            </a:r>
            <a:r>
              <a:rPr spc="-5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97253"/>
            <a:ext cx="8062595" cy="442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Microsoft Sans Serif"/>
                <a:cs typeface="Microsoft Sans Serif"/>
              </a:rPr>
              <a:t>Cloud computing</a:t>
            </a:r>
            <a:r>
              <a:rPr sz="2000" spc="-5" dirty="0">
                <a:latin typeface="Microsoft Sans Serif"/>
                <a:cs typeface="Microsoft Sans Serif"/>
              </a:rPr>
              <a:t> 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ideas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experience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accumulated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many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years 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research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distributed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systems.</a:t>
            </a:r>
            <a:endParaRPr sz="2000">
              <a:latin typeface="Microsoft Sans Serif"/>
              <a:cs typeface="Microsoft Sans Serif"/>
            </a:endParaRPr>
          </a:p>
          <a:p>
            <a:pPr marL="756285" marR="146050" lvl="1" indent="-287020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  <a:tab pos="368935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Cloud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applications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client-server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paradigm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relatively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simple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software,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	thin-client,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running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user's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machine,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while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computations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carried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out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cloud.</a:t>
            </a:r>
            <a:endParaRPr sz="1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  <a:tab pos="34874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Concurrency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important;	many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cloud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applications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data-intensive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number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instances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run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concurrently.</a:t>
            </a:r>
            <a:endParaRPr sz="1800">
              <a:latin typeface="Microsoft Sans Serif"/>
              <a:cs typeface="Microsoft Sans Serif"/>
            </a:endParaRPr>
          </a:p>
          <a:p>
            <a:pPr marL="756285" marR="243204" lvl="1" indent="-287020" algn="just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Checkpoint-restart procedures are used </a:t>
            </a:r>
            <a:r>
              <a:rPr sz="1800" spc="-10" dirty="0">
                <a:latin typeface="Microsoft Sans Serif"/>
                <a:cs typeface="Microsoft Sans Serif"/>
              </a:rPr>
              <a:t>as </a:t>
            </a:r>
            <a:r>
              <a:rPr sz="1800" spc="-5" dirty="0">
                <a:latin typeface="Microsoft Sans Serif"/>
                <a:cs typeface="Microsoft Sans Serif"/>
              </a:rPr>
              <a:t>many cloud computations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run </a:t>
            </a:r>
            <a:r>
              <a:rPr sz="1800" dirty="0">
                <a:latin typeface="Microsoft Sans Serif"/>
                <a:cs typeface="Microsoft Sans Serif"/>
              </a:rPr>
              <a:t>for </a:t>
            </a:r>
            <a:r>
              <a:rPr sz="1800" spc="-10" dirty="0">
                <a:latin typeface="Microsoft Sans Serif"/>
                <a:cs typeface="Microsoft Sans Serif"/>
              </a:rPr>
              <a:t>extended </a:t>
            </a:r>
            <a:r>
              <a:rPr sz="1800" spc="-5" dirty="0">
                <a:latin typeface="Microsoft Sans Serif"/>
                <a:cs typeface="Microsoft Sans Serif"/>
              </a:rPr>
              <a:t>periods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time on </a:t>
            </a:r>
            <a:r>
              <a:rPr sz="1800" spc="-10" dirty="0">
                <a:latin typeface="Microsoft Sans Serif"/>
                <a:cs typeface="Microsoft Sans Serif"/>
              </a:rPr>
              <a:t>multiple </a:t>
            </a:r>
            <a:r>
              <a:rPr sz="1800" spc="-5" dirty="0">
                <a:latin typeface="Microsoft Sans Serif"/>
                <a:cs typeface="Microsoft Sans Serif"/>
              </a:rPr>
              <a:t>servers.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Checkpoints are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taken </a:t>
            </a:r>
            <a:r>
              <a:rPr sz="1800" spc="-10" dirty="0">
                <a:latin typeface="Microsoft Sans Serif"/>
                <a:cs typeface="Microsoft Sans Serif"/>
              </a:rPr>
              <a:t>periodically in anticipation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the need </a:t>
            </a:r>
            <a:r>
              <a:rPr sz="1800" dirty="0">
                <a:latin typeface="Microsoft Sans Serif"/>
                <a:cs typeface="Microsoft Sans Serif"/>
              </a:rPr>
              <a:t>to restart </a:t>
            </a:r>
            <a:r>
              <a:rPr sz="1800" spc="-5" dirty="0">
                <a:latin typeface="Microsoft Sans Serif"/>
                <a:cs typeface="Microsoft Sans Serif"/>
              </a:rPr>
              <a:t>a process </a:t>
            </a:r>
            <a:r>
              <a:rPr sz="1800" spc="-15" dirty="0">
                <a:latin typeface="Microsoft Sans Serif"/>
                <a:cs typeface="Microsoft Sans Serif"/>
              </a:rPr>
              <a:t>when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systems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fail.</a:t>
            </a:r>
            <a:endParaRPr sz="1800">
              <a:latin typeface="Microsoft Sans Serif"/>
              <a:cs typeface="Microsoft Sans Serif"/>
            </a:endParaRPr>
          </a:p>
          <a:p>
            <a:pPr marL="756285" marR="226060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heart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cloud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computing.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Communication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protocols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support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coordination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distributed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travel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through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noisy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unreliable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communication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channels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lose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deliver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duplicate,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distorted,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out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order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messages.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8695"/>
            <a:ext cx="3365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Parallel</a:t>
            </a:r>
            <a:r>
              <a:rPr spc="-35" dirty="0"/>
              <a:t> </a:t>
            </a:r>
            <a:r>
              <a:rPr spc="-5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042" y="1297052"/>
            <a:ext cx="8351520" cy="354327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Parallel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hardware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software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allow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to:</a:t>
            </a: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Solve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problems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demanding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not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available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single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system.</a:t>
            </a:r>
            <a:endParaRPr sz="1800" dirty="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Reduce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time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required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obtain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solution.</a:t>
            </a:r>
            <a:endParaRPr sz="1800" dirty="0">
              <a:latin typeface="Microsoft Sans Serif"/>
              <a:cs typeface="Microsoft Sans Serif"/>
            </a:endParaRPr>
          </a:p>
          <a:p>
            <a:pPr marL="354965" marR="1044575" indent="-354965">
              <a:lnSpc>
                <a:spcPts val="2880"/>
              </a:lnSpc>
              <a:spcBef>
                <a:spcPts val="1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i="1" dirty="0">
                <a:latin typeface="Arial"/>
                <a:cs typeface="Arial"/>
              </a:rPr>
              <a:t>speed-up </a:t>
            </a:r>
            <a:r>
              <a:rPr sz="2000" dirty="0">
                <a:latin typeface="Microsoft Sans Serif"/>
                <a:cs typeface="Microsoft Sans Serif"/>
              </a:rPr>
              <a:t>S measures the effectiveness of </a:t>
            </a:r>
            <a:r>
              <a:rPr sz="2000" spc="-5" dirty="0">
                <a:latin typeface="Microsoft Sans Serif"/>
                <a:cs typeface="Microsoft Sans Serif"/>
              </a:rPr>
              <a:t>parallelization: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S(N)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T(1) /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T(N)</a:t>
            </a:r>
          </a:p>
          <a:p>
            <a:pPr marL="501650">
              <a:lnSpc>
                <a:spcPct val="100000"/>
              </a:lnSpc>
              <a:spcBef>
                <a:spcPts val="505"/>
              </a:spcBef>
              <a:tabLst>
                <a:tab pos="1335405" algn="l"/>
              </a:tabLst>
            </a:pPr>
            <a:r>
              <a:rPr sz="1800" dirty="0">
                <a:latin typeface="Microsoft Sans Serif"/>
                <a:cs typeface="Microsoft Sans Serif"/>
              </a:rPr>
              <a:t>T(1)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time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sequential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computation.</a:t>
            </a:r>
            <a:endParaRPr sz="1800" dirty="0">
              <a:latin typeface="Microsoft Sans Serif"/>
              <a:cs typeface="Microsoft Sans Serif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  <a:tabLst>
                <a:tab pos="1329690" algn="l"/>
              </a:tabLst>
            </a:pPr>
            <a:r>
              <a:rPr sz="1800" dirty="0">
                <a:latin typeface="Microsoft Sans Serif"/>
                <a:cs typeface="Microsoft Sans Serif"/>
              </a:rPr>
              <a:t>T(N)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execution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time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parallel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computations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executed.</a:t>
            </a:r>
            <a:endParaRPr sz="18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2140585" algn="l"/>
                <a:tab pos="240665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Amdahl's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Law</a:t>
            </a:r>
            <a:r>
              <a:rPr sz="2000" dirty="0">
                <a:latin typeface="Microsoft Sans Serif"/>
                <a:cs typeface="Microsoft Sans Serif"/>
              </a:rPr>
              <a:t>:	</a:t>
            </a:r>
            <a:r>
              <a:rPr sz="2000" spc="-5" dirty="0">
                <a:latin typeface="Microsoft Sans Serif"/>
                <a:cs typeface="Microsoft Sans Serif"/>
              </a:rPr>
              <a:t>if	</a:t>
            </a:r>
            <a:r>
              <a:rPr sz="2000" spc="5" dirty="0">
                <a:latin typeface="Microsoft Sans Serif"/>
                <a:cs typeface="Microsoft Sans Serif"/>
              </a:rPr>
              <a:t>α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fraction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running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time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sequential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program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spends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non-parallelizable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segments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computation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then</a:t>
            </a:r>
          </a:p>
          <a:p>
            <a:pPr marL="20383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=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1/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α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217"/>
            <a:ext cx="8011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Concurrency;</a:t>
            </a:r>
            <a:r>
              <a:rPr spc="-15" dirty="0"/>
              <a:t> </a:t>
            </a:r>
            <a:r>
              <a:rPr dirty="0"/>
              <a:t>race</a:t>
            </a:r>
            <a:r>
              <a:rPr spc="10" dirty="0"/>
              <a:t> </a:t>
            </a:r>
            <a:r>
              <a:rPr spc="-10" dirty="0"/>
              <a:t>conditions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deadlocks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093" y="1087446"/>
            <a:ext cx="8186420" cy="49853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9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Concurrent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execution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challenging.</a:t>
            </a:r>
            <a:endParaRPr sz="2000">
              <a:latin typeface="Microsoft Sans Serif"/>
              <a:cs typeface="Microsoft Sans Serif"/>
            </a:endParaRPr>
          </a:p>
          <a:p>
            <a:pPr marL="768985" marR="93345" lvl="1" indent="-287020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696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could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lead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race</a:t>
            </a:r>
            <a:r>
              <a:rPr sz="18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conditions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undesirable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effect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results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concurrent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depend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sequence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events.</a:t>
            </a:r>
            <a:endParaRPr sz="1800">
              <a:latin typeface="Microsoft Sans Serif"/>
              <a:cs typeface="Microsoft Sans Serif"/>
            </a:endParaRPr>
          </a:p>
          <a:p>
            <a:pPr marL="76898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696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Shared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protected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locks/</a:t>
            </a:r>
            <a:r>
              <a:rPr sz="18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semaphores</a:t>
            </a:r>
            <a:r>
              <a:rPr sz="18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/monitors</a:t>
            </a:r>
            <a:r>
              <a:rPr sz="18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  <a:p>
            <a:pPr marL="7689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ensure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serial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access.</a:t>
            </a:r>
            <a:endParaRPr sz="1800">
              <a:latin typeface="Microsoft Sans Serif"/>
              <a:cs typeface="Microsoft Sans Serif"/>
            </a:endParaRPr>
          </a:p>
          <a:p>
            <a:pPr marL="76898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696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Deadlocks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livelocks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possible.</a:t>
            </a:r>
            <a:endParaRPr sz="1800">
              <a:latin typeface="Microsoft Sans Serif"/>
              <a:cs typeface="Microsoft Sans Serif"/>
            </a:endParaRPr>
          </a:p>
          <a:p>
            <a:pPr marL="368300" indent="-342900">
              <a:lnSpc>
                <a:spcPct val="100000"/>
              </a:lnSpc>
              <a:spcBef>
                <a:spcPts val="47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four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Coffman</a:t>
            </a:r>
            <a:r>
              <a:rPr sz="2000" spc="-5" dirty="0">
                <a:latin typeface="Microsoft Sans Serif"/>
                <a:cs typeface="Microsoft Sans Serif"/>
              </a:rPr>
              <a:t> conditions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deadlock:</a:t>
            </a:r>
            <a:endParaRPr sz="2000">
              <a:latin typeface="Microsoft Sans Serif"/>
              <a:cs typeface="Microsoft Sans Serif"/>
            </a:endParaRPr>
          </a:p>
          <a:p>
            <a:pPr marL="768985" marR="106045" lvl="1" indent="-287020">
              <a:lnSpc>
                <a:spcPct val="100000"/>
              </a:lnSpc>
              <a:spcBef>
                <a:spcPts val="44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6962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Mutual</a:t>
            </a:r>
            <a:r>
              <a:rPr sz="18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exclusion</a:t>
            </a:r>
            <a:r>
              <a:rPr sz="1800" u="heavy" spc="4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least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non-sharable,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only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process/thread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given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time.</a:t>
            </a:r>
            <a:endParaRPr sz="1800">
              <a:latin typeface="Microsoft Sans Serif"/>
              <a:cs typeface="Microsoft Sans Serif"/>
            </a:endParaRPr>
          </a:p>
          <a:p>
            <a:pPr marL="768985" marR="476250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69620" algn="l"/>
              </a:tabLst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Hold</a:t>
            </a:r>
            <a:r>
              <a:rPr sz="1800" u="heavy" spc="2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and</a:t>
            </a:r>
            <a:r>
              <a:rPr sz="1800" u="heavy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wait</a:t>
            </a:r>
            <a:r>
              <a:rPr sz="1800" u="heavy" spc="7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least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processes/thread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hold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wait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others.</a:t>
            </a:r>
            <a:endParaRPr sz="1800">
              <a:latin typeface="Microsoft Sans Serif"/>
              <a:cs typeface="Microsoft Sans Serif"/>
            </a:endParaRPr>
          </a:p>
          <a:p>
            <a:pPr marL="768985" marR="93980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69620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No-preemption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scheduler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monitor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should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able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force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process/thread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holding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relinquish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it.</a:t>
            </a:r>
            <a:endParaRPr sz="1800">
              <a:latin typeface="Microsoft Sans Serif"/>
              <a:cs typeface="Microsoft Sans Serif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69620" algn="l"/>
                <a:tab pos="1764030" algn="l"/>
                <a:tab pos="5672455" algn="l"/>
              </a:tabLst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Circular</a:t>
            </a:r>
            <a:r>
              <a:rPr sz="18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wait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given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processes/threads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{P</a:t>
            </a:r>
            <a:r>
              <a:rPr sz="1800" baseline="-20833" dirty="0">
                <a:latin typeface="Microsoft Sans Serif"/>
                <a:cs typeface="Microsoft Sans Serif"/>
              </a:rPr>
              <a:t>1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</a:t>
            </a:r>
            <a:r>
              <a:rPr sz="1800" spc="-15" baseline="-20833" dirty="0">
                <a:latin typeface="Microsoft Sans Serif"/>
                <a:cs typeface="Microsoft Sans Serif"/>
              </a:rPr>
              <a:t>2</a:t>
            </a:r>
            <a:r>
              <a:rPr sz="1800" spc="22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</a:t>
            </a:r>
            <a:r>
              <a:rPr sz="1800" spc="-7" baseline="-20833" dirty="0">
                <a:latin typeface="Microsoft Sans Serif"/>
                <a:cs typeface="Microsoft Sans Serif"/>
              </a:rPr>
              <a:t>3</a:t>
            </a:r>
            <a:r>
              <a:rPr sz="1800" spc="15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190" dirty="0">
                <a:latin typeface="Microsoft Sans Serif"/>
                <a:cs typeface="Microsoft Sans Serif"/>
              </a:rPr>
              <a:t>…,P</a:t>
            </a:r>
            <a:r>
              <a:rPr sz="1800" spc="284" baseline="-20833" dirty="0">
                <a:latin typeface="Microsoft Sans Serif"/>
                <a:cs typeface="Microsoft Sans Serif"/>
              </a:rPr>
              <a:t>n</a:t>
            </a:r>
            <a:r>
              <a:rPr sz="1800" spc="15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}.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	P</a:t>
            </a:r>
            <a:r>
              <a:rPr sz="1800" spc="-7" baseline="-20833" dirty="0">
                <a:latin typeface="Microsoft Sans Serif"/>
                <a:cs typeface="Microsoft Sans Serif"/>
              </a:rPr>
              <a:t>1</a:t>
            </a:r>
            <a:r>
              <a:rPr sz="1800" spc="22" baseline="-20833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waits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held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</a:t>
            </a:r>
            <a:r>
              <a:rPr sz="1800" baseline="-20833" dirty="0">
                <a:latin typeface="Microsoft Sans Serif"/>
                <a:cs typeface="Microsoft Sans Serif"/>
              </a:rPr>
              <a:t>2</a:t>
            </a:r>
            <a:r>
              <a:rPr sz="1800" spc="37" baseline="-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</a:t>
            </a:r>
            <a:r>
              <a:rPr sz="1800" spc="-7" baseline="-20833" dirty="0">
                <a:latin typeface="Microsoft Sans Serif"/>
                <a:cs typeface="Microsoft Sans Serif"/>
              </a:rPr>
              <a:t>2	</a:t>
            </a:r>
            <a:r>
              <a:rPr sz="1800" spc="-15" dirty="0">
                <a:latin typeface="Microsoft Sans Serif"/>
                <a:cs typeface="Microsoft Sans Serif"/>
              </a:rPr>
              <a:t>waits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held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</a:t>
            </a:r>
            <a:r>
              <a:rPr sz="1800" baseline="-20833" dirty="0">
                <a:latin typeface="Microsoft Sans Serif"/>
                <a:cs typeface="Microsoft Sans Serif"/>
              </a:rPr>
              <a:t>3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</a:t>
            </a:r>
            <a:r>
              <a:rPr sz="1800" spc="-7" baseline="-20833" dirty="0">
                <a:latin typeface="Microsoft Sans Serif"/>
                <a:cs typeface="Microsoft Sans Serif"/>
              </a:rPr>
              <a:t>n</a:t>
            </a:r>
            <a:r>
              <a:rPr sz="1800" spc="307" baseline="-20833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waits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held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</a:t>
            </a:r>
            <a:r>
              <a:rPr sz="1800" baseline="-20833" dirty="0">
                <a:latin typeface="Microsoft Sans Serif"/>
                <a:cs typeface="Microsoft Sans Serif"/>
              </a:rPr>
              <a:t>1</a:t>
            </a:r>
            <a:r>
              <a:rPr sz="180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0545"/>
            <a:ext cx="3002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More</a:t>
            </a:r>
            <a:r>
              <a:rPr spc="-15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791" y="1416557"/>
            <a:ext cx="8288655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000" i="1" dirty="0">
                <a:latin typeface="Arial"/>
                <a:cs typeface="Arial"/>
              </a:rPr>
              <a:t>Livelock </a:t>
            </a:r>
            <a:r>
              <a:rPr sz="2000" spc="-5" dirty="0">
                <a:latin typeface="Microsoft Sans Serif"/>
                <a:cs typeface="Microsoft Sans Serif"/>
              </a:rPr>
              <a:t>condition: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two </a:t>
            </a:r>
            <a:r>
              <a:rPr sz="2000" dirty="0">
                <a:latin typeface="Microsoft Sans Serif"/>
                <a:cs typeface="Microsoft Sans Serif"/>
              </a:rPr>
              <a:t>or more processes/threads </a:t>
            </a:r>
            <a:r>
              <a:rPr sz="2000" spc="-5" dirty="0">
                <a:latin typeface="Microsoft Sans Serif"/>
                <a:cs typeface="Microsoft Sans Serif"/>
              </a:rPr>
              <a:t>continually </a:t>
            </a:r>
            <a:r>
              <a:rPr sz="2000" dirty="0">
                <a:latin typeface="Microsoft Sans Serif"/>
                <a:cs typeface="Microsoft Sans Serif"/>
              </a:rPr>
              <a:t>change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their </a:t>
            </a:r>
            <a:r>
              <a:rPr sz="2000" dirty="0">
                <a:latin typeface="Microsoft Sans Serif"/>
                <a:cs typeface="Microsoft Sans Serif"/>
              </a:rPr>
              <a:t>state </a:t>
            </a:r>
            <a:r>
              <a:rPr sz="2000" spc="-5" dirty="0">
                <a:latin typeface="Microsoft Sans Serif"/>
                <a:cs typeface="Microsoft Sans Serif"/>
              </a:rPr>
              <a:t>in </a:t>
            </a:r>
            <a:r>
              <a:rPr sz="2000" dirty="0">
                <a:latin typeface="Microsoft Sans Serif"/>
                <a:cs typeface="Microsoft Sans Serif"/>
              </a:rPr>
              <a:t>response to changes </a:t>
            </a:r>
            <a:r>
              <a:rPr sz="2000" spc="-5" dirty="0">
                <a:latin typeface="Microsoft Sans Serif"/>
                <a:cs typeface="Microsoft Sans Serif"/>
              </a:rPr>
              <a:t>in the </a:t>
            </a:r>
            <a:r>
              <a:rPr sz="2000" dirty="0">
                <a:latin typeface="Microsoft Sans Serif"/>
                <a:cs typeface="Microsoft Sans Serif"/>
              </a:rPr>
              <a:t>other processes; then none of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processes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complete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execution.</a:t>
            </a:r>
            <a:endParaRPr sz="2000">
              <a:latin typeface="Microsoft Sans Serif"/>
              <a:cs typeface="Microsoft Sans Serif"/>
            </a:endParaRPr>
          </a:p>
          <a:p>
            <a:pPr marL="355600" marR="107314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Very </a:t>
            </a:r>
            <a:r>
              <a:rPr sz="2000" spc="-5" dirty="0">
                <a:latin typeface="Microsoft Sans Serif"/>
                <a:cs typeface="Microsoft Sans Serif"/>
              </a:rPr>
              <a:t>often </a:t>
            </a:r>
            <a:r>
              <a:rPr sz="2000" dirty="0">
                <a:latin typeface="Microsoft Sans Serif"/>
                <a:cs typeface="Microsoft Sans Serif"/>
              </a:rPr>
              <a:t>processes/threads running </a:t>
            </a:r>
            <a:r>
              <a:rPr sz="2000" spc="-5" dirty="0">
                <a:latin typeface="Microsoft Sans Serif"/>
                <a:cs typeface="Microsoft Sans Serif"/>
              </a:rPr>
              <a:t>concurrently </a:t>
            </a:r>
            <a:r>
              <a:rPr sz="2000" dirty="0">
                <a:latin typeface="Microsoft Sans Serif"/>
                <a:cs typeface="Microsoft Sans Serif"/>
              </a:rPr>
              <a:t>are assigned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priorities</a:t>
            </a:r>
            <a:r>
              <a:rPr sz="2000" dirty="0">
                <a:latin typeface="Microsoft Sans Serif"/>
                <a:cs typeface="Microsoft Sans Serif"/>
              </a:rPr>
              <a:t> 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scheduled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based on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these </a:t>
            </a:r>
            <a:r>
              <a:rPr sz="2000" spc="-5" dirty="0">
                <a:latin typeface="Microsoft Sans Serif"/>
                <a:cs typeface="Microsoft Sans Serif"/>
              </a:rPr>
              <a:t>priorities.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Priority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inversion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higher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priority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process/task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indirectly</a:t>
            </a:r>
            <a:r>
              <a:rPr sz="2000" dirty="0">
                <a:latin typeface="Microsoft Sans Serif"/>
                <a:cs typeface="Microsoft Sans Serif"/>
              </a:rPr>
              <a:t> preempted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lower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priority </a:t>
            </a:r>
            <a:r>
              <a:rPr sz="2000" dirty="0">
                <a:latin typeface="Microsoft Sans Serif"/>
                <a:cs typeface="Microsoft Sans Serif"/>
              </a:rPr>
              <a:t> one.</a:t>
            </a:r>
            <a:endParaRPr sz="2000">
              <a:latin typeface="Microsoft Sans Serif"/>
              <a:cs typeface="Microsoft Sans Serif"/>
            </a:endParaRPr>
          </a:p>
          <a:p>
            <a:pPr marL="355600" marR="14859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Discovering</a:t>
            </a:r>
            <a:r>
              <a:rPr sz="2000" spc="-5" dirty="0">
                <a:latin typeface="Microsoft Sans Serif"/>
                <a:cs typeface="Microsoft Sans Serif"/>
              </a:rPr>
              <a:t> parallelism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often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challenging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development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 algorithms </a:t>
            </a:r>
            <a:r>
              <a:rPr sz="2000" dirty="0">
                <a:latin typeface="Microsoft Sans Serif"/>
                <a:cs typeface="Microsoft Sans Serif"/>
              </a:rPr>
              <a:t>requires a considerable effort. For example, many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numerical analysis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problems,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solving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large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linear </a:t>
            </a:r>
            <a:r>
              <a:rPr sz="2000" dirty="0">
                <a:latin typeface="Microsoft Sans Serif"/>
                <a:cs typeface="Microsoft Sans Serif"/>
              </a:rPr>
              <a:t> equations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 </a:t>
            </a:r>
            <a:r>
              <a:rPr sz="2000" spc="-5" dirty="0">
                <a:latin typeface="Microsoft Sans Serif"/>
                <a:cs typeface="Microsoft Sans Serif"/>
              </a:rPr>
              <a:t>solving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PDEs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(Partial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Differential</a:t>
            </a:r>
            <a:r>
              <a:rPr sz="2000" dirty="0">
                <a:latin typeface="Microsoft Sans Serif"/>
                <a:cs typeface="Microsoft Sans Serif"/>
              </a:rPr>
              <a:t> Equations),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require</a:t>
            </a:r>
            <a:r>
              <a:rPr sz="2000" spc="-5" dirty="0">
                <a:latin typeface="Microsoft Sans Serif"/>
                <a:cs typeface="Microsoft Sans Serif"/>
              </a:rPr>
              <a:t> algorithms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domain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decomposition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methods.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2445"/>
            <a:ext cx="20123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</a:t>
            </a:r>
            <a:r>
              <a:rPr spc="-10" dirty="0"/>
              <a:t>all</a:t>
            </a:r>
            <a:r>
              <a:rPr spc="-35" dirty="0"/>
              <a:t>e</a:t>
            </a:r>
            <a:r>
              <a:rPr spc="-10" dirty="0"/>
              <a:t>lism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042" y="1273556"/>
            <a:ext cx="8070215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Fine-grain parallelism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relatively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small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 can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executed</a:t>
            </a:r>
            <a:r>
              <a:rPr sz="2000" spc="-5" dirty="0">
                <a:latin typeface="Microsoft Sans Serif"/>
                <a:cs typeface="Microsoft Sans Serif"/>
              </a:rPr>
              <a:t> 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without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synchronize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other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threads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processes.</a:t>
            </a:r>
            <a:endParaRPr sz="2000">
              <a:latin typeface="Microsoft Sans Serif"/>
              <a:cs typeface="Microsoft Sans Serif"/>
            </a:endParaRPr>
          </a:p>
          <a:p>
            <a:pPr marL="355600" marR="107314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Coarse-grain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parallelism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large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blocks 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executed</a:t>
            </a:r>
            <a:r>
              <a:rPr sz="2000" spc="-5" dirty="0">
                <a:latin typeface="Microsoft Sans Serif"/>
                <a:cs typeface="Microsoft Sans Serif"/>
              </a:rPr>
              <a:t> in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parallel.</a:t>
            </a:r>
            <a:endParaRPr sz="2000">
              <a:latin typeface="Microsoft Sans Serif"/>
              <a:cs typeface="Microsoft Sans Serif"/>
            </a:endParaRPr>
          </a:p>
          <a:p>
            <a:pPr marL="355600" marR="52451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speed-up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displaying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fine-grain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parallelism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considerably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lower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those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coarse-grained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applications; </a:t>
            </a:r>
            <a:r>
              <a:rPr sz="2000" dirty="0">
                <a:latin typeface="Microsoft Sans Serif"/>
                <a:cs typeface="Microsoft Sans Serif"/>
              </a:rPr>
              <a:t> the processor speed </a:t>
            </a:r>
            <a:r>
              <a:rPr sz="2000" spc="-5" dirty="0">
                <a:latin typeface="Microsoft Sans Serif"/>
                <a:cs typeface="Microsoft Sans Serif"/>
              </a:rPr>
              <a:t>is </a:t>
            </a:r>
            <a:r>
              <a:rPr sz="2000" dirty="0">
                <a:latin typeface="Microsoft Sans Serif"/>
                <a:cs typeface="Microsoft Sans Serif"/>
              </a:rPr>
              <a:t>orders of magnitude larger than the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communication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speed even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fast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interconnect.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parallelism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partitioned into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several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processed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parallel.</a:t>
            </a:r>
            <a:endParaRPr sz="2000">
              <a:latin typeface="Microsoft Sans Serif"/>
              <a:cs typeface="Microsoft Sans Serif"/>
            </a:endParaRPr>
          </a:p>
          <a:p>
            <a:pPr marL="355600" marR="193040" indent="-342900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425450" algn="l"/>
                <a:tab pos="426084" algn="l"/>
                <a:tab pos="4798060" algn="l"/>
              </a:tabLst>
            </a:pPr>
            <a:r>
              <a:rPr dirty="0"/>
              <a:t>	</a:t>
            </a:r>
            <a:r>
              <a:rPr sz="2000" dirty="0">
                <a:latin typeface="Microsoft Sans Serif"/>
                <a:cs typeface="Microsoft Sans Serif"/>
              </a:rPr>
              <a:t>Same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Program</a:t>
            </a:r>
            <a:r>
              <a:rPr sz="2000" spc="-5" dirty="0">
                <a:latin typeface="Microsoft Sans Serif"/>
                <a:cs typeface="Microsoft Sans Serif"/>
              </a:rPr>
              <a:t> Multiple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(SPMD)	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-5" dirty="0">
                <a:latin typeface="Microsoft Sans Serif"/>
                <a:cs typeface="Microsoft Sans Serif"/>
              </a:rPr>
              <a:t> parallelism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when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multiple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copies 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same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program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run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concurrently,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 one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different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block.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2445"/>
            <a:ext cx="3163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Parallelism</a:t>
            </a:r>
            <a:r>
              <a:rPr spc="-15" dirty="0"/>
              <a:t> </a:t>
            </a:r>
            <a:r>
              <a:rPr spc="-10" dirty="0"/>
              <a:t>levels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0357"/>
            <a:ext cx="8241030" cy="447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3050" indent="-34353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Bit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level</a:t>
            </a:r>
            <a:r>
              <a:rPr sz="2000" u="heavy" spc="2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parallelism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number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bits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clock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cycle, 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often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called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word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size,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increased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gradually</a:t>
            </a:r>
            <a:r>
              <a:rPr sz="2000" dirty="0">
                <a:latin typeface="Microsoft Sans Serif"/>
                <a:cs typeface="Microsoft Sans Serif"/>
              </a:rPr>
              <a:t> from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4-bit,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8-bit,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16-bit,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32-bit,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64-bit.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has reduced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number of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instructions required to process larger size operands and </a:t>
            </a:r>
            <a:r>
              <a:rPr sz="2000" spc="-5" dirty="0">
                <a:latin typeface="Microsoft Sans Serif"/>
                <a:cs typeface="Microsoft Sans Serif"/>
              </a:rPr>
              <a:t>allowed </a:t>
            </a:r>
            <a:r>
              <a:rPr sz="2000" dirty="0">
                <a:latin typeface="Microsoft Sans Serif"/>
                <a:cs typeface="Microsoft Sans Serif"/>
              </a:rPr>
              <a:t>a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significant </a:t>
            </a:r>
            <a:r>
              <a:rPr sz="2000" dirty="0">
                <a:latin typeface="Microsoft Sans Serif"/>
                <a:cs typeface="Microsoft Sans Serif"/>
              </a:rPr>
              <a:t>performance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improvement.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During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evolutionary </a:t>
            </a:r>
            <a:r>
              <a:rPr sz="2000" dirty="0">
                <a:latin typeface="Microsoft Sans Serif"/>
                <a:cs typeface="Microsoft Sans Serif"/>
              </a:rPr>
              <a:t> process the number of address </a:t>
            </a:r>
            <a:r>
              <a:rPr sz="2000" spc="-5" dirty="0">
                <a:latin typeface="Microsoft Sans Serif"/>
                <a:cs typeface="Microsoft Sans Serif"/>
              </a:rPr>
              <a:t>bits </a:t>
            </a:r>
            <a:r>
              <a:rPr sz="2000" dirty="0">
                <a:latin typeface="Microsoft Sans Serif"/>
                <a:cs typeface="Microsoft Sans Serif"/>
              </a:rPr>
              <a:t>have </a:t>
            </a:r>
            <a:r>
              <a:rPr sz="2000" spc="-5" dirty="0">
                <a:latin typeface="Microsoft Sans Serif"/>
                <a:cs typeface="Microsoft Sans Serif"/>
              </a:rPr>
              <a:t>also </a:t>
            </a:r>
            <a:r>
              <a:rPr sz="2000" dirty="0">
                <a:latin typeface="Microsoft Sans Serif"/>
                <a:cs typeface="Microsoft Sans Serif"/>
              </a:rPr>
              <a:t>increased </a:t>
            </a:r>
            <a:r>
              <a:rPr sz="2000" spc="-5" dirty="0">
                <a:latin typeface="Microsoft Sans Serif"/>
                <a:cs typeface="Microsoft Sans Serif"/>
              </a:rPr>
              <a:t>allowing </a:t>
            </a:r>
            <a:r>
              <a:rPr sz="2000" dirty="0">
                <a:latin typeface="Microsoft Sans Serif"/>
                <a:cs typeface="Microsoft Sans Serif"/>
              </a:rPr>
              <a:t> instructions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reference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larger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address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space.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Instruction-level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parallelism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Today's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computers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multi-stage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processing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pipelines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speed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up execution.</a:t>
            </a:r>
            <a:endParaRPr sz="2000">
              <a:latin typeface="Microsoft Sans Serif"/>
              <a:cs typeface="Microsoft Sans Serif"/>
            </a:endParaRPr>
          </a:p>
          <a:p>
            <a:pPr marL="355600" marR="820419" indent="-34353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Data</a:t>
            </a: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parallelism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or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loop</a:t>
            </a:r>
            <a:r>
              <a:rPr sz="2000" u="heavy" spc="3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parallelism</a:t>
            </a:r>
            <a:r>
              <a:rPr sz="2000" spc="-5" dirty="0">
                <a:latin typeface="Microsoft Sans Serif"/>
                <a:cs typeface="Microsoft Sans Serif"/>
              </a:rPr>
              <a:t>.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program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loops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processed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parallel.</a:t>
            </a:r>
            <a:endParaRPr sz="200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ct val="100000"/>
              </a:lnSpc>
              <a:spcBef>
                <a:spcPts val="484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  <a:tab pos="511873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Task</a:t>
            </a: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parallelism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problem can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decomposed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into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tasks that can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carried out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concurrently.</a:t>
            </a:r>
            <a:r>
              <a:rPr sz="2000" dirty="0">
                <a:latin typeface="Microsoft Sans Serif"/>
                <a:cs typeface="Microsoft Sans Serif"/>
              </a:rPr>
              <a:t> For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example,	SPMD. Note that data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dependencies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cause</a:t>
            </a:r>
            <a:r>
              <a:rPr sz="2000" spc="-5" dirty="0">
                <a:latin typeface="Microsoft Sans Serif"/>
                <a:cs typeface="Microsoft Sans Serif"/>
              </a:rPr>
              <a:t> different flows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control 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individual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tasks.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7397"/>
            <a:ext cx="5420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Parallel</a:t>
            </a:r>
            <a:r>
              <a:rPr spc="35" dirty="0"/>
              <a:t> </a:t>
            </a:r>
            <a:r>
              <a:rPr spc="-5" dirty="0"/>
              <a:t>computer</a:t>
            </a:r>
            <a:r>
              <a:rPr spc="1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2257"/>
            <a:ext cx="7980680" cy="32758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5880" indent="-34353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  <a:tab pos="587883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Michael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Flynn’s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classification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computer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architectures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based </a:t>
            </a:r>
            <a:r>
              <a:rPr sz="2000" spc="-5" dirty="0">
                <a:latin typeface="Microsoft Sans Serif"/>
                <a:cs typeface="Microsoft Sans Serif"/>
              </a:rPr>
              <a:t>on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number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concurrent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control/instruction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	</a:t>
            </a:r>
            <a:r>
              <a:rPr sz="2000" spc="-5" dirty="0">
                <a:latin typeface="Microsoft Sans Serif"/>
                <a:cs typeface="Microsoft Sans Serif"/>
              </a:rPr>
              <a:t>data </a:t>
            </a:r>
            <a:r>
              <a:rPr sz="2000" dirty="0">
                <a:latin typeface="Microsoft Sans Serif"/>
                <a:cs typeface="Microsoft Sans Serif"/>
              </a:rPr>
              <a:t>streams:</a:t>
            </a:r>
          </a:p>
          <a:p>
            <a:pPr marL="756285" marR="434975" lvl="1" indent="-28702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Microsoft Sans Serif"/>
                <a:cs typeface="Microsoft Sans Serif"/>
              </a:rPr>
              <a:t>SISD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(Single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Single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Data)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470" dirty="0">
                <a:latin typeface="Microsoft Sans Serif"/>
                <a:cs typeface="Microsoft Sans Serif"/>
              </a:rPr>
              <a:t>–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scalar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architecture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processor/core.</a:t>
            </a:r>
            <a:endParaRPr sz="1800" dirty="0">
              <a:latin typeface="Microsoft Sans Serif"/>
              <a:cs typeface="Microsoft Sans Serif"/>
            </a:endParaRPr>
          </a:p>
          <a:p>
            <a:pPr marL="756285" marR="14414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Microsoft Sans Serif"/>
                <a:cs typeface="Microsoft Sans Serif"/>
              </a:rPr>
              <a:t>SIMD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(Single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Multiple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Data)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supports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vector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processing.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When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SIMD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issued,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operations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individual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vector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components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carried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out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concurrently.</a:t>
            </a:r>
            <a:endParaRPr sz="1800" dirty="0">
              <a:latin typeface="Microsoft Sans Serif"/>
              <a:cs typeface="Microsoft Sans Serif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  <a:tab pos="2368550" algn="l"/>
              </a:tabLst>
            </a:pPr>
            <a:r>
              <a:rPr sz="1800" dirty="0">
                <a:latin typeface="Microsoft Sans Serif"/>
                <a:cs typeface="Microsoft Sans Serif"/>
              </a:rPr>
              <a:t>MIMD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(Multiple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Instructions,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Multiple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Data)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system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several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and/or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cores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function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asynchronously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independently;	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time,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different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processors/cores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executing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different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instructions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different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data.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7568"/>
            <a:ext cx="3571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Distributed</a:t>
            </a:r>
            <a:r>
              <a:rPr spc="-45" dirty="0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pc="-5" dirty="0"/>
              <a:t>Cloud</a:t>
            </a:r>
            <a:r>
              <a:rPr spc="-20" dirty="0"/>
              <a:t> </a:t>
            </a:r>
            <a:r>
              <a:rPr spc="-5" dirty="0"/>
              <a:t>Computing:</a:t>
            </a:r>
            <a:r>
              <a:rPr spc="-45" dirty="0"/>
              <a:t> </a:t>
            </a:r>
            <a:r>
              <a:rPr dirty="0"/>
              <a:t>Theory</a:t>
            </a:r>
            <a:r>
              <a:rPr spc="-15" dirty="0"/>
              <a:t> </a:t>
            </a:r>
            <a:r>
              <a:rPr spc="-5" dirty="0"/>
              <a:t>and Practice.</a:t>
            </a:r>
          </a:p>
          <a:p>
            <a:pPr marL="1905" algn="ctr">
              <a:lnSpc>
                <a:spcPct val="100000"/>
              </a:lnSpc>
            </a:pPr>
            <a:r>
              <a:rPr dirty="0"/>
              <a:t>Chapter</a:t>
            </a:r>
            <a:r>
              <a:rPr spc="-6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Dan</a:t>
            </a:r>
            <a:r>
              <a:rPr spc="-35" dirty="0"/>
              <a:t> </a:t>
            </a:r>
            <a:r>
              <a:rPr dirty="0"/>
              <a:t>C.</a:t>
            </a:r>
            <a:r>
              <a:rPr spc="5" dirty="0"/>
              <a:t> </a:t>
            </a:r>
            <a:r>
              <a:rPr spc="-5" dirty="0"/>
              <a:t>Marinescu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0527"/>
            <a:ext cx="8160384" cy="416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Collection </a:t>
            </a:r>
            <a:r>
              <a:rPr sz="2000" dirty="0">
                <a:latin typeface="Microsoft Sans Serif"/>
                <a:cs typeface="Microsoft Sans Serif"/>
              </a:rPr>
              <a:t>of autonomous computers, connected through a network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distribution</a:t>
            </a:r>
            <a:r>
              <a:rPr sz="2000" dirty="0">
                <a:latin typeface="Microsoft Sans Serif"/>
                <a:cs typeface="Microsoft Sans Serif"/>
              </a:rPr>
              <a:t> software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called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middleware</a:t>
            </a:r>
            <a:r>
              <a:rPr sz="2000" spc="-5" dirty="0">
                <a:latin typeface="Microsoft Sans Serif"/>
                <a:cs typeface="Microsoft Sans Serif"/>
              </a:rPr>
              <a:t> 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enables computers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coordinate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their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activities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share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system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resources.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00007C"/>
              </a:buClr>
              <a:buSzPct val="75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Characteristics:</a:t>
            </a:r>
            <a:endParaRPr sz="20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users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perceive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0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system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single,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integrated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computing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facility.</a:t>
            </a:r>
            <a:endParaRPr sz="1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components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autonomous.</a:t>
            </a:r>
            <a:endParaRPr sz="1800">
              <a:latin typeface="Microsoft Sans Serif"/>
              <a:cs typeface="Microsoft Sans Serif"/>
            </a:endParaRPr>
          </a:p>
          <a:p>
            <a:pPr marL="756285" marR="37274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Scheduling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management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security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policies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implemented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each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system.</a:t>
            </a:r>
            <a:endParaRPr sz="1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There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multiple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multiple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failure.</a:t>
            </a:r>
            <a:endParaRPr sz="1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resources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accessible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all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times.</a:t>
            </a:r>
            <a:endParaRPr sz="1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7569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scaled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adding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additional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resources.</a:t>
            </a:r>
            <a:endParaRPr sz="1800">
              <a:latin typeface="Microsoft Sans Serif"/>
              <a:cs typeface="Microsoft Sans Serif"/>
            </a:endParaRPr>
          </a:p>
          <a:p>
            <a:pPr marL="820419" lvl="1" indent="-351155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820419" algn="l"/>
                <a:tab pos="82105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designed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maintain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availability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low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levels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hardware/software/network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reliability.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2330</Words>
  <Application>Microsoft Office PowerPoint</Application>
  <PresentationFormat>On-screen Show (4:3)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Microsoft Sans Serif</vt:lpstr>
      <vt:lpstr>Times New Roman</vt:lpstr>
      <vt:lpstr>Wingdings</vt:lpstr>
      <vt:lpstr>Office Theme</vt:lpstr>
      <vt:lpstr>apter 2 – Basic Concepts</vt:lpstr>
      <vt:lpstr>The path to cloud computing</vt:lpstr>
      <vt:lpstr>Parallel computing</vt:lpstr>
      <vt:lpstr>Concurrency; race conditions and deadlocks</vt:lpstr>
      <vt:lpstr>More challenges</vt:lpstr>
      <vt:lpstr>Parallelism</vt:lpstr>
      <vt:lpstr>Parallelism levels</vt:lpstr>
      <vt:lpstr>Parallel computer architecture</vt:lpstr>
      <vt:lpstr>Distributed systems</vt:lpstr>
      <vt:lpstr>Desirable properties of a distributed system</vt:lpstr>
      <vt:lpstr>Processes, threads, events</vt:lpstr>
      <vt:lpstr>Messages and communication channels</vt:lpstr>
      <vt:lpstr>PowerPoint Presentation</vt:lpstr>
      <vt:lpstr>Communication protocols - coordination</vt:lpstr>
      <vt:lpstr>PowerPoint Presentation</vt:lpstr>
      <vt:lpstr>Message delivery rules; causal delivery</vt:lpstr>
      <vt:lpstr>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Usma Manzoor</cp:lastModifiedBy>
  <cp:revision>2</cp:revision>
  <dcterms:created xsi:type="dcterms:W3CDTF">2024-09-22T06:27:44Z</dcterms:created>
  <dcterms:modified xsi:type="dcterms:W3CDTF">2024-10-07T11:54:18Z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2024-09-22T00:00:00Z</vt:filetime>
  </property>
</Properties>
</file>