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4" r:id="rId9"/>
    <p:sldId id="268" r:id="rId10"/>
    <p:sldId id="269" r:id="rId11"/>
    <p:sldId id="267" r:id="rId12"/>
    <p:sldId id="265" r:id="rId13"/>
    <p:sldId id="266" r:id="rId14"/>
    <p:sldId id="270" r:id="rId15"/>
    <p:sldId id="278" r:id="rId16"/>
    <p:sldId id="272" r:id="rId17"/>
    <p:sldId id="274" r:id="rId18"/>
    <p:sldId id="275" r:id="rId19"/>
    <p:sldId id="284" r:id="rId20"/>
    <p:sldId id="279" r:id="rId21"/>
    <p:sldId id="286" r:id="rId22"/>
    <p:sldId id="287" r:id="rId23"/>
    <p:sldId id="285" r:id="rId24"/>
    <p:sldId id="281" r:id="rId25"/>
    <p:sldId id="263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7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51C108-3730-499F-80C3-E78DA23924B9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06E00D-3D58-4E7D-8061-047FBA9FF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946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6E00D-3D58-4E7D-8061-047FBA9FF1D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524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102FC-451F-4CB8-A1A8-04C6F17742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B0C9E6-D743-421A-5516-FD9C03358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32F3E-CAE0-0899-E18C-9F23E122B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00862-8BC1-402C-AF61-C78A99EE097E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FF1782-20F6-65AB-6AFF-0AB3CF22E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DF8C8-FD6F-A217-8CA8-51E06F3B1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D1FB1-B030-495A-A75D-F192A1390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546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5DDE5-85CB-1E25-CCD8-F118EBF44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A1B246-E741-3D47-BF10-624548B629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4A3C6-BECC-E4A7-4804-F90429E00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00862-8BC1-402C-AF61-C78A99EE097E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B1088-2A90-3CF5-53F0-89249B43E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F39054-5A00-A8F9-5359-FFF2527A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D1FB1-B030-495A-A75D-F192A1390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113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2A24EE-BCC6-8EDF-8B47-59AFB0633B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673144-BEE6-B565-5EBD-CC722AB588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84C57-0170-6DCA-8590-B58EDC461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00862-8BC1-402C-AF61-C78A99EE097E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2E92A-6778-014C-7C40-72F3B6B08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79456-AB26-9C33-487B-16961376F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D1FB1-B030-495A-A75D-F192A1390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433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15C7B-67BF-4F3C-6BFB-BBF39DFAE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9D7B9-469A-9F40-3DFC-66112B9F8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C76CB-8F65-DB5D-9917-1EAA35CB9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00862-8BC1-402C-AF61-C78A99EE097E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54495-108A-D5D0-010C-B4860C856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789DA-579B-ACCE-CCE0-AEE02A7D0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D1FB1-B030-495A-A75D-F192A1390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119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2329E-3CE7-2AB6-F461-450943BBF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384765-2110-A075-1D81-A77ED136FA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7BDDD-97F3-E6DA-9003-D2894DFAB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00862-8BC1-402C-AF61-C78A99EE097E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BBBCE7-0E13-8153-2996-38238E781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4B554C-FB5C-D844-0639-E5ABDEA50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D1FB1-B030-495A-A75D-F192A1390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57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A70A9-7D47-C381-45CE-ACD744255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D667D-D0CC-BB96-3808-A0AE1680FE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ED3E35-38D0-4CC4-C00E-535F90E056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EC4D89-5F23-38C4-62DB-FD02C61FA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00862-8BC1-402C-AF61-C78A99EE097E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0A3F25-98B6-22E4-992D-A27875848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DD5799-A765-32B3-B93F-645B6F7AB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D1FB1-B030-495A-A75D-F192A1390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283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D94C3-6C7D-E0B6-EA3C-9C1EF5EFC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287F1F-2423-403F-1512-3B7596170A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B2A175-F953-3285-3BCF-1EB8923B99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BB9969-608A-432A-3A10-36BFD2EDD4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7E3E44-E14C-AC82-EF0B-6C2782DF2B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353498-43E5-C766-586E-A39459889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00862-8BC1-402C-AF61-C78A99EE097E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06FF32-480F-1146-7B58-27636CEE8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60A9CA-F150-9FCC-DD70-F0503317C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D1FB1-B030-495A-A75D-F192A1390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503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A82E3-73C4-D5CA-A059-F81A44E84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9E9BB3-50CD-3AB5-A406-E917EAD39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00862-8BC1-402C-AF61-C78A99EE097E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882369-EDF7-D120-D623-761A4EAE4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25141E-A204-CE8C-FA68-D7DA36ED3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D1FB1-B030-495A-A75D-F192A1390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949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019CAC-C09A-7C36-94F0-FB11EE9F0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00862-8BC1-402C-AF61-C78A99EE097E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E645F3-E489-7913-576A-0237EE94B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46FE11-BCB9-2345-041C-6180FCB21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D1FB1-B030-495A-A75D-F192A1390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32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98225-6F66-4610-4170-B7E9E8CBD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F6A0B-AFC6-A931-0EBB-A5556493E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D0CFF7-9324-B6BF-60DA-7F4FB25F96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3456AC-9ACD-88B0-6F46-3BC6A044E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00862-8BC1-402C-AF61-C78A99EE097E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DD8A13-B42F-C918-A3D7-1FA35990A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F69C5F-F1D0-C556-6B98-6B1A6DD07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D1FB1-B030-495A-A75D-F192A1390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324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145C5-D491-F36E-E7BE-34067C8F1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1325FF-F36D-1E96-A07E-D893DCCE40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BE4A13-45F5-6688-3DE7-CAC58BE7B5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A16AF-ABF2-6174-DB02-EFDBBE9E2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00862-8BC1-402C-AF61-C78A99EE097E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EB7C35-750F-5994-B5DD-6578F15C1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59C167-5190-34C2-365D-23AAC75E2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D1FB1-B030-495A-A75D-F192A1390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657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0F4B73-E39F-9CB5-2BF5-A927DB9A4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F9BD07-6F94-7786-2A29-424477975F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58C1AA-305B-59A8-A111-FC239BF504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C00862-8BC1-402C-AF61-C78A99EE097E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FDAFB-AA2F-B78A-D3B3-C496A3161D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1C3651-D22B-BBB4-378E-4D05C456A8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0D1FB1-B030-495A-A75D-F192A1390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906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pacelift.io/blog/docker-alternative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AD5E4-0C58-18A7-1E6A-D795342EDA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10</a:t>
            </a:r>
            <a:r>
              <a:rPr lang="en-US" baseline="30000" dirty="0"/>
              <a:t>th</a:t>
            </a:r>
            <a:r>
              <a:rPr lang="en-US" dirty="0"/>
              <a:t> Week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4FA0B0-522E-382F-E0C2-A6060C655B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Cloud Computing </a:t>
            </a:r>
          </a:p>
          <a:p>
            <a:r>
              <a:rPr lang="en-US" dirty="0"/>
              <a:t>CE-408</a:t>
            </a:r>
          </a:p>
          <a:p>
            <a:r>
              <a:rPr lang="en-US" dirty="0"/>
              <a:t>Safia Baloch</a:t>
            </a:r>
          </a:p>
        </p:txBody>
      </p:sp>
    </p:spTree>
    <p:extLst>
      <p:ext uri="{BB962C8B-B14F-4D97-AF65-F5344CB8AC3E}">
        <p14:creationId xmlns:p14="http://schemas.microsoft.com/office/powerpoint/2010/main" val="158365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E14C5-D5AC-B54C-273D-7FC578157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Container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57BA5-A022-245F-1B71-4CE8BB9AE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Docker container are created by docker image</a:t>
            </a:r>
          </a:p>
          <a:p>
            <a:r>
              <a:rPr lang="en-US" dirty="0"/>
              <a:t>All service requirements of application are equipped  into container image.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446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FCA48-2E57-4318-EA2F-46F5A7B97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9E181-BE46-F9D7-0447-C76F73964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Images are generally created by base OS image which are lightweight.</a:t>
            </a:r>
          </a:p>
          <a:p>
            <a:r>
              <a:rPr lang="en-US" dirty="0"/>
              <a:t>First method: create image from scratch</a:t>
            </a:r>
          </a:p>
          <a:p>
            <a:pPr lvl="1"/>
            <a:r>
              <a:rPr lang="en-US" b="1" i="1" dirty="0"/>
              <a:t>Once images are created, it needs ?, is called committing a change.</a:t>
            </a:r>
          </a:p>
          <a:p>
            <a:r>
              <a:rPr lang="en-US" dirty="0"/>
              <a:t>Second method:</a:t>
            </a:r>
          </a:p>
          <a:p>
            <a:pPr lvl="1"/>
            <a:r>
              <a:rPr lang="en-US" dirty="0"/>
              <a:t>Create Docker file which has all information of docker image.</a:t>
            </a:r>
          </a:p>
          <a:p>
            <a:pPr lvl="1"/>
            <a:r>
              <a:rPr lang="en-US" dirty="0"/>
              <a:t>Docker build command will create image with all the dependencies mentioned in a docker file. Is also called automated method of building an image</a:t>
            </a:r>
          </a:p>
        </p:txBody>
      </p:sp>
    </p:spTree>
    <p:extLst>
      <p:ext uri="{BB962C8B-B14F-4D97-AF65-F5344CB8AC3E}">
        <p14:creationId xmlns:p14="http://schemas.microsoft.com/office/powerpoint/2010/main" val="2026767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23CCB-5633-1177-F201-4A5635D32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Engine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9EDFD-EBE2-C051-0491-F8D3E470C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Client-server application which is installed on the host machine with the following components</a:t>
            </a:r>
          </a:p>
          <a:p>
            <a:pPr lvl="1"/>
            <a:r>
              <a:rPr lang="en-US" dirty="0"/>
              <a:t>Docker Daemon: program which create , build, and run application</a:t>
            </a:r>
          </a:p>
          <a:p>
            <a:pPr lvl="1"/>
            <a:r>
              <a:rPr lang="en-US" dirty="0"/>
              <a:t>A Rest API</a:t>
            </a:r>
          </a:p>
          <a:p>
            <a:pPr lvl="1"/>
            <a:r>
              <a:rPr lang="en-US" dirty="0"/>
              <a:t>Client request to docker daemon through terminal to access the operation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08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0854C-E158-D7A2-E434-17B90CE95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Client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2589D-D218-EE8C-3D59-3E8A154FD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Client request server ( docker daemon: within host machine)</a:t>
            </a:r>
          </a:p>
          <a:p>
            <a:r>
              <a:rPr lang="en-US" dirty="0"/>
              <a:t>Server processes: running, building, and distributing containers</a:t>
            </a:r>
          </a:p>
          <a:p>
            <a:r>
              <a:rPr lang="en-US" dirty="0"/>
              <a:t>Docker container and daemon can be placed in a single machine</a:t>
            </a:r>
          </a:p>
        </p:txBody>
      </p:sp>
    </p:spTree>
    <p:extLst>
      <p:ext uri="{BB962C8B-B14F-4D97-AF65-F5344CB8AC3E}">
        <p14:creationId xmlns:p14="http://schemas.microsoft.com/office/powerpoint/2010/main" val="446623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32B5F-4260-72A8-D061-626C88433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of Docker Container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7AE869-A186-37A5-C5E0-338DB73E71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331496"/>
            <a:ext cx="12192000" cy="5342020"/>
          </a:xfrm>
        </p:spPr>
      </p:pic>
    </p:spTree>
    <p:extLst>
      <p:ext uri="{BB962C8B-B14F-4D97-AF65-F5344CB8AC3E}">
        <p14:creationId xmlns:p14="http://schemas.microsoft.com/office/powerpoint/2010/main" val="34164581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CAED8-82CE-F19D-4AC9-1333AFCD2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Docker Container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82D14-F052-70B1-0B20-D40E6D6EF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Easy Deployment: </a:t>
            </a:r>
            <a:r>
              <a:rPr lang="en-US" dirty="0"/>
              <a:t>seamlessly moved from one environment to another</a:t>
            </a:r>
          </a:p>
          <a:p>
            <a:r>
              <a:rPr lang="en-US" b="1" dirty="0"/>
              <a:t>Resource Efficiency </a:t>
            </a:r>
            <a:r>
              <a:rPr lang="en-US" dirty="0"/>
              <a:t>: many containers deployed on a single host</a:t>
            </a:r>
          </a:p>
          <a:p>
            <a:r>
              <a:rPr lang="en-US" b="1" dirty="0"/>
              <a:t>Portability</a:t>
            </a:r>
            <a:r>
              <a:rPr lang="en-US" dirty="0"/>
              <a:t>: encapsulated into single unit, and deployed in various environments without any changes</a:t>
            </a:r>
          </a:p>
          <a:p>
            <a:r>
              <a:rPr lang="en-US" b="1" dirty="0"/>
              <a:t>Rapid Build time: why?</a:t>
            </a:r>
          </a:p>
          <a:p>
            <a:r>
              <a:rPr lang="en-US" b="1" dirty="0"/>
              <a:t>Scalability</a:t>
            </a:r>
          </a:p>
        </p:txBody>
      </p:sp>
    </p:spTree>
    <p:extLst>
      <p:ext uri="{BB962C8B-B14F-4D97-AF65-F5344CB8AC3E}">
        <p14:creationId xmlns:p14="http://schemas.microsoft.com/office/powerpoint/2010/main" val="11792540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169EA-A175-1500-4044-E0269E017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LXD: Linux Based Container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7E39B-AB1B-5E97-A9BD-48AF7FE77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Builds on LXC: Linux container, an interface to Linux containerization</a:t>
            </a:r>
          </a:p>
          <a:p>
            <a:r>
              <a:rPr lang="en-US" dirty="0"/>
              <a:t>LXD use LXC library for low overhead of OS.</a:t>
            </a:r>
          </a:p>
          <a:p>
            <a:r>
              <a:rPr lang="en-US" dirty="0"/>
              <a:t>LXD also integrate into OpenStack Nova compute component.</a:t>
            </a:r>
          </a:p>
        </p:txBody>
      </p:sp>
    </p:spTree>
    <p:extLst>
      <p:ext uri="{BB962C8B-B14F-4D97-AF65-F5344CB8AC3E}">
        <p14:creationId xmlns:p14="http://schemas.microsoft.com/office/powerpoint/2010/main" val="4474460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7EB93-210F-9D33-07DE-13C1FEFC0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Deployment strategies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2C4CA1-6C77-492C-508F-0A99B0B4F3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3558" y="2130421"/>
            <a:ext cx="10940716" cy="4362453"/>
          </a:xfrm>
        </p:spPr>
      </p:pic>
    </p:spTree>
    <p:extLst>
      <p:ext uri="{BB962C8B-B14F-4D97-AF65-F5344CB8AC3E}">
        <p14:creationId xmlns:p14="http://schemas.microsoft.com/office/powerpoint/2010/main" val="14448676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C68E5-F139-BB1A-EB42-C3F52052E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Hostel Task: Other than docker container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59017-8621-4849-E7D7-F81E77163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https://spacelift.io/blog/docker-alternatives</a:t>
            </a:r>
            <a:endParaRPr lang="en-US" dirty="0"/>
          </a:p>
          <a:p>
            <a:r>
              <a:rPr lang="en-US" dirty="0"/>
              <a:t>What is </a:t>
            </a:r>
            <a:r>
              <a:rPr lang="en-US" dirty="0" err="1"/>
              <a:t>Caas</a:t>
            </a:r>
            <a:r>
              <a:rPr lang="en-US" dirty="0"/>
              <a:t>? Container as a service</a:t>
            </a:r>
          </a:p>
        </p:txBody>
      </p:sp>
    </p:spTree>
    <p:extLst>
      <p:ext uri="{BB962C8B-B14F-4D97-AF65-F5344CB8AC3E}">
        <p14:creationId xmlns:p14="http://schemas.microsoft.com/office/powerpoint/2010/main" val="28072219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B10C77-5BA0-FA5B-15C3-5393F5BE4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/>
              <a:t>Container Orchestration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64A2140-549D-870B-78E6-CD5E903F06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2390953"/>
              </p:ext>
            </p:extLst>
          </p:nvPr>
        </p:nvGraphicFramePr>
        <p:xfrm>
          <a:off x="0" y="1889612"/>
          <a:ext cx="7379368" cy="256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1401">
                  <a:extLst>
                    <a:ext uri="{9D8B030D-6E8A-4147-A177-3AD203B41FA5}">
                      <a16:colId xmlns:a16="http://schemas.microsoft.com/office/drawing/2014/main" val="1977055552"/>
                    </a:ext>
                  </a:extLst>
                </a:gridCol>
                <a:gridCol w="5307967">
                  <a:extLst>
                    <a:ext uri="{9D8B030D-6E8A-4147-A177-3AD203B41FA5}">
                      <a16:colId xmlns:a16="http://schemas.microsoft.com/office/drawing/2014/main" val="11180462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Functional elements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4542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Service Management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Managed low level resources.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320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Scheduling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 cluster resources efficiently., placement and replication of containers. Readiness ,rescheduling, rolling deployment etc.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1044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Resource Management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Manage high level aspects, labels- groups/namespace, load balancing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3746476"/>
                  </a:ext>
                </a:extLst>
              </a:tr>
            </a:tbl>
          </a:graphicData>
        </a:graphic>
      </p:graphicFrame>
      <p:pic>
        <p:nvPicPr>
          <p:cNvPr id="5" name="Content Placeholder 4" descr="A screenshot of a web application&#10;&#10;Description automatically generated">
            <a:extLst>
              <a:ext uri="{FF2B5EF4-FFF2-40B4-BE49-F238E27FC236}">
                <a16:creationId xmlns:a16="http://schemas.microsoft.com/office/drawing/2014/main" id="{337C704B-984C-993A-8515-ED8256D2F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9368" y="1816784"/>
            <a:ext cx="5150277" cy="3515063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729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67753-C699-7D0E-1786-275A29270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Containers Vs Virtual Machines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E96D4-4D55-7864-A2C2-4226D7ACE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Virtual machine?	What is Container ?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B55E6B-60B3-BED1-5A8D-970B81CE0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853" y="2303654"/>
            <a:ext cx="9817768" cy="453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4806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A5A4FD-9756-9382-1505-DA546B086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Container Cluster: Docker Swarm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A88588-DC7F-09D0-DD94-07D9B268D6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6740" y="1675227"/>
            <a:ext cx="8658520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1514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EABD3C-3994-ADE2-11B9-FE89664999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1995" y="643466"/>
            <a:ext cx="8808010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4896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39F8A7-8916-B6F1-CA46-8CAF63D28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latin typeface="+mj-lt"/>
                <a:ea typeface="+mj-ea"/>
                <a:cs typeface="+mj-cs"/>
              </a:rPr>
              <a:t>Kubernetes </a:t>
            </a:r>
          </a:p>
        </p:txBody>
      </p:sp>
      <p:sp>
        <p:nvSpPr>
          <p:cNvPr id="28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09F4E-4152-F163-5C5B-C31FE236B7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sz="2200" kern="1200" dirty="0" err="1">
                <a:latin typeface="+mn-lt"/>
                <a:ea typeface="+mn-ea"/>
                <a:cs typeface="+mn-cs"/>
              </a:rPr>
              <a:t>Etcd</a:t>
            </a:r>
            <a:r>
              <a:rPr lang="en-US" sz="2200" kern="1200" dirty="0">
                <a:latin typeface="+mn-lt"/>
                <a:ea typeface="+mn-ea"/>
                <a:cs typeface="+mn-cs"/>
              </a:rPr>
              <a:t>: storage component to synchronize the desired state of the master component by watching it. (key , value) pair</a:t>
            </a:r>
          </a:p>
          <a:p>
            <a:pPr marL="0" indent="0">
              <a:buNone/>
            </a:pPr>
            <a:r>
              <a:rPr lang="en-US" sz="2200" dirty="0"/>
              <a:t>Scheduler: maps each pod on a worker nod.</a:t>
            </a:r>
          </a:p>
          <a:p>
            <a:pPr marL="0" indent="0">
              <a:buNone/>
            </a:pPr>
            <a:r>
              <a:rPr lang="en-US" sz="2200" kern="1200" dirty="0">
                <a:latin typeface="+mn-lt"/>
                <a:ea typeface="+mn-ea"/>
                <a:cs typeface="+mn-cs"/>
              </a:rPr>
              <a:t>API sever: receive service commands and manipulate the data for Kubernetes objects. (</a:t>
            </a:r>
            <a:r>
              <a:rPr lang="en-US" sz="2200" kern="1200" dirty="0" err="1">
                <a:latin typeface="+mn-lt"/>
                <a:ea typeface="+mn-ea"/>
                <a:cs typeface="+mn-cs"/>
              </a:rPr>
              <a:t>kubtecl</a:t>
            </a:r>
            <a:r>
              <a:rPr lang="en-US" sz="2200" kern="1200" dirty="0">
                <a:latin typeface="+mn-lt"/>
                <a:ea typeface="+mn-ea"/>
                <a:cs typeface="+mn-cs"/>
              </a:rPr>
              <a:t>)</a:t>
            </a:r>
          </a:p>
          <a:p>
            <a:pPr marL="0" indent="0">
              <a:buNone/>
            </a:pPr>
            <a:r>
              <a:rPr lang="en-US" sz="2200" dirty="0"/>
              <a:t>Controller: monitor </a:t>
            </a:r>
            <a:r>
              <a:rPr lang="en-US" sz="2200" dirty="0" err="1"/>
              <a:t>etcd</a:t>
            </a:r>
            <a:r>
              <a:rPr lang="en-US" sz="2200" dirty="0"/>
              <a:t> and force the system state.</a:t>
            </a:r>
            <a:endParaRPr lang="en-US" sz="2200" kern="1200" dirty="0"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sz="2200" kern="1200" dirty="0"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sz="2200" kern="1200" dirty="0">
              <a:latin typeface="+mn-lt"/>
              <a:ea typeface="+mn-ea"/>
              <a:cs typeface="+mn-cs"/>
            </a:endParaRPr>
          </a:p>
        </p:txBody>
      </p:sp>
      <p:pic>
        <p:nvPicPr>
          <p:cNvPr id="6" name="Content Placeholder 4" descr="A diagram of a computer program&#10;&#10;Description automatically generated">
            <a:extLst>
              <a:ext uri="{FF2B5EF4-FFF2-40B4-BE49-F238E27FC236}">
                <a16:creationId xmlns:a16="http://schemas.microsoft.com/office/drawing/2014/main" id="{C122492F-C9B0-05C6-CEAB-23A95AA3A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875663"/>
            <a:ext cx="6903720" cy="3106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351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1637A7-6804-C039-6737-5C765CE1B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711" y="643466"/>
            <a:ext cx="6920578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0659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6EFED-8A2D-781D-7BF1-454EE52FE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AWS: Elastic Container Services (ECS)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5F311-DC83-5EFE-4282-F1485B16D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030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C9FFA-CA7E-AF7A-8319-D59F05F03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2: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DF915-0EC8-9C6D-88BA-61D4F4029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Deployment of Model or application on Docker.</a:t>
            </a:r>
          </a:p>
        </p:txBody>
      </p:sp>
    </p:spTree>
    <p:extLst>
      <p:ext uri="{BB962C8B-B14F-4D97-AF65-F5344CB8AC3E}">
        <p14:creationId xmlns:p14="http://schemas.microsoft.com/office/powerpoint/2010/main" val="3913014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6B9B2-21E1-0974-E1A0-BCD718975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Comparison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E3CC02-3C95-676D-AAE6-E70C0773BD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91916"/>
            <a:ext cx="10663989" cy="5000959"/>
          </a:xfrm>
        </p:spPr>
      </p:pic>
    </p:spTree>
    <p:extLst>
      <p:ext uri="{BB962C8B-B14F-4D97-AF65-F5344CB8AC3E}">
        <p14:creationId xmlns:p14="http://schemas.microsoft.com/office/powerpoint/2010/main" val="3597779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D24B4-1270-805F-A86A-30EADAD3E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(normal Process)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4424A-757A-12B0-04CA-3B61E8366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Includes</a:t>
            </a:r>
          </a:p>
          <a:p>
            <a:pPr lvl="1"/>
            <a:r>
              <a:rPr lang="en-US" dirty="0"/>
              <a:t>Application executables</a:t>
            </a:r>
          </a:p>
          <a:p>
            <a:pPr lvl="1"/>
            <a:r>
              <a:rPr lang="en-US" dirty="0"/>
              <a:t>All libraries and dependencies </a:t>
            </a:r>
          </a:p>
          <a:p>
            <a:r>
              <a:rPr lang="en-US" dirty="0"/>
              <a:t>Features</a:t>
            </a:r>
          </a:p>
          <a:p>
            <a:pPr lvl="1"/>
            <a:r>
              <a:rPr lang="en-US" dirty="0" err="1"/>
              <a:t>Cgroups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namespaces</a:t>
            </a:r>
          </a:p>
        </p:txBody>
      </p:sp>
    </p:spTree>
    <p:extLst>
      <p:ext uri="{BB962C8B-B14F-4D97-AF65-F5344CB8AC3E}">
        <p14:creationId xmlns:p14="http://schemas.microsoft.com/office/powerpoint/2010/main" val="2504262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84DC68-24BF-B01A-B04C-ED3AC09FB9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8D9EB-AD70-4770-3DA7-8CFF54C73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Differences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6097C-2A1A-6033-CD85-AF522AB6C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/>
              <a:t>What is Virtual machine?	What is Container ?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dirty="0"/>
              <a:t>OS (size)</a:t>
            </a:r>
          </a:p>
          <a:p>
            <a:r>
              <a:rPr lang="en-US" dirty="0"/>
              <a:t>Hypervisor ( Executable Mode)</a:t>
            </a:r>
          </a:p>
          <a:p>
            <a:r>
              <a:rPr lang="en-US" dirty="0"/>
              <a:t>Image size ( file system)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94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F10F6A-53CE-F646-ADF4-433CE5BFB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File Systems</a:t>
            </a:r>
          </a:p>
        </p:txBody>
      </p:sp>
      <p:pic>
        <p:nvPicPr>
          <p:cNvPr id="21" name="Graphic 20" descr="Open Folder">
            <a:extLst>
              <a:ext uri="{FF2B5EF4-FFF2-40B4-BE49-F238E27FC236}">
                <a16:creationId xmlns:a16="http://schemas.microsoft.com/office/drawing/2014/main" id="{87F82B01-FE67-64BC-A8C8-C7D1A2FA0B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51BDE-5658-F2AA-DE47-6E6F4BCF6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US" sz="1500" dirty="0">
                <a:solidFill>
                  <a:schemeClr val="tx2"/>
                </a:solidFill>
              </a:rPr>
              <a:t>Virtual Machine: </a:t>
            </a:r>
            <a:r>
              <a:rPr lang="en-US" sz="1500" b="1" dirty="0" err="1">
                <a:solidFill>
                  <a:schemeClr val="tx2"/>
                </a:solidFill>
              </a:rPr>
              <a:t>vmdk</a:t>
            </a:r>
            <a:endParaRPr lang="en-US" sz="1500" b="1" dirty="0">
              <a:solidFill>
                <a:schemeClr val="tx2"/>
              </a:solidFill>
            </a:endParaRPr>
          </a:p>
          <a:p>
            <a:r>
              <a:rPr lang="en-US" sz="1500" dirty="0">
                <a:solidFill>
                  <a:schemeClr val="tx2"/>
                </a:solidFill>
              </a:rPr>
              <a:t>Container: </a:t>
            </a:r>
            <a:r>
              <a:rPr lang="en-US" sz="1500" b="1" dirty="0" err="1">
                <a:solidFill>
                  <a:schemeClr val="tx2"/>
                </a:solidFill>
              </a:rPr>
              <a:t>UnionFS</a:t>
            </a:r>
            <a:endParaRPr lang="en-US" sz="1500" b="1" dirty="0">
              <a:solidFill>
                <a:schemeClr val="tx2"/>
              </a:solidFill>
            </a:endParaRPr>
          </a:p>
          <a:p>
            <a:pPr lvl="1" fontAlgn="base"/>
            <a:r>
              <a:rPr lang="en-US" sz="1500" b="1" i="0" dirty="0">
                <a:solidFill>
                  <a:schemeClr val="tx2"/>
                </a:solidFill>
                <a:effectLst/>
                <a:latin typeface="IBM Plex Sans" panose="020B0503050203000203" pitchFamily="34" charset="0"/>
              </a:rPr>
              <a:t>Restrictions for UFS</a:t>
            </a:r>
          </a:p>
          <a:p>
            <a:pPr lvl="1" fontAlgn="base">
              <a:buFont typeface="+mj-lt"/>
              <a:buAutoNum type="arabicPeriod"/>
            </a:pPr>
            <a:r>
              <a:rPr lang="en-US" sz="1500" b="0" i="0" dirty="0">
                <a:solidFill>
                  <a:schemeClr val="tx2"/>
                </a:solidFill>
                <a:effectLst/>
                <a:latin typeface="inherit"/>
              </a:rPr>
              <a:t>Directories in an NFS file system cannot be used in the union file system mount options.</a:t>
            </a:r>
          </a:p>
          <a:p>
            <a:pPr lvl="1" fontAlgn="base">
              <a:buFont typeface="+mj-lt"/>
              <a:buAutoNum type="arabicPeriod"/>
            </a:pPr>
            <a:r>
              <a:rPr lang="en-US" sz="1500" b="0" i="0" dirty="0">
                <a:solidFill>
                  <a:schemeClr val="tx2"/>
                </a:solidFill>
                <a:effectLst/>
                <a:latin typeface="inherit"/>
              </a:rPr>
              <a:t>Directories in a union file system cannot be used in the union file system mount options.</a:t>
            </a:r>
          </a:p>
          <a:p>
            <a:pPr lvl="1" fontAlgn="base">
              <a:buFont typeface="+mj-lt"/>
              <a:buAutoNum type="arabicPeriod"/>
            </a:pPr>
            <a:r>
              <a:rPr lang="en-US" sz="1500" b="0" i="0" dirty="0">
                <a:solidFill>
                  <a:schemeClr val="tx2"/>
                </a:solidFill>
                <a:effectLst/>
                <a:latin typeface="inherit"/>
              </a:rPr>
              <a:t>The union file system cannot be exported.</a:t>
            </a:r>
          </a:p>
          <a:p>
            <a:pPr lvl="1" fontAlgn="base">
              <a:buFont typeface="+mj-lt"/>
              <a:buAutoNum type="arabicPeriod"/>
            </a:pPr>
            <a:r>
              <a:rPr lang="en-US" sz="1500" b="0" i="0" dirty="0">
                <a:solidFill>
                  <a:schemeClr val="tx2"/>
                </a:solidFill>
                <a:effectLst/>
                <a:latin typeface="inherit"/>
              </a:rPr>
              <a:t>The directory that is used in the upper directory can only be used in one union file system.</a:t>
            </a:r>
          </a:p>
          <a:p>
            <a:pPr lvl="1" fontAlgn="base">
              <a:buFont typeface="+mj-lt"/>
              <a:buAutoNum type="arabicPeriod"/>
            </a:pPr>
            <a:r>
              <a:rPr lang="en-US" sz="1500" b="0" i="0" dirty="0">
                <a:solidFill>
                  <a:schemeClr val="tx2"/>
                </a:solidFill>
                <a:effectLst/>
                <a:latin typeface="inherit"/>
              </a:rPr>
              <a:t>If any of the underlying file systems of a union file system is unmounted, it will become unusable, and all operations will fail.</a:t>
            </a:r>
          </a:p>
          <a:p>
            <a:pPr lvl="1"/>
            <a:endParaRPr lang="en-US" sz="1500" dirty="0">
              <a:solidFill>
                <a:schemeClr val="tx2"/>
              </a:solidFill>
            </a:endParaRPr>
          </a:p>
          <a:p>
            <a:endParaRPr lang="en-US" sz="1500" dirty="0">
              <a:solidFill>
                <a:schemeClr val="tx2"/>
              </a:solidFill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76588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DCD0B8C-37B3-12D6-C7CB-38F89E91F6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7867" y="1012637"/>
            <a:ext cx="5293945" cy="5571065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28A9DC-00B5-A433-9B89-CEEC677C2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010" y="908427"/>
            <a:ext cx="6477857" cy="5578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281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7CBBD-3B60-740B-A150-C58E6F9DD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Containerization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68D43-7023-5A48-C4F2-44600A2C0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Docker, which makes sure that application works in every environment. It also automates the applications that will deploy into Containers. The Docker appends an additional layer of deployment engine over a container environment where the applications are executed and virtualized.</a:t>
            </a:r>
          </a:p>
        </p:txBody>
      </p:sp>
    </p:spTree>
    <p:extLst>
      <p:ext uri="{BB962C8B-B14F-4D97-AF65-F5344CB8AC3E}">
        <p14:creationId xmlns:p14="http://schemas.microsoft.com/office/powerpoint/2010/main" val="2430677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DF17F-8CC3-5701-BE12-5F7185F7A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C615D-5C21-40D6-A63D-F91A8113B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four main parts of Docker: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Docker Containers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Docker Client-Server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Docker Images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Docker Engine.</a:t>
            </a:r>
          </a:p>
        </p:txBody>
      </p:sp>
    </p:spTree>
    <p:extLst>
      <p:ext uri="{BB962C8B-B14F-4D97-AF65-F5344CB8AC3E}">
        <p14:creationId xmlns:p14="http://schemas.microsoft.com/office/powerpoint/2010/main" val="2470151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745</TotalTime>
  <Words>645</Words>
  <Application>Microsoft Office PowerPoint</Application>
  <PresentationFormat>Widescreen</PresentationFormat>
  <Paragraphs>91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Aptos</vt:lpstr>
      <vt:lpstr>Aptos Display</vt:lpstr>
      <vt:lpstr>Arial</vt:lpstr>
      <vt:lpstr>IBM Plex Sans</vt:lpstr>
      <vt:lpstr>inherit</vt:lpstr>
      <vt:lpstr>Office Theme</vt:lpstr>
      <vt:lpstr>10th Week </vt:lpstr>
      <vt:lpstr>Containers Vs Virtual Machines</vt:lpstr>
      <vt:lpstr>Architecture Comparison </vt:lpstr>
      <vt:lpstr>Container (normal Process)</vt:lpstr>
      <vt:lpstr>Differences</vt:lpstr>
      <vt:lpstr>File Systems</vt:lpstr>
      <vt:lpstr>PowerPoint Presentation</vt:lpstr>
      <vt:lpstr>Docker Containerization</vt:lpstr>
      <vt:lpstr>Docker Components</vt:lpstr>
      <vt:lpstr>Docker Container</vt:lpstr>
      <vt:lpstr>Docker Images</vt:lpstr>
      <vt:lpstr>Docker Engine</vt:lpstr>
      <vt:lpstr>Docker Client Server</vt:lpstr>
      <vt:lpstr>Architecture of Docker Container</vt:lpstr>
      <vt:lpstr>Advantages of Docker Container</vt:lpstr>
      <vt:lpstr>LXD: Linux Based Container </vt:lpstr>
      <vt:lpstr>Deployment strategies</vt:lpstr>
      <vt:lpstr>Hostel Task: Other than docker container</vt:lpstr>
      <vt:lpstr>Container Orchestration</vt:lpstr>
      <vt:lpstr>Container Cluster: Docker Swarm</vt:lpstr>
      <vt:lpstr>PowerPoint Presentation</vt:lpstr>
      <vt:lpstr>Kubernetes </vt:lpstr>
      <vt:lpstr>PowerPoint Presentation</vt:lpstr>
      <vt:lpstr>AWS: Elastic Container Services (ECS)</vt:lpstr>
      <vt:lpstr>Assignment 2: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Safia Baloch</dc:creator>
  <cp:lastModifiedBy>Safia Baloch</cp:lastModifiedBy>
  <cp:revision>73</cp:revision>
  <dcterms:created xsi:type="dcterms:W3CDTF">2024-11-11T08:02:17Z</dcterms:created>
  <dcterms:modified xsi:type="dcterms:W3CDTF">2024-11-14T11:51:25Z</dcterms:modified>
</cp:coreProperties>
</file>