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F28C4-DECC-40DD-9BA1-20D385EBD3CA}"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B015A-B1EA-48BA-BA1B-C4AA54AAC7EA}" type="slidenum">
              <a:rPr lang="en-US" smtClean="0"/>
              <a:t>‹#›</a:t>
            </a:fld>
            <a:endParaRPr lang="en-US"/>
          </a:p>
        </p:txBody>
      </p:sp>
    </p:spTree>
    <p:extLst>
      <p:ext uri="{BB962C8B-B14F-4D97-AF65-F5344CB8AC3E}">
        <p14:creationId xmlns:p14="http://schemas.microsoft.com/office/powerpoint/2010/main" val="112799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0B015A-B1EA-48BA-BA1B-C4AA54AAC7EA}" type="slidenum">
              <a:rPr lang="en-US" smtClean="0"/>
              <a:t>1</a:t>
            </a:fld>
            <a:endParaRPr lang="en-US"/>
          </a:p>
        </p:txBody>
      </p:sp>
    </p:spTree>
    <p:extLst>
      <p:ext uri="{BB962C8B-B14F-4D97-AF65-F5344CB8AC3E}">
        <p14:creationId xmlns:p14="http://schemas.microsoft.com/office/powerpoint/2010/main" val="3866797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F588-6347-AEC9-3494-F0E43B90FA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403492-23BA-13F8-365F-D8EEAAA0A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F5D13D-6C9F-A26D-E9D2-B4DD37E17522}"/>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10768934-78D7-9624-0EC0-ADDDD346D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A97A4-F0BF-FAC4-038A-2D9311C946E5}"/>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3576528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D226-8797-5268-B6EE-BAA83FD8B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71B3E4-D13D-4622-CA64-05D30B26E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61D8-F7F2-07AB-33E8-78949DEA616D}"/>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779BD7E9-DA35-CF90-EE1C-2149189E8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0FB21-673F-2176-3448-C85048E39344}"/>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4089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4EA9D-46B7-CB1F-71DC-BE01DCEF35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947C21-9367-105A-6659-1419D83407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2BADA-60BF-BABE-DBEB-5559957C80BC}"/>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CFD3232E-6EF3-2C0F-D785-5A03BDF38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ACE74-6808-2BF9-DEBA-E9AF239DBAB6}"/>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307362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AE39-5AAA-0749-FC18-BE664AF02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63DCD-0E36-1AC9-C5F3-468E152942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69058-C849-B604-3F1E-08D841C9AC10}"/>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D3516EFE-2FD5-97C8-C74D-43FE5ADDB8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8F434-ABF7-8748-0AF4-419BD41B8CCF}"/>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217643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64BF-9F79-27AE-EF1D-ECBDFFEEB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0649B-303F-DFB1-5262-C941C2A6EF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CE9EF-3AC0-C133-5891-3C95C7605EF0}"/>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372196B0-31E4-8FEA-2792-B6EF3E08A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8343E-63DE-BFD0-6FB1-39238A670B04}"/>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4285866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129F-646F-3C9B-0481-884CD47A4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A5DCF7-4F2A-5780-A6AC-5B4E4F33F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592989-C0D8-509C-286C-3F831A872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33190-8B1C-6907-7C31-CED91DDD3D10}"/>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6" name="Footer Placeholder 5">
            <a:extLst>
              <a:ext uri="{FF2B5EF4-FFF2-40B4-BE49-F238E27FC236}">
                <a16:creationId xmlns:a16="http://schemas.microsoft.com/office/drawing/2014/main" id="{6CB448AA-FEBE-7F39-96A9-4C16C8E46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E28145-D4A9-1259-3511-FE95188EEC08}"/>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72995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BAF3-6F0C-AA67-CBAA-238004DE73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19147-5BBA-8622-83B3-265D23F72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67D5C-79C8-E84E-0933-71D1ADC7C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6776B6-618D-BA38-8AB1-570D85AAF0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1A1F9-737F-8F4B-0AB5-610C5C3DEE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7EAA60-4EA5-B97B-EAF6-DA40D4B837B4}"/>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8" name="Footer Placeholder 7">
            <a:extLst>
              <a:ext uri="{FF2B5EF4-FFF2-40B4-BE49-F238E27FC236}">
                <a16:creationId xmlns:a16="http://schemas.microsoft.com/office/drawing/2014/main" id="{4B64995B-99B2-64CE-29B6-0BD0FAEA98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588C89-2B49-DABC-66D2-3058A61A1AEC}"/>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271247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853D-7DE2-2918-187C-42118EC4EA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2FED68-7A44-2781-EF65-8E2E9750BC8E}"/>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4" name="Footer Placeholder 3">
            <a:extLst>
              <a:ext uri="{FF2B5EF4-FFF2-40B4-BE49-F238E27FC236}">
                <a16:creationId xmlns:a16="http://schemas.microsoft.com/office/drawing/2014/main" id="{81FBD3B6-D85D-ABA6-1A08-05282D6A6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A5FFE8-732D-285D-58A0-B4E68DE554C1}"/>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3551861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F4245-0055-7976-7797-7657F7465918}"/>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3" name="Footer Placeholder 2">
            <a:extLst>
              <a:ext uri="{FF2B5EF4-FFF2-40B4-BE49-F238E27FC236}">
                <a16:creationId xmlns:a16="http://schemas.microsoft.com/office/drawing/2014/main" id="{243034A4-3723-5260-7733-246D1EF43A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2D35B-7C8E-749F-34F0-D3989EF483B5}"/>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204762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1281-E57E-E04F-FD1E-39F581EDE4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445E81-FC8C-C628-D73D-C26536DB5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57D7E-0F02-F15C-3BF6-4BA0EE174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E72FD-814F-DECC-6339-277B3650C1AE}"/>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6" name="Footer Placeholder 5">
            <a:extLst>
              <a:ext uri="{FF2B5EF4-FFF2-40B4-BE49-F238E27FC236}">
                <a16:creationId xmlns:a16="http://schemas.microsoft.com/office/drawing/2014/main" id="{4087D98F-1F61-A473-A889-CE8C15A81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4CD28-2D13-BF04-493B-00E13AA16B22}"/>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121014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179E-218E-DE26-5840-D617CDE5F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ACFD2F-8677-A850-F644-5A2CD6617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3F3A76-52AE-5384-0AFB-4A84F1134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2436F-3D88-6E48-DC25-4D147EDF73B3}"/>
              </a:ext>
            </a:extLst>
          </p:cNvPr>
          <p:cNvSpPr>
            <a:spLocks noGrp="1"/>
          </p:cNvSpPr>
          <p:nvPr>
            <p:ph type="dt" sz="half" idx="10"/>
          </p:nvPr>
        </p:nvSpPr>
        <p:spPr/>
        <p:txBody>
          <a:bodyPr/>
          <a:lstStyle/>
          <a:p>
            <a:fld id="{E47C3CCE-427A-47DD-ACDB-48132D699383}" type="datetimeFigureOut">
              <a:rPr lang="en-US" smtClean="0"/>
              <a:t>11/27/2024</a:t>
            </a:fld>
            <a:endParaRPr lang="en-US"/>
          </a:p>
        </p:txBody>
      </p:sp>
      <p:sp>
        <p:nvSpPr>
          <p:cNvPr id="6" name="Footer Placeholder 5">
            <a:extLst>
              <a:ext uri="{FF2B5EF4-FFF2-40B4-BE49-F238E27FC236}">
                <a16:creationId xmlns:a16="http://schemas.microsoft.com/office/drawing/2014/main" id="{9AA1D699-B8CB-A239-84D3-2ED36ED19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88253-6F49-D7AA-A399-B235C3BC6E2F}"/>
              </a:ext>
            </a:extLst>
          </p:cNvPr>
          <p:cNvSpPr>
            <a:spLocks noGrp="1"/>
          </p:cNvSpPr>
          <p:nvPr>
            <p:ph type="sldNum" sz="quarter" idx="12"/>
          </p:nvPr>
        </p:nvSpPr>
        <p:spPr/>
        <p:txBody>
          <a:bodyPr/>
          <a:lstStyle/>
          <a:p>
            <a:fld id="{2D8A4A72-E57F-4A87-BEE9-88148CA26C4E}" type="slidenum">
              <a:rPr lang="en-US" smtClean="0"/>
              <a:t>‹#›</a:t>
            </a:fld>
            <a:endParaRPr lang="en-US"/>
          </a:p>
        </p:txBody>
      </p:sp>
    </p:spTree>
    <p:extLst>
      <p:ext uri="{BB962C8B-B14F-4D97-AF65-F5344CB8AC3E}">
        <p14:creationId xmlns:p14="http://schemas.microsoft.com/office/powerpoint/2010/main" val="409884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21CA7-A3D0-13C2-D425-4B2E574AE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3F77E8-2CD8-DD78-72E6-C31CFE392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15FDB-FDFC-9218-006F-5E26588B75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7C3CCE-427A-47DD-ACDB-48132D699383}" type="datetimeFigureOut">
              <a:rPr lang="en-US" smtClean="0"/>
              <a:t>11/27/2024</a:t>
            </a:fld>
            <a:endParaRPr lang="en-US"/>
          </a:p>
        </p:txBody>
      </p:sp>
      <p:sp>
        <p:nvSpPr>
          <p:cNvPr id="5" name="Footer Placeholder 4">
            <a:extLst>
              <a:ext uri="{FF2B5EF4-FFF2-40B4-BE49-F238E27FC236}">
                <a16:creationId xmlns:a16="http://schemas.microsoft.com/office/drawing/2014/main" id="{9D7C9FEE-44F5-6316-29AD-308625177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395BCA-B7FB-0DEB-5932-537CC79F9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8A4A72-E57F-4A87-BEE9-88148CA26C4E}" type="slidenum">
              <a:rPr lang="en-US" smtClean="0"/>
              <a:t>‹#›</a:t>
            </a:fld>
            <a:endParaRPr lang="en-US"/>
          </a:p>
        </p:txBody>
      </p:sp>
    </p:spTree>
    <p:extLst>
      <p:ext uri="{BB962C8B-B14F-4D97-AF65-F5344CB8AC3E}">
        <p14:creationId xmlns:p14="http://schemas.microsoft.com/office/powerpoint/2010/main" val="148601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3DD3-89E5-6074-6989-CCB621571227}"/>
              </a:ext>
            </a:extLst>
          </p:cNvPr>
          <p:cNvSpPr>
            <a:spLocks noGrp="1"/>
          </p:cNvSpPr>
          <p:nvPr>
            <p:ph type="ctrTitle"/>
          </p:nvPr>
        </p:nvSpPr>
        <p:spPr/>
        <p:txBody>
          <a:bodyPr/>
          <a:lstStyle/>
          <a:p>
            <a:r>
              <a:rPr lang="en-US" dirty="0"/>
              <a:t>Cloud Computing Architectures</a:t>
            </a:r>
          </a:p>
        </p:txBody>
      </p:sp>
      <p:sp>
        <p:nvSpPr>
          <p:cNvPr id="3" name="Subtitle 2">
            <a:extLst>
              <a:ext uri="{FF2B5EF4-FFF2-40B4-BE49-F238E27FC236}">
                <a16:creationId xmlns:a16="http://schemas.microsoft.com/office/drawing/2014/main" id="{987559C3-A876-1CA6-BCB7-6ACF05A8D034}"/>
              </a:ext>
            </a:extLst>
          </p:cNvPr>
          <p:cNvSpPr>
            <a:spLocks noGrp="1"/>
          </p:cNvSpPr>
          <p:nvPr>
            <p:ph type="subTitle" idx="1"/>
          </p:nvPr>
        </p:nvSpPr>
        <p:spPr/>
        <p:txBody>
          <a:bodyPr/>
          <a:lstStyle/>
          <a:p>
            <a:r>
              <a:rPr lang="en-US" dirty="0"/>
              <a:t>Safia Baloch CE-408</a:t>
            </a:r>
          </a:p>
        </p:txBody>
      </p:sp>
    </p:spTree>
    <p:extLst>
      <p:ext uri="{BB962C8B-B14F-4D97-AF65-F5344CB8AC3E}">
        <p14:creationId xmlns:p14="http://schemas.microsoft.com/office/powerpoint/2010/main" val="220305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Server-less Cloud</a:t>
            </a:r>
            <a:endParaRPr lang="en-GB" dirty="0"/>
          </a:p>
        </p:txBody>
      </p:sp>
      <p:sp>
        <p:nvSpPr>
          <p:cNvPr id="3" name="Content Placeholder 2"/>
          <p:cNvSpPr>
            <a:spLocks noGrp="1"/>
          </p:cNvSpPr>
          <p:nvPr>
            <p:ph idx="1"/>
          </p:nvPr>
        </p:nvSpPr>
        <p:spPr/>
        <p:txBody>
          <a:bodyPr/>
          <a:lstStyle/>
          <a:p>
            <a:r>
              <a:rPr lang="en-US" dirty="0"/>
              <a:t>Cloud user simply writes the code and leaves all the server provisioning and administration tasks to the cloud provider. </a:t>
            </a:r>
          </a:p>
          <a:p>
            <a:r>
              <a:rPr lang="en-US" dirty="0"/>
              <a:t>While cloud functions packaged as </a:t>
            </a:r>
            <a:r>
              <a:rPr lang="en-US" dirty="0" err="1"/>
              <a:t>FaaS</a:t>
            </a:r>
            <a:r>
              <a:rPr lang="en-US" dirty="0"/>
              <a:t> (Function as a Service) offerings (AWS lambda, GCF, IBM </a:t>
            </a:r>
            <a:r>
              <a:rPr lang="en-US" dirty="0" err="1"/>
              <a:t>Clou</a:t>
            </a:r>
            <a:r>
              <a:rPr lang="en-US" dirty="0"/>
              <a:t> Function, Azure Functions) represent the core of </a:t>
            </a:r>
            <a:r>
              <a:rPr lang="en-US" dirty="0" err="1"/>
              <a:t>serverless</a:t>
            </a:r>
            <a:r>
              <a:rPr lang="en-US" dirty="0"/>
              <a:t> computing, </a:t>
            </a:r>
          </a:p>
          <a:p>
            <a:r>
              <a:rPr lang="en-US" dirty="0"/>
              <a:t>cloud platforms also provide specialized </a:t>
            </a:r>
            <a:r>
              <a:rPr lang="en-US" dirty="0" err="1"/>
              <a:t>serverless</a:t>
            </a:r>
            <a:r>
              <a:rPr lang="en-US" dirty="0"/>
              <a:t> frameworks that cater to specific application requirements as </a:t>
            </a:r>
            <a:r>
              <a:rPr lang="en-US" dirty="0" err="1"/>
              <a:t>BaaS</a:t>
            </a:r>
            <a:r>
              <a:rPr lang="en-US" dirty="0"/>
              <a:t> (Backend as a Service) offerings.</a:t>
            </a:r>
          </a:p>
          <a:p>
            <a:r>
              <a:rPr lang="en-US" dirty="0" err="1"/>
              <a:t>Serverless</a:t>
            </a:r>
            <a:r>
              <a:rPr lang="en-US" dirty="0"/>
              <a:t> Computing = </a:t>
            </a:r>
            <a:r>
              <a:rPr lang="en-US" dirty="0" err="1"/>
              <a:t>FaaS</a:t>
            </a:r>
            <a:r>
              <a:rPr lang="en-US" dirty="0"/>
              <a:t> +</a:t>
            </a:r>
            <a:r>
              <a:rPr lang="en-US" dirty="0" err="1"/>
              <a:t>BaaS</a:t>
            </a:r>
            <a:endParaRPr lang="en-GB" dirty="0"/>
          </a:p>
        </p:txBody>
      </p:sp>
    </p:spTree>
    <p:extLst>
      <p:ext uri="{BB962C8B-B14F-4D97-AF65-F5344CB8AC3E}">
        <p14:creationId xmlns:p14="http://schemas.microsoft.com/office/powerpoint/2010/main" val="313161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250" y="16180"/>
            <a:ext cx="10515600" cy="1325563"/>
          </a:xfrm>
        </p:spPr>
        <p:txBody>
          <a:bodyPr/>
          <a:lstStyle/>
          <a:p>
            <a:r>
              <a:rPr lang="en-US" dirty="0"/>
              <a:t>Emergence of Server-less Computing</a:t>
            </a:r>
            <a:endParaRPr lang="en-GB" dirty="0"/>
          </a:p>
        </p:txBody>
      </p:sp>
      <p:sp>
        <p:nvSpPr>
          <p:cNvPr id="3" name="Content Placeholder 2"/>
          <p:cNvSpPr>
            <a:spLocks noGrp="1"/>
          </p:cNvSpPr>
          <p:nvPr>
            <p:ph idx="1"/>
          </p:nvPr>
        </p:nvSpPr>
        <p:spPr>
          <a:xfrm>
            <a:off x="838201" y="969591"/>
            <a:ext cx="10515600" cy="4351338"/>
          </a:xfrm>
        </p:spPr>
        <p:txBody>
          <a:bodyPr/>
          <a:lstStyle/>
          <a:p>
            <a:r>
              <a:rPr lang="en-US" dirty="0"/>
              <a:t>summary  of differences between </a:t>
            </a:r>
            <a:r>
              <a:rPr lang="en-US" dirty="0" err="1"/>
              <a:t>serverless</a:t>
            </a:r>
            <a:r>
              <a:rPr lang="en-US" dirty="0"/>
              <a:t> and the traditional approach.</a:t>
            </a:r>
          </a:p>
          <a:p>
            <a:endParaRPr lang="en-US" dirty="0"/>
          </a:p>
          <a:p>
            <a:endParaRPr lang="en-GB" dirty="0"/>
          </a:p>
        </p:txBody>
      </p:sp>
      <p:pic>
        <p:nvPicPr>
          <p:cNvPr id="4" name="Picture 3"/>
          <p:cNvPicPr>
            <a:picLocks noChangeAspect="1"/>
          </p:cNvPicPr>
          <p:nvPr/>
        </p:nvPicPr>
        <p:blipFill>
          <a:blip r:embed="rId2"/>
          <a:stretch>
            <a:fillRect/>
          </a:stretch>
        </p:blipFill>
        <p:spPr>
          <a:xfrm>
            <a:off x="838201" y="1809345"/>
            <a:ext cx="10309698" cy="5048655"/>
          </a:xfrm>
          <a:prstGeom prst="rect">
            <a:avLst/>
          </a:prstGeom>
        </p:spPr>
      </p:pic>
    </p:spTree>
    <p:extLst>
      <p:ext uri="{BB962C8B-B14F-4D97-AF65-F5344CB8AC3E}">
        <p14:creationId xmlns:p14="http://schemas.microsoft.com/office/powerpoint/2010/main" val="159670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58" y="82821"/>
            <a:ext cx="10515600" cy="1074569"/>
          </a:xfrm>
        </p:spPr>
        <p:txBody>
          <a:bodyPr>
            <a:normAutofit fontScale="90000"/>
          </a:bodyPr>
          <a:lstStyle/>
          <a:p>
            <a:r>
              <a:rPr lang="en-US" dirty="0"/>
              <a:t>There are three critical distinctions between </a:t>
            </a:r>
            <a:r>
              <a:rPr lang="en-US" dirty="0" err="1"/>
              <a:t>serverless</a:t>
            </a:r>
            <a:r>
              <a:rPr lang="en-US" dirty="0"/>
              <a:t> and </a:t>
            </a:r>
            <a:r>
              <a:rPr lang="en-US" dirty="0" err="1"/>
              <a:t>serverful</a:t>
            </a:r>
            <a:r>
              <a:rPr lang="en-US" dirty="0"/>
              <a:t> computing</a:t>
            </a:r>
            <a:endParaRPr lang="en-GB" dirty="0"/>
          </a:p>
        </p:txBody>
      </p:sp>
      <p:sp>
        <p:nvSpPr>
          <p:cNvPr id="3" name="Content Placeholder 2"/>
          <p:cNvSpPr>
            <a:spLocks noGrp="1"/>
          </p:cNvSpPr>
          <p:nvPr>
            <p:ph idx="1"/>
          </p:nvPr>
        </p:nvSpPr>
        <p:spPr>
          <a:xfrm>
            <a:off x="0" y="1157390"/>
            <a:ext cx="5525311" cy="5019573"/>
          </a:xfrm>
        </p:spPr>
        <p:txBody>
          <a:bodyPr>
            <a:noAutofit/>
          </a:bodyPr>
          <a:lstStyle/>
          <a:p>
            <a:r>
              <a:rPr lang="en-GB" sz="2000" dirty="0"/>
              <a:t>Decoupled computation and storage.</a:t>
            </a:r>
          </a:p>
          <a:p>
            <a:r>
              <a:rPr lang="en-US" sz="2000" dirty="0"/>
              <a:t>Executing code without managing resource allocation.</a:t>
            </a:r>
          </a:p>
          <a:p>
            <a:r>
              <a:rPr lang="en-US" sz="2000" dirty="0"/>
              <a:t>Paying in proportion to resources used instead of for resources allocated. </a:t>
            </a:r>
          </a:p>
          <a:p>
            <a:r>
              <a:rPr lang="en-US" sz="2000" dirty="0"/>
              <a:t>The </a:t>
            </a:r>
            <a:r>
              <a:rPr lang="en-US" sz="2000" dirty="0" err="1"/>
              <a:t>serverless</a:t>
            </a:r>
            <a:r>
              <a:rPr lang="en-US" sz="2000" dirty="0"/>
              <a:t> layer sits between applications and the base cloud platform, simplifying cloud programming. </a:t>
            </a:r>
          </a:p>
          <a:p>
            <a:r>
              <a:rPr lang="en-US" sz="2000" dirty="0"/>
              <a:t>Cloud functions (i.e., </a:t>
            </a:r>
            <a:r>
              <a:rPr lang="en-US" sz="2000" dirty="0" err="1"/>
              <a:t>FaaS</a:t>
            </a:r>
            <a:r>
              <a:rPr lang="en-US" sz="2000" dirty="0"/>
              <a:t>) provide general compute and are complemented by an ecosystem of specialized Backend as a Service (</a:t>
            </a:r>
            <a:r>
              <a:rPr lang="en-US" sz="2000" dirty="0" err="1"/>
              <a:t>BaaS</a:t>
            </a:r>
            <a:r>
              <a:rPr lang="en-US" sz="2000" dirty="0"/>
              <a:t>) o </a:t>
            </a:r>
            <a:r>
              <a:rPr lang="en-US" sz="2000" dirty="0" err="1"/>
              <a:t>erings</a:t>
            </a:r>
            <a:r>
              <a:rPr lang="en-US" sz="2000" dirty="0"/>
              <a:t> such as object storage, databases, or messaging.</a:t>
            </a:r>
          </a:p>
          <a:p>
            <a:r>
              <a:rPr lang="en-US" sz="2000" dirty="0"/>
              <a:t>The base underlying base cloud platform includes virtual machines (VM), private networks (VPC), virtualized block storage, Identity and Access Management (IAM), as well as billing and monitoring. </a:t>
            </a:r>
            <a:endParaRPr lang="en-GB" sz="2000" dirty="0"/>
          </a:p>
        </p:txBody>
      </p:sp>
      <p:pic>
        <p:nvPicPr>
          <p:cNvPr id="4" name="Picture 3"/>
          <p:cNvPicPr>
            <a:picLocks noChangeAspect="1"/>
          </p:cNvPicPr>
          <p:nvPr/>
        </p:nvPicPr>
        <p:blipFill>
          <a:blip r:embed="rId2"/>
          <a:stretch>
            <a:fillRect/>
          </a:stretch>
        </p:blipFill>
        <p:spPr>
          <a:xfrm>
            <a:off x="5330352" y="1690688"/>
            <a:ext cx="7023775" cy="5019573"/>
          </a:xfrm>
          <a:prstGeom prst="rect">
            <a:avLst/>
          </a:prstGeom>
        </p:spPr>
      </p:pic>
    </p:spTree>
    <p:extLst>
      <p:ext uri="{BB962C8B-B14F-4D97-AF65-F5344CB8AC3E}">
        <p14:creationId xmlns:p14="http://schemas.microsoft.com/office/powerpoint/2010/main" val="2358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41" y="85588"/>
            <a:ext cx="10515600" cy="656942"/>
          </a:xfrm>
        </p:spPr>
        <p:txBody>
          <a:bodyPr>
            <a:normAutofit fontScale="90000"/>
          </a:bodyPr>
          <a:lstStyle/>
          <a:p>
            <a:r>
              <a:rPr lang="en-US" dirty="0" err="1"/>
              <a:t>Serverless</a:t>
            </a:r>
            <a:r>
              <a:rPr lang="en-US" dirty="0"/>
              <a:t> Apps</a:t>
            </a:r>
            <a:endParaRPr lang="en-GB" dirty="0"/>
          </a:p>
        </p:txBody>
      </p:sp>
      <p:sp>
        <p:nvSpPr>
          <p:cNvPr id="3" name="Content Placeholder 2"/>
          <p:cNvSpPr>
            <a:spLocks noGrp="1"/>
          </p:cNvSpPr>
          <p:nvPr>
            <p:ph idx="1"/>
          </p:nvPr>
        </p:nvSpPr>
        <p:spPr>
          <a:xfrm>
            <a:off x="222941" y="987070"/>
            <a:ext cx="5037306" cy="5870929"/>
          </a:xfrm>
        </p:spPr>
        <p:txBody>
          <a:bodyPr>
            <a:normAutofit fontScale="92500"/>
          </a:bodyPr>
          <a:lstStyle/>
          <a:p>
            <a:r>
              <a:rPr lang="en-US" dirty="0"/>
              <a:t>In this example, you create an app which automatically encrypts PDF files when they are uploaded to an Amazon Simple Storage Service (Amazon S3) bucket. To implement this app, you create the following resources:</a:t>
            </a:r>
          </a:p>
          <a:p>
            <a:pPr lvl="1"/>
            <a:r>
              <a:rPr lang="en-US" dirty="0"/>
              <a:t>An S3 bucket for users to upload PDF files to</a:t>
            </a:r>
          </a:p>
          <a:p>
            <a:pPr lvl="1"/>
            <a:r>
              <a:rPr lang="en-US" dirty="0"/>
              <a:t>A Lambda function in Python which reads the uploaded file and creates an encrypted, password-protected version of it</a:t>
            </a:r>
          </a:p>
          <a:p>
            <a:pPr lvl="1"/>
            <a:r>
              <a:rPr lang="en-US" dirty="0"/>
              <a:t>A second S3 bucket for Lambda to save the encrypted file 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6239" y="987070"/>
            <a:ext cx="6931753" cy="5365091"/>
          </a:xfrm>
          <a:prstGeom prst="rect">
            <a:avLst/>
          </a:prstGeom>
        </p:spPr>
      </p:pic>
    </p:spTree>
    <p:extLst>
      <p:ext uri="{BB962C8B-B14F-4D97-AF65-F5344CB8AC3E}">
        <p14:creationId xmlns:p14="http://schemas.microsoft.com/office/powerpoint/2010/main" val="2191522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today’s </a:t>
            </a:r>
            <a:r>
              <a:rPr lang="en-US" dirty="0" err="1"/>
              <a:t>serverless</a:t>
            </a:r>
            <a:r>
              <a:rPr lang="en-US" dirty="0"/>
              <a:t> computing Platforms</a:t>
            </a:r>
            <a:endParaRPr lang="en-GB" dirty="0"/>
          </a:p>
        </p:txBody>
      </p:sp>
      <p:sp>
        <p:nvSpPr>
          <p:cNvPr id="3" name="Content Placeholder 2"/>
          <p:cNvSpPr>
            <a:spLocks noGrp="1"/>
          </p:cNvSpPr>
          <p:nvPr>
            <p:ph idx="1"/>
          </p:nvPr>
        </p:nvSpPr>
        <p:spPr/>
        <p:txBody>
          <a:bodyPr/>
          <a:lstStyle/>
          <a:p>
            <a:r>
              <a:rPr lang="en-US" dirty="0"/>
              <a:t>Hostel Task</a:t>
            </a:r>
            <a:endParaRPr lang="en-GB" dirty="0"/>
          </a:p>
        </p:txBody>
      </p:sp>
    </p:spTree>
    <p:extLst>
      <p:ext uri="{BB962C8B-B14F-4D97-AF65-F5344CB8AC3E}">
        <p14:creationId xmlns:p14="http://schemas.microsoft.com/office/powerpoint/2010/main" val="2118964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	</a:t>
            </a:r>
            <a:endParaRPr lang="en-GB" dirty="0"/>
          </a:p>
        </p:txBody>
      </p:sp>
      <p:sp>
        <p:nvSpPr>
          <p:cNvPr id="3" name="Content Placeholder 2"/>
          <p:cNvSpPr>
            <a:spLocks noGrp="1"/>
          </p:cNvSpPr>
          <p:nvPr>
            <p:ph idx="1"/>
          </p:nvPr>
        </p:nvSpPr>
        <p:spPr/>
        <p:txBody>
          <a:bodyPr/>
          <a:lstStyle/>
          <a:p>
            <a:r>
              <a:rPr lang="en-US" dirty="0"/>
              <a:t>How does </a:t>
            </a:r>
            <a:r>
              <a:rPr lang="en-US" dirty="0" err="1"/>
              <a:t>serverless</a:t>
            </a:r>
            <a:r>
              <a:rPr lang="en-US" dirty="0"/>
              <a:t> computing relates to Kubernetes?</a:t>
            </a:r>
            <a:endParaRPr lang="en-GB" dirty="0"/>
          </a:p>
        </p:txBody>
      </p:sp>
    </p:spTree>
    <p:extLst>
      <p:ext uri="{BB962C8B-B14F-4D97-AF65-F5344CB8AC3E}">
        <p14:creationId xmlns:p14="http://schemas.microsoft.com/office/powerpoint/2010/main" val="252555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AA3C-8CE5-6DCC-099F-02488DEFEBDA}"/>
              </a:ext>
            </a:extLst>
          </p:cNvPr>
          <p:cNvSpPr>
            <a:spLocks noGrp="1"/>
          </p:cNvSpPr>
          <p:nvPr>
            <p:ph type="title"/>
          </p:nvPr>
        </p:nvSpPr>
        <p:spPr/>
        <p:txBody>
          <a:bodyPr/>
          <a:lstStyle/>
          <a:p>
            <a:r>
              <a:rPr lang="en-US" dirty="0"/>
              <a:t>Architecture</a:t>
            </a:r>
          </a:p>
        </p:txBody>
      </p:sp>
      <p:sp>
        <p:nvSpPr>
          <p:cNvPr id="7" name="Content Placeholder 6">
            <a:extLst>
              <a:ext uri="{FF2B5EF4-FFF2-40B4-BE49-F238E27FC236}">
                <a16:creationId xmlns:a16="http://schemas.microsoft.com/office/drawing/2014/main" id="{38F93BD2-00C4-BEF8-2F01-F797707F418D}"/>
              </a:ext>
            </a:extLst>
          </p:cNvPr>
          <p:cNvSpPr>
            <a:spLocks noGrp="1"/>
          </p:cNvSpPr>
          <p:nvPr>
            <p:ph idx="1"/>
          </p:nvPr>
        </p:nvSpPr>
        <p:spPr/>
        <p:txBody>
          <a:bodyPr/>
          <a:lstStyle/>
          <a:p>
            <a:r>
              <a:rPr lang="en-US" dirty="0"/>
              <a:t>Object: offer </a:t>
            </a:r>
            <a:r>
              <a:rPr lang="en-US" i="1" dirty="0"/>
              <a:t>Computing Horsepower</a:t>
            </a:r>
          </a:p>
          <a:p>
            <a:r>
              <a:rPr lang="en-US" i="1" dirty="0"/>
              <a:t>Layer: Datacenters </a:t>
            </a:r>
          </a:p>
          <a:p>
            <a:r>
              <a:rPr lang="en-US" i="1" dirty="0"/>
              <a:t>Heterogenous Nature</a:t>
            </a:r>
          </a:p>
          <a:p>
            <a:r>
              <a:rPr lang="en-US" i="1" dirty="0"/>
              <a:t>Classification of Services:</a:t>
            </a:r>
          </a:p>
          <a:p>
            <a:r>
              <a:rPr lang="en-US" i="1" dirty="0" err="1"/>
              <a:t>Iaas</a:t>
            </a:r>
            <a:r>
              <a:rPr lang="en-US" i="1" dirty="0"/>
              <a:t>: Combination of cloud hosting platforms and resources.</a:t>
            </a:r>
          </a:p>
          <a:p>
            <a:r>
              <a:rPr lang="en-US" i="1" dirty="0" err="1"/>
              <a:t>Paas</a:t>
            </a:r>
            <a:r>
              <a:rPr lang="en-US" i="1" dirty="0"/>
              <a:t>: Development Platform for application</a:t>
            </a:r>
          </a:p>
          <a:p>
            <a:r>
              <a:rPr lang="en-US" i="1" dirty="0"/>
              <a:t>Saas: Service at application level</a:t>
            </a:r>
          </a:p>
          <a:p>
            <a:r>
              <a:rPr lang="en-US" i="1" dirty="0" err="1"/>
              <a:t>Xaas</a:t>
            </a:r>
            <a:r>
              <a:rPr lang="en-US" i="1" dirty="0"/>
              <a:t>: Combination of Cloud services</a:t>
            </a:r>
          </a:p>
        </p:txBody>
      </p:sp>
    </p:spTree>
    <p:extLst>
      <p:ext uri="{BB962C8B-B14F-4D97-AF65-F5344CB8AC3E}">
        <p14:creationId xmlns:p14="http://schemas.microsoft.com/office/powerpoint/2010/main" val="59553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13DBB-75CA-82CC-1018-03FB5617066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Cloud Computing Services Classification</a:t>
            </a:r>
          </a:p>
        </p:txBody>
      </p:sp>
      <p:pic>
        <p:nvPicPr>
          <p:cNvPr id="7" name="Content Placeholder 6" descr="A close-up of a product type&#10;&#10;Description automatically generated">
            <a:extLst>
              <a:ext uri="{FF2B5EF4-FFF2-40B4-BE49-F238E27FC236}">
                <a16:creationId xmlns:a16="http://schemas.microsoft.com/office/drawing/2014/main" id="{CB1719BA-6961-0019-4A5E-BAC0AD842208}"/>
              </a:ext>
            </a:extLst>
          </p:cNvPr>
          <p:cNvPicPr>
            <a:picLocks noGrp="1" noChangeAspect="1"/>
          </p:cNvPicPr>
          <p:nvPr>
            <p:ph idx="1"/>
          </p:nvPr>
        </p:nvPicPr>
        <p:blipFill>
          <a:blip r:embed="rId2"/>
          <a:stretch>
            <a:fillRect/>
          </a:stretch>
        </p:blipFill>
        <p:spPr>
          <a:xfrm>
            <a:off x="1102591" y="1675227"/>
            <a:ext cx="9986817" cy="4394199"/>
          </a:xfrm>
          <a:prstGeom prst="rect">
            <a:avLst/>
          </a:prstGeom>
        </p:spPr>
      </p:pic>
    </p:spTree>
    <p:extLst>
      <p:ext uri="{BB962C8B-B14F-4D97-AF65-F5344CB8AC3E}">
        <p14:creationId xmlns:p14="http://schemas.microsoft.com/office/powerpoint/2010/main" val="289067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1321-D781-99A4-55A7-79E20CE328A7}"/>
              </a:ext>
            </a:extLst>
          </p:cNvPr>
          <p:cNvSpPr>
            <a:spLocks noGrp="1"/>
          </p:cNvSpPr>
          <p:nvPr>
            <p:ph type="title"/>
          </p:nvPr>
        </p:nvSpPr>
        <p:spPr/>
        <p:txBody>
          <a:bodyPr/>
          <a:lstStyle/>
          <a:p>
            <a:r>
              <a:rPr lang="en-US" dirty="0"/>
              <a:t>Reference Model: </a:t>
            </a:r>
          </a:p>
        </p:txBody>
      </p:sp>
      <p:sp>
        <p:nvSpPr>
          <p:cNvPr id="3" name="Content Placeholder 2">
            <a:extLst>
              <a:ext uri="{FF2B5EF4-FFF2-40B4-BE49-F238E27FC236}">
                <a16:creationId xmlns:a16="http://schemas.microsoft.com/office/drawing/2014/main" id="{586732EB-8ADE-86B2-43C8-374772568958}"/>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AB2EBCD5-4AD6-A409-D42D-BFE13FDF8BC5}"/>
              </a:ext>
            </a:extLst>
          </p:cNvPr>
          <p:cNvPicPr>
            <a:picLocks noChangeAspect="1"/>
          </p:cNvPicPr>
          <p:nvPr/>
        </p:nvPicPr>
        <p:blipFill>
          <a:blip r:embed="rId2"/>
          <a:stretch>
            <a:fillRect/>
          </a:stretch>
        </p:blipFill>
        <p:spPr>
          <a:xfrm>
            <a:off x="1901702" y="1825625"/>
            <a:ext cx="8388595" cy="4351338"/>
          </a:xfrm>
          <a:prstGeom prst="rect">
            <a:avLst/>
          </a:prstGeom>
        </p:spPr>
      </p:pic>
    </p:spTree>
    <p:extLst>
      <p:ext uri="{BB962C8B-B14F-4D97-AF65-F5344CB8AC3E}">
        <p14:creationId xmlns:p14="http://schemas.microsoft.com/office/powerpoint/2010/main" val="267103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7CFD-352B-5281-4962-28B90BA8556B}"/>
              </a:ext>
            </a:extLst>
          </p:cNvPr>
          <p:cNvSpPr>
            <a:spLocks noGrp="1"/>
          </p:cNvSpPr>
          <p:nvPr>
            <p:ph type="title"/>
          </p:nvPr>
        </p:nvSpPr>
        <p:spPr/>
        <p:txBody>
          <a:bodyPr/>
          <a:lstStyle/>
          <a:p>
            <a:r>
              <a:rPr lang="en-US" dirty="0" err="1"/>
              <a:t>Iaas</a:t>
            </a:r>
            <a:endParaRPr lang="en-US" dirty="0"/>
          </a:p>
        </p:txBody>
      </p:sp>
      <p:pic>
        <p:nvPicPr>
          <p:cNvPr id="5" name="Content Placeholder 4">
            <a:extLst>
              <a:ext uri="{FF2B5EF4-FFF2-40B4-BE49-F238E27FC236}">
                <a16:creationId xmlns:a16="http://schemas.microsoft.com/office/drawing/2014/main" id="{218F05BC-6877-A9B1-307C-2AC98F0792B9}"/>
              </a:ext>
            </a:extLst>
          </p:cNvPr>
          <p:cNvPicPr>
            <a:picLocks noGrp="1" noChangeAspect="1"/>
          </p:cNvPicPr>
          <p:nvPr>
            <p:ph idx="1"/>
          </p:nvPr>
        </p:nvPicPr>
        <p:blipFill>
          <a:blip r:embed="rId2"/>
          <a:stretch>
            <a:fillRect/>
          </a:stretch>
        </p:blipFill>
        <p:spPr>
          <a:xfrm>
            <a:off x="1090863" y="1187116"/>
            <a:ext cx="9946105" cy="5305759"/>
          </a:xfrm>
        </p:spPr>
      </p:pic>
    </p:spTree>
    <p:extLst>
      <p:ext uri="{BB962C8B-B14F-4D97-AF65-F5344CB8AC3E}">
        <p14:creationId xmlns:p14="http://schemas.microsoft.com/office/powerpoint/2010/main" val="169950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283BBA-7DF8-E4B7-BBF8-BA0951EA50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Paas</a:t>
            </a:r>
          </a:p>
        </p:txBody>
      </p:sp>
      <p:pic>
        <p:nvPicPr>
          <p:cNvPr id="7" name="Content Placeholder 6">
            <a:extLst>
              <a:ext uri="{FF2B5EF4-FFF2-40B4-BE49-F238E27FC236}">
                <a16:creationId xmlns:a16="http://schemas.microsoft.com/office/drawing/2014/main" id="{5EF4A910-5C9E-4B4C-C248-6496E91F1EE6}"/>
              </a:ext>
            </a:extLst>
          </p:cNvPr>
          <p:cNvPicPr>
            <a:picLocks noGrp="1" noChangeAspect="1"/>
          </p:cNvPicPr>
          <p:nvPr>
            <p:ph idx="1"/>
          </p:nvPr>
        </p:nvPicPr>
        <p:blipFill>
          <a:blip r:embed="rId2"/>
          <a:stretch>
            <a:fillRect/>
          </a:stretch>
        </p:blipFill>
        <p:spPr>
          <a:xfrm>
            <a:off x="4777316" y="1224108"/>
            <a:ext cx="6780700" cy="4407455"/>
          </a:xfrm>
          <a:prstGeom prst="rect">
            <a:avLst/>
          </a:prstGeom>
        </p:spPr>
      </p:pic>
    </p:spTree>
    <p:extLst>
      <p:ext uri="{BB962C8B-B14F-4D97-AF65-F5344CB8AC3E}">
        <p14:creationId xmlns:p14="http://schemas.microsoft.com/office/powerpoint/2010/main" val="722263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8451-1AE6-1822-E76B-2C4EB95AA500}"/>
              </a:ext>
            </a:extLst>
          </p:cNvPr>
          <p:cNvSpPr>
            <a:spLocks noGrp="1"/>
          </p:cNvSpPr>
          <p:nvPr>
            <p:ph type="title"/>
          </p:nvPr>
        </p:nvSpPr>
        <p:spPr/>
        <p:txBody>
          <a:bodyPr/>
          <a:lstStyle/>
          <a:p>
            <a:r>
              <a:rPr lang="en-US"/>
              <a:t>Paas Offering Classification</a:t>
            </a:r>
            <a:endParaRPr lang="en-US" dirty="0"/>
          </a:p>
        </p:txBody>
      </p:sp>
      <p:sp>
        <p:nvSpPr>
          <p:cNvPr id="3" name="Content Placeholder 2">
            <a:extLst>
              <a:ext uri="{FF2B5EF4-FFF2-40B4-BE49-F238E27FC236}">
                <a16:creationId xmlns:a16="http://schemas.microsoft.com/office/drawing/2014/main" id="{ED4D27F1-A1A6-42B4-4B4A-97BC57767E3E}"/>
              </a:ext>
            </a:extLst>
          </p:cNvPr>
          <p:cNvSpPr>
            <a:spLocks noGrp="1"/>
          </p:cNvSpPr>
          <p:nvPr>
            <p:ph idx="1"/>
          </p:nvPr>
        </p:nvSpPr>
        <p:spPr>
          <a:xfrm>
            <a:off x="26393" y="1863161"/>
            <a:ext cx="10515600" cy="4351338"/>
          </a:xfrm>
        </p:spPr>
        <p:txBody>
          <a:bodyPr/>
          <a:lstStyle/>
          <a:p>
            <a:r>
              <a:rPr lang="en-US" dirty="0"/>
              <a:t>Essential Characteristics:</a:t>
            </a:r>
          </a:p>
          <a:p>
            <a:r>
              <a:rPr lang="en-US" dirty="0"/>
              <a:t>Runtime Framework</a:t>
            </a:r>
          </a:p>
          <a:p>
            <a:r>
              <a:rPr lang="en-US" dirty="0"/>
              <a:t>Abstraction</a:t>
            </a:r>
          </a:p>
          <a:p>
            <a:r>
              <a:rPr lang="en-US" dirty="0"/>
              <a:t>Automation</a:t>
            </a:r>
          </a:p>
          <a:p>
            <a:r>
              <a:rPr lang="en-US" dirty="0"/>
              <a:t>Cloud Services</a:t>
            </a:r>
          </a:p>
          <a:p>
            <a:endParaRPr lang="en-US" dirty="0"/>
          </a:p>
          <a:p>
            <a:r>
              <a:rPr lang="en-US" dirty="0"/>
              <a:t>Note: </a:t>
            </a:r>
            <a:r>
              <a:rPr lang="en-US" i="1" dirty="0"/>
              <a:t>Vendor Lock-in</a:t>
            </a:r>
          </a:p>
        </p:txBody>
      </p:sp>
      <p:pic>
        <p:nvPicPr>
          <p:cNvPr id="5" name="Picture 4">
            <a:extLst>
              <a:ext uri="{FF2B5EF4-FFF2-40B4-BE49-F238E27FC236}">
                <a16:creationId xmlns:a16="http://schemas.microsoft.com/office/drawing/2014/main" id="{464FB627-B39C-52BE-033C-C0E6393D86EA}"/>
              </a:ext>
            </a:extLst>
          </p:cNvPr>
          <p:cNvPicPr>
            <a:picLocks noChangeAspect="1"/>
          </p:cNvPicPr>
          <p:nvPr/>
        </p:nvPicPr>
        <p:blipFill>
          <a:blip r:embed="rId2"/>
          <a:stretch>
            <a:fillRect/>
          </a:stretch>
        </p:blipFill>
        <p:spPr>
          <a:xfrm>
            <a:off x="4247873" y="1584788"/>
            <a:ext cx="7944127" cy="4908087"/>
          </a:xfrm>
          <a:prstGeom prst="rect">
            <a:avLst/>
          </a:prstGeom>
        </p:spPr>
      </p:pic>
    </p:spTree>
    <p:extLst>
      <p:ext uri="{BB962C8B-B14F-4D97-AF65-F5344CB8AC3E}">
        <p14:creationId xmlns:p14="http://schemas.microsoft.com/office/powerpoint/2010/main" val="174719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Programming Model: Server-less Computing</a:t>
            </a:r>
            <a:endParaRPr lang="en-GB" dirty="0"/>
          </a:p>
        </p:txBody>
      </p:sp>
      <p:sp>
        <p:nvSpPr>
          <p:cNvPr id="3" name="Subtitle 2"/>
          <p:cNvSpPr>
            <a:spLocks noGrp="1"/>
          </p:cNvSpPr>
          <p:nvPr>
            <p:ph type="subTitle" idx="1"/>
          </p:nvPr>
        </p:nvSpPr>
        <p:spPr/>
        <p:txBody>
          <a:bodyPr/>
          <a:lstStyle/>
          <a:p>
            <a:r>
              <a:rPr lang="en-US" dirty="0"/>
              <a:t>CE-408</a:t>
            </a:r>
          </a:p>
          <a:p>
            <a:r>
              <a:rPr lang="en-US" dirty="0" err="1"/>
              <a:t>Safia</a:t>
            </a:r>
            <a:r>
              <a:rPr lang="en-US" dirty="0"/>
              <a:t> Baloch</a:t>
            </a:r>
            <a:endParaRPr lang="en-GB" dirty="0"/>
          </a:p>
        </p:txBody>
      </p:sp>
    </p:spTree>
    <p:extLst>
      <p:ext uri="{BB962C8B-B14F-4D97-AF65-F5344CB8AC3E}">
        <p14:creationId xmlns:p14="http://schemas.microsoft.com/office/powerpoint/2010/main" val="154674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App Engine/Amazon EC2</a:t>
            </a:r>
            <a:endParaRPr lang="en-GB" dirty="0"/>
          </a:p>
        </p:txBody>
      </p:sp>
      <p:sp>
        <p:nvSpPr>
          <p:cNvPr id="3" name="Content Placeholder 2"/>
          <p:cNvSpPr>
            <a:spLocks noGrp="1"/>
          </p:cNvSpPr>
          <p:nvPr>
            <p:ph idx="1"/>
          </p:nvPr>
        </p:nvSpPr>
        <p:spPr/>
        <p:txBody>
          <a:bodyPr>
            <a:normAutofit fontScale="92500"/>
          </a:bodyPr>
          <a:lstStyle/>
          <a:p>
            <a:r>
              <a:rPr lang="en-US" dirty="0"/>
              <a:t>Eight issues to be addressed in setting up an environment for cloud users.</a:t>
            </a:r>
          </a:p>
          <a:p>
            <a:pPr marL="914400" lvl="1" indent="-457200">
              <a:buFont typeface="+mj-lt"/>
              <a:buAutoNum type="arabicPeriod"/>
            </a:pPr>
            <a:r>
              <a:rPr lang="en-US" dirty="0"/>
              <a:t>Redundancy for availability, so that a single machine failure </a:t>
            </a:r>
            <a:r>
              <a:rPr lang="en-US" dirty="0" err="1"/>
              <a:t>doesnt</a:t>
            </a:r>
            <a:r>
              <a:rPr lang="en-US" dirty="0"/>
              <a:t> take down the service.</a:t>
            </a:r>
          </a:p>
          <a:p>
            <a:pPr marL="914400" lvl="1" indent="-457200">
              <a:buFont typeface="+mj-lt"/>
              <a:buAutoNum type="arabicPeriod"/>
            </a:pPr>
            <a:r>
              <a:rPr lang="en-US" dirty="0"/>
              <a:t>Geographic distribution of redundant copies to preserve the service in case of disaster. </a:t>
            </a:r>
          </a:p>
          <a:p>
            <a:pPr marL="914400" lvl="1" indent="-457200">
              <a:buFont typeface="+mj-lt"/>
              <a:buAutoNum type="arabicPeriod"/>
            </a:pPr>
            <a:r>
              <a:rPr lang="en-US" dirty="0"/>
              <a:t>Load balancing and request routing to efficiently utilize resources.</a:t>
            </a:r>
          </a:p>
          <a:p>
            <a:pPr marL="914400" lvl="1" indent="-457200">
              <a:buFont typeface="+mj-lt"/>
              <a:buAutoNum type="arabicPeriod"/>
            </a:pPr>
            <a:r>
              <a:rPr lang="en-US" dirty="0" err="1"/>
              <a:t>Autoscaling</a:t>
            </a:r>
            <a:r>
              <a:rPr lang="en-US" dirty="0"/>
              <a:t> in response to changes in load to scale up or down the system.</a:t>
            </a:r>
          </a:p>
          <a:p>
            <a:pPr marL="914400" lvl="1" indent="-457200">
              <a:buFont typeface="+mj-lt"/>
              <a:buAutoNum type="arabicPeriod"/>
            </a:pPr>
            <a:r>
              <a:rPr lang="en-US" dirty="0"/>
              <a:t>Monitoring to make sure the service is still running well.</a:t>
            </a:r>
          </a:p>
          <a:p>
            <a:pPr marL="914400" lvl="1" indent="-457200">
              <a:buFont typeface="+mj-lt"/>
              <a:buAutoNum type="arabicPeriod"/>
            </a:pPr>
            <a:r>
              <a:rPr lang="en-US" dirty="0"/>
              <a:t>Logging to record messages needed for debugging or performance tuning.</a:t>
            </a:r>
          </a:p>
          <a:p>
            <a:pPr marL="914400" lvl="1" indent="-457200">
              <a:buFont typeface="+mj-lt"/>
              <a:buAutoNum type="arabicPeriod"/>
            </a:pPr>
            <a:r>
              <a:rPr lang="en-US" dirty="0"/>
              <a:t>System upgrades, including security patching.</a:t>
            </a:r>
          </a:p>
          <a:p>
            <a:pPr marL="914400" lvl="1" indent="-457200">
              <a:buFont typeface="+mj-lt"/>
              <a:buAutoNum type="arabicPeriod"/>
            </a:pPr>
            <a:r>
              <a:rPr lang="en-US" dirty="0"/>
              <a:t>Migration to new instances as they become available</a:t>
            </a:r>
            <a:endParaRPr lang="en-GB" dirty="0"/>
          </a:p>
        </p:txBody>
      </p:sp>
    </p:spTree>
    <p:extLst>
      <p:ext uri="{BB962C8B-B14F-4D97-AF65-F5344CB8AC3E}">
        <p14:creationId xmlns:p14="http://schemas.microsoft.com/office/powerpoint/2010/main" val="310304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519</Words>
  <Application>Microsoft Office PowerPoint</Application>
  <PresentationFormat>Widescreen</PresentationFormat>
  <Paragraphs>60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Cloud Computing Architectures</vt:lpstr>
      <vt:lpstr>Architecture</vt:lpstr>
      <vt:lpstr>Cloud Computing Services Classification</vt:lpstr>
      <vt:lpstr>Reference Model: </vt:lpstr>
      <vt:lpstr>Iaas</vt:lpstr>
      <vt:lpstr>Paas</vt:lpstr>
      <vt:lpstr>Paas Offering Classification</vt:lpstr>
      <vt:lpstr>Cloud Programming Model: Server-less Computing</vt:lpstr>
      <vt:lpstr>Google App Engine/Amazon EC2</vt:lpstr>
      <vt:lpstr>Server-less Cloud</vt:lpstr>
      <vt:lpstr>Emergence of Server-less Computing</vt:lpstr>
      <vt:lpstr>There are three critical distinctions between serverless and serverful computing</vt:lpstr>
      <vt:lpstr>Serverless Apps</vt:lpstr>
      <vt:lpstr>Limitations of today’s serverless computing Platforms</vt:lpstr>
      <vt:lpstr>Discuss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Safia Baloch</dc:creator>
  <cp:lastModifiedBy>Safia Baloch</cp:lastModifiedBy>
  <cp:revision>15</cp:revision>
  <dcterms:created xsi:type="dcterms:W3CDTF">2024-11-25T07:53:31Z</dcterms:created>
  <dcterms:modified xsi:type="dcterms:W3CDTF">2024-11-27T06:28:59Z</dcterms:modified>
</cp:coreProperties>
</file>