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B3E991-6B40-4980-C18E-56542B79D3B9}" v="453" dt="2025-03-16T11:37:25.460"/>
    <p1510:client id="{248D8CC6-8AFF-9DAB-EDA0-C28AB8E79DF0}" v="442" dt="2025-03-16T18:16:11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2025. 03. 17.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2025. 03. 17.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2025. 03. 17.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2025. 03. 17.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2025. 03. 17.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2025. 03. 17.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2025. 03. 17.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2025. 03. 17.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2025. 03. 17.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2025. 03. 17.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2025. 03. 17.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2025. 03. 17.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C34AFEEF-6C3F-95B8-DAEA-804F3C95F874}"/>
              </a:ext>
            </a:extLst>
          </p:cNvPr>
          <p:cNvSpPr/>
          <p:nvPr/>
        </p:nvSpPr>
        <p:spPr>
          <a:xfrm>
            <a:off x="-250246" y="-291175"/>
            <a:ext cx="12862525" cy="7399007"/>
          </a:xfrm>
          <a:prstGeom prst="rect">
            <a:avLst/>
          </a:prstGeom>
          <a:solidFill>
            <a:srgbClr val="0000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F0CA56B3-DB44-FB62-C55F-B88E603D25DF}"/>
              </a:ext>
            </a:extLst>
          </p:cNvPr>
          <p:cNvSpPr txBox="1"/>
          <p:nvPr/>
        </p:nvSpPr>
        <p:spPr>
          <a:xfrm>
            <a:off x="2035478" y="2630466"/>
            <a:ext cx="812104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9600" b="1" dirty="0" err="1">
                <a:solidFill>
                  <a:schemeClr val="bg1"/>
                </a:solidFill>
                <a:latin typeface="Rockwell"/>
              </a:rPr>
              <a:t>Tetris</a:t>
            </a:r>
            <a:endParaRPr lang="hu-HU" sz="9600" b="1" dirty="0">
              <a:solidFill>
                <a:schemeClr val="bg1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BE0795-8638-49CB-BDE4-E121D9BC5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Kép 17" descr="A képen Színesség, képernyőkép, pixel, művészet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57AFFE2-99A9-CBD4-90A8-FB24B8301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940" y="-1"/>
            <a:ext cx="3064940" cy="6858000"/>
          </a:xfrm>
          <a:prstGeom prst="rect">
            <a:avLst/>
          </a:prstGeom>
        </p:spPr>
      </p:pic>
      <p:pic>
        <p:nvPicPr>
          <p:cNvPr id="17" name="Kép 16" descr="A képen Színesség, képernyőkép, pixel, művészet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A19CCF95-7D62-4BEB-28C4-9CE9FFB85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79" y="0"/>
            <a:ext cx="3064940" cy="6858000"/>
          </a:xfrm>
          <a:prstGeom prst="rect">
            <a:avLst/>
          </a:prstGeom>
        </p:spPr>
      </p:pic>
      <p:sp>
        <p:nvSpPr>
          <p:cNvPr id="20" name="Téglalap 19">
            <a:extLst>
              <a:ext uri="{FF2B5EF4-FFF2-40B4-BE49-F238E27FC236}">
                <a16:creationId xmlns:a16="http://schemas.microsoft.com/office/drawing/2014/main" id="{CEC5684C-6381-2F9D-824A-01C2E55DD521}"/>
              </a:ext>
            </a:extLst>
          </p:cNvPr>
          <p:cNvSpPr/>
          <p:nvPr/>
        </p:nvSpPr>
        <p:spPr>
          <a:xfrm>
            <a:off x="0" y="-1259"/>
            <a:ext cx="3287956" cy="6859258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2C474EA-F9E4-0530-1DBE-18BC8A911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9003" y="166255"/>
            <a:ext cx="5232265" cy="1325563"/>
          </a:xfrm>
        </p:spPr>
        <p:txBody>
          <a:bodyPr/>
          <a:lstStyle/>
          <a:p>
            <a:pPr algn="ctr"/>
            <a:r>
              <a:rPr lang="hu-HU" altLang="ko-KR" dirty="0" err="1">
                <a:solidFill>
                  <a:schemeClr val="bg1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Json</a:t>
            </a:r>
            <a:r>
              <a:rPr lang="hu-HU" altLang="ko-KR" dirty="0">
                <a:solidFill>
                  <a:schemeClr val="bg1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 </a:t>
            </a:r>
            <a:r>
              <a:rPr lang="hu-HU" altLang="ko-KR" dirty="0" err="1">
                <a:solidFill>
                  <a:schemeClr val="bg1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scoreboard</a:t>
            </a:r>
            <a:r>
              <a:rPr lang="hu-HU" altLang="ko-KR" dirty="0">
                <a:solidFill>
                  <a:schemeClr val="bg1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 tárolás</a:t>
            </a:r>
            <a:endParaRPr lang="ko-KR" altLang="en-US" dirty="0">
              <a:solidFill>
                <a:schemeClr val="bg1"/>
              </a:solidFill>
              <a:latin typeface="Rockwell" panose="02060603020205020403" pitchFamily="18" charset="0"/>
              <a:cs typeface="Arial" panose="020B0604020202020204" pitchFamily="34" charset="0"/>
            </a:endParaRP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015C788A-92EB-841A-CD14-BB35F5FDB4D0}"/>
              </a:ext>
            </a:extLst>
          </p:cNvPr>
          <p:cNvSpPr/>
          <p:nvPr/>
        </p:nvSpPr>
        <p:spPr>
          <a:xfrm>
            <a:off x="8905301" y="-1260"/>
            <a:ext cx="3287956" cy="6859258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AEEB325-24C9-47F6-88B4-2A2DADDD7612}"/>
              </a:ext>
            </a:extLst>
          </p:cNvPr>
          <p:cNvSpPr txBox="1"/>
          <p:nvPr/>
        </p:nvSpPr>
        <p:spPr>
          <a:xfrm>
            <a:off x="3513595" y="1009403"/>
            <a:ext cx="584161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4000" dirty="0">
                <a:solidFill>
                  <a:schemeClr val="bg1"/>
                </a:solidFill>
                <a:latin typeface="Rockwell" panose="02060603020205020403" pitchFamily="18" charset="0"/>
              </a:rPr>
              <a:t>Kilépés után is megmaradó pontszámok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4000" dirty="0">
                <a:solidFill>
                  <a:schemeClr val="bg1"/>
                </a:solidFill>
                <a:latin typeface="Rockwell" panose="02060603020205020403" pitchFamily="18" charset="0"/>
              </a:rPr>
              <a:t>Tárolt adatok: dátum, játékidő, pontszám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4000" dirty="0">
                <a:solidFill>
                  <a:schemeClr val="bg1"/>
                </a:solidFill>
                <a:latin typeface="Rockwell" panose="02060603020205020403" pitchFamily="18" charset="0"/>
              </a:rPr>
              <a:t>Betöltés és kiírás a UI felületen</a:t>
            </a:r>
          </a:p>
        </p:txBody>
      </p:sp>
      <p:pic>
        <p:nvPicPr>
          <p:cNvPr id="9" name="Ábra 8">
            <a:extLst>
              <a:ext uri="{FF2B5EF4-FFF2-40B4-BE49-F238E27FC236}">
                <a16:creationId xmlns:a16="http://schemas.microsoft.com/office/drawing/2014/main" id="{71403357-F74E-40D4-ADCF-46AAF673A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762" y="2765587"/>
            <a:ext cx="1578428" cy="157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2941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BE0795-8638-49CB-BDE4-E121D9BC5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Kép 17" descr="A képen Színesség, képernyőkép, pixel, művészet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57AFFE2-99A9-CBD4-90A8-FB24B8301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940" y="-1"/>
            <a:ext cx="3064940" cy="6858000"/>
          </a:xfrm>
          <a:prstGeom prst="rect">
            <a:avLst/>
          </a:prstGeom>
        </p:spPr>
      </p:pic>
      <p:pic>
        <p:nvPicPr>
          <p:cNvPr id="17" name="Kép 16" descr="A képen Színesség, képernyőkép, pixel, művészet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A19CCF95-7D62-4BEB-28C4-9CE9FFB85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79" y="0"/>
            <a:ext cx="3064940" cy="6858000"/>
          </a:xfrm>
          <a:prstGeom prst="rect">
            <a:avLst/>
          </a:prstGeom>
        </p:spPr>
      </p:pic>
      <p:sp>
        <p:nvSpPr>
          <p:cNvPr id="20" name="Téglalap 19">
            <a:extLst>
              <a:ext uri="{FF2B5EF4-FFF2-40B4-BE49-F238E27FC236}">
                <a16:creationId xmlns:a16="http://schemas.microsoft.com/office/drawing/2014/main" id="{CEC5684C-6381-2F9D-824A-01C2E55DD521}"/>
              </a:ext>
            </a:extLst>
          </p:cNvPr>
          <p:cNvSpPr/>
          <p:nvPr/>
        </p:nvSpPr>
        <p:spPr>
          <a:xfrm>
            <a:off x="0" y="-1259"/>
            <a:ext cx="3287956" cy="6859258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2C474EA-F9E4-0530-1DBE-18BC8A911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20" y="2765587"/>
            <a:ext cx="5761897" cy="1325563"/>
          </a:xfrm>
        </p:spPr>
        <p:txBody>
          <a:bodyPr>
            <a:noAutofit/>
          </a:bodyPr>
          <a:lstStyle/>
          <a:p>
            <a:pPr algn="ctr"/>
            <a:r>
              <a:rPr lang="hu-HU" altLang="ko-KR" sz="7200" dirty="0">
                <a:solidFill>
                  <a:schemeClr val="bg1"/>
                </a:solidFill>
                <a:latin typeface="Rockwell" panose="02060603020205020403" pitchFamily="18" charset="0"/>
              </a:rPr>
              <a:t>Következzen a játék bemutató</a:t>
            </a:r>
            <a:endParaRPr lang="en-US" altLang="ko-KR" sz="7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015C788A-92EB-841A-CD14-BB35F5FDB4D0}"/>
              </a:ext>
            </a:extLst>
          </p:cNvPr>
          <p:cNvSpPr/>
          <p:nvPr/>
        </p:nvSpPr>
        <p:spPr>
          <a:xfrm>
            <a:off x="8905301" y="-1260"/>
            <a:ext cx="3287956" cy="6859258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923215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152409-8B6A-8446-3219-4B5396CE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hu-HU" sz="6000" dirty="0">
                <a:solidFill>
                  <a:schemeClr val="bg1"/>
                </a:solidFill>
                <a:latin typeface="Rockwell"/>
              </a:rPr>
              <a:t>Dunai Krisztián</a:t>
            </a:r>
          </a:p>
          <a:p>
            <a:pPr marL="0" indent="0" algn="ctr">
              <a:buNone/>
            </a:pPr>
            <a:r>
              <a:rPr lang="hu-HU" sz="6000" dirty="0">
                <a:solidFill>
                  <a:schemeClr val="bg1"/>
                </a:solidFill>
                <a:latin typeface="Rockwell"/>
              </a:rPr>
              <a:t>Balogh Ádám</a:t>
            </a:r>
          </a:p>
          <a:p>
            <a:pPr marL="0" indent="0" algn="ctr">
              <a:buNone/>
            </a:pPr>
            <a:r>
              <a:rPr lang="hu-HU" sz="6000" dirty="0">
                <a:solidFill>
                  <a:schemeClr val="bg1"/>
                </a:solidFill>
                <a:latin typeface="Rockwell"/>
              </a:rPr>
              <a:t>Jakab Máté</a:t>
            </a:r>
          </a:p>
        </p:txBody>
      </p:sp>
      <p:pic>
        <p:nvPicPr>
          <p:cNvPr id="7" name="Kép 6" descr="A képen Színesség, képernyőkép, pixel, művészet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ED1027D-2DB9-EB6B-4651-40F957A19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79" y="0"/>
            <a:ext cx="3064940" cy="6858000"/>
          </a:xfrm>
          <a:prstGeom prst="rect">
            <a:avLst/>
          </a:prstGeom>
        </p:spPr>
      </p:pic>
      <p:pic>
        <p:nvPicPr>
          <p:cNvPr id="8" name="Kép 7" descr="A képen Színesség, képernyőkép, pixel, művészet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B367269-D8EF-3510-DD33-60DB98B6B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940" y="-1"/>
            <a:ext cx="3064940" cy="6858000"/>
          </a:xfrm>
          <a:prstGeom prst="rect">
            <a:avLst/>
          </a:prstGeom>
        </p:spPr>
      </p:pic>
      <p:sp>
        <p:nvSpPr>
          <p:cNvPr id="9" name="Téglalap 8">
            <a:extLst>
              <a:ext uri="{FF2B5EF4-FFF2-40B4-BE49-F238E27FC236}">
                <a16:creationId xmlns:a16="http://schemas.microsoft.com/office/drawing/2014/main" id="{90CBEB5B-CE22-8918-89DE-095E937380B1}"/>
              </a:ext>
            </a:extLst>
          </p:cNvPr>
          <p:cNvSpPr/>
          <p:nvPr/>
        </p:nvSpPr>
        <p:spPr>
          <a:xfrm>
            <a:off x="0" y="-1259"/>
            <a:ext cx="3287956" cy="6859258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5D1A5293-87EB-578C-679C-34E1062885FC}"/>
              </a:ext>
            </a:extLst>
          </p:cNvPr>
          <p:cNvSpPr/>
          <p:nvPr/>
        </p:nvSpPr>
        <p:spPr>
          <a:xfrm>
            <a:off x="8905301" y="-1260"/>
            <a:ext cx="3287956" cy="6859258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338908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Kép 17" descr="A képen Színesség, képernyőkép, pixel, művészet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05DF016-1408-2439-3BAC-FD0BF3882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940" y="-1"/>
            <a:ext cx="3064940" cy="6858000"/>
          </a:xfrm>
          <a:prstGeom prst="rect">
            <a:avLst/>
          </a:prstGeom>
        </p:spPr>
      </p:pic>
      <p:pic>
        <p:nvPicPr>
          <p:cNvPr id="17" name="Kép 16" descr="A képen Színesség, képernyőkép, pixel, művészet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39B40CF-D6CC-2477-AC0E-40AEECFE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79" y="0"/>
            <a:ext cx="3064940" cy="6858000"/>
          </a:xfrm>
          <a:prstGeom prst="rect">
            <a:avLst/>
          </a:prstGeom>
        </p:spPr>
      </p:pic>
      <p:sp>
        <p:nvSpPr>
          <p:cNvPr id="20" name="Téglalap 19">
            <a:extLst>
              <a:ext uri="{FF2B5EF4-FFF2-40B4-BE49-F238E27FC236}">
                <a16:creationId xmlns:a16="http://schemas.microsoft.com/office/drawing/2014/main" id="{F8291857-CC02-2894-8565-119DBF3F3D2C}"/>
              </a:ext>
            </a:extLst>
          </p:cNvPr>
          <p:cNvSpPr/>
          <p:nvPr/>
        </p:nvSpPr>
        <p:spPr>
          <a:xfrm>
            <a:off x="0" y="-1259"/>
            <a:ext cx="3287956" cy="6859258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48EF4B7-BDCF-01CB-8D29-BE37912F4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753" y="96658"/>
            <a:ext cx="10515600" cy="1325563"/>
          </a:xfrm>
        </p:spPr>
        <p:txBody>
          <a:bodyPr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kommunikáció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ABC5779-EC83-3E97-F344-2FD35A5752CC}"/>
              </a:ext>
            </a:extLst>
          </p:cNvPr>
          <p:cNvSpPr txBox="1"/>
          <p:nvPr/>
        </p:nvSpPr>
        <p:spPr>
          <a:xfrm>
            <a:off x="4634630" y="1753644"/>
            <a:ext cx="318369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4000" dirty="0" err="1">
                <a:solidFill>
                  <a:schemeClr val="bg1"/>
                </a:solidFill>
                <a:latin typeface="Rockwell"/>
              </a:rPr>
              <a:t>Discord</a:t>
            </a:r>
            <a:endParaRPr lang="hu-HU" sz="4000" dirty="0">
              <a:solidFill>
                <a:schemeClr val="bg1"/>
              </a:solidFill>
              <a:latin typeface="Rockwell"/>
            </a:endParaRPr>
          </a:p>
          <a:p>
            <a:endParaRPr lang="hu-HU" sz="4000" dirty="0">
              <a:latin typeface="Rockwell"/>
            </a:endParaRPr>
          </a:p>
          <a:p>
            <a:r>
              <a:rPr lang="hu-HU" sz="4000" dirty="0">
                <a:solidFill>
                  <a:schemeClr val="bg1"/>
                </a:solidFill>
                <a:latin typeface="Rockwell"/>
              </a:rPr>
              <a:t>Messenger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7" name="Kép 6" descr="A képen embléma, Grafika, clipart, kreativitá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68F697F5-267E-30DF-9643-10A7DAE7E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108" y="3091704"/>
            <a:ext cx="1799422" cy="1799422"/>
          </a:xfrm>
          <a:prstGeom prst="rect">
            <a:avLst/>
          </a:prstGeom>
        </p:spPr>
      </p:pic>
      <p:pic>
        <p:nvPicPr>
          <p:cNvPr id="15" name="Kép 14" descr="Discord logo icon, social media icon 23741082 PNG">
            <a:extLst>
              <a:ext uri="{FF2B5EF4-FFF2-40B4-BE49-F238E27FC236}">
                <a16:creationId xmlns:a16="http://schemas.microsoft.com/office/drawing/2014/main" id="{1A0D56FA-3F99-1326-114C-4DC935C31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364" y="759439"/>
            <a:ext cx="2118911" cy="2164814"/>
          </a:xfrm>
          <a:prstGeom prst="rect">
            <a:avLst/>
          </a:prstGeom>
        </p:spPr>
      </p:pic>
      <p:sp>
        <p:nvSpPr>
          <p:cNvPr id="22" name="Téglalap 21">
            <a:extLst>
              <a:ext uri="{FF2B5EF4-FFF2-40B4-BE49-F238E27FC236}">
                <a16:creationId xmlns:a16="http://schemas.microsoft.com/office/drawing/2014/main" id="{6163A73A-8023-56A9-EA8D-F0B22A26965A}"/>
              </a:ext>
            </a:extLst>
          </p:cNvPr>
          <p:cNvSpPr/>
          <p:nvPr/>
        </p:nvSpPr>
        <p:spPr>
          <a:xfrm>
            <a:off x="8905301" y="-1260"/>
            <a:ext cx="3287956" cy="6859258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596573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7261B8-7EAF-E00B-ED82-4CA08F378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Kép 17" descr="A képen Színesség, képernyőkép, pixel, művészet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F3EFCAF-B27D-063E-FC75-A6C724756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940" y="-1"/>
            <a:ext cx="3064940" cy="6858000"/>
          </a:xfrm>
          <a:prstGeom prst="rect">
            <a:avLst/>
          </a:prstGeom>
        </p:spPr>
      </p:pic>
      <p:pic>
        <p:nvPicPr>
          <p:cNvPr id="17" name="Kép 16" descr="A képen Színesség, képernyőkép, pixel, művészet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79DB5BA9-8D37-90E2-F5EB-E4F1BFBA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79" y="0"/>
            <a:ext cx="3064940" cy="6858000"/>
          </a:xfrm>
          <a:prstGeom prst="rect">
            <a:avLst/>
          </a:prstGeom>
        </p:spPr>
      </p:pic>
      <p:sp>
        <p:nvSpPr>
          <p:cNvPr id="20" name="Téglalap 19">
            <a:extLst>
              <a:ext uri="{FF2B5EF4-FFF2-40B4-BE49-F238E27FC236}">
                <a16:creationId xmlns:a16="http://schemas.microsoft.com/office/drawing/2014/main" id="{938E49CE-6868-026F-882E-93E8A268A8A5}"/>
              </a:ext>
            </a:extLst>
          </p:cNvPr>
          <p:cNvSpPr/>
          <p:nvPr/>
        </p:nvSpPr>
        <p:spPr>
          <a:xfrm>
            <a:off x="0" y="-1259"/>
            <a:ext cx="3287956" cy="6859258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F4FE79EC-27BD-C2B6-377A-756F77BA3BD3}"/>
              </a:ext>
            </a:extLst>
          </p:cNvPr>
          <p:cNvSpPr txBox="1"/>
          <p:nvPr/>
        </p:nvSpPr>
        <p:spPr>
          <a:xfrm>
            <a:off x="3286700" y="1442808"/>
            <a:ext cx="5611938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600" dirty="0">
                <a:solidFill>
                  <a:schemeClr val="bg1"/>
                </a:solidFill>
              </a:rPr>
              <a:t>A </a:t>
            </a:r>
            <a:r>
              <a:rPr lang="hu-HU" sz="3600" dirty="0" err="1">
                <a:solidFill>
                  <a:schemeClr val="bg1"/>
                </a:solidFill>
              </a:rPr>
              <a:t>Tetris</a:t>
            </a:r>
            <a:r>
              <a:rPr lang="hu-HU" sz="3600" dirty="0">
                <a:solidFill>
                  <a:schemeClr val="bg1"/>
                </a:solidFill>
              </a:rPr>
              <a:t> egy klasszikus puzzle játék</a:t>
            </a:r>
          </a:p>
          <a:p>
            <a:endParaRPr lang="hu-HU" sz="36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600" dirty="0">
                <a:solidFill>
                  <a:schemeClr val="bg1"/>
                </a:solidFill>
              </a:rPr>
              <a:t>Cél: sorok kitöltése különböző alakzatokkal</a:t>
            </a:r>
          </a:p>
          <a:p>
            <a:endParaRPr lang="hu-HU" sz="36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600" dirty="0">
                <a:solidFill>
                  <a:schemeClr val="bg1"/>
                </a:solidFill>
              </a:rPr>
              <a:t>A játékos pontokat szerez a kitöltött sorok után</a:t>
            </a: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2E5BEF21-11B6-8E7D-3F55-DD832CC436DC}"/>
              </a:ext>
            </a:extLst>
          </p:cNvPr>
          <p:cNvSpPr/>
          <p:nvPr/>
        </p:nvSpPr>
        <p:spPr>
          <a:xfrm>
            <a:off x="8905301" y="-1260"/>
            <a:ext cx="3287956" cy="6859258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005288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60B713-685E-BAD8-E309-8E1753E85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Kép 17" descr="A képen Színesség, képernyőkép, pixel, művészet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845CA94-AD89-0E3B-1387-3C7C715FD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940" y="-1"/>
            <a:ext cx="3064940" cy="6858000"/>
          </a:xfrm>
          <a:prstGeom prst="rect">
            <a:avLst/>
          </a:prstGeom>
        </p:spPr>
      </p:pic>
      <p:pic>
        <p:nvPicPr>
          <p:cNvPr id="17" name="Kép 16" descr="A képen Színesség, képernyőkép, pixel, művészet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06BD644-3E59-455A-3255-FBD73E671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79" y="0"/>
            <a:ext cx="3064940" cy="6858000"/>
          </a:xfrm>
          <a:prstGeom prst="rect">
            <a:avLst/>
          </a:prstGeom>
        </p:spPr>
      </p:pic>
      <p:sp>
        <p:nvSpPr>
          <p:cNvPr id="20" name="Téglalap 19">
            <a:extLst>
              <a:ext uri="{FF2B5EF4-FFF2-40B4-BE49-F238E27FC236}">
                <a16:creationId xmlns:a16="http://schemas.microsoft.com/office/drawing/2014/main" id="{69017FAB-F022-99DF-E4BB-23EC39458A06}"/>
              </a:ext>
            </a:extLst>
          </p:cNvPr>
          <p:cNvSpPr/>
          <p:nvPr/>
        </p:nvSpPr>
        <p:spPr>
          <a:xfrm>
            <a:off x="0" y="-1259"/>
            <a:ext cx="3287956" cy="6859258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F8B4D0E-27E1-B12C-B198-2D09AE231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6241"/>
            <a:ext cx="3170712" cy="1325563"/>
          </a:xfrm>
        </p:spPr>
        <p:txBody>
          <a:bodyPr/>
          <a:lstStyle/>
          <a:p>
            <a:pPr algn="ctr"/>
            <a:r>
              <a:rPr lang="hu-HU" dirty="0">
                <a:solidFill>
                  <a:schemeClr val="bg1"/>
                </a:solidFill>
                <a:latin typeface="Rockwell" panose="02060603020205020403" pitchFamily="18" charset="0"/>
              </a:rPr>
              <a:t>Használt eszközök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F7B74D2E-B745-6DE3-3C24-D4B8087D30AD}"/>
              </a:ext>
            </a:extLst>
          </p:cNvPr>
          <p:cNvSpPr txBox="1"/>
          <p:nvPr/>
        </p:nvSpPr>
        <p:spPr>
          <a:xfrm>
            <a:off x="3290740" y="160134"/>
            <a:ext cx="5611938" cy="6247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hu-HU" sz="4000" dirty="0">
                <a:solidFill>
                  <a:schemeClr val="bg1"/>
                </a:solidFill>
                <a:latin typeface="Rockwell" panose="02060603020205020403" pitchFamily="18" charset="0"/>
              </a:rPr>
              <a:t>Visual </a:t>
            </a:r>
            <a:r>
              <a:rPr lang="hu-HU" sz="4000" dirty="0" err="1">
                <a:solidFill>
                  <a:schemeClr val="bg1"/>
                </a:solidFill>
                <a:latin typeface="Rockwell" panose="02060603020205020403" pitchFamily="18" charset="0"/>
              </a:rPr>
              <a:t>Studio</a:t>
            </a:r>
            <a:r>
              <a:rPr lang="hu-HU" sz="4000" dirty="0">
                <a:solidFill>
                  <a:schemeClr val="bg1"/>
                </a:solidFill>
                <a:latin typeface="Rockwell" panose="02060603020205020403" pitchFamily="18" charset="0"/>
              </a:rPr>
              <a:t> 2022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hu-HU" sz="4000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hu-HU" sz="4000" dirty="0">
                <a:solidFill>
                  <a:schemeClr val="bg1"/>
                </a:solidFill>
                <a:latin typeface="Rockwell" panose="02060603020205020403" pitchFamily="18" charset="0"/>
              </a:rPr>
              <a:t>C# és WPF (.NET 8.0)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hu-HU" sz="4000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hu-HU" sz="4000" dirty="0">
                <a:solidFill>
                  <a:schemeClr val="bg1"/>
                </a:solidFill>
                <a:latin typeface="Rockwell" panose="02060603020205020403" pitchFamily="18" charset="0"/>
              </a:rPr>
              <a:t>GitHub a fájlmegosztáshoz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hu-HU" sz="4000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hu-HU" sz="4000" dirty="0">
                <a:solidFill>
                  <a:schemeClr val="bg1"/>
                </a:solidFill>
                <a:latin typeface="Rockwell" panose="02060603020205020403" pitchFamily="18" charset="0"/>
              </a:rPr>
              <a:t>JSON a fájlkezeléshez</a:t>
            </a: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29E2EF17-C698-BDFD-C82F-F3A0504CCCA4}"/>
              </a:ext>
            </a:extLst>
          </p:cNvPr>
          <p:cNvSpPr/>
          <p:nvPr/>
        </p:nvSpPr>
        <p:spPr>
          <a:xfrm>
            <a:off x="8905301" y="-1260"/>
            <a:ext cx="3287956" cy="6859258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172752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B5F05A-24D9-C1D7-8788-52D2E0DB1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Kép 17" descr="A képen Színesség, képernyőkép, pixel, művészet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EA7B43B1-0DE0-1F65-1904-DFCA580CB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940" y="-1"/>
            <a:ext cx="3064940" cy="6858000"/>
          </a:xfrm>
          <a:prstGeom prst="rect">
            <a:avLst/>
          </a:prstGeom>
        </p:spPr>
      </p:pic>
      <p:pic>
        <p:nvPicPr>
          <p:cNvPr id="17" name="Kép 16" descr="A képen Színesség, képernyőkép, pixel, művészet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F0893D69-2A3F-4CF7-4034-F190E162B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79" y="0"/>
            <a:ext cx="3064940" cy="6858000"/>
          </a:xfrm>
          <a:prstGeom prst="rect">
            <a:avLst/>
          </a:prstGeom>
        </p:spPr>
      </p:pic>
      <p:sp>
        <p:nvSpPr>
          <p:cNvPr id="20" name="Téglalap 19">
            <a:extLst>
              <a:ext uri="{FF2B5EF4-FFF2-40B4-BE49-F238E27FC236}">
                <a16:creationId xmlns:a16="http://schemas.microsoft.com/office/drawing/2014/main" id="{BF680A18-11FC-D312-12DB-DAD9C9E3C255}"/>
              </a:ext>
            </a:extLst>
          </p:cNvPr>
          <p:cNvSpPr/>
          <p:nvPr/>
        </p:nvSpPr>
        <p:spPr>
          <a:xfrm>
            <a:off x="0" y="-1259"/>
            <a:ext cx="3287956" cy="6859258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E4BEFBF-0850-A4D7-85E2-C4F1013A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93" y="93494"/>
            <a:ext cx="2675395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Tervezési folyamat</a:t>
            </a: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CB6D4D57-614E-1624-CE21-7D5833D05D5C}"/>
              </a:ext>
            </a:extLst>
          </p:cNvPr>
          <p:cNvSpPr/>
          <p:nvPr/>
        </p:nvSpPr>
        <p:spPr>
          <a:xfrm>
            <a:off x="8905301" y="-1260"/>
            <a:ext cx="3287956" cy="6859258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F433FDF3-F8BA-4E59-BB63-D6D05B85DD09}"/>
              </a:ext>
            </a:extLst>
          </p:cNvPr>
          <p:cNvSpPr/>
          <p:nvPr/>
        </p:nvSpPr>
        <p:spPr>
          <a:xfrm>
            <a:off x="5209450" y="666256"/>
            <a:ext cx="613063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  <a:latin typeface="Rockwell" panose="02060603020205020403" pitchFamily="18" charset="0"/>
              </a:rPr>
              <a:t>Alapmechanika megtervezése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  <a:latin typeface="Rockwell" panose="02060603020205020403" pitchFamily="18" charset="0"/>
              </a:rPr>
              <a:t>UI elemek és menürendszer megtervezése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  <a:latin typeface="Rockwell" panose="02060603020205020403" pitchFamily="18" charset="0"/>
              </a:rPr>
              <a:t>Objektumorientáltság megtervezése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  <a:latin typeface="Rockwell" panose="02060603020205020403" pitchFamily="18" charset="0"/>
              </a:rPr>
              <a:t>Extra funkciók: „Hold”, </a:t>
            </a:r>
            <a:r>
              <a:rPr lang="hu-HU" sz="3200" dirty="0" err="1">
                <a:solidFill>
                  <a:schemeClr val="bg1"/>
                </a:solidFill>
                <a:latin typeface="Rockwell" panose="02060603020205020403" pitchFamily="18" charset="0"/>
              </a:rPr>
              <a:t>scoreboard</a:t>
            </a:r>
            <a:endParaRPr lang="hu-HU" sz="3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4649F7DF-4371-4FCD-976F-E90A1F933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14" y="2246850"/>
            <a:ext cx="5022436" cy="236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7609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B4C17A-40DA-294D-2B52-CC43BEB29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Kép 17" descr="A képen Színesség, képernyőkép, pixel, művészet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C3C3A7F3-335B-99CA-2C0B-1DB375F07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940" y="-1"/>
            <a:ext cx="3064940" cy="6858000"/>
          </a:xfrm>
          <a:prstGeom prst="rect">
            <a:avLst/>
          </a:prstGeom>
        </p:spPr>
      </p:pic>
      <p:pic>
        <p:nvPicPr>
          <p:cNvPr id="17" name="Kép 16" descr="A képen Színesség, képernyőkép, pixel, művészet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A089AFEE-919A-463D-0F06-A204AA700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79" y="0"/>
            <a:ext cx="3064940" cy="6858000"/>
          </a:xfrm>
          <a:prstGeom prst="rect">
            <a:avLst/>
          </a:prstGeom>
        </p:spPr>
      </p:pic>
      <p:sp>
        <p:nvSpPr>
          <p:cNvPr id="20" name="Téglalap 19">
            <a:extLst>
              <a:ext uri="{FF2B5EF4-FFF2-40B4-BE49-F238E27FC236}">
                <a16:creationId xmlns:a16="http://schemas.microsoft.com/office/drawing/2014/main" id="{7B88DD20-ED8E-A99C-2748-66545A7CD938}"/>
              </a:ext>
            </a:extLst>
          </p:cNvPr>
          <p:cNvSpPr/>
          <p:nvPr/>
        </p:nvSpPr>
        <p:spPr>
          <a:xfrm>
            <a:off x="0" y="-1259"/>
            <a:ext cx="3287956" cy="6859258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7F0EA2A-2A6A-D870-5611-43C30636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64" y="117244"/>
            <a:ext cx="2831275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Játékmenet és funkciók</a:t>
            </a: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90660E66-D087-24F4-1EE4-159227F062B3}"/>
              </a:ext>
            </a:extLst>
          </p:cNvPr>
          <p:cNvSpPr/>
          <p:nvPr/>
        </p:nvSpPr>
        <p:spPr>
          <a:xfrm>
            <a:off x="8905301" y="-1260"/>
            <a:ext cx="3287956" cy="6859258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DD83C63E-95FE-4B9E-BD79-7D098F340D21}"/>
              </a:ext>
            </a:extLst>
          </p:cNvPr>
          <p:cNvSpPr/>
          <p:nvPr/>
        </p:nvSpPr>
        <p:spPr>
          <a:xfrm>
            <a:off x="4711143" y="319124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4000" dirty="0">
                <a:solidFill>
                  <a:schemeClr val="bg1"/>
                </a:solidFill>
                <a:latin typeface="Rockwell" panose="02060603020205020403" pitchFamily="18" charset="0"/>
              </a:rPr>
              <a:t>Különböző blokktípusok: I,T,L </a:t>
            </a:r>
            <a:r>
              <a:rPr lang="hu-HU" sz="4000" dirty="0" err="1">
                <a:solidFill>
                  <a:schemeClr val="bg1"/>
                </a:solidFill>
                <a:latin typeface="Rockwell" panose="02060603020205020403" pitchFamily="18" charset="0"/>
              </a:rPr>
              <a:t>stb</a:t>
            </a:r>
            <a:endParaRPr lang="hu-HU" sz="4000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4000" dirty="0">
                <a:solidFill>
                  <a:schemeClr val="bg1"/>
                </a:solidFill>
                <a:latin typeface="Rockwell" panose="02060603020205020403" pitchFamily="18" charset="0"/>
              </a:rPr>
              <a:t>Mozgások: Forgatás, oldalirány, gyors ejtés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4000" dirty="0">
                <a:solidFill>
                  <a:schemeClr val="bg1"/>
                </a:solidFill>
                <a:latin typeface="Rockwell" panose="02060603020205020403" pitchFamily="18" charset="0"/>
              </a:rPr>
              <a:t>„Hold” funkció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4000" dirty="0">
                <a:solidFill>
                  <a:schemeClr val="bg1"/>
                </a:solidFill>
                <a:latin typeface="Rockwell" panose="02060603020205020403" pitchFamily="18" charset="0"/>
              </a:rPr>
              <a:t>Következő blokk megjelenítése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4000" dirty="0">
                <a:solidFill>
                  <a:schemeClr val="bg1"/>
                </a:solidFill>
                <a:latin typeface="Rockwell" panose="02060603020205020403" pitchFamily="18" charset="0"/>
              </a:rPr>
              <a:t>Pontszám és játékidő kijelzése</a:t>
            </a:r>
          </a:p>
        </p:txBody>
      </p:sp>
      <p:pic>
        <p:nvPicPr>
          <p:cNvPr id="8" name="Kép 7" descr="A képen képernyőkép, szöveg, diagra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07DB0892-0B00-42F0-AF3E-07D1B3393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4" y="1560051"/>
            <a:ext cx="4504856" cy="390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7804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D82A3D-9273-3E74-27E6-63178CE8D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Kép 17" descr="A képen Színesség, képernyőkép, pixel, művészet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E4070AC-B1C4-FEF5-F56D-741935C46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940" y="-1"/>
            <a:ext cx="3064940" cy="6858000"/>
          </a:xfrm>
          <a:prstGeom prst="rect">
            <a:avLst/>
          </a:prstGeom>
        </p:spPr>
      </p:pic>
      <p:pic>
        <p:nvPicPr>
          <p:cNvPr id="17" name="Kép 16" descr="A képen Színesség, képernyőkép, pixel, művészet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47447E5-819F-B3AB-3264-3EB4FDB63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79" y="0"/>
            <a:ext cx="3064940" cy="6858000"/>
          </a:xfrm>
          <a:prstGeom prst="rect">
            <a:avLst/>
          </a:prstGeom>
        </p:spPr>
      </p:pic>
      <p:sp>
        <p:nvSpPr>
          <p:cNvPr id="20" name="Téglalap 19">
            <a:extLst>
              <a:ext uri="{FF2B5EF4-FFF2-40B4-BE49-F238E27FC236}">
                <a16:creationId xmlns:a16="http://schemas.microsoft.com/office/drawing/2014/main" id="{579EC92D-63CB-14E0-D2AB-FB5294BDC375}"/>
              </a:ext>
            </a:extLst>
          </p:cNvPr>
          <p:cNvSpPr/>
          <p:nvPr/>
        </p:nvSpPr>
        <p:spPr>
          <a:xfrm>
            <a:off x="0" y="-1259"/>
            <a:ext cx="3287956" cy="6859258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FCF197C-A81D-271B-B0C6-B5FDDEB48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57" y="-1261"/>
            <a:ext cx="10515600" cy="1325563"/>
          </a:xfrm>
        </p:spPr>
        <p:txBody>
          <a:bodyPr/>
          <a:lstStyle/>
          <a:p>
            <a:r>
              <a:rPr lang="hu-HU" altLang="ko-KR" dirty="0">
                <a:solidFill>
                  <a:schemeClr val="bg1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UI és menürendszer</a:t>
            </a:r>
            <a:endParaRPr lang="hu-HU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B5BC8E4A-8C35-509F-4CF9-372209D91A3A}"/>
              </a:ext>
            </a:extLst>
          </p:cNvPr>
          <p:cNvSpPr/>
          <p:nvPr/>
        </p:nvSpPr>
        <p:spPr>
          <a:xfrm>
            <a:off x="8905301" y="-1260"/>
            <a:ext cx="3287956" cy="6859258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1FF74FBC-3E7B-1DF6-21A8-383E296FCE13}"/>
              </a:ext>
            </a:extLst>
          </p:cNvPr>
          <p:cNvSpPr txBox="1"/>
          <p:nvPr/>
        </p:nvSpPr>
        <p:spPr>
          <a:xfrm>
            <a:off x="5038081" y="1324302"/>
            <a:ext cx="4857750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600" dirty="0" err="1">
                <a:solidFill>
                  <a:schemeClr val="bg1"/>
                </a:solidFill>
                <a:latin typeface="Rockwell" panose="02060603020205020403" pitchFamily="18" charset="0"/>
              </a:rPr>
              <a:t>Főmenü</a:t>
            </a:r>
            <a:r>
              <a:rPr lang="hu-HU" sz="3600" dirty="0">
                <a:solidFill>
                  <a:schemeClr val="bg1"/>
                </a:solidFill>
                <a:latin typeface="Rockwell" panose="02060603020205020403" pitchFamily="18" charset="0"/>
              </a:rPr>
              <a:t>: Indítás, kilépés, </a:t>
            </a:r>
            <a:r>
              <a:rPr lang="hu-HU" sz="3600" dirty="0" err="1">
                <a:solidFill>
                  <a:schemeClr val="bg1"/>
                </a:solidFill>
                <a:latin typeface="Rockwell" panose="02060603020205020403" pitchFamily="18" charset="0"/>
              </a:rPr>
              <a:t>scoreboard</a:t>
            </a:r>
            <a:endParaRPr lang="hu-HU" sz="3600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600" dirty="0">
                <a:solidFill>
                  <a:schemeClr val="bg1"/>
                </a:solidFill>
                <a:latin typeface="Rockwell" panose="02060603020205020403" pitchFamily="18" charset="0"/>
              </a:rPr>
              <a:t>Játék közbeni elemek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600" dirty="0" err="1">
                <a:solidFill>
                  <a:schemeClr val="bg1"/>
                </a:solidFill>
                <a:latin typeface="Rockwell" panose="02060603020205020403" pitchFamily="18" charset="0"/>
              </a:rPr>
              <a:t>Scoreboard</a:t>
            </a:r>
            <a:r>
              <a:rPr lang="hu-HU" sz="3600" dirty="0">
                <a:solidFill>
                  <a:schemeClr val="bg1"/>
                </a:solidFill>
                <a:latin typeface="Rockwell" panose="02060603020205020403" pitchFamily="18" charset="0"/>
              </a:rPr>
              <a:t> mentés és megjelenítés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600" dirty="0">
                <a:solidFill>
                  <a:schemeClr val="bg1"/>
                </a:solidFill>
                <a:latin typeface="Rockwell" panose="02060603020205020403" pitchFamily="18" charset="0"/>
              </a:rPr>
              <a:t>Játék vége menü</a:t>
            </a:r>
          </a:p>
          <a:p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10" name="Kép 9" descr="A képen szöveg, képernyőkép, Betűtípus, so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BD5F8AE0-29F2-45D9-8D8D-A4D4FEE71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7" y="1447989"/>
            <a:ext cx="4578089" cy="1485118"/>
          </a:xfrm>
          <a:prstGeom prst="rect">
            <a:avLst/>
          </a:prstGeom>
        </p:spPr>
      </p:pic>
      <p:pic>
        <p:nvPicPr>
          <p:cNvPr id="11" name="Kép 10" descr="A képen szöveg, képernyőkép, Betűtípus, Grafika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D70E1BFA-57E4-4CF5-850A-BDF15B144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03" y="3309419"/>
            <a:ext cx="3581900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8246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B8C772-FC2C-1580-86D2-235EEBFCF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Kép 17" descr="A képen Színesség, képernyőkép, pixel, művészet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80A358C-D40A-EEA6-00B1-8A937DC0C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940" y="-1"/>
            <a:ext cx="3064940" cy="6858000"/>
          </a:xfrm>
          <a:prstGeom prst="rect">
            <a:avLst/>
          </a:prstGeom>
        </p:spPr>
      </p:pic>
      <p:pic>
        <p:nvPicPr>
          <p:cNvPr id="17" name="Kép 16" descr="A képen Színesség, képernyőkép, pixel, művészet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72166C66-238C-9903-1D4C-463BCE1F6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79" y="0"/>
            <a:ext cx="3064940" cy="6858000"/>
          </a:xfrm>
          <a:prstGeom prst="rect">
            <a:avLst/>
          </a:prstGeom>
        </p:spPr>
      </p:pic>
      <p:sp>
        <p:nvSpPr>
          <p:cNvPr id="20" name="Téglalap 19">
            <a:extLst>
              <a:ext uri="{FF2B5EF4-FFF2-40B4-BE49-F238E27FC236}">
                <a16:creationId xmlns:a16="http://schemas.microsoft.com/office/drawing/2014/main" id="{1918C781-BC57-6D20-BC34-A8D49E9C71E5}"/>
              </a:ext>
            </a:extLst>
          </p:cNvPr>
          <p:cNvSpPr/>
          <p:nvPr/>
        </p:nvSpPr>
        <p:spPr>
          <a:xfrm>
            <a:off x="0" y="-1259"/>
            <a:ext cx="3287956" cy="6859258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3257B82-4AD7-DD2E-2D5E-BC7B46718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2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altLang="ko-KR" sz="4800" dirty="0">
                <a:solidFill>
                  <a:schemeClr val="bg1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Fejlesztési folyamat</a:t>
            </a:r>
            <a:endParaRPr lang="ko-KR" altLang="en-US" sz="4800" dirty="0">
              <a:solidFill>
                <a:schemeClr val="bg1"/>
              </a:solidFill>
              <a:latin typeface="Rockwell" panose="02060603020205020403" pitchFamily="18" charset="0"/>
              <a:cs typeface="Arial" panose="020B0604020202020204" pitchFamily="34" charset="0"/>
            </a:endParaRP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DFF63B42-891D-8953-FDC8-0E6151FE2A89}"/>
              </a:ext>
            </a:extLst>
          </p:cNvPr>
          <p:cNvSpPr/>
          <p:nvPr/>
        </p:nvSpPr>
        <p:spPr>
          <a:xfrm>
            <a:off x="8905301" y="-1260"/>
            <a:ext cx="3287956" cy="6859258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0595F64A-FF50-4C02-80A7-22B704DBDA80}"/>
              </a:ext>
            </a:extLst>
          </p:cNvPr>
          <p:cNvSpPr txBox="1"/>
          <p:nvPr/>
        </p:nvSpPr>
        <p:spPr>
          <a:xfrm>
            <a:off x="2229828" y="1560053"/>
            <a:ext cx="795924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4000" dirty="0">
                <a:solidFill>
                  <a:schemeClr val="bg1"/>
                </a:solidFill>
                <a:latin typeface="Rockwell" panose="02060603020205020403" pitchFamily="18" charset="0"/>
              </a:rPr>
              <a:t>Alapjáték működésének leprogramozása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4000" dirty="0">
                <a:solidFill>
                  <a:schemeClr val="bg1"/>
                </a:solidFill>
                <a:latin typeface="Rockwell" panose="02060603020205020403" pitchFamily="18" charset="0"/>
              </a:rPr>
              <a:t>UI és menürendszer integrálása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4000" dirty="0">
                <a:solidFill>
                  <a:schemeClr val="bg1"/>
                </a:solidFill>
                <a:latin typeface="Rockwell" panose="02060603020205020403" pitchFamily="18" charset="0"/>
              </a:rPr>
              <a:t>JSON fájlkezelés a </a:t>
            </a:r>
            <a:r>
              <a:rPr lang="hu-HU" sz="4000" dirty="0" err="1">
                <a:solidFill>
                  <a:schemeClr val="bg1"/>
                </a:solidFill>
                <a:latin typeface="Rockwell" panose="02060603020205020403" pitchFamily="18" charset="0"/>
              </a:rPr>
              <a:t>scoreboard</a:t>
            </a:r>
            <a:r>
              <a:rPr lang="hu-HU" sz="4000" dirty="0">
                <a:solidFill>
                  <a:schemeClr val="bg1"/>
                </a:solidFill>
                <a:latin typeface="Rockwell" panose="02060603020205020403" pitchFamily="18" charset="0"/>
              </a:rPr>
              <a:t> számára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14322617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158</Words>
  <Application>Microsoft Office PowerPoint</Application>
  <PresentationFormat>Szélesvásznú</PresentationFormat>
  <Paragraphs>46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맑은 고딕</vt:lpstr>
      <vt:lpstr>Aptos</vt:lpstr>
      <vt:lpstr>Aptos Display</vt:lpstr>
      <vt:lpstr>Arial</vt:lpstr>
      <vt:lpstr>Rockwell</vt:lpstr>
      <vt:lpstr>Office-téma</vt:lpstr>
      <vt:lpstr>PowerPoint-bemutató</vt:lpstr>
      <vt:lpstr>PowerPoint-bemutató</vt:lpstr>
      <vt:lpstr>kommunikáció</vt:lpstr>
      <vt:lpstr>PowerPoint-bemutató</vt:lpstr>
      <vt:lpstr>Használt eszközök</vt:lpstr>
      <vt:lpstr>Tervezési folyamat</vt:lpstr>
      <vt:lpstr>Játékmenet és funkciók</vt:lpstr>
      <vt:lpstr>UI és menürendszer</vt:lpstr>
      <vt:lpstr>Fejlesztési folyamat</vt:lpstr>
      <vt:lpstr>Json scoreboard tárolás</vt:lpstr>
      <vt:lpstr>Következzen a játék 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>Jakab Mate Tibor</cp:lastModifiedBy>
  <cp:revision>298</cp:revision>
  <dcterms:created xsi:type="dcterms:W3CDTF">2025-03-16T09:26:01Z</dcterms:created>
  <dcterms:modified xsi:type="dcterms:W3CDTF">2025-03-17T08:29:18Z</dcterms:modified>
</cp:coreProperties>
</file>