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5" r:id="rId5"/>
    <p:sldId id="267" r:id="rId6"/>
    <p:sldId id="268" r:id="rId7"/>
    <p:sldId id="269" r:id="rId8"/>
    <p:sldId id="270" r:id="rId9"/>
    <p:sldId id="278" r:id="rId10"/>
    <p:sldId id="271" r:id="rId11"/>
    <p:sldId id="272" r:id="rId12"/>
    <p:sldId id="274" r:id="rId13"/>
    <p:sldId id="279" r:id="rId14"/>
    <p:sldId id="275" r:id="rId15"/>
    <p:sldId id="280" r:id="rId16"/>
    <p:sldId id="273" r:id="rId17"/>
    <p:sldId id="276" r:id="rId18"/>
    <p:sldId id="277" r:id="rId19"/>
    <p:sldId id="26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071AC-974E-445F-80B6-5500B46C5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3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51562-96FE-4C45-B85D-10214E9309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0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3C0B2-7E07-48BB-9780-7949F8913A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44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74532-A115-42FC-A593-1424575C35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90D99-A3B2-4B71-B636-5AC741EE41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71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B3E5E-E4A2-4C75-8C4E-5F2AB9A77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86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1F811-9E0D-4C7A-9B21-81B988C8A0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B6D59-FD50-4405-A6C8-90DEE84C3E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32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DC419-39D9-41ED-A976-3E943FDF0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16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2E29A-1067-4605-8F8C-1EF3A8A12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16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6A6E0-13D4-4E62-BBEC-111D97C5E1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5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D75AE7-B33F-4C6B-A37D-F8BA0B8CD7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reactjs-component-lifecycle-methods-a-deep-dive-38275d9d13c0" TargetMode="External"/><Relationship Id="rId2" Type="http://schemas.openxmlformats.org/officeDocument/2006/relationships/hyperlink" Target="https://image.flaticon.com/icons/svg/124/124010.sv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acksmithint.com/pros-cons-of-manufacturing-in-chin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60" y="1285875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185" y="1285874"/>
            <a:ext cx="2143125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90015" y="3930162"/>
            <a:ext cx="5363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</a:t>
            </a:r>
            <a:r>
              <a:rPr lang="hu-HU" sz="4400" dirty="0" smtClean="0"/>
              <a:t>i a közös bennük ?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6727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3" y="589083"/>
            <a:ext cx="893298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tulajdons</a:t>
            </a:r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ágok (PROPS)</a:t>
            </a:r>
          </a:p>
          <a:p>
            <a:endParaRPr lang="hu-HU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 dirty="0" smtClean="0"/>
              <a:t>PROPS</a:t>
            </a:r>
            <a:r>
              <a:rPr lang="hu-HU" sz="2400" dirty="0" smtClean="0"/>
              <a:t> az amit átadunk a komponensnek mint attribútumot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 dirty="0" smtClean="0"/>
              <a:t>PRO</a:t>
            </a:r>
            <a:r>
              <a:rPr lang="en-US" sz="2400" b="1" dirty="0" smtClean="0"/>
              <a:t>P</a:t>
            </a:r>
            <a:r>
              <a:rPr lang="hu-HU" sz="2400" b="1" dirty="0" smtClean="0"/>
              <a:t>S</a:t>
            </a:r>
            <a:r>
              <a:rPr lang="hu-HU" sz="2400" dirty="0" smtClean="0"/>
              <a:t> </a:t>
            </a:r>
            <a:r>
              <a:rPr lang="hu-HU" sz="2400" dirty="0" smtClean="0"/>
              <a:t>az egyetlen módja annak, hogy a komponensnek bemenő adatokat adjunk át (jó ez nem igaz, később megismerkedünk a központi „állapot” – </a:t>
            </a:r>
            <a:r>
              <a:rPr lang="hu-HU" sz="2400" b="1" dirty="0" smtClean="0"/>
              <a:t>store</a:t>
            </a:r>
            <a:r>
              <a:rPr lang="hu-HU" sz="2400" dirty="0" smtClean="0"/>
              <a:t> –al)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 dirty="0" smtClean="0"/>
              <a:t>PROPS </a:t>
            </a:r>
            <a:r>
              <a:rPr lang="hu-HU" sz="2400" dirty="0" smtClean="0"/>
              <a:t>adatait nem tudjuk megváltoztatni (felülírni)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 beágyazott komponens a szülő komponenstől kapja meg a bemenő adatokat, szintén a </a:t>
            </a:r>
            <a:r>
              <a:rPr lang="hu-HU" sz="2400" b="1" dirty="0" smtClean="0"/>
              <a:t>PROPS</a:t>
            </a:r>
            <a:r>
              <a:rPr lang="hu-HU" sz="2400" dirty="0" smtClean="0"/>
              <a:t>-on keresztül (és most gondoljunk bele egy háromlépcsős adat átadásba)</a:t>
            </a:r>
          </a:p>
        </p:txBody>
      </p:sp>
    </p:spTree>
    <p:extLst>
      <p:ext uri="{BB962C8B-B14F-4D97-AF65-F5344CB8AC3E}">
        <p14:creationId xmlns:p14="http://schemas.microsoft.com/office/powerpoint/2010/main" val="10164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3" y="589083"/>
            <a:ext cx="89329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állapota (STATE)</a:t>
            </a:r>
          </a:p>
          <a:p>
            <a:endParaRPr lang="hu-HU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komponens saját, privát adata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amenyiben változik -</a:t>
            </a:r>
            <a:r>
              <a:rPr lang="en-US" sz="2400" dirty="0" smtClean="0"/>
              <a:t>&gt;</a:t>
            </a:r>
            <a:r>
              <a:rPr lang="hu-HU" sz="2400" dirty="0" smtClean="0"/>
              <a:t> a komponens újra renderelődik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csak komponensen belül létezik</a:t>
            </a:r>
          </a:p>
        </p:txBody>
      </p:sp>
    </p:spTree>
    <p:extLst>
      <p:ext uri="{BB962C8B-B14F-4D97-AF65-F5344CB8AC3E}">
        <p14:creationId xmlns:p14="http://schemas.microsoft.com/office/powerpoint/2010/main" val="25895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7216"/>
            <a:ext cx="9144000" cy="578078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hu-HU" sz="1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hu-HU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hu-HU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endParaRPr lang="hu-H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hu-HU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this.state</a:t>
            </a:r>
            <a:r>
              <a:rPr lang="hu-HU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= { counter: </a:t>
            </a:r>
            <a:r>
              <a:rPr lang="en-US" sz="1400" b="1" dirty="0" err="1" smtClean="0">
                <a:latin typeface="Consolas" panose="020B0609020204030204" pitchFamily="49" charset="0"/>
              </a:rPr>
              <a:t>this.props.start</a:t>
            </a:r>
            <a:r>
              <a:rPr lang="en-US" sz="1400" b="1" dirty="0" smtClean="0">
                <a:latin typeface="Consolas" panose="020B0609020204030204" pitchFamily="49" charset="0"/>
              </a:rPr>
              <a:t>; }</a:t>
            </a:r>
            <a:endParaRPr lang="en-US" sz="1400" b="1" dirty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dirty="0" smtClean="0">
                <a:latin typeface="Consolas" panose="020B0609020204030204" pitchFamily="49" charset="0"/>
              </a:rPr>
              <a:t>increment</a:t>
            </a:r>
            <a:r>
              <a:rPr lang="en-US" sz="1400" dirty="0" smtClean="0">
                <a:latin typeface="Consolas" panose="020B0609020204030204" pitchFamily="49" charset="0"/>
              </a:rPr>
              <a:t> =() =&gt;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this.setState</a:t>
            </a:r>
            <a:endParaRPr lang="en-US" sz="1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({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counter++;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});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button 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={</a:t>
            </a:r>
            <a:r>
              <a:rPr lang="hu-HU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this.increment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u-HU" sz="1400" dirty="0" smtClean="0">
                <a:latin typeface="Consolas" panose="020B0609020204030204" pitchFamily="49" charset="0"/>
              </a:rPr>
              <a:t>INCREMENT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u-HU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7925" y="6520398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</a:t>
            </a:r>
            <a:r>
              <a:rPr lang="en-US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Counter</a:t>
            </a:r>
            <a:r>
              <a:rPr lang="en-US" sz="2000" dirty="0" smtClean="0">
                <a:solidFill>
                  <a:srgbClr val="4EC9B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+mj-lt"/>
              </a:rPr>
              <a:t>start</a:t>
            </a:r>
            <a:r>
              <a:rPr lang="en-US" sz="2000" dirty="0" smtClean="0">
                <a:latin typeface="+mj-lt"/>
              </a:rPr>
              <a:t>={1}&gt; &lt;/</a:t>
            </a:r>
            <a:r>
              <a:rPr lang="en-US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Counter</a:t>
            </a:r>
            <a:r>
              <a:rPr lang="en-US" sz="2000" dirty="0" smtClean="0">
                <a:latin typeface="+mj-lt"/>
              </a:rPr>
              <a:t>&gt;</a:t>
            </a:r>
            <a:endParaRPr lang="hu-HU" sz="2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23643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IState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hu-H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hu-HU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hu-H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3643" y="-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1600" dirty="0">
                <a:solidFill>
                  <a:srgbClr val="9CDCFE"/>
                </a:solidFill>
                <a:latin typeface="Consolas" panose="020B0609020204030204" pitchFamily="49" charset="0"/>
              </a:rPr>
              <a:t>	start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sz="16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42194"/>
            <a:ext cx="9144000" cy="467820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000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0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Counter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 (props: </a:t>
            </a:r>
            <a:r>
              <a:rPr lang="en-US" sz="20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r>
              <a:rPr lang="en-US" sz="2000" b="1" dirty="0" smtClean="0">
                <a:latin typeface="Consolas" panose="020B0609020204030204" pitchFamily="49" charset="0"/>
              </a:rPr>
              <a:t>): </a:t>
            </a:r>
            <a:r>
              <a:rPr lang="en-US" sz="2000" b="1" dirty="0" err="1" smtClean="0">
                <a:latin typeface="Consolas" panose="020B0609020204030204" pitchFamily="49" charset="0"/>
              </a:rPr>
              <a:t>JSX.Element</a:t>
            </a:r>
            <a:r>
              <a:rPr lang="en-US" sz="2000" b="1" dirty="0" smtClean="0">
                <a:latin typeface="Consolas" panose="020B0609020204030204" pitchFamily="49" charset="0"/>
              </a:rPr>
              <a:t> =&gt;</a:t>
            </a:r>
          </a:p>
          <a:p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onst</a:t>
            </a:r>
            <a:r>
              <a:rPr lang="en-US" sz="20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[counter, 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setCounter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 err="1" smtClean="0">
                <a:latin typeface="Consolas" panose="020B0609020204030204" pitchFamily="49" charset="0"/>
              </a:rPr>
              <a:t>useState</a:t>
            </a:r>
            <a:r>
              <a:rPr lang="en-US" sz="2000" b="1" dirty="0" smtClean="0">
                <a:latin typeface="Consolas" panose="020B0609020204030204" pitchFamily="49" charset="0"/>
              </a:rPr>
              <a:t>&lt;</a:t>
            </a:r>
            <a:r>
              <a:rPr 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number</a:t>
            </a:r>
            <a:r>
              <a:rPr lang="en-US" sz="2000" b="1" dirty="0" smtClean="0">
                <a:latin typeface="Consolas" panose="020B0609020204030204" pitchFamily="49" charset="0"/>
              </a:rPr>
              <a:t>&gt;(</a:t>
            </a:r>
            <a:r>
              <a:rPr 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props.start</a:t>
            </a:r>
            <a:r>
              <a:rPr lang="en-US" sz="2000" b="1" dirty="0" smtClean="0">
                <a:latin typeface="Consolas" panose="020B0609020204030204" pitchFamily="49" charset="0"/>
              </a:rPr>
              <a:t>);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dirty="0" err="1">
                <a:latin typeface="Consolas" panose="020B0609020204030204" pitchFamily="49" charset="0"/>
              </a:rPr>
              <a:t>c</a:t>
            </a:r>
            <a:r>
              <a:rPr lang="en-US" sz="2000" b="1" dirty="0" err="1" smtClean="0">
                <a:latin typeface="Consolas" panose="020B0609020204030204" pitchFamily="49" charset="0"/>
              </a:rPr>
              <a:t>onst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hu-HU" sz="2000" b="1" dirty="0" err="1" smtClean="0">
                <a:latin typeface="Consolas" panose="020B0609020204030204" pitchFamily="49" charset="0"/>
              </a:rPr>
              <a:t>increment</a:t>
            </a:r>
            <a:r>
              <a:rPr lang="en-US" sz="2000" b="1" dirty="0" smtClean="0">
                <a:latin typeface="Consolas" panose="020B0609020204030204" pitchFamily="49" charset="0"/>
              </a:rPr>
              <a:t> = (): void </a:t>
            </a:r>
            <a:r>
              <a:rPr lang="en-US" sz="2000" b="1" dirty="0" smtClean="0">
                <a:latin typeface="Consolas" panose="020B0609020204030204" pitchFamily="49" charset="0"/>
              </a:rPr>
              <a:t>=&gt;</a:t>
            </a:r>
          </a:p>
          <a:p>
            <a:pPr lvl="1"/>
            <a:r>
              <a:rPr lang="en-US" sz="2000" b="1" dirty="0" smtClean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setCounter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(counter++)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return 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sz="2000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sz="2000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20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20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button </a:t>
            </a:r>
            <a:r>
              <a:rPr lang="en-US" sz="2000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={</a:t>
            </a:r>
            <a:r>
              <a:rPr lang="hu-HU" sz="20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this.increment</a:t>
            </a:r>
            <a:r>
              <a:rPr lang="en-US" sz="20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u-HU" sz="2000" b="1" dirty="0" smtClean="0">
                <a:latin typeface="Consolas" panose="020B0609020204030204" pitchFamily="49" charset="0"/>
              </a:rPr>
              <a:t>INCREMENT</a:t>
            </a:r>
            <a:r>
              <a:rPr lang="en-US" sz="20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u-HU" sz="2000" b="1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0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hu-HU" sz="2000" b="1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Counter</a:t>
            </a:r>
            <a:r>
              <a:rPr lang="en-US" sz="2000" b="1" dirty="0" smtClean="0">
                <a:solidFill>
                  <a:srgbClr val="4EC9B0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7925" y="6520398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</a:t>
            </a:r>
            <a:r>
              <a:rPr lang="en-US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Counter</a:t>
            </a:r>
            <a:r>
              <a:rPr lang="en-US" sz="2000" dirty="0" smtClean="0">
                <a:solidFill>
                  <a:srgbClr val="4EC9B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+mj-lt"/>
              </a:rPr>
              <a:t>start</a:t>
            </a:r>
            <a:r>
              <a:rPr lang="en-US" sz="2000" dirty="0" smtClean="0">
                <a:latin typeface="+mj-lt"/>
              </a:rPr>
              <a:t>={1</a:t>
            </a:r>
            <a:r>
              <a:rPr lang="en-US" sz="2000" dirty="0" smtClean="0">
                <a:latin typeface="+mj-lt"/>
              </a:rPr>
              <a:t>} /&gt;</a:t>
            </a:r>
            <a:endParaRPr lang="hu-HU" sz="2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77" y="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000" dirty="0">
                <a:solidFill>
                  <a:srgbClr val="9CDCFE"/>
                </a:solidFill>
                <a:latin typeface="Consolas" panose="020B0609020204030204" pitchFamily="49" charset="0"/>
              </a:rPr>
              <a:t>	start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hu-HU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6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életciklusa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</a:t>
            </a:r>
            <a:r>
              <a:rPr lang="hu-HU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ály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komponens esetén)</a:t>
            </a:r>
            <a:endParaRPr lang="hu-HU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sz="1600" dirty="0"/>
          </a:p>
          <a:p>
            <a:r>
              <a:rPr lang="en-US" sz="2000" b="1" dirty="0" smtClean="0"/>
              <a:t>Initialization</a:t>
            </a:r>
            <a:endParaRPr lang="hu-HU" sz="2000" b="1" dirty="0" smtClean="0"/>
          </a:p>
          <a:p>
            <a:r>
              <a:rPr lang="en-US" sz="2000" b="1" dirty="0" smtClean="0"/>
              <a:t>Mounting</a:t>
            </a:r>
            <a:endParaRPr lang="hu-HU" sz="2000" b="1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err="1"/>
              <a:t>componentWillMount</a:t>
            </a:r>
            <a:r>
              <a:rPr lang="en-US" sz="2000" b="1" dirty="0"/>
              <a:t> </a:t>
            </a:r>
            <a:r>
              <a:rPr lang="hu-HU" sz="2000" b="1" dirty="0"/>
              <a:t>: </a:t>
            </a:r>
            <a:r>
              <a:rPr lang="hu-HU" sz="2000" dirty="0"/>
              <a:t>végrehajtódik még mielőtt a komponens a DOM része lenne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err="1"/>
              <a:t>componentDidMount</a:t>
            </a:r>
            <a:r>
              <a:rPr lang="hu-HU" sz="2000" b="1" dirty="0"/>
              <a:t> </a:t>
            </a:r>
            <a:r>
              <a:rPr lang="hu-HU" sz="2000" dirty="0"/>
              <a:t>: akkor hajtódik végre, mikor a komponens már a DOM </a:t>
            </a:r>
            <a:r>
              <a:rPr lang="hu-HU" sz="2000" dirty="0" smtClean="0"/>
              <a:t>része</a:t>
            </a:r>
            <a:endParaRPr lang="en-US" sz="2000" dirty="0"/>
          </a:p>
          <a:p>
            <a:r>
              <a:rPr lang="en-US" sz="2000" b="1" dirty="0" smtClean="0"/>
              <a:t>Update</a:t>
            </a:r>
            <a:endParaRPr lang="hu-HU" sz="2000" b="1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shouldComponentUpdate</a:t>
            </a:r>
            <a:r>
              <a:rPr lang="hu-HU" sz="2000" dirty="0" smtClean="0"/>
              <a:t>: amikor a komponens állapota megváltozik vagy valamely tulajdonsága (PROPS), a komponens újre renderelésre kerüljön 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componentWillUpdate</a:t>
            </a:r>
            <a:r>
              <a:rPr lang="hu-HU" sz="2000" b="1" dirty="0" smtClean="0"/>
              <a:t>: </a:t>
            </a:r>
            <a:r>
              <a:rPr lang="hu-HU" sz="2000" dirty="0" smtClean="0"/>
              <a:t>akkor hajtodik végre ha a </a:t>
            </a:r>
            <a:r>
              <a:rPr lang="en-US" sz="2000" b="1" dirty="0" err="1" smtClean="0"/>
              <a:t>shouldComponentUpdate</a:t>
            </a:r>
            <a:r>
              <a:rPr lang="hu-HU" sz="2000" b="1" dirty="0" smtClean="0"/>
              <a:t> </a:t>
            </a:r>
            <a:r>
              <a:rPr lang="hu-HU" sz="2000" dirty="0" smtClean="0"/>
              <a:t>metódus igazzal tér vissza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componentDidUpdate</a:t>
            </a:r>
            <a:r>
              <a:rPr lang="hu-HU" sz="2000" b="1" dirty="0" smtClean="0"/>
              <a:t>: </a:t>
            </a:r>
            <a:r>
              <a:rPr lang="hu-HU" sz="2000" dirty="0" smtClean="0"/>
              <a:t>akkor hajtódik végre mikor a komponenst újra a DOM részévé vállik (re-render után)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componentWillReceiveProps</a:t>
            </a:r>
            <a:r>
              <a:rPr lang="hu-HU" sz="2000" dirty="0" smtClean="0"/>
              <a:t>: akkor hatódik végre ha a komponens tulajdonsága(i) (PROPS) megváltoz(i)nak</a:t>
            </a:r>
            <a:endParaRPr lang="en-US" sz="2000" dirty="0" smtClean="0"/>
          </a:p>
          <a:p>
            <a:r>
              <a:rPr lang="en-US" sz="2000" b="1" dirty="0" smtClean="0"/>
              <a:t>Unmounting</a:t>
            </a:r>
            <a:endParaRPr lang="hu-HU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componentWillUnmount</a:t>
            </a:r>
            <a:r>
              <a:rPr lang="hu-HU" sz="2000" b="1" dirty="0" smtClean="0"/>
              <a:t>: </a:t>
            </a:r>
            <a:r>
              <a:rPr lang="hu-HU" sz="2000" dirty="0" smtClean="0"/>
              <a:t>közvetlenül az előtt hajtódik végre</a:t>
            </a:r>
            <a:r>
              <a:rPr lang="hu-HU" sz="2000" dirty="0"/>
              <a:t>, hogy </a:t>
            </a:r>
            <a:r>
              <a:rPr lang="hu-HU" sz="2000" dirty="0" smtClean="0"/>
              <a:t>a komponens </a:t>
            </a:r>
            <a:r>
              <a:rPr lang="hu-HU" sz="2000" dirty="0"/>
              <a:t>eltávolításra </a:t>
            </a:r>
            <a:r>
              <a:rPr lang="hu-HU" sz="2000" dirty="0" smtClean="0"/>
              <a:t>kerülne </a:t>
            </a:r>
            <a:r>
              <a:rPr lang="hu-HU" sz="2000" dirty="0"/>
              <a:t>a </a:t>
            </a:r>
            <a:r>
              <a:rPr lang="hu-HU" sz="2000" dirty="0" smtClean="0"/>
              <a:t>DOM-ból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5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életciklusa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u-HU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komponens esetén)</a:t>
            </a:r>
            <a:endParaRPr lang="hu-HU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sz="1600" dirty="0"/>
          </a:p>
          <a:p>
            <a:r>
              <a:rPr lang="hu-HU" sz="2800" b="1" dirty="0" err="1" smtClean="0"/>
              <a:t>useEffect</a:t>
            </a:r>
            <a:r>
              <a:rPr lang="hu-HU" sz="2800" b="1" dirty="0" smtClean="0"/>
              <a:t>( () </a:t>
            </a:r>
            <a:r>
              <a:rPr lang="en-US" sz="2800" b="1" dirty="0" smtClean="0"/>
              <a:t>=&gt; {}, </a:t>
            </a:r>
            <a:r>
              <a:rPr lang="en-US" sz="2800" dirty="0" smtClean="0"/>
              <a:t>[</a:t>
            </a:r>
            <a:r>
              <a:rPr lang="en-US" sz="2800" dirty="0" err="1" smtClean="0">
                <a:solidFill>
                  <a:srgbClr val="00B0F0"/>
                </a:solidFill>
              </a:rPr>
              <a:t>param</a:t>
            </a:r>
            <a:r>
              <a:rPr lang="hu-HU" sz="2800" dirty="0" err="1" smtClean="0">
                <a:solidFill>
                  <a:srgbClr val="00B0F0"/>
                </a:solidFill>
              </a:rPr>
              <a:t>éterk</a:t>
            </a:r>
            <a:r>
              <a:rPr lang="en-US" sz="2800" dirty="0" smtClean="0"/>
              <a:t>]);</a:t>
            </a:r>
          </a:p>
          <a:p>
            <a:endParaRPr lang="en-US" sz="2800" dirty="0"/>
          </a:p>
          <a:p>
            <a:r>
              <a:rPr lang="en-US" sz="2800" dirty="0" err="1" smtClean="0">
                <a:solidFill>
                  <a:srgbClr val="00B0F0"/>
                </a:solidFill>
              </a:rPr>
              <a:t>param</a:t>
            </a:r>
            <a:r>
              <a:rPr lang="hu-HU" sz="2800" dirty="0" err="1" smtClean="0">
                <a:solidFill>
                  <a:srgbClr val="00B0F0"/>
                </a:solidFill>
              </a:rPr>
              <a:t>éterk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/>
              <a:t>– ha v</a:t>
            </a:r>
            <a:r>
              <a:rPr lang="hu-HU" sz="2800" dirty="0" err="1" smtClean="0"/>
              <a:t>áltozik</a:t>
            </a:r>
            <a:r>
              <a:rPr lang="hu-HU" sz="2800" dirty="0" smtClean="0"/>
              <a:t>, akkor a komponens </a:t>
            </a:r>
            <a:r>
              <a:rPr lang="hu-HU" sz="2800" smtClean="0"/>
              <a:t>újra rendelődik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8548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023"/>
            <a:ext cx="9144000" cy="42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6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33465"/>
            <a:ext cx="457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React.js rendkívül </a:t>
            </a:r>
            <a:r>
              <a:rPr lang="hu-HU" sz="2000" dirty="0" smtClean="0"/>
              <a:t>hatékony</a:t>
            </a:r>
          </a:p>
          <a:p>
            <a:pPr marL="742950" lvl="1" indent="-285750">
              <a:buFontTx/>
              <a:buChar char="-"/>
            </a:pPr>
            <a:r>
              <a:rPr lang="hu-HU" sz="2000" dirty="0" smtClean="0"/>
              <a:t>virtual 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TypeScript segítségével könnyen olvasható kódot írhatunk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Google Chorome bővítmény a könyebb fejlesztéshez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Debug mód a Visual Studio Code-ban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Tökéletes szerver oldali rendereléshez (SEO)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Tesztelhetővé teszi a grafikus felületeket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1533464"/>
            <a:ext cx="4572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Csak egy megjelenítő réteg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Sok kezdőnek furcsak a működési elve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 smtClean="0"/>
              <a:t>A könyvtár nagysága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/>
              <a:t>Angular 2 + Rx 	</a:t>
            </a:r>
            <a:r>
              <a:rPr lang="hu-HU" dirty="0" smtClean="0"/>
              <a:t>	766K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dirty="0"/>
              <a:t>Vue 2.4.2 	</a:t>
            </a:r>
            <a:r>
              <a:rPr lang="hu-HU" dirty="0" smtClean="0"/>
              <a:t>	58.8K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/>
              <a:t>React 16.2.0 + React DOM 	97.5K</a:t>
            </a:r>
            <a:endParaRPr lang="hu-H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42814"/>
            <a:ext cx="1476375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61864"/>
            <a:ext cx="1466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u-HU" sz="2400" dirty="0" smtClean="0"/>
              <a:t>Mivel a React.JS magában nem képes SPA (</a:t>
            </a:r>
            <a:r>
              <a:rPr lang="hu-HU" sz="2400" b="1" dirty="0" smtClean="0"/>
              <a:t>S</a:t>
            </a:r>
            <a:r>
              <a:rPr lang="hu-HU" sz="2400" dirty="0" smtClean="0"/>
              <a:t>ingle</a:t>
            </a:r>
            <a:r>
              <a:rPr lang="hu-HU" sz="2400" b="1" dirty="0" smtClean="0"/>
              <a:t> P</a:t>
            </a:r>
            <a:r>
              <a:rPr lang="hu-HU" sz="2400" dirty="0" smtClean="0"/>
              <a:t>age</a:t>
            </a:r>
            <a:r>
              <a:rPr lang="hu-HU" sz="2400" b="1" dirty="0" smtClean="0"/>
              <a:t> A</a:t>
            </a:r>
            <a:r>
              <a:rPr lang="hu-HU" sz="2400" dirty="0" smtClean="0"/>
              <a:t>pplication) fejlesztésére, ezért használnunk kell külső könyvtárakat is: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hu-HU" sz="2400" dirty="0" smtClean="0"/>
              <a:t>React Router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hu-HU" sz="2400" dirty="0" smtClean="0"/>
              <a:t>TS Lite Store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hu-HU" sz="2400" dirty="0" smtClean="0"/>
              <a:t>… más könyvtárak</a:t>
            </a:r>
          </a:p>
          <a:p>
            <a:pPr algn="just">
              <a:lnSpc>
                <a:spcPct val="150000"/>
              </a:lnSpc>
            </a:pPr>
            <a:r>
              <a:rPr lang="hu-HU" sz="2400" dirty="0" smtClean="0"/>
              <a:t>A könyvtárak száma közelít a végtelenhez, a React közösség nagy számú, ingyenessen használható könyvtárat tesz elérhetővé számunkra a NPM csomag alakjában.</a:t>
            </a:r>
            <a:endParaRPr lang="hu-H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4382988"/>
            <a:ext cx="1476375" cy="1390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58" y="5078313"/>
            <a:ext cx="1476375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33" y="5467350"/>
            <a:ext cx="1476375" cy="1390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8999" y="620735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Kódoljunk !!!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3533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30" y="204373"/>
            <a:ext cx="89593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image.flaticon.com/icons/svg/124/124010.svg</a:t>
            </a:r>
            <a:endParaRPr lang="hu-HU" dirty="0" smtClean="0"/>
          </a:p>
          <a:p>
            <a:endParaRPr lang="hu-HU" dirty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hackernoon.com/reactjs-component-lifecycle-methods-a-deep-dive-38275d9d13c0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>
                <a:hlinkClick r:id="rId4"/>
              </a:rPr>
              <a:t>https://blacksmithint.com/pros-cons-of-manufacturing-in-china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69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2256"/>
            <a:ext cx="7772400" cy="1483213"/>
          </a:xfrm>
        </p:spPr>
        <p:txBody>
          <a:bodyPr/>
          <a:lstStyle/>
          <a:p>
            <a:r>
              <a:rPr lang="hu-HU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en-US" sz="6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 bwMode="auto">
          <a:xfrm>
            <a:off x="4677508" y="5582181"/>
            <a:ext cx="4387362" cy="69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sz="2000" dirty="0" smtClean="0"/>
              <a:t>K</a:t>
            </a:r>
            <a:r>
              <a:rPr lang="hu-HU" sz="2000" dirty="0" smtClean="0"/>
              <a:t>észítette: Vastag Attila</a:t>
            </a:r>
            <a:endParaRPr lang="en-US" sz="2000" dirty="0" smtClean="0"/>
          </a:p>
          <a:p>
            <a:pPr algn="r"/>
            <a:r>
              <a:rPr lang="en-US" sz="2000" dirty="0" smtClean="0"/>
              <a:t>2019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48" y="2519952"/>
            <a:ext cx="2642704" cy="306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113" y="738553"/>
            <a:ext cx="577177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Tartalom:</a:t>
            </a:r>
          </a:p>
          <a:p>
            <a:endParaRPr lang="hu-HU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 </a:t>
            </a:r>
            <a:r>
              <a:rPr lang="hu-HU" sz="2400" i="1" dirty="0" err="1" smtClean="0"/>
              <a:t>React</a:t>
            </a:r>
            <a:r>
              <a:rPr lang="hu-HU" sz="2400" dirty="0" smtClean="0"/>
              <a:t> </a:t>
            </a:r>
            <a:r>
              <a:rPr lang="hu-HU" sz="2400" dirty="0" smtClean="0"/>
              <a:t>bemutatása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Komponensek, Állapot, Tulajdonságok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 komponensek életciklusa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Előnyök és hátrányok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Gyakorlati feladatok</a:t>
            </a:r>
          </a:p>
        </p:txBody>
      </p:sp>
    </p:spTree>
    <p:extLst>
      <p:ext uri="{BB962C8B-B14F-4D97-AF65-F5344CB8AC3E}">
        <p14:creationId xmlns:p14="http://schemas.microsoft.com/office/powerpoint/2010/main" val="216187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3" y="589083"/>
            <a:ext cx="893298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 is a React.JS ?</a:t>
            </a:r>
          </a:p>
          <a:p>
            <a:endParaRPr lang="hu-H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JavaScript könyvtár, grafikus felhasználói felületek elkészítésére (web)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/>
              <a:t>Megjeleníti felhasználói </a:t>
            </a:r>
            <a:r>
              <a:rPr lang="hu-HU" sz="2400" dirty="0" smtClean="0"/>
              <a:t>felületét (UI) </a:t>
            </a:r>
            <a:r>
              <a:rPr lang="hu-HU" sz="2400" dirty="0"/>
              <a:t>és reagál az </a:t>
            </a:r>
            <a:r>
              <a:rPr lang="hu-HU" sz="2400" dirty="0" smtClean="0"/>
              <a:t>eseményekre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Virtuális </a:t>
            </a:r>
            <a:r>
              <a:rPr lang="hu-HU" sz="2400" dirty="0"/>
              <a:t>DOM </a:t>
            </a:r>
            <a:r>
              <a:rPr lang="hu-HU" sz="2400" dirty="0" smtClean="0"/>
              <a:t>elvét használja, ami azt jelenti, hogy a memóriában </a:t>
            </a:r>
            <a:r>
              <a:rPr lang="hu-HU" sz="2400" dirty="0"/>
              <a:t>létrehoz </a:t>
            </a:r>
            <a:r>
              <a:rPr lang="hu-HU" sz="2400" dirty="0" smtClean="0"/>
              <a:t>egy adatszerkezetet, ami gyorsító-tárként is működik, majd  megkeresi a különbségeket a virtuális DOM és a valós megjelenített DOM közt és ha kölönbségeket talál, akkor frissíti </a:t>
            </a:r>
            <a:r>
              <a:rPr lang="hu-HU" sz="2400" dirty="0"/>
              <a:t>a </a:t>
            </a:r>
            <a:r>
              <a:rPr lang="hu-HU" sz="2400" dirty="0" smtClean="0"/>
              <a:t>böngészőt hatékonyan.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Nagy előnye, hogy nem csak kliens oldalon használható. Szerver oldalon is használható, sőt a kettő kombinációjja sem zarja ki egymást.</a:t>
            </a:r>
          </a:p>
        </p:txBody>
      </p:sp>
    </p:spTree>
    <p:extLst>
      <p:ext uri="{BB962C8B-B14F-4D97-AF65-F5344CB8AC3E}">
        <p14:creationId xmlns:p14="http://schemas.microsoft.com/office/powerpoint/2010/main" val="13740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3" y="589083"/>
            <a:ext cx="893298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Miből is épül fel a </a:t>
            </a:r>
            <a:r>
              <a:rPr lang="hu-HU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hu-HU" dirty="0" smtClean="0"/>
          </a:p>
          <a:p>
            <a:r>
              <a:rPr lang="hu-H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  <a:r>
              <a:rPr lang="hu-HU" dirty="0" smtClean="0"/>
              <a:t> (hallotunk már rólla? ha nem az sem baj, majd fogunk !)</a:t>
            </a:r>
          </a:p>
          <a:p>
            <a:endParaRPr lang="hu-HU" dirty="0"/>
          </a:p>
          <a:p>
            <a:pPr>
              <a:lnSpc>
                <a:spcPct val="150000"/>
              </a:lnSpc>
            </a:pPr>
            <a:r>
              <a:rPr lang="hu-HU" sz="2400" dirty="0"/>
              <a:t>• modules</a:t>
            </a:r>
          </a:p>
          <a:p>
            <a:pPr>
              <a:lnSpc>
                <a:spcPct val="150000"/>
              </a:lnSpc>
            </a:pPr>
            <a:r>
              <a:rPr lang="hu-HU" sz="2400" dirty="0"/>
              <a:t>• controllers</a:t>
            </a:r>
          </a:p>
          <a:p>
            <a:pPr>
              <a:lnSpc>
                <a:spcPct val="150000"/>
              </a:lnSpc>
            </a:pPr>
            <a:r>
              <a:rPr lang="hu-HU" sz="2400" dirty="0"/>
              <a:t>• directives</a:t>
            </a:r>
          </a:p>
          <a:p>
            <a:pPr>
              <a:lnSpc>
                <a:spcPct val="150000"/>
              </a:lnSpc>
            </a:pPr>
            <a:r>
              <a:rPr lang="hu-HU" sz="2400" dirty="0"/>
              <a:t>• scopes</a:t>
            </a:r>
          </a:p>
          <a:p>
            <a:pPr>
              <a:lnSpc>
                <a:spcPct val="150000"/>
              </a:lnSpc>
            </a:pPr>
            <a:r>
              <a:rPr lang="hu-HU" sz="2400" dirty="0"/>
              <a:t>• templating</a:t>
            </a:r>
          </a:p>
          <a:p>
            <a:pPr>
              <a:lnSpc>
                <a:spcPct val="150000"/>
              </a:lnSpc>
            </a:pPr>
            <a:r>
              <a:rPr lang="hu-HU" sz="2400" dirty="0"/>
              <a:t>• linking functions</a:t>
            </a:r>
          </a:p>
          <a:p>
            <a:pPr>
              <a:lnSpc>
                <a:spcPct val="150000"/>
              </a:lnSpc>
            </a:pPr>
            <a:r>
              <a:rPr lang="hu-HU" sz="2400" dirty="0"/>
              <a:t>• filters</a:t>
            </a:r>
          </a:p>
          <a:p>
            <a:pPr>
              <a:lnSpc>
                <a:spcPct val="150000"/>
              </a:lnSpc>
            </a:pPr>
            <a:r>
              <a:rPr lang="hu-HU" sz="2400" dirty="0"/>
              <a:t>• dependency injection</a:t>
            </a:r>
            <a:endParaRPr lang="hu-HU" sz="24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46185" y="1318846"/>
            <a:ext cx="5741377" cy="5148769"/>
            <a:chOff x="246185" y="1318846"/>
            <a:chExt cx="5741377" cy="514876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95654" y="1450731"/>
              <a:ext cx="5591908" cy="479180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6185" y="1318846"/>
              <a:ext cx="5148769" cy="51487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810871" y="2704467"/>
            <a:ext cx="7210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csak komponensekből áll !!!</a:t>
            </a:r>
            <a:endParaRPr lang="hu-HU" sz="6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4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3" y="589083"/>
            <a:ext cx="893298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</a:t>
            </a:r>
            <a:endParaRPr lang="hu-HU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Lehetővé teszi, hogy a felhasználói grafikus felületet, egyedülálló, újrahasznosítható kis részekre bontsuk, </a:t>
            </a:r>
            <a:r>
              <a:rPr lang="hu-HU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</a:t>
            </a:r>
            <a:r>
              <a:rPr lang="hu-HU" sz="2400" dirty="0" smtClean="0"/>
              <a:t>ekre, melyek egyedül és önálló egészként működnek.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A komponensek, nem mások, mint </a:t>
            </a:r>
            <a:r>
              <a:rPr lang="hu-HU" sz="2400" i="1" dirty="0" smtClean="0"/>
              <a:t>javascript</a:t>
            </a:r>
            <a:r>
              <a:rPr lang="hu-HU" sz="2400" dirty="0" smtClean="0"/>
              <a:t> függvények. </a:t>
            </a:r>
            <a:r>
              <a:rPr lang="hu-HU" sz="2400" i="1" dirty="0" smtClean="0"/>
              <a:t>TypeScript</a:t>
            </a:r>
            <a:r>
              <a:rPr lang="hu-HU" sz="2400" dirty="0" smtClean="0"/>
              <a:t> nyelven írva ezek osztályok (16.8 verziótól függvények is lehetnek komponensek, köszönhetően, hogy megoldották, hogy a függvényeknek is legyen „állapotuk”) melyek rendelkezik tetszőleges bemenetekkel </a:t>
            </a:r>
            <a:r>
              <a:rPr lang="hu-HU" sz="2400" b="1" dirty="0" smtClean="0"/>
              <a:t>(props)</a:t>
            </a:r>
            <a:r>
              <a:rPr lang="hu-HU" sz="2400" dirty="0" smtClean="0"/>
              <a:t> és visszatérési értéke egy React elem, mely meghatározza mi fog megjelenni a képernyőn.</a:t>
            </a:r>
            <a:endParaRPr lang="hu-H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609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1" y="1344133"/>
            <a:ext cx="9154921" cy="41697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8746" y="2743200"/>
            <a:ext cx="4053254" cy="509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/>
          <p:cNvSpPr/>
          <p:nvPr/>
        </p:nvSpPr>
        <p:spPr>
          <a:xfrm>
            <a:off x="457200" y="2576146"/>
            <a:ext cx="4220308" cy="18024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-10921" y="1344133"/>
            <a:ext cx="9154921" cy="41697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6005146" y="2180492"/>
            <a:ext cx="2593731" cy="19782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1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921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IState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HeaderComponent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hu-HU" dirty="0" smtClean="0">
                <a:solidFill>
                  <a:srgbClr val="4EC9B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IState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Message is: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076" y="6437216"/>
            <a:ext cx="650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</a:t>
            </a:r>
            <a:r>
              <a:rPr lang="en-US" sz="20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HeaderComponent</a:t>
            </a:r>
            <a:r>
              <a:rPr lang="en-US" sz="2000" dirty="0" smtClean="0">
                <a:solidFill>
                  <a:srgbClr val="4EC9B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+mj-lt"/>
              </a:rPr>
              <a:t>message</a:t>
            </a:r>
            <a:r>
              <a:rPr lang="en-US" sz="2000" dirty="0" smtClean="0">
                <a:latin typeface="+mj-lt"/>
              </a:rPr>
              <a:t>=“Message from props</a:t>
            </a:r>
            <a:r>
              <a:rPr lang="en-US" sz="2000" dirty="0" smtClean="0">
                <a:latin typeface="+mj-lt"/>
              </a:rPr>
              <a:t>” /&gt;</a:t>
            </a:r>
            <a:endParaRPr lang="hu-H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593" y="620110"/>
            <a:ext cx="90494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HeaderComponent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 (props: </a:t>
            </a:r>
            <a:r>
              <a:rPr lang="en-US" sz="20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IProps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r>
              <a:rPr lang="en-US" sz="2000" dirty="0" err="1" smtClean="0">
                <a:latin typeface="Consolas" panose="020B0609020204030204" pitchFamily="49" charset="0"/>
              </a:rPr>
              <a:t>JSX.Element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=&gt;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Message is: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u-HU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HeaderComponent</a:t>
            </a:r>
            <a:r>
              <a:rPr lang="en-US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076" y="6338084"/>
            <a:ext cx="650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&lt;</a:t>
            </a:r>
            <a:r>
              <a:rPr lang="en-US" sz="20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HeaderComponent</a:t>
            </a:r>
            <a:r>
              <a:rPr lang="en-US" sz="2000" dirty="0" smtClean="0">
                <a:solidFill>
                  <a:srgbClr val="4EC9B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9CDCFE"/>
                </a:solidFill>
                <a:latin typeface="+mj-lt"/>
              </a:rPr>
              <a:t>message</a:t>
            </a:r>
            <a:r>
              <a:rPr lang="en-US" sz="2000" dirty="0" smtClean="0">
                <a:latin typeface="+mj-lt"/>
              </a:rPr>
              <a:t>=“Message from props</a:t>
            </a:r>
            <a:r>
              <a:rPr lang="en-US" sz="2000" dirty="0" smtClean="0">
                <a:latin typeface="+mj-lt"/>
              </a:rPr>
              <a:t>” /&gt;</a:t>
            </a:r>
            <a:endParaRPr lang="hu-H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27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ckas hatter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9D1DA64-137F-4D01-B2C4-5B0636C58534}" vid="{5A2B0EBF-85FD-4749-BA5A-447E136353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1264</TotalTime>
  <Words>937</Words>
  <Application>Microsoft Office PowerPoint</Application>
  <PresentationFormat>Diavetítés a képernyőre (4:3 oldalarány)</PresentationFormat>
  <Paragraphs>179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Kockas hatter</vt:lpstr>
      <vt:lpstr>PowerPoint-bemutató</vt:lpstr>
      <vt:lpstr>React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PanonicIT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Attila Vastag</dc:creator>
  <cp:lastModifiedBy>Vastag Atila</cp:lastModifiedBy>
  <cp:revision>259</cp:revision>
  <cp:lastPrinted>2019-08-28T10:00:50Z</cp:lastPrinted>
  <dcterms:created xsi:type="dcterms:W3CDTF">2019-08-26T18:05:31Z</dcterms:created>
  <dcterms:modified xsi:type="dcterms:W3CDTF">2021-09-13T13:35:14Z</dcterms:modified>
</cp:coreProperties>
</file>