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6" r:id="rId5"/>
    <p:sldId id="262" r:id="rId6"/>
    <p:sldId id="270" r:id="rId7"/>
    <p:sldId id="259" r:id="rId8"/>
    <p:sldId id="265" r:id="rId9"/>
    <p:sldId id="261" r:id="rId10"/>
    <p:sldId id="267" r:id="rId11"/>
    <p:sldId id="269" r:id="rId12"/>
    <p:sldId id="268" r:id="rId13"/>
    <p:sldId id="264" r:id="rId14"/>
    <p:sldId id="266" r:id="rId15"/>
    <p:sldId id="271" r:id="rId16"/>
    <p:sldId id="272" r:id="rId17"/>
    <p:sldId id="28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7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63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7071AC-974E-445F-80B6-5500B46C58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634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151562-96FE-4C45-B85D-10214E9309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0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33C0B2-7E07-48BB-9780-7949F8913A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844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774532-A115-42FC-A593-1424575C35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14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590D99-A3B2-4B71-B636-5AC741EE41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71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0B3E5E-E4A2-4C75-8C4E-5F2AB9A77E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86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1F811-9E0D-4C7A-9B21-81B988C8A0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36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0B6D59-FD50-4405-A6C8-90DEE84C3E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032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DC419-39D9-41ED-A976-3E943FDF01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216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42E29A-1067-4605-8F8C-1EF3A8A12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216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36A6E0-13D4-4E62-BBEC-111D97C5E1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052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CD75AE7-B33F-4C6B-A37D-F8BA0B8CD75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rog.hu/wiki/V%C3%A1ltoz%C3%B3" TargetMode="External"/><Relationship Id="rId2" Type="http://schemas.openxmlformats.org/officeDocument/2006/relationships/hyperlink" Target="https://wiki.prog.hu/index.php?title=Interf%C3%A9sz&amp;action=edit&amp;redlink=1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riptutorial.com/typescript/example/11699/intersection-types" TargetMode="External"/><Relationship Id="rId3" Type="http://schemas.openxmlformats.org/officeDocument/2006/relationships/hyperlink" Target="https://prog.hu/hirek/4832/5-eves-lett-a-microsoft-typescript-nyelve" TargetMode="External"/><Relationship Id="rId7" Type="http://schemas.openxmlformats.org/officeDocument/2006/relationships/hyperlink" Target="https://wiki.prog.hu/wiki/Oszt%C3%A1ly" TargetMode="External"/><Relationship Id="rId2" Type="http://schemas.openxmlformats.org/officeDocument/2006/relationships/hyperlink" Target="https://prog.hu/hirek/3090/typescript-neven-tovabbfejlesztett-javascript-alapu-nyelvet-adott-ki-a-microsof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steacher.com/typescript/typescript-variable" TargetMode="External"/><Relationship Id="rId5" Type="http://schemas.openxmlformats.org/officeDocument/2006/relationships/hyperlink" Target="https://schonherzbazis.hu/hirek/reszletek/Node.js-teljesen-kezdoknek" TargetMode="External"/><Relationship Id="rId10" Type="http://schemas.openxmlformats.org/officeDocument/2006/relationships/hyperlink" Target="https://basarat.gitbooks.io/typescript/content/docs/spread-operator.html" TargetMode="External"/><Relationship Id="rId4" Type="http://schemas.openxmlformats.org/officeDocument/2006/relationships/hyperlink" Target="http://weblabor.hu/cikkek/nodejs-alapok" TargetMode="External"/><Relationship Id="rId9" Type="http://schemas.openxmlformats.org/officeDocument/2006/relationships/hyperlink" Target="https://mariusschulz.com/blog/object-rest-and-spread-in-typescrip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npmjs.org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0985" y="2224454"/>
            <a:ext cx="39020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 smtClean="0"/>
              <a:t>javasrcipt</a:t>
            </a:r>
            <a:endParaRPr lang="hu-HU" sz="6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623" y="3925277"/>
            <a:ext cx="3240000" cy="19058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32" y="3925277"/>
            <a:ext cx="1905882" cy="19058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1431" y="1196330"/>
            <a:ext cx="5561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Mi</a:t>
            </a:r>
            <a:r>
              <a:rPr lang="en-US" sz="2800" dirty="0" smtClean="0"/>
              <a:t> jut </a:t>
            </a:r>
            <a:r>
              <a:rPr lang="hu-HU" sz="2800" dirty="0" smtClean="0"/>
              <a:t>eszetekbe, ha azt mondom:</a:t>
            </a:r>
            <a:endParaRPr lang="hu-H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252232" y="3429000"/>
            <a:ext cx="19058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hu-HU" sz="1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2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923" y="107329"/>
            <a:ext cx="894177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800" b="1" dirty="0" smtClean="0"/>
              <a:t>Változók deklarálása</a:t>
            </a:r>
            <a:endParaRPr lang="en-US" sz="2800" b="1" dirty="0"/>
          </a:p>
          <a:p>
            <a:r>
              <a:rPr lang="en-US" sz="2400" dirty="0"/>
              <a:t>• </a:t>
            </a:r>
            <a:r>
              <a:rPr lang="hu-HU" sz="2400" dirty="0">
                <a:solidFill>
                  <a:srgbClr val="FF0000"/>
                </a:solidFill>
              </a:rPr>
              <a:t>const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• </a:t>
            </a:r>
            <a:r>
              <a:rPr lang="hu-HU" sz="2400" dirty="0"/>
              <a:t>értéke nem </a:t>
            </a:r>
            <a:r>
              <a:rPr lang="hu-HU" sz="2400" dirty="0" smtClean="0"/>
              <a:t>megváltoztatható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7922" y="1718745"/>
            <a:ext cx="89417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const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hu-HU" dirty="0" smtClean="0"/>
              <a:t> </a:t>
            </a:r>
            <a:r>
              <a:rPr lang="en-US" dirty="0" smtClean="0"/>
              <a:t>:</a:t>
            </a:r>
            <a:r>
              <a:rPr lang="hu-HU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number</a:t>
            </a:r>
            <a:r>
              <a:rPr lang="en-US" dirty="0" smtClean="0"/>
              <a:t> </a:t>
            </a:r>
            <a:r>
              <a:rPr lang="en-US" dirty="0"/>
              <a:t>= 100;</a:t>
            </a:r>
          </a:p>
          <a:p>
            <a:r>
              <a:rPr lang="en-US" dirty="0" err="1"/>
              <a:t>num</a:t>
            </a:r>
            <a:r>
              <a:rPr lang="en-US" dirty="0"/>
              <a:t> = 200; </a:t>
            </a:r>
            <a:r>
              <a:rPr lang="en-US" dirty="0">
                <a:solidFill>
                  <a:srgbClr val="00B050"/>
                </a:solidFill>
              </a:rPr>
              <a:t>//Compiler Error: Cannot assign to '</a:t>
            </a:r>
            <a:r>
              <a:rPr lang="en-US" dirty="0" err="1">
                <a:solidFill>
                  <a:srgbClr val="00B050"/>
                </a:solidFill>
              </a:rPr>
              <a:t>num</a:t>
            </a:r>
            <a:r>
              <a:rPr lang="en-US" dirty="0">
                <a:solidFill>
                  <a:srgbClr val="00B050"/>
                </a:solidFill>
              </a:rPr>
              <a:t>' because it is a constant or read-only property</a:t>
            </a:r>
          </a:p>
          <a:p>
            <a:endParaRPr lang="hu-HU" dirty="0" smtClean="0"/>
          </a:p>
          <a:p>
            <a:r>
              <a:rPr lang="en-US" dirty="0" err="1">
                <a:solidFill>
                  <a:srgbClr val="0070C0"/>
                </a:solidFill>
              </a:rPr>
              <a:t>const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hu-HU" dirty="0"/>
              <a:t> </a:t>
            </a:r>
            <a:r>
              <a:rPr lang="en-US" dirty="0"/>
              <a:t>:</a:t>
            </a:r>
            <a:r>
              <a:rPr lang="hu-HU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number</a:t>
            </a:r>
            <a:r>
              <a:rPr lang="en-US" dirty="0" smtClean="0"/>
              <a:t>;</a:t>
            </a:r>
            <a:r>
              <a:rPr lang="en-US" dirty="0">
                <a:solidFill>
                  <a:srgbClr val="00B050"/>
                </a:solidFill>
              </a:rPr>
              <a:t> //Compiler Error: </a:t>
            </a:r>
            <a:r>
              <a:rPr lang="en-US" dirty="0" err="1">
                <a:solidFill>
                  <a:srgbClr val="00B050"/>
                </a:solidFill>
              </a:rPr>
              <a:t>const</a:t>
            </a:r>
            <a:r>
              <a:rPr lang="en-US" dirty="0">
                <a:solidFill>
                  <a:srgbClr val="00B050"/>
                </a:solidFill>
              </a:rPr>
              <a:t> declaration must be initialized</a:t>
            </a:r>
            <a:endParaRPr lang="en-US" dirty="0" smtClean="0"/>
          </a:p>
          <a:p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/>
              <a:t>= 200; </a:t>
            </a:r>
          </a:p>
        </p:txBody>
      </p:sp>
    </p:spTree>
    <p:extLst>
      <p:ext uri="{BB962C8B-B14F-4D97-AF65-F5344CB8AC3E}">
        <p14:creationId xmlns:p14="http://schemas.microsoft.com/office/powerpoint/2010/main" val="309793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923" y="107329"/>
            <a:ext cx="894177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800" b="1" dirty="0" smtClean="0"/>
              <a:t>Változók deklarálása</a:t>
            </a:r>
            <a:endParaRPr lang="en-US" sz="2800" b="1" dirty="0"/>
          </a:p>
          <a:p>
            <a:r>
              <a:rPr lang="en-US" sz="2400" dirty="0" smtClean="0"/>
              <a:t>• </a:t>
            </a:r>
            <a:r>
              <a:rPr lang="hu-HU" sz="2400" dirty="0" smtClean="0">
                <a:solidFill>
                  <a:srgbClr val="FF0000"/>
                </a:solidFill>
              </a:rPr>
              <a:t>var</a:t>
            </a:r>
          </a:p>
          <a:p>
            <a:pPr lvl="1"/>
            <a:r>
              <a:rPr lang="en-US" sz="2400" dirty="0" smtClean="0"/>
              <a:t>•</a:t>
            </a:r>
            <a:r>
              <a:rPr lang="hu-HU" sz="2400" dirty="0" smtClean="0"/>
              <a:t> globális változó</a:t>
            </a:r>
            <a:endParaRPr lang="en-US" sz="2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4572000" y="671691"/>
            <a:ext cx="457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var num1:number = 1; </a:t>
            </a:r>
          </a:p>
          <a:p>
            <a:r>
              <a:rPr lang="hu-HU" dirty="0"/>
              <a:t>    </a:t>
            </a:r>
          </a:p>
          <a:p>
            <a:r>
              <a:rPr lang="hu-HU" dirty="0"/>
              <a:t>function varDeclaration() { </a:t>
            </a:r>
          </a:p>
          <a:p>
            <a:r>
              <a:rPr lang="hu-HU" dirty="0"/>
              <a:t>    var num2:number = 2; </a:t>
            </a:r>
          </a:p>
          <a:p>
            <a:endParaRPr lang="hu-HU" dirty="0"/>
          </a:p>
          <a:p>
            <a:r>
              <a:rPr lang="hu-HU" dirty="0"/>
              <a:t>    if (num2 &gt; num1) { </a:t>
            </a:r>
          </a:p>
          <a:p>
            <a:r>
              <a:rPr lang="hu-HU" dirty="0"/>
              <a:t>        </a:t>
            </a:r>
            <a:r>
              <a:rPr lang="hu-HU" dirty="0">
                <a:solidFill>
                  <a:srgbClr val="00B050"/>
                </a:solidFill>
              </a:rPr>
              <a:t>var num3: number = 3;</a:t>
            </a:r>
          </a:p>
          <a:p>
            <a:r>
              <a:rPr lang="hu-HU" dirty="0"/>
              <a:t>        num3++; </a:t>
            </a:r>
          </a:p>
          <a:p>
            <a:r>
              <a:rPr lang="hu-HU" dirty="0"/>
              <a:t>    } </a:t>
            </a:r>
          </a:p>
          <a:p>
            <a:endParaRPr lang="hu-HU" dirty="0"/>
          </a:p>
          <a:p>
            <a:r>
              <a:rPr lang="hu-HU" dirty="0"/>
              <a:t>    while(num1 &lt; num2) { </a:t>
            </a:r>
          </a:p>
          <a:p>
            <a:r>
              <a:rPr lang="hu-HU" dirty="0"/>
              <a:t>        </a:t>
            </a:r>
            <a:r>
              <a:rPr lang="hu-HU" dirty="0">
                <a:solidFill>
                  <a:srgbClr val="00B050"/>
                </a:solidFill>
              </a:rPr>
              <a:t>var num4: number = 4;</a:t>
            </a:r>
          </a:p>
          <a:p>
            <a:r>
              <a:rPr lang="hu-HU" dirty="0"/>
              <a:t>        num1++;</a:t>
            </a:r>
          </a:p>
          <a:p>
            <a:r>
              <a:rPr lang="hu-HU" dirty="0"/>
              <a:t>    }</a:t>
            </a:r>
          </a:p>
          <a:p>
            <a:endParaRPr lang="hu-HU" dirty="0"/>
          </a:p>
          <a:p>
            <a:r>
              <a:rPr lang="hu-HU" dirty="0"/>
              <a:t>    console.log(num1); //</a:t>
            </a:r>
            <a:r>
              <a:rPr lang="hu-HU" dirty="0">
                <a:solidFill>
                  <a:srgbClr val="00B050"/>
                </a:solidFill>
              </a:rPr>
              <a:t>2</a:t>
            </a:r>
          </a:p>
          <a:p>
            <a:r>
              <a:rPr lang="hu-HU" dirty="0"/>
              <a:t>    console.log(num2); //</a:t>
            </a:r>
            <a:r>
              <a:rPr lang="hu-HU" dirty="0">
                <a:solidFill>
                  <a:srgbClr val="00B050"/>
                </a:solidFill>
              </a:rPr>
              <a:t>2</a:t>
            </a:r>
            <a:r>
              <a:rPr lang="hu-HU" dirty="0"/>
              <a:t> </a:t>
            </a:r>
          </a:p>
          <a:p>
            <a:r>
              <a:rPr lang="hu-HU" dirty="0"/>
              <a:t>    console.log(num3); //</a:t>
            </a:r>
            <a:r>
              <a:rPr lang="hu-HU" dirty="0">
                <a:solidFill>
                  <a:srgbClr val="00B050"/>
                </a:solidFill>
              </a:rPr>
              <a:t>4</a:t>
            </a:r>
          </a:p>
          <a:p>
            <a:r>
              <a:rPr lang="hu-HU" dirty="0"/>
              <a:t>    console.log(num4); //</a:t>
            </a:r>
            <a:r>
              <a:rPr lang="hu-HU" dirty="0">
                <a:solidFill>
                  <a:srgbClr val="00B050"/>
                </a:solidFill>
              </a:rPr>
              <a:t>4</a:t>
            </a:r>
          </a:p>
          <a:p>
            <a:r>
              <a:rPr lang="hu-HU" dirty="0"/>
              <a:t>}</a:t>
            </a:r>
          </a:p>
          <a:p>
            <a:endParaRPr lang="hu-HU" dirty="0"/>
          </a:p>
          <a:p>
            <a:r>
              <a:rPr lang="hu-HU" dirty="0"/>
              <a:t>varDeclaration();</a:t>
            </a:r>
          </a:p>
        </p:txBody>
      </p:sp>
    </p:spTree>
    <p:extLst>
      <p:ext uri="{BB962C8B-B14F-4D97-AF65-F5344CB8AC3E}">
        <p14:creationId xmlns:p14="http://schemas.microsoft.com/office/powerpoint/2010/main" val="20216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923" y="107328"/>
            <a:ext cx="905607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800" b="1" dirty="0" smtClean="0"/>
              <a:t>Változók deklarálása</a:t>
            </a:r>
            <a:endParaRPr lang="en-US" sz="2800" b="1" dirty="0"/>
          </a:p>
          <a:p>
            <a:r>
              <a:rPr lang="en-US" sz="2400" dirty="0" smtClean="0"/>
              <a:t>• </a:t>
            </a:r>
            <a:r>
              <a:rPr lang="hu-HU" sz="2400" dirty="0" smtClean="0">
                <a:solidFill>
                  <a:srgbClr val="FF0000"/>
                </a:solidFill>
              </a:rPr>
              <a:t>let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 smtClean="0"/>
              <a:t>•</a:t>
            </a:r>
            <a:r>
              <a:rPr lang="hu-HU" sz="2400" dirty="0" smtClean="0"/>
              <a:t> hasonló a </a:t>
            </a:r>
            <a:r>
              <a:rPr lang="hu-HU" sz="2400" i="1" dirty="0" smtClean="0"/>
              <a:t>var</a:t>
            </a:r>
            <a:r>
              <a:rPr lang="hu-HU" sz="2400" dirty="0" smtClean="0"/>
              <a:t>-hoz azzal a különbséggel, hogy csak blokkon belül látható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143000" y="1821828"/>
            <a:ext cx="6858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400" dirty="0"/>
              <a:t>let num1:number = 1; </a:t>
            </a:r>
          </a:p>
          <a:p>
            <a:r>
              <a:rPr lang="hu-HU" sz="1400" dirty="0"/>
              <a:t>    </a:t>
            </a:r>
          </a:p>
          <a:p>
            <a:r>
              <a:rPr lang="hu-HU" sz="1400" dirty="0"/>
              <a:t>function letDeclaration() </a:t>
            </a:r>
            <a:r>
              <a:rPr lang="hu-HU" sz="1400" dirty="0" smtClean="0"/>
              <a:t>{ </a:t>
            </a:r>
            <a:endParaRPr lang="hu-HU" sz="1400" dirty="0"/>
          </a:p>
          <a:p>
            <a:r>
              <a:rPr lang="hu-HU" sz="1400" dirty="0"/>
              <a:t>    let num2:number = 2; </a:t>
            </a:r>
          </a:p>
          <a:p>
            <a:endParaRPr lang="hu-HU" sz="1400" dirty="0"/>
          </a:p>
          <a:p>
            <a:r>
              <a:rPr lang="hu-HU" sz="1400" dirty="0"/>
              <a:t>    if (num2 &gt; num1) { </a:t>
            </a:r>
          </a:p>
          <a:p>
            <a:r>
              <a:rPr lang="hu-HU" sz="1400" dirty="0"/>
              <a:t>        </a:t>
            </a:r>
            <a:r>
              <a:rPr lang="hu-HU" sz="1400" dirty="0">
                <a:solidFill>
                  <a:srgbClr val="FF0000"/>
                </a:solidFill>
              </a:rPr>
              <a:t>let num3: number = 3;</a:t>
            </a:r>
          </a:p>
          <a:p>
            <a:r>
              <a:rPr lang="hu-HU" sz="1400" dirty="0"/>
              <a:t>        num3++; </a:t>
            </a:r>
          </a:p>
          <a:p>
            <a:r>
              <a:rPr lang="hu-HU" sz="1400" dirty="0"/>
              <a:t>    } </a:t>
            </a:r>
          </a:p>
          <a:p>
            <a:endParaRPr lang="hu-HU" sz="1400" dirty="0"/>
          </a:p>
          <a:p>
            <a:r>
              <a:rPr lang="hu-HU" sz="1400" dirty="0"/>
              <a:t>    while(num1 &lt; num2) { </a:t>
            </a:r>
          </a:p>
          <a:p>
            <a:r>
              <a:rPr lang="hu-HU" sz="1400" dirty="0"/>
              <a:t>        </a:t>
            </a:r>
            <a:r>
              <a:rPr lang="hu-HU" sz="1400" dirty="0">
                <a:solidFill>
                  <a:srgbClr val="FF0000"/>
                </a:solidFill>
              </a:rPr>
              <a:t>let num4: number = 4;</a:t>
            </a:r>
          </a:p>
          <a:p>
            <a:r>
              <a:rPr lang="hu-HU" sz="1400" dirty="0"/>
              <a:t>        num1++;</a:t>
            </a:r>
          </a:p>
          <a:p>
            <a:r>
              <a:rPr lang="hu-HU" sz="1400" dirty="0"/>
              <a:t>    }</a:t>
            </a:r>
          </a:p>
          <a:p>
            <a:endParaRPr lang="hu-HU" sz="1400" dirty="0"/>
          </a:p>
          <a:p>
            <a:r>
              <a:rPr lang="hu-HU" sz="1400" dirty="0"/>
              <a:t>    console.log(num1); //</a:t>
            </a:r>
            <a:r>
              <a:rPr lang="hu-HU" sz="1400" dirty="0">
                <a:solidFill>
                  <a:srgbClr val="00B050"/>
                </a:solidFill>
              </a:rPr>
              <a:t>OK</a:t>
            </a:r>
          </a:p>
          <a:p>
            <a:r>
              <a:rPr lang="hu-HU" sz="1400" dirty="0"/>
              <a:t>    console.log(num2); //</a:t>
            </a:r>
            <a:r>
              <a:rPr lang="hu-HU" sz="1400" dirty="0">
                <a:solidFill>
                  <a:srgbClr val="00B050"/>
                </a:solidFill>
              </a:rPr>
              <a:t>OK</a:t>
            </a:r>
            <a:r>
              <a:rPr lang="hu-HU" sz="1400" dirty="0"/>
              <a:t> </a:t>
            </a:r>
          </a:p>
          <a:p>
            <a:r>
              <a:rPr lang="hu-HU" sz="1400" dirty="0"/>
              <a:t>    console.log(num3); //</a:t>
            </a:r>
            <a:r>
              <a:rPr lang="hu-HU" sz="1400" dirty="0">
                <a:solidFill>
                  <a:srgbClr val="FF0000"/>
                </a:solidFill>
              </a:rPr>
              <a:t>Compiler Error: Cannot find name 'num3'</a:t>
            </a:r>
          </a:p>
          <a:p>
            <a:r>
              <a:rPr lang="hu-HU" sz="1400" dirty="0"/>
              <a:t>    console.log(num4); //</a:t>
            </a:r>
            <a:r>
              <a:rPr lang="hu-HU" sz="1400" dirty="0">
                <a:solidFill>
                  <a:srgbClr val="FF0000"/>
                </a:solidFill>
              </a:rPr>
              <a:t>Compiler Error: Cannot find name 'num4'</a:t>
            </a:r>
          </a:p>
          <a:p>
            <a:r>
              <a:rPr lang="hu-HU" sz="1400" dirty="0"/>
              <a:t>}</a:t>
            </a:r>
          </a:p>
          <a:p>
            <a:endParaRPr lang="hu-HU" sz="1400" dirty="0"/>
          </a:p>
          <a:p>
            <a:r>
              <a:rPr lang="hu-HU" sz="1400" dirty="0"/>
              <a:t>letDeclaration();</a:t>
            </a:r>
          </a:p>
        </p:txBody>
      </p:sp>
    </p:spTree>
    <p:extLst>
      <p:ext uri="{BB962C8B-B14F-4D97-AF65-F5344CB8AC3E}">
        <p14:creationId xmlns:p14="http://schemas.microsoft.com/office/powerpoint/2010/main" val="404469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" y="107329"/>
            <a:ext cx="9029700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800" b="1" dirty="0" smtClean="0"/>
              <a:t>Adatípusok</a:t>
            </a:r>
            <a:endParaRPr lang="en-US" sz="2800" b="1" dirty="0"/>
          </a:p>
          <a:p>
            <a:r>
              <a:rPr lang="en-US" sz="2400" dirty="0"/>
              <a:t>• </a:t>
            </a:r>
            <a:r>
              <a:rPr lang="en-US" sz="2400" dirty="0">
                <a:solidFill>
                  <a:srgbClr val="FF0000"/>
                </a:solidFill>
              </a:rPr>
              <a:t>Any</a:t>
            </a:r>
          </a:p>
          <a:p>
            <a:pPr lvl="1"/>
            <a:r>
              <a:rPr lang="en-US" sz="2400" dirty="0"/>
              <a:t>• </a:t>
            </a:r>
            <a:r>
              <a:rPr lang="en-US" sz="2400" i="1" dirty="0"/>
              <a:t>Any</a:t>
            </a:r>
            <a:r>
              <a:rPr lang="en-US" sz="2400" dirty="0"/>
              <a:t> </a:t>
            </a:r>
            <a:r>
              <a:rPr lang="hu-HU" sz="2400" dirty="0" smtClean="0"/>
              <a:t>típus lehet bármi !!! (</a:t>
            </a:r>
            <a:r>
              <a:rPr lang="hu-HU" sz="2400" u="sng" dirty="0" smtClean="0"/>
              <a:t>igyekszünk elkerülni</a:t>
            </a:r>
            <a:r>
              <a:rPr lang="hu-HU" sz="2400" dirty="0" smtClean="0"/>
              <a:t>)</a:t>
            </a:r>
            <a:endParaRPr lang="en-US" sz="2400" dirty="0"/>
          </a:p>
          <a:p>
            <a:pPr lvl="2"/>
            <a:r>
              <a:rPr lang="en-US" sz="2400" dirty="0"/>
              <a:t>• </a:t>
            </a:r>
            <a:r>
              <a:rPr lang="hu-HU" sz="2400" dirty="0" smtClean="0"/>
              <a:t>const</a:t>
            </a:r>
            <a:r>
              <a:rPr lang="en-US" sz="2400" dirty="0" smtClean="0"/>
              <a:t> </a:t>
            </a:r>
            <a:r>
              <a:rPr lang="en-US" sz="2400" dirty="0"/>
              <a:t>x : any;</a:t>
            </a:r>
          </a:p>
          <a:p>
            <a:pPr lvl="2"/>
            <a:r>
              <a:rPr lang="en-US" sz="2400" dirty="0"/>
              <a:t>• </a:t>
            </a:r>
            <a:r>
              <a:rPr lang="hu-HU" sz="2400" dirty="0" smtClean="0"/>
              <a:t>let</a:t>
            </a:r>
            <a:r>
              <a:rPr lang="en-US" sz="2400" dirty="0" smtClean="0"/>
              <a:t> </a:t>
            </a:r>
            <a:r>
              <a:rPr lang="en-US" sz="2400" dirty="0"/>
              <a:t>y;</a:t>
            </a:r>
          </a:p>
          <a:p>
            <a:r>
              <a:rPr lang="en-US" sz="2400" dirty="0"/>
              <a:t>• Primitive</a:t>
            </a:r>
          </a:p>
          <a:p>
            <a:pPr lvl="1"/>
            <a:r>
              <a:rPr lang="en-US" sz="2400" dirty="0"/>
              <a:t>• </a:t>
            </a:r>
            <a:r>
              <a:rPr lang="en-US" sz="2400" dirty="0">
                <a:solidFill>
                  <a:srgbClr val="FF0000"/>
                </a:solidFill>
              </a:rPr>
              <a:t>Number</a:t>
            </a:r>
          </a:p>
          <a:p>
            <a:pPr lvl="2"/>
            <a:r>
              <a:rPr lang="en-US" sz="2400" dirty="0"/>
              <a:t>• </a:t>
            </a:r>
            <a:r>
              <a:rPr lang="hu-HU" sz="2400" dirty="0" smtClean="0"/>
              <a:t>A </a:t>
            </a:r>
            <a:r>
              <a:rPr lang="hu-HU" sz="2400" i="1" dirty="0" smtClean="0"/>
              <a:t>TypeScript</a:t>
            </a:r>
            <a:r>
              <a:rPr lang="hu-HU" sz="2400" dirty="0" smtClean="0"/>
              <a:t> csak egy szám típusú adatot ismer: </a:t>
            </a:r>
            <a:r>
              <a:rPr lang="hu-HU" sz="2400" b="1" dirty="0" smtClean="0"/>
              <a:t>number</a:t>
            </a:r>
            <a:endParaRPr lang="en-US" sz="2400" dirty="0"/>
          </a:p>
          <a:p>
            <a:pPr lvl="3"/>
            <a:r>
              <a:rPr lang="en-US" sz="2400" dirty="0"/>
              <a:t>•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en-US" sz="2400" dirty="0"/>
              <a:t> : number = 20;</a:t>
            </a:r>
          </a:p>
          <a:p>
            <a:pPr lvl="3"/>
            <a:r>
              <a:rPr lang="en-US" sz="2400" dirty="0"/>
              <a:t>•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en-US" sz="2400" dirty="0"/>
              <a:t> = </a:t>
            </a:r>
            <a:r>
              <a:rPr lang="en-US" sz="2400" dirty="0" smtClean="0"/>
              <a:t>20</a:t>
            </a:r>
            <a:r>
              <a:rPr lang="hu-HU" sz="2400" dirty="0" smtClean="0"/>
              <a:t>.78</a:t>
            </a:r>
            <a:r>
              <a:rPr lang="en-US" sz="2400" dirty="0" smtClean="0"/>
              <a:t>;</a:t>
            </a:r>
            <a:endParaRPr lang="en-US" sz="2400" dirty="0"/>
          </a:p>
          <a:p>
            <a:pPr lvl="1"/>
            <a:r>
              <a:rPr lang="en-US" sz="2400" dirty="0"/>
              <a:t>• </a:t>
            </a:r>
            <a:r>
              <a:rPr lang="en-US" sz="2400" dirty="0">
                <a:solidFill>
                  <a:srgbClr val="FF0000"/>
                </a:solidFill>
              </a:rPr>
              <a:t>String</a:t>
            </a:r>
          </a:p>
          <a:p>
            <a:pPr lvl="2"/>
            <a:r>
              <a:rPr lang="en-US" sz="2400" dirty="0" smtClean="0"/>
              <a:t>•</a:t>
            </a:r>
            <a:r>
              <a:rPr lang="hu-HU" sz="2400" dirty="0"/>
              <a:t>A </a:t>
            </a:r>
            <a:r>
              <a:rPr lang="hu-HU" sz="2400" i="1" dirty="0"/>
              <a:t>TypeScript</a:t>
            </a:r>
            <a:r>
              <a:rPr lang="hu-HU" sz="2400" dirty="0"/>
              <a:t> </a:t>
            </a:r>
            <a:r>
              <a:rPr lang="hu-HU" sz="2400" dirty="0" smtClean="0"/>
              <a:t>elfogadja mindkét idézőjelet, de a szabályt a </a:t>
            </a:r>
            <a:r>
              <a:rPr lang="hu-HU" sz="2400" i="1" dirty="0" smtClean="0"/>
              <a:t>tslint </a:t>
            </a:r>
            <a:r>
              <a:rPr lang="hu-HU" sz="2400" dirty="0" smtClean="0"/>
              <a:t>konfigurációjjában be lehet állítani.</a:t>
            </a:r>
            <a:endParaRPr lang="en-US" sz="2400" dirty="0" smtClean="0"/>
          </a:p>
          <a:p>
            <a:pPr lvl="3"/>
            <a:r>
              <a:rPr lang="en-US" sz="2400" dirty="0" smtClean="0"/>
              <a:t>• </a:t>
            </a:r>
            <a:r>
              <a:rPr lang="en-US" sz="2400" dirty="0" err="1" smtClean="0"/>
              <a:t>var</a:t>
            </a:r>
            <a:r>
              <a:rPr lang="en-US" sz="2400" dirty="0" smtClean="0"/>
              <a:t> name : string = “hello”;</a:t>
            </a:r>
          </a:p>
          <a:p>
            <a:pPr lvl="3"/>
            <a:r>
              <a:rPr lang="en-US" sz="2400" dirty="0" smtClean="0"/>
              <a:t>• </a:t>
            </a:r>
            <a:r>
              <a:rPr lang="en-US" sz="2400" dirty="0" err="1"/>
              <a:t>var</a:t>
            </a:r>
            <a:r>
              <a:rPr lang="en-US" sz="2400" dirty="0"/>
              <a:t> name </a:t>
            </a:r>
            <a:r>
              <a:rPr lang="en-US" sz="2400" dirty="0" smtClean="0"/>
              <a:t>=</a:t>
            </a:r>
            <a:r>
              <a:rPr lang="hu-HU" sz="2400" dirty="0" smtClean="0"/>
              <a:t> </a:t>
            </a:r>
            <a:r>
              <a:rPr lang="en-US" sz="2400" dirty="0" smtClean="0"/>
              <a:t>’hello</a:t>
            </a:r>
            <a:r>
              <a:rPr lang="en-US" sz="2400" dirty="0"/>
              <a:t>’; </a:t>
            </a:r>
          </a:p>
          <a:p>
            <a:pPr lvl="1"/>
            <a:r>
              <a:rPr lang="en-US" sz="2400" dirty="0"/>
              <a:t>• </a:t>
            </a:r>
            <a:r>
              <a:rPr lang="en-US" sz="2400" dirty="0">
                <a:solidFill>
                  <a:srgbClr val="FF0000"/>
                </a:solidFill>
              </a:rPr>
              <a:t>Bool</a:t>
            </a:r>
          </a:p>
          <a:p>
            <a:pPr lvl="3"/>
            <a:r>
              <a:rPr lang="en-US" sz="2400" dirty="0"/>
              <a:t>•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 smtClean="0"/>
              <a:t>isOpen</a:t>
            </a:r>
            <a:r>
              <a:rPr lang="hu-HU" sz="2400" dirty="0" smtClean="0"/>
              <a:t>: </a:t>
            </a:r>
            <a:r>
              <a:rPr lang="hu-HU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smtClean="0"/>
              <a:t>=</a:t>
            </a:r>
            <a:r>
              <a:rPr lang="hu-HU" sz="2400" dirty="0" smtClean="0"/>
              <a:t> </a:t>
            </a:r>
            <a:r>
              <a:rPr lang="en-US" sz="2400" dirty="0" smtClean="0"/>
              <a:t>true</a:t>
            </a:r>
            <a:r>
              <a:rPr lang="en-US" sz="2400" dirty="0"/>
              <a:t>;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7867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5376" r="18762"/>
          <a:stretch/>
        </p:blipFill>
        <p:spPr>
          <a:xfrm>
            <a:off x="1408387" y="1675667"/>
            <a:ext cx="6032938" cy="350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1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427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3800"/>
              </a:lnSpc>
            </a:pPr>
            <a:r>
              <a:rPr lang="hu-H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Típusjegyzet</a:t>
            </a:r>
            <a:endParaRPr lang="en-US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800"/>
              </a:lnSpc>
            </a:pPr>
            <a:r>
              <a:rPr lang="en-US" sz="2400" dirty="0" smtClean="0"/>
              <a:t>• </a:t>
            </a:r>
            <a:r>
              <a:rPr lang="en-US" sz="2400" dirty="0" smtClean="0">
                <a:solidFill>
                  <a:srgbClr val="FF0000"/>
                </a:solidFill>
              </a:rPr>
              <a:t>Void</a:t>
            </a:r>
          </a:p>
          <a:p>
            <a:pPr lvl="1">
              <a:lnSpc>
                <a:spcPts val="3800"/>
              </a:lnSpc>
            </a:pPr>
            <a:r>
              <a:rPr lang="en-US" sz="2400" dirty="0" smtClean="0"/>
              <a:t>• </a:t>
            </a:r>
            <a:r>
              <a:rPr lang="hu-HU" sz="2400" dirty="0" smtClean="0"/>
              <a:t>akkor használjuk, ha a függvénynek nincs visszatérési értéke</a:t>
            </a:r>
            <a:endParaRPr lang="en-US" sz="2400" dirty="0"/>
          </a:p>
          <a:p>
            <a:pPr>
              <a:lnSpc>
                <a:spcPts val="3800"/>
              </a:lnSpc>
            </a:pPr>
            <a:r>
              <a:rPr lang="en-US" sz="2400" dirty="0"/>
              <a:t>• </a:t>
            </a:r>
            <a:r>
              <a:rPr lang="hu-HU" sz="2400" dirty="0" smtClean="0">
                <a:solidFill>
                  <a:srgbClr val="FF0000"/>
                </a:solidFill>
              </a:rPr>
              <a:t>Objektum típusok</a:t>
            </a:r>
            <a:endParaRPr lang="en-US" sz="2400" dirty="0">
              <a:solidFill>
                <a:srgbClr val="FF0000"/>
              </a:solidFill>
            </a:endParaRPr>
          </a:p>
          <a:p>
            <a:pPr lvl="1">
              <a:lnSpc>
                <a:spcPts val="3800"/>
              </a:lnSpc>
            </a:pPr>
            <a:r>
              <a:rPr lang="en-US" sz="2400" dirty="0"/>
              <a:t>• class, interface, module.</a:t>
            </a:r>
          </a:p>
          <a:p>
            <a:pPr>
              <a:lnSpc>
                <a:spcPts val="3800"/>
              </a:lnSpc>
            </a:pPr>
            <a:r>
              <a:rPr lang="en-US" sz="2400" dirty="0"/>
              <a:t>• </a:t>
            </a:r>
            <a:r>
              <a:rPr lang="hu-HU" sz="2400" dirty="0" smtClean="0">
                <a:solidFill>
                  <a:srgbClr val="FF0000"/>
                </a:solidFill>
              </a:rPr>
              <a:t>Tömb</a:t>
            </a:r>
            <a:r>
              <a:rPr lang="hu-HU" sz="2400" dirty="0" smtClean="0"/>
              <a:t> </a:t>
            </a:r>
            <a:r>
              <a:rPr lang="en-US" sz="2400" dirty="0" smtClean="0"/>
              <a:t>| </a:t>
            </a:r>
            <a:r>
              <a:rPr lang="hu-HU" sz="2400" dirty="0" smtClean="0">
                <a:solidFill>
                  <a:srgbClr val="FF0000"/>
                </a:solidFill>
              </a:rPr>
              <a:t>Lista</a:t>
            </a:r>
            <a:endParaRPr lang="en-US" sz="2400" dirty="0">
              <a:solidFill>
                <a:srgbClr val="FF0000"/>
              </a:solidFill>
            </a:endParaRPr>
          </a:p>
          <a:p>
            <a:pPr lvl="1">
              <a:lnSpc>
                <a:spcPts val="3800"/>
              </a:lnSpc>
            </a:pPr>
            <a:r>
              <a:rPr lang="en-US" sz="2400" dirty="0"/>
              <a:t>• </a:t>
            </a:r>
            <a:r>
              <a:rPr lang="hu-HU" sz="2400" dirty="0"/>
              <a:t>Tömb </a:t>
            </a:r>
            <a:r>
              <a:rPr lang="en-US" sz="2400" dirty="0"/>
              <a:t>| </a:t>
            </a:r>
            <a:r>
              <a:rPr lang="hu-HU" sz="2400" dirty="0"/>
              <a:t>Lista </a:t>
            </a:r>
            <a:r>
              <a:rPr lang="hu-HU" sz="2400" dirty="0" smtClean="0"/>
              <a:t>deklarálása és definiálása</a:t>
            </a:r>
            <a:r>
              <a:rPr lang="en-US" sz="2400" dirty="0" smtClean="0"/>
              <a:t>:</a:t>
            </a:r>
            <a:endParaRPr lang="en-US" sz="2400" dirty="0"/>
          </a:p>
          <a:p>
            <a:pPr lvl="2">
              <a:lnSpc>
                <a:spcPts val="3800"/>
              </a:lnSpc>
            </a:pPr>
            <a:r>
              <a:rPr lang="en-US" sz="2400" dirty="0"/>
              <a:t>• </a:t>
            </a:r>
            <a:r>
              <a:rPr lang="hu-HU" sz="2400" dirty="0" smtClean="0"/>
              <a:t>let</a:t>
            </a:r>
            <a:r>
              <a:rPr lang="en-US" sz="2400" dirty="0" smtClean="0"/>
              <a:t> </a:t>
            </a:r>
            <a:r>
              <a:rPr lang="en-US" sz="2400" dirty="0"/>
              <a:t>list: number[] = [1, 2, 3];</a:t>
            </a:r>
          </a:p>
          <a:p>
            <a:pPr lvl="2">
              <a:lnSpc>
                <a:spcPts val="3800"/>
              </a:lnSpc>
            </a:pPr>
            <a:r>
              <a:rPr lang="en-US" sz="2400" dirty="0"/>
              <a:t>• </a:t>
            </a:r>
            <a:r>
              <a:rPr lang="hu-HU" sz="2400" dirty="0" smtClean="0"/>
              <a:t>let</a:t>
            </a:r>
            <a:r>
              <a:rPr lang="en-US" sz="2400" dirty="0" smtClean="0"/>
              <a:t> </a:t>
            </a:r>
            <a:r>
              <a:rPr lang="en-US" sz="2400" dirty="0"/>
              <a:t>list: Array&lt;number&gt; = [1, 2, 3];</a:t>
            </a:r>
          </a:p>
          <a:p>
            <a:pPr lvl="2">
              <a:lnSpc>
                <a:spcPts val="3800"/>
              </a:lnSpc>
            </a:pPr>
            <a:r>
              <a:rPr lang="en-US" sz="2400" dirty="0"/>
              <a:t>• </a:t>
            </a:r>
            <a:r>
              <a:rPr lang="hu-HU" sz="2400" dirty="0" smtClean="0"/>
              <a:t>let</a:t>
            </a:r>
            <a:r>
              <a:rPr lang="en-US" sz="2400" dirty="0" smtClean="0"/>
              <a:t> </a:t>
            </a:r>
            <a:r>
              <a:rPr lang="en-US" sz="2400" dirty="0" err="1"/>
              <a:t>list:any</a:t>
            </a:r>
            <a:r>
              <a:rPr lang="en-US" sz="2400" dirty="0"/>
              <a:t>[] = [1, true, "free"]</a:t>
            </a:r>
          </a:p>
          <a:p>
            <a:pPr>
              <a:lnSpc>
                <a:spcPts val="3800"/>
              </a:lnSpc>
            </a:pPr>
            <a:r>
              <a:rPr lang="en-US" sz="2400" dirty="0"/>
              <a:t>• </a:t>
            </a:r>
            <a:r>
              <a:rPr lang="en-US" sz="2400" dirty="0" err="1">
                <a:solidFill>
                  <a:srgbClr val="FF0000"/>
                </a:solidFill>
              </a:rPr>
              <a:t>Enum</a:t>
            </a:r>
            <a:endParaRPr lang="en-US" sz="2400" dirty="0">
              <a:solidFill>
                <a:srgbClr val="FF0000"/>
              </a:solidFill>
            </a:endParaRPr>
          </a:p>
          <a:p>
            <a:pPr lvl="1">
              <a:lnSpc>
                <a:spcPts val="3800"/>
              </a:lnSpc>
            </a:pPr>
            <a:r>
              <a:rPr lang="en-US" sz="2400" dirty="0"/>
              <a:t>• </a:t>
            </a:r>
            <a:r>
              <a:rPr lang="en-US" sz="2400" dirty="0" err="1"/>
              <a:t>enum</a:t>
            </a:r>
            <a:r>
              <a:rPr lang="en-US" sz="2400" dirty="0"/>
              <a:t> Color { Red, Green, Blue };</a:t>
            </a:r>
          </a:p>
          <a:p>
            <a:pPr lvl="1">
              <a:lnSpc>
                <a:spcPts val="3800"/>
              </a:lnSpc>
            </a:pPr>
            <a:r>
              <a:rPr lang="en-US" sz="2400" dirty="0"/>
              <a:t>• </a:t>
            </a:r>
            <a:r>
              <a:rPr lang="hu-HU" sz="2400" dirty="0" smtClean="0"/>
              <a:t>let</a:t>
            </a:r>
            <a:r>
              <a:rPr lang="en-US" sz="2400" dirty="0" smtClean="0"/>
              <a:t> </a:t>
            </a:r>
            <a:r>
              <a:rPr lang="en-US" sz="2400" dirty="0"/>
              <a:t>color = </a:t>
            </a:r>
            <a:r>
              <a:rPr lang="en-US" sz="2400" dirty="0" err="1"/>
              <a:t>Color.Blue</a:t>
            </a:r>
            <a:r>
              <a:rPr lang="en-US" sz="2400" dirty="0"/>
              <a:t>;</a:t>
            </a:r>
            <a:endParaRPr lang="hu-HU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8961"/>
          <a:stretch/>
        </p:blipFill>
        <p:spPr>
          <a:xfrm>
            <a:off x="6588736" y="4595244"/>
            <a:ext cx="2555264" cy="226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0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76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3800"/>
              </a:lnSpc>
            </a:pPr>
            <a:r>
              <a:rPr lang="hu-HU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Utasítások</a:t>
            </a:r>
            <a:endParaRPr lang="en-US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800"/>
              </a:lnSpc>
            </a:pPr>
            <a:r>
              <a:rPr lang="en-US" sz="2400" dirty="0" smtClean="0"/>
              <a:t>• </a:t>
            </a:r>
            <a:r>
              <a:rPr lang="hu-HU" sz="2400" dirty="0" smtClean="0">
                <a:solidFill>
                  <a:srgbClr val="FF0000"/>
                </a:solidFill>
              </a:rPr>
              <a:t>if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 smtClean="0"/>
              <a:t>if (</a:t>
            </a:r>
            <a:r>
              <a:rPr lang="hu-HU" sz="2400" i="1" dirty="0" smtClean="0"/>
              <a:t>feltétel</a:t>
            </a:r>
            <a:r>
              <a:rPr lang="en-US" sz="2400" dirty="0" smtClean="0"/>
              <a:t>) </a:t>
            </a:r>
            <a:endParaRPr lang="en-US" sz="2400" dirty="0"/>
          </a:p>
          <a:p>
            <a:pPr lvl="1"/>
            <a:r>
              <a:rPr lang="en-US" sz="2400" dirty="0"/>
              <a:t>{</a:t>
            </a:r>
          </a:p>
          <a:p>
            <a:pPr lvl="1"/>
            <a:r>
              <a:rPr lang="en-US" sz="2400" dirty="0"/>
              <a:t>    </a:t>
            </a:r>
            <a:r>
              <a:rPr lang="en-US" sz="2400" dirty="0" smtClean="0"/>
              <a:t>//</a:t>
            </a:r>
            <a:r>
              <a:rPr lang="hu-HU" sz="2400" dirty="0"/>
              <a:t> végrehajtandó kódblokk</a:t>
            </a:r>
            <a:endParaRPr lang="en-US" sz="2400" dirty="0"/>
          </a:p>
          <a:p>
            <a:pPr lvl="1"/>
            <a:r>
              <a:rPr lang="en-US" sz="2400" dirty="0"/>
              <a:t>} </a:t>
            </a:r>
          </a:p>
          <a:p>
            <a:pPr lvl="1"/>
            <a:r>
              <a:rPr lang="en-US" sz="2400" dirty="0"/>
              <a:t>else if (</a:t>
            </a:r>
            <a:r>
              <a:rPr lang="en-US" sz="2400" dirty="0" err="1"/>
              <a:t>feltétel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{</a:t>
            </a:r>
          </a:p>
          <a:p>
            <a:pPr lvl="1"/>
            <a:r>
              <a:rPr lang="en-US" sz="2400" dirty="0"/>
              <a:t>    // </a:t>
            </a:r>
            <a:r>
              <a:rPr lang="en-US" sz="2400" dirty="0" err="1"/>
              <a:t>végrehajtandó</a:t>
            </a:r>
            <a:r>
              <a:rPr lang="en-US" sz="2400" dirty="0"/>
              <a:t> </a:t>
            </a:r>
            <a:r>
              <a:rPr lang="en-US" sz="2400" dirty="0" err="1" smtClean="0"/>
              <a:t>kódblokk</a:t>
            </a:r>
            <a:endParaRPr lang="en-US" sz="2400" dirty="0"/>
          </a:p>
          <a:p>
            <a:pPr lvl="1"/>
            <a:r>
              <a:rPr lang="en-US" sz="2400" dirty="0"/>
              <a:t>}</a:t>
            </a:r>
          </a:p>
          <a:p>
            <a:pPr lvl="1"/>
            <a:r>
              <a:rPr lang="en-US" sz="2400" dirty="0"/>
              <a:t>else if (</a:t>
            </a:r>
            <a:r>
              <a:rPr lang="en-US" sz="2400" dirty="0" err="1" smtClean="0"/>
              <a:t>feltétel</a:t>
            </a:r>
            <a:r>
              <a:rPr lang="en-US" sz="2400" dirty="0" smtClean="0"/>
              <a:t>) </a:t>
            </a:r>
          </a:p>
          <a:p>
            <a:pPr lvl="1"/>
            <a:r>
              <a:rPr lang="en-US" sz="2400" dirty="0" smtClean="0"/>
              <a:t>{</a:t>
            </a:r>
          </a:p>
          <a:p>
            <a:pPr lvl="1"/>
            <a:r>
              <a:rPr lang="en-US" sz="2400" dirty="0"/>
              <a:t>    // </a:t>
            </a:r>
            <a:r>
              <a:rPr lang="en-US" sz="2400" dirty="0" err="1"/>
              <a:t>végrehajtandó</a:t>
            </a:r>
            <a:r>
              <a:rPr lang="en-US" sz="2400" dirty="0"/>
              <a:t> </a:t>
            </a:r>
            <a:r>
              <a:rPr lang="en-US" sz="2400" dirty="0" err="1" smtClean="0"/>
              <a:t>kódblokk</a:t>
            </a:r>
            <a:endParaRPr lang="en-US" sz="2400" dirty="0"/>
          </a:p>
          <a:p>
            <a:pPr lvl="1"/>
            <a:r>
              <a:rPr lang="en-US" sz="2400" dirty="0" smtClean="0"/>
              <a:t>}</a:t>
            </a:r>
            <a:endParaRPr lang="hu-HU" sz="2400" dirty="0" smtClean="0"/>
          </a:p>
          <a:p>
            <a:pPr lvl="1"/>
            <a:r>
              <a:rPr lang="en-US" sz="2400" dirty="0" smtClean="0"/>
              <a:t>e</a:t>
            </a:r>
            <a:r>
              <a:rPr lang="hu-HU" sz="2400" dirty="0" smtClean="0"/>
              <a:t>lse</a:t>
            </a:r>
          </a:p>
          <a:p>
            <a:pPr lvl="1"/>
            <a:r>
              <a:rPr lang="en-US" sz="2400" dirty="0" smtClean="0"/>
              <a:t>{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   // </a:t>
            </a:r>
            <a:r>
              <a:rPr lang="en-US" sz="2400" dirty="0" err="1"/>
              <a:t>végrehajtandó</a:t>
            </a:r>
            <a:r>
              <a:rPr lang="en-US" sz="2400" dirty="0"/>
              <a:t> </a:t>
            </a:r>
            <a:r>
              <a:rPr lang="en-US" sz="2400" dirty="0" err="1" smtClean="0"/>
              <a:t>kódblokk</a:t>
            </a:r>
            <a:endParaRPr lang="en-US" sz="2400" dirty="0"/>
          </a:p>
          <a:p>
            <a:pPr lvl="1"/>
            <a:r>
              <a:rPr lang="en-US" sz="2400" dirty="0" smtClean="0"/>
              <a:t>}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41904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83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3800"/>
              </a:lnSpc>
            </a:pPr>
            <a:r>
              <a:rPr lang="hu-HU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Utasítások</a:t>
            </a:r>
            <a:endParaRPr lang="en-US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800"/>
              </a:lnSpc>
            </a:pPr>
            <a:r>
              <a:rPr lang="en-US" sz="2400" dirty="0" smtClean="0"/>
              <a:t>• </a:t>
            </a:r>
            <a:r>
              <a:rPr lang="en-US" sz="2400" dirty="0" smtClean="0">
                <a:solidFill>
                  <a:srgbClr val="FF0000"/>
                </a:solidFill>
              </a:rPr>
              <a:t>switch</a:t>
            </a:r>
          </a:p>
          <a:p>
            <a:pPr lvl="1"/>
            <a:r>
              <a:rPr lang="en-US" sz="2100" dirty="0" smtClean="0"/>
              <a:t>switch(</a:t>
            </a:r>
            <a:r>
              <a:rPr lang="en-US" sz="2100" b="1" dirty="0" err="1" smtClean="0"/>
              <a:t>kifejez</a:t>
            </a:r>
            <a:r>
              <a:rPr lang="hu-HU" sz="2100" b="1" dirty="0" smtClean="0"/>
              <a:t>és</a:t>
            </a:r>
            <a:r>
              <a:rPr lang="en-US" sz="2100" dirty="0" smtClean="0"/>
              <a:t>)</a:t>
            </a:r>
          </a:p>
          <a:p>
            <a:pPr lvl="1"/>
            <a:r>
              <a:rPr lang="en-US" sz="2100" dirty="0" smtClean="0"/>
              <a:t>{ </a:t>
            </a:r>
          </a:p>
          <a:p>
            <a:pPr lvl="1"/>
            <a:r>
              <a:rPr lang="en-US" sz="2100" dirty="0" smtClean="0"/>
              <a:t>   case</a:t>
            </a:r>
            <a:r>
              <a:rPr lang="hu-HU" sz="2100" dirty="0" smtClean="0"/>
              <a:t> </a:t>
            </a:r>
            <a:r>
              <a:rPr lang="hu-HU" sz="2100" b="1" dirty="0" smtClean="0"/>
              <a:t>kifejezés értéke1</a:t>
            </a:r>
            <a:r>
              <a:rPr lang="en-US" sz="2100" dirty="0" smtClean="0"/>
              <a:t>:</a:t>
            </a:r>
          </a:p>
          <a:p>
            <a:pPr lvl="1"/>
            <a:r>
              <a:rPr lang="en-US" sz="2100" dirty="0" smtClean="0"/>
              <a:t>  { </a:t>
            </a:r>
          </a:p>
          <a:p>
            <a:pPr lvl="1"/>
            <a:r>
              <a:rPr lang="en-US" sz="2100" dirty="0" smtClean="0"/>
              <a:t>      // </a:t>
            </a:r>
            <a:r>
              <a:rPr lang="en-US" sz="2100" dirty="0" err="1" smtClean="0"/>
              <a:t>végrehajtandó</a:t>
            </a:r>
            <a:r>
              <a:rPr lang="en-US" sz="2100" dirty="0" smtClean="0"/>
              <a:t> </a:t>
            </a:r>
            <a:r>
              <a:rPr lang="en-US" sz="2100" dirty="0" err="1" smtClean="0"/>
              <a:t>kódblokk</a:t>
            </a:r>
            <a:r>
              <a:rPr lang="en-US" sz="2100" dirty="0" smtClean="0"/>
              <a:t> </a:t>
            </a:r>
          </a:p>
          <a:p>
            <a:pPr lvl="1"/>
            <a:r>
              <a:rPr lang="en-US" sz="2100" dirty="0" smtClean="0"/>
              <a:t>      break; </a:t>
            </a:r>
          </a:p>
          <a:p>
            <a:pPr lvl="1"/>
            <a:r>
              <a:rPr lang="en-US" sz="2100" dirty="0" smtClean="0"/>
              <a:t>   } </a:t>
            </a:r>
          </a:p>
          <a:p>
            <a:pPr lvl="1"/>
            <a:r>
              <a:rPr lang="en-US" sz="2100" dirty="0" smtClean="0"/>
              <a:t>   case </a:t>
            </a:r>
            <a:r>
              <a:rPr lang="hu-HU" sz="2100" b="1" dirty="0" smtClean="0"/>
              <a:t>kifejezés értéke</a:t>
            </a:r>
            <a:r>
              <a:rPr lang="en-US" sz="2100" b="1" dirty="0" smtClean="0"/>
              <a:t>2</a:t>
            </a:r>
            <a:r>
              <a:rPr lang="en-US" sz="2100" dirty="0" smtClean="0"/>
              <a:t>:</a:t>
            </a:r>
          </a:p>
          <a:p>
            <a:pPr lvl="1"/>
            <a:r>
              <a:rPr lang="en-US" sz="2100" dirty="0" smtClean="0"/>
              <a:t>   { </a:t>
            </a:r>
          </a:p>
          <a:p>
            <a:pPr lvl="1"/>
            <a:r>
              <a:rPr lang="en-US" sz="2100" dirty="0" smtClean="0"/>
              <a:t>      // </a:t>
            </a:r>
            <a:r>
              <a:rPr lang="en-US" sz="2100" dirty="0" err="1" smtClean="0"/>
              <a:t>végrehajtandó</a:t>
            </a:r>
            <a:r>
              <a:rPr lang="en-US" sz="2100" dirty="0" smtClean="0"/>
              <a:t> </a:t>
            </a:r>
            <a:r>
              <a:rPr lang="en-US" sz="2100" dirty="0" err="1" smtClean="0"/>
              <a:t>kódblokk</a:t>
            </a:r>
            <a:endParaRPr lang="en-US" sz="2100" dirty="0" smtClean="0"/>
          </a:p>
          <a:p>
            <a:pPr lvl="1"/>
            <a:r>
              <a:rPr lang="en-US" sz="2100" dirty="0" smtClean="0"/>
              <a:t>      break; </a:t>
            </a:r>
          </a:p>
          <a:p>
            <a:pPr lvl="1"/>
            <a:r>
              <a:rPr lang="en-US" sz="2100" dirty="0" smtClean="0"/>
              <a:t>   } </a:t>
            </a:r>
          </a:p>
          <a:p>
            <a:pPr lvl="1"/>
            <a:r>
              <a:rPr lang="en-US" sz="2100" dirty="0" smtClean="0"/>
              <a:t>   default:</a:t>
            </a:r>
          </a:p>
          <a:p>
            <a:pPr lvl="1"/>
            <a:r>
              <a:rPr lang="en-US" sz="2100" dirty="0" smtClean="0"/>
              <a:t>   { </a:t>
            </a:r>
          </a:p>
          <a:p>
            <a:pPr lvl="1"/>
            <a:r>
              <a:rPr lang="en-US" sz="2100" dirty="0" smtClean="0"/>
              <a:t>      // </a:t>
            </a:r>
            <a:r>
              <a:rPr lang="en-US" sz="2100" dirty="0" err="1" smtClean="0"/>
              <a:t>végrehajtandó</a:t>
            </a:r>
            <a:r>
              <a:rPr lang="en-US" sz="2100" dirty="0" smtClean="0"/>
              <a:t> </a:t>
            </a:r>
            <a:r>
              <a:rPr lang="en-US" sz="2100" dirty="0" err="1" smtClean="0"/>
              <a:t>kódblokk</a:t>
            </a:r>
            <a:endParaRPr lang="en-US" sz="2100" dirty="0" smtClean="0"/>
          </a:p>
          <a:p>
            <a:pPr lvl="1"/>
            <a:r>
              <a:rPr lang="en-US" sz="2100" dirty="0" smtClean="0"/>
              <a:t>      break; </a:t>
            </a:r>
          </a:p>
          <a:p>
            <a:pPr lvl="1"/>
            <a:r>
              <a:rPr lang="en-US" sz="2100" dirty="0" smtClean="0"/>
              <a:t>   } </a:t>
            </a:r>
          </a:p>
          <a:p>
            <a:pPr lvl="1"/>
            <a:r>
              <a:rPr lang="en-US" sz="2100" dirty="0" smtClean="0"/>
              <a:t>}</a:t>
            </a:r>
            <a:endParaRPr lang="en-US" sz="2100" dirty="0"/>
          </a:p>
        </p:txBody>
      </p:sp>
      <p:sp>
        <p:nvSpPr>
          <p:cNvPr id="4" name="Rectangle 3"/>
          <p:cNvSpPr/>
          <p:nvPr/>
        </p:nvSpPr>
        <p:spPr>
          <a:xfrm>
            <a:off x="4572000" y="379591"/>
            <a:ext cx="4572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let day : number = 4;</a:t>
            </a:r>
          </a:p>
          <a:p>
            <a:endParaRPr lang="en-US" sz="1400" dirty="0"/>
          </a:p>
          <a:p>
            <a:r>
              <a:rPr lang="en-US" sz="1400" dirty="0"/>
              <a:t>switch (</a:t>
            </a:r>
            <a:r>
              <a:rPr lang="en-US" sz="1400" b="1" dirty="0"/>
              <a:t>day</a:t>
            </a:r>
            <a:r>
              <a:rPr lang="en-US" sz="1400" dirty="0"/>
              <a:t>) {</a:t>
            </a:r>
          </a:p>
          <a:p>
            <a:r>
              <a:rPr lang="en-US" sz="1400" dirty="0"/>
              <a:t>    case </a:t>
            </a:r>
            <a:r>
              <a:rPr lang="en-US" sz="1400" b="1" dirty="0"/>
              <a:t>0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console.log("It is a Sunday.");</a:t>
            </a:r>
          </a:p>
          <a:p>
            <a:r>
              <a:rPr lang="en-US" sz="1400" dirty="0"/>
              <a:t>        break;</a:t>
            </a:r>
          </a:p>
          <a:p>
            <a:r>
              <a:rPr lang="en-US" sz="1400" dirty="0"/>
              <a:t>    case </a:t>
            </a:r>
            <a:r>
              <a:rPr lang="en-US" sz="1400" b="1" dirty="0"/>
              <a:t>1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console.log("It is a Monday.");</a:t>
            </a:r>
          </a:p>
          <a:p>
            <a:r>
              <a:rPr lang="en-US" sz="1400" dirty="0"/>
              <a:t>        break;</a:t>
            </a:r>
          </a:p>
          <a:p>
            <a:r>
              <a:rPr lang="en-US" sz="1400" dirty="0"/>
              <a:t>    case </a:t>
            </a:r>
            <a:r>
              <a:rPr lang="en-US" sz="1400" b="1" dirty="0"/>
              <a:t>2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console.log("It is a Tuesday.");</a:t>
            </a:r>
          </a:p>
          <a:p>
            <a:r>
              <a:rPr lang="en-US" sz="1400" dirty="0"/>
              <a:t>        break;</a:t>
            </a:r>
          </a:p>
          <a:p>
            <a:r>
              <a:rPr lang="en-US" sz="1400" dirty="0"/>
              <a:t>    case </a:t>
            </a:r>
            <a:r>
              <a:rPr lang="en-US" sz="1400" b="1" dirty="0"/>
              <a:t>3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console.log("It is a Wednesday.");</a:t>
            </a:r>
          </a:p>
          <a:p>
            <a:r>
              <a:rPr lang="en-US" sz="1400" dirty="0"/>
              <a:t>        break;</a:t>
            </a:r>
          </a:p>
          <a:p>
            <a:r>
              <a:rPr lang="en-US" sz="1400" dirty="0"/>
              <a:t>    case </a:t>
            </a:r>
            <a:r>
              <a:rPr lang="en-US" sz="1400" b="1" dirty="0"/>
              <a:t>4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console.log("It is a Thursday.");</a:t>
            </a:r>
          </a:p>
          <a:p>
            <a:r>
              <a:rPr lang="en-US" sz="1400" dirty="0"/>
              <a:t>        break;</a:t>
            </a:r>
          </a:p>
          <a:p>
            <a:r>
              <a:rPr lang="en-US" sz="1400" dirty="0"/>
              <a:t>    case </a:t>
            </a:r>
            <a:r>
              <a:rPr lang="en-US" sz="1400" b="1" dirty="0"/>
              <a:t>5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console.log("It is a Friday.");</a:t>
            </a:r>
          </a:p>
          <a:p>
            <a:r>
              <a:rPr lang="en-US" sz="1400" dirty="0"/>
              <a:t>        break;</a:t>
            </a:r>
          </a:p>
          <a:p>
            <a:r>
              <a:rPr lang="en-US" sz="1400" dirty="0"/>
              <a:t>    case </a:t>
            </a:r>
            <a:r>
              <a:rPr lang="en-US" sz="1400" b="1" dirty="0"/>
              <a:t>6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console.log("It is a Saturday.");</a:t>
            </a:r>
          </a:p>
          <a:p>
            <a:r>
              <a:rPr lang="en-US" sz="1400" dirty="0"/>
              <a:t>        break;</a:t>
            </a:r>
          </a:p>
          <a:p>
            <a:r>
              <a:rPr lang="en-US" sz="1400" dirty="0"/>
              <a:t>    default:</a:t>
            </a:r>
          </a:p>
          <a:p>
            <a:r>
              <a:rPr lang="en-US" sz="1400" dirty="0"/>
              <a:t>        console.log("No such day exists!");</a:t>
            </a:r>
          </a:p>
          <a:p>
            <a:r>
              <a:rPr lang="en-US" sz="1400" dirty="0"/>
              <a:t>        break;</a:t>
            </a:r>
          </a:p>
          <a:p>
            <a:r>
              <a:rPr lang="en-US" sz="1400" dirty="0"/>
              <a:t>}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52962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26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3800"/>
              </a:lnSpc>
            </a:pPr>
            <a:r>
              <a:rPr lang="hu-HU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Utasítások</a:t>
            </a:r>
            <a:endParaRPr lang="en-US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800"/>
              </a:lnSpc>
            </a:pPr>
            <a:r>
              <a:rPr lang="en-US" sz="2400" dirty="0" smtClean="0"/>
              <a:t>• </a:t>
            </a:r>
            <a:r>
              <a:rPr lang="hu-HU" sz="2400" dirty="0" smtClean="0">
                <a:solidFill>
                  <a:srgbClr val="FF0000"/>
                </a:solidFill>
              </a:rPr>
              <a:t>FOR ciklus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 smtClean="0"/>
              <a:t>for</a:t>
            </a:r>
            <a:r>
              <a:rPr lang="nl-NL" dirty="0" smtClean="0"/>
              <a:t> </a:t>
            </a:r>
            <a:r>
              <a:rPr lang="hu-HU" dirty="0" smtClean="0"/>
              <a:t>ciklus</a:t>
            </a:r>
          </a:p>
          <a:p>
            <a:pPr lvl="1"/>
            <a:endParaRPr lang="hu-HU" dirty="0" smtClean="0"/>
          </a:p>
          <a:p>
            <a:pPr lvl="2"/>
            <a:r>
              <a:rPr lang="hu-HU" dirty="0"/>
              <a:t>for (let i = 0; i &lt; 3; i</a:t>
            </a:r>
            <a:r>
              <a:rPr lang="hu-HU" dirty="0" smtClean="0"/>
              <a:t>++)</a:t>
            </a:r>
          </a:p>
          <a:p>
            <a:pPr lvl="2"/>
            <a:r>
              <a:rPr lang="hu-HU" dirty="0" smtClean="0"/>
              <a:t>{</a:t>
            </a:r>
            <a:endParaRPr lang="hu-HU" dirty="0"/>
          </a:p>
          <a:p>
            <a:pPr lvl="2"/>
            <a:r>
              <a:rPr lang="hu-HU" dirty="0"/>
              <a:t>  console.log ("Block statement execution no." + i);</a:t>
            </a:r>
          </a:p>
          <a:p>
            <a:pPr lvl="2"/>
            <a:r>
              <a:rPr lang="hu-HU" dirty="0" smtClean="0"/>
              <a:t>}</a:t>
            </a:r>
          </a:p>
          <a:p>
            <a:pPr lvl="2"/>
            <a:endParaRPr lang="hu-HU" dirty="0"/>
          </a:p>
          <a:p>
            <a:pPr lvl="2"/>
            <a:endParaRPr lang="en-US" dirty="0"/>
          </a:p>
          <a:p>
            <a:pPr lvl="2"/>
            <a:r>
              <a:rPr lang="hu-HU" dirty="0" smtClean="0"/>
              <a:t>Eredmény</a:t>
            </a:r>
            <a:r>
              <a:rPr lang="en-US" dirty="0" smtClean="0"/>
              <a:t>:</a:t>
            </a:r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Block statement execution no.0</a:t>
            </a:r>
          </a:p>
          <a:p>
            <a:pPr lvl="2"/>
            <a:r>
              <a:rPr lang="en-US" dirty="0"/>
              <a:t>Block statement execution no.1</a:t>
            </a:r>
          </a:p>
          <a:p>
            <a:pPr lvl="2"/>
            <a:r>
              <a:rPr lang="en-US" dirty="0"/>
              <a:t>Block statement execution no.2</a:t>
            </a:r>
          </a:p>
          <a:p>
            <a:pPr lvl="2"/>
            <a:endParaRPr lang="en-US" dirty="0"/>
          </a:p>
          <a:p>
            <a:pPr lvl="2"/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 smtClean="0"/>
              <a:t>for</a:t>
            </a:r>
            <a:r>
              <a:rPr lang="nl-NL" b="1" dirty="0"/>
              <a:t>..of </a:t>
            </a:r>
            <a:r>
              <a:rPr lang="hu-HU" dirty="0" smtClean="0"/>
              <a:t>ciklus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/>
              <a:t>for..in </a:t>
            </a:r>
            <a:r>
              <a:rPr lang="hu-HU" dirty="0" smtClean="0"/>
              <a:t>ciklus</a:t>
            </a:r>
            <a:endParaRPr lang="nl-NL" dirty="0"/>
          </a:p>
          <a:p>
            <a:pPr lvl="1">
              <a:lnSpc>
                <a:spcPts val="3800"/>
              </a:lnSpc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81533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4390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3800"/>
              </a:lnSpc>
            </a:pPr>
            <a:r>
              <a:rPr lang="hu-H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Utasítások</a:t>
            </a:r>
            <a:endParaRPr lang="en-US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800"/>
              </a:lnSpc>
            </a:pPr>
            <a:r>
              <a:rPr lang="en-US" sz="2400" dirty="0" smtClean="0"/>
              <a:t>• </a:t>
            </a:r>
            <a:r>
              <a:rPr lang="hu-HU" sz="2400" dirty="0" smtClean="0">
                <a:solidFill>
                  <a:srgbClr val="FF0000"/>
                </a:solidFill>
              </a:rPr>
              <a:t>FOR ciklus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/>
              <a:t>for..of </a:t>
            </a:r>
            <a:r>
              <a:rPr lang="hu-HU" dirty="0" smtClean="0"/>
              <a:t>ciklus</a:t>
            </a:r>
          </a:p>
          <a:p>
            <a:pPr lvl="1"/>
            <a:endParaRPr lang="hu-HU" dirty="0" smtClean="0"/>
          </a:p>
          <a:p>
            <a:pPr lvl="2"/>
            <a:r>
              <a:rPr lang="nn-NO" dirty="0"/>
              <a:t>let </a:t>
            </a:r>
            <a:r>
              <a:rPr lang="hu-HU" dirty="0" smtClean="0"/>
              <a:t>data</a:t>
            </a:r>
            <a:r>
              <a:rPr lang="nn-NO" dirty="0" smtClean="0"/>
              <a:t> </a:t>
            </a:r>
            <a:r>
              <a:rPr lang="nn-NO" dirty="0"/>
              <a:t>= [10, 20, 30, 40];</a:t>
            </a:r>
          </a:p>
          <a:p>
            <a:pPr lvl="2"/>
            <a:endParaRPr lang="nn-NO" dirty="0"/>
          </a:p>
          <a:p>
            <a:pPr lvl="2"/>
            <a:r>
              <a:rPr lang="nn-NO" dirty="0"/>
              <a:t>for (var </a:t>
            </a:r>
            <a:r>
              <a:rPr lang="hu-HU" dirty="0" smtClean="0"/>
              <a:t>x</a:t>
            </a:r>
            <a:r>
              <a:rPr lang="nn-NO" dirty="0" smtClean="0"/>
              <a:t> </a:t>
            </a:r>
            <a:r>
              <a:rPr lang="nn-NO" dirty="0"/>
              <a:t>of </a:t>
            </a:r>
            <a:r>
              <a:rPr lang="hu-HU" dirty="0" smtClean="0"/>
              <a:t>data</a:t>
            </a:r>
            <a:r>
              <a:rPr lang="nn-NO" dirty="0" smtClean="0"/>
              <a:t>)</a:t>
            </a:r>
            <a:endParaRPr lang="hu-HU" dirty="0" smtClean="0"/>
          </a:p>
          <a:p>
            <a:pPr lvl="2"/>
            <a:r>
              <a:rPr lang="nn-NO" dirty="0" smtClean="0"/>
              <a:t>{</a:t>
            </a:r>
            <a:endParaRPr lang="nn-NO" dirty="0"/>
          </a:p>
          <a:p>
            <a:pPr lvl="2"/>
            <a:r>
              <a:rPr lang="nn-NO" dirty="0"/>
              <a:t>  </a:t>
            </a:r>
            <a:r>
              <a:rPr lang="nn-NO" dirty="0" smtClean="0"/>
              <a:t>console.log(</a:t>
            </a:r>
            <a:r>
              <a:rPr lang="hu-HU" dirty="0" smtClean="0"/>
              <a:t>x</a:t>
            </a:r>
            <a:r>
              <a:rPr lang="nn-NO" dirty="0" smtClean="0"/>
              <a:t>);</a:t>
            </a:r>
            <a:endParaRPr lang="nn-NO" dirty="0"/>
          </a:p>
          <a:p>
            <a:pPr lvl="2"/>
            <a:r>
              <a:rPr lang="nn-NO" dirty="0"/>
              <a:t>}</a:t>
            </a:r>
            <a:endParaRPr lang="hu-HU" dirty="0"/>
          </a:p>
          <a:p>
            <a:pPr lvl="2"/>
            <a:endParaRPr lang="en-US" dirty="0"/>
          </a:p>
          <a:p>
            <a:pPr lvl="2"/>
            <a:r>
              <a:rPr lang="hu-HU" dirty="0" smtClean="0"/>
              <a:t>Eredmény</a:t>
            </a:r>
            <a:r>
              <a:rPr lang="en-US" dirty="0" smtClean="0"/>
              <a:t>:</a:t>
            </a:r>
            <a:endParaRPr lang="en-US" dirty="0"/>
          </a:p>
          <a:p>
            <a:pPr lvl="2"/>
            <a:endParaRPr lang="en-US" dirty="0"/>
          </a:p>
          <a:p>
            <a:pPr lvl="2"/>
            <a:r>
              <a:rPr lang="nn-NO" dirty="0"/>
              <a:t>10, 20, 30, 40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7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89488" y="255597"/>
            <a:ext cx="336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Miért is pánikolunk?</a:t>
            </a:r>
            <a:endParaRPr lang="hu-H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580965" y="2929510"/>
            <a:ext cx="456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800" dirty="0" smtClean="0"/>
              <a:t>Talán ezért !!!</a:t>
            </a:r>
          </a:p>
        </p:txBody>
      </p:sp>
      <p:sp>
        <p:nvSpPr>
          <p:cNvPr id="8" name="Rectangle 7"/>
          <p:cNvSpPr/>
          <p:nvPr/>
        </p:nvSpPr>
        <p:spPr>
          <a:xfrm>
            <a:off x="86018" y="874766"/>
            <a:ext cx="4485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var </a:t>
            </a:r>
            <a:r>
              <a:rPr lang="hu-HU" dirty="0" smtClean="0"/>
              <a:t>i = 2</a:t>
            </a:r>
            <a:r>
              <a:rPr lang="hu-HU" dirty="0"/>
              <a:t>;  </a:t>
            </a:r>
          </a:p>
          <a:p>
            <a:r>
              <a:rPr lang="hu-HU" dirty="0"/>
              <a:t>var </a:t>
            </a:r>
            <a:r>
              <a:rPr lang="hu-HU" dirty="0" smtClean="0"/>
              <a:t>j = 3</a:t>
            </a:r>
            <a:r>
              <a:rPr lang="hu-HU" dirty="0"/>
              <a:t>;  </a:t>
            </a:r>
          </a:p>
          <a:p>
            <a:r>
              <a:rPr lang="hu-HU" dirty="0"/>
              <a:t>var </a:t>
            </a:r>
            <a:r>
              <a:rPr lang="hu-HU" dirty="0" smtClean="0"/>
              <a:t>result </a:t>
            </a:r>
            <a:r>
              <a:rPr lang="hu-HU" dirty="0"/>
              <a:t>= </a:t>
            </a:r>
            <a:r>
              <a:rPr lang="hu-HU" dirty="0" smtClean="0"/>
              <a:t>i </a:t>
            </a:r>
            <a:r>
              <a:rPr lang="hu-HU" dirty="0"/>
              <a:t>+ </a:t>
            </a:r>
            <a:r>
              <a:rPr lang="hu-HU" dirty="0" smtClean="0"/>
              <a:t>j; </a:t>
            </a:r>
            <a:endParaRPr lang="hu-HU" dirty="0"/>
          </a:p>
        </p:txBody>
      </p:sp>
      <p:sp>
        <p:nvSpPr>
          <p:cNvPr id="9" name="Rectangle 8"/>
          <p:cNvSpPr/>
          <p:nvPr/>
        </p:nvSpPr>
        <p:spPr>
          <a:xfrm>
            <a:off x="86018" y="2364993"/>
            <a:ext cx="4485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hu-HU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>
                <a:solidFill>
                  <a:srgbClr val="A52A2A"/>
                </a:solidFill>
              </a:rPr>
              <a:t>"Hello "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hu-HU" dirty="0" smtClean="0">
                <a:solidFill>
                  <a:srgbClr val="000000"/>
                </a:solidFill>
              </a:rPr>
              <a:t>j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>
                <a:solidFill>
                  <a:srgbClr val="A52A2A"/>
                </a:solidFill>
              </a:rPr>
              <a:t>"world!"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res</a:t>
            </a:r>
            <a:r>
              <a:rPr lang="hu-HU" dirty="0" smtClean="0">
                <a:solidFill>
                  <a:srgbClr val="000000"/>
                </a:solidFill>
              </a:rPr>
              <a:t>ult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hu-HU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concat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hu-HU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);</a:t>
            </a:r>
            <a:endParaRPr lang="hu-HU" dirty="0"/>
          </a:p>
        </p:txBody>
      </p:sp>
      <p:sp>
        <p:nvSpPr>
          <p:cNvPr id="10" name="Rectangle 9"/>
          <p:cNvSpPr/>
          <p:nvPr/>
        </p:nvSpPr>
        <p:spPr>
          <a:xfrm>
            <a:off x="4572000" y="1441663"/>
            <a:ext cx="4485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hu-HU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hu-HU" dirty="0" smtClean="0">
                <a:solidFill>
                  <a:srgbClr val="A52A2A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hu-HU" dirty="0" smtClean="0">
                <a:solidFill>
                  <a:srgbClr val="000000"/>
                </a:solidFill>
              </a:rPr>
              <a:t>j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 smtClean="0">
                <a:solidFill>
                  <a:srgbClr val="A52A2A"/>
                </a:solidFill>
              </a:rPr>
              <a:t>„</a:t>
            </a:r>
            <a:r>
              <a:rPr lang="hu-HU" dirty="0" smtClean="0">
                <a:solidFill>
                  <a:srgbClr val="A52A2A"/>
                </a:solidFill>
              </a:rPr>
              <a:t>two</a:t>
            </a:r>
            <a:r>
              <a:rPr lang="en-US" dirty="0" smtClean="0">
                <a:solidFill>
                  <a:srgbClr val="A52A2A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res</a:t>
            </a:r>
            <a:r>
              <a:rPr lang="hu-HU" dirty="0" smtClean="0">
                <a:solidFill>
                  <a:srgbClr val="000000"/>
                </a:solidFill>
              </a:rPr>
              <a:t>ult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hu-HU" dirty="0" smtClean="0">
                <a:solidFill>
                  <a:srgbClr val="000000"/>
                </a:solidFill>
              </a:rPr>
              <a:t>i + j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  <a:endParaRPr lang="hu-HU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24" y="1494141"/>
            <a:ext cx="1338409" cy="6750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24" y="3146609"/>
            <a:ext cx="1338409" cy="6750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97483" y="1647802"/>
            <a:ext cx="1544264" cy="152065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4983" y="4663578"/>
            <a:ext cx="44859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hu-HU" dirty="0" smtClean="0">
                <a:solidFill>
                  <a:srgbClr val="000000"/>
                </a:solidFill>
              </a:rPr>
              <a:t>perosn </a:t>
            </a:r>
            <a:r>
              <a:rPr lang="en-US" dirty="0" smtClean="0">
                <a:solidFill>
                  <a:srgbClr val="000000"/>
                </a:solidFill>
              </a:rPr>
              <a:t>=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name: </a:t>
            </a:r>
            <a:r>
              <a:rPr lang="en-US" dirty="0" smtClean="0">
                <a:solidFill>
                  <a:srgbClr val="A52A2A"/>
                </a:solidFill>
              </a:rPr>
              <a:t>„Jon Doe“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0000"/>
                </a:solidFill>
              </a:rPr>
              <a:t>age: </a:t>
            </a:r>
            <a:r>
              <a:rPr lang="en-US" dirty="0" smtClean="0">
                <a:solidFill>
                  <a:srgbClr val="A52A2A"/>
                </a:solidFill>
              </a:rPr>
              <a:t>33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en-US" dirty="0" err="1" smtClean="0">
                <a:solidFill>
                  <a:srgbClr val="000000"/>
                </a:solidFill>
              </a:rPr>
              <a:t>isStudent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 smtClean="0">
                <a:solidFill>
                  <a:srgbClr val="A52A2A"/>
                </a:solidFill>
              </a:rPr>
              <a:t>false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</a:rPr>
              <a:t>};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err="1" smtClean="0">
                <a:solidFill>
                  <a:srgbClr val="000000"/>
                </a:solidFill>
              </a:rPr>
              <a:t>person.age</a:t>
            </a:r>
            <a:r>
              <a:rPr lang="en-US" dirty="0" smtClean="0">
                <a:solidFill>
                  <a:srgbClr val="000000"/>
                </a:solidFill>
              </a:rPr>
              <a:t> = </a:t>
            </a:r>
            <a:r>
              <a:rPr lang="en-US" dirty="0" smtClean="0">
                <a:solidFill>
                  <a:srgbClr val="A52A2A"/>
                </a:solidFill>
              </a:rPr>
              <a:t>„41“</a:t>
            </a:r>
            <a:r>
              <a:rPr lang="hu-HU" dirty="0"/>
              <a:t>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9647" y="4294246"/>
            <a:ext cx="9057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u-HU" dirty="0"/>
              <a:t>És még nem is esett szó összetett adatszerkezetekről !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00401" y="4663577"/>
            <a:ext cx="58575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r>
              <a:rPr lang="hu-HU" dirty="0" smtClean="0"/>
              <a:t>ézzük a nehézségeket (a nyelv hibáit) OOP-i szemmel (hiszen mi ehez szoktunk):</a:t>
            </a:r>
          </a:p>
          <a:p>
            <a:pPr marL="285750" indent="-285750">
              <a:buFontTx/>
              <a:buChar char="-"/>
            </a:pPr>
            <a:r>
              <a:rPr lang="hu-HU" dirty="0" smtClean="0"/>
              <a:t>nincsennek konkrét őstípusok (mi a </a:t>
            </a:r>
            <a:r>
              <a:rPr lang="hu-HU" i="1" dirty="0" smtClean="0"/>
              <a:t>name</a:t>
            </a:r>
            <a:r>
              <a:rPr lang="hu-HU" dirty="0" smtClean="0"/>
              <a:t>, </a:t>
            </a:r>
            <a:r>
              <a:rPr lang="hu-HU" i="1" dirty="0" smtClean="0"/>
              <a:t>age, </a:t>
            </a:r>
            <a:r>
              <a:rPr lang="hu-HU" dirty="0" smtClean="0"/>
              <a:t>isStudent típusa !!!)</a:t>
            </a:r>
          </a:p>
          <a:p>
            <a:pPr marL="285750" indent="-285750">
              <a:buFontTx/>
              <a:buChar char="-"/>
            </a:pPr>
            <a:r>
              <a:rPr lang="hu-HU" dirty="0" smtClean="0"/>
              <a:t>a </a:t>
            </a:r>
            <a:r>
              <a:rPr lang="hu-HU" i="1" dirty="0" smtClean="0"/>
              <a:t>person </a:t>
            </a:r>
            <a:r>
              <a:rPr lang="hu-HU" dirty="0" smtClean="0"/>
              <a:t>objektumom milyen típusú</a:t>
            </a:r>
          </a:p>
          <a:p>
            <a:pPr marL="285750" indent="-285750">
              <a:buFontTx/>
              <a:buChar char="-"/>
            </a:pPr>
            <a:r>
              <a:rPr lang="hu-HU" dirty="0"/>
              <a:t>a </a:t>
            </a:r>
            <a:r>
              <a:rPr lang="hu-HU" i="1" dirty="0"/>
              <a:t>person </a:t>
            </a:r>
            <a:r>
              <a:rPr lang="hu-HU" dirty="0" smtClean="0"/>
              <a:t>objektumhoz bármikor hozzáadhatok új tulajdonságot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880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4390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3800"/>
              </a:lnSpc>
            </a:pPr>
            <a:r>
              <a:rPr lang="hu-H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Utasítások</a:t>
            </a:r>
            <a:endParaRPr lang="en-US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800"/>
              </a:lnSpc>
            </a:pPr>
            <a:r>
              <a:rPr lang="en-US" sz="2400" dirty="0" smtClean="0"/>
              <a:t>• </a:t>
            </a:r>
            <a:r>
              <a:rPr lang="hu-HU" sz="2400" dirty="0" smtClean="0">
                <a:solidFill>
                  <a:srgbClr val="FF0000"/>
                </a:solidFill>
              </a:rPr>
              <a:t>FOR ciklus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/>
              <a:t>for..of </a:t>
            </a:r>
            <a:r>
              <a:rPr lang="hu-HU" dirty="0" smtClean="0"/>
              <a:t>ciklus</a:t>
            </a:r>
          </a:p>
          <a:p>
            <a:pPr lvl="1"/>
            <a:endParaRPr lang="hu-HU" dirty="0" smtClean="0"/>
          </a:p>
          <a:p>
            <a:pPr lvl="2"/>
            <a:r>
              <a:rPr lang="en-US" dirty="0"/>
              <a:t>let </a:t>
            </a:r>
            <a:r>
              <a:rPr lang="hu-HU" dirty="0" smtClean="0"/>
              <a:t>data</a:t>
            </a:r>
            <a:r>
              <a:rPr lang="en-US" dirty="0" smtClean="0"/>
              <a:t> </a:t>
            </a:r>
            <a:r>
              <a:rPr lang="en-US" dirty="0"/>
              <a:t>= "Hello World";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for (</a:t>
            </a:r>
            <a:r>
              <a:rPr lang="en-US" dirty="0" err="1"/>
              <a:t>var</a:t>
            </a:r>
            <a:r>
              <a:rPr lang="en-US" dirty="0"/>
              <a:t> char of </a:t>
            </a:r>
            <a:r>
              <a:rPr lang="hu-HU" dirty="0" smtClean="0"/>
              <a:t>data</a:t>
            </a:r>
            <a:r>
              <a:rPr lang="en-US" dirty="0" smtClean="0"/>
              <a:t>)</a:t>
            </a:r>
            <a:endParaRPr lang="hu-HU" dirty="0" smtClean="0"/>
          </a:p>
          <a:p>
            <a:pPr lvl="2"/>
            <a:r>
              <a:rPr lang="en-US" dirty="0" smtClean="0"/>
              <a:t>{</a:t>
            </a:r>
            <a:endParaRPr lang="en-US" dirty="0"/>
          </a:p>
          <a:p>
            <a:pPr lvl="2"/>
            <a:r>
              <a:rPr lang="en-US" dirty="0"/>
              <a:t>  console.log(char</a:t>
            </a:r>
            <a:r>
              <a:rPr lang="en-US" dirty="0" smtClean="0"/>
              <a:t>);</a:t>
            </a:r>
            <a:endParaRPr lang="hu-HU" dirty="0" smtClean="0"/>
          </a:p>
          <a:p>
            <a:pPr lvl="2"/>
            <a:r>
              <a:rPr lang="en-US" dirty="0" smtClean="0"/>
              <a:t>}</a:t>
            </a:r>
            <a:endParaRPr lang="en-US" dirty="0"/>
          </a:p>
          <a:p>
            <a:pPr lvl="2"/>
            <a:endParaRPr lang="hu-HU" dirty="0" smtClean="0"/>
          </a:p>
          <a:p>
            <a:pPr lvl="2"/>
            <a:r>
              <a:rPr lang="hu-HU" dirty="0" smtClean="0"/>
              <a:t>Eredmény</a:t>
            </a:r>
            <a:r>
              <a:rPr lang="en-US" dirty="0" smtClean="0"/>
              <a:t>:</a:t>
            </a:r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H e l </a:t>
            </a:r>
            <a:r>
              <a:rPr lang="en-US" dirty="0" err="1"/>
              <a:t>l</a:t>
            </a:r>
            <a:r>
              <a:rPr lang="en-US" dirty="0"/>
              <a:t> o  W o r l d</a:t>
            </a:r>
          </a:p>
        </p:txBody>
      </p:sp>
    </p:spTree>
    <p:extLst>
      <p:ext uri="{BB962C8B-B14F-4D97-AF65-F5344CB8AC3E}">
        <p14:creationId xmlns:p14="http://schemas.microsoft.com/office/powerpoint/2010/main" val="238517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3836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3800"/>
              </a:lnSpc>
            </a:pPr>
            <a:r>
              <a:rPr lang="hu-HU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Utasítások</a:t>
            </a:r>
            <a:endParaRPr lang="en-US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800"/>
              </a:lnSpc>
            </a:pPr>
            <a:r>
              <a:rPr lang="en-US" sz="2400" dirty="0" smtClean="0"/>
              <a:t>• </a:t>
            </a:r>
            <a:r>
              <a:rPr lang="hu-HU" sz="2400" dirty="0" smtClean="0">
                <a:solidFill>
                  <a:srgbClr val="FF0000"/>
                </a:solidFill>
              </a:rPr>
              <a:t>FOR ciklus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/>
              <a:t>for..in </a:t>
            </a:r>
            <a:r>
              <a:rPr lang="hu-HU" dirty="0"/>
              <a:t>ciklus</a:t>
            </a:r>
            <a:endParaRPr lang="nl-NL" dirty="0"/>
          </a:p>
          <a:p>
            <a:pPr lvl="1"/>
            <a:endParaRPr lang="hu-HU" dirty="0" smtClean="0"/>
          </a:p>
          <a:p>
            <a:pPr lvl="2"/>
            <a:r>
              <a:rPr lang="hu-HU" dirty="0"/>
              <a:t>let </a:t>
            </a:r>
            <a:r>
              <a:rPr lang="hu-HU" dirty="0" smtClean="0"/>
              <a:t>data </a:t>
            </a:r>
            <a:r>
              <a:rPr lang="hu-HU" dirty="0"/>
              <a:t>= [10, 20, 30, 40];</a:t>
            </a:r>
          </a:p>
          <a:p>
            <a:pPr lvl="2"/>
            <a:endParaRPr lang="hu-HU" dirty="0"/>
          </a:p>
          <a:p>
            <a:pPr lvl="2"/>
            <a:r>
              <a:rPr lang="hu-HU" dirty="0"/>
              <a:t>for (var index in </a:t>
            </a:r>
            <a:r>
              <a:rPr lang="hu-HU" dirty="0" smtClean="0"/>
              <a:t>data)</a:t>
            </a:r>
          </a:p>
          <a:p>
            <a:pPr lvl="2"/>
            <a:r>
              <a:rPr lang="hu-HU" dirty="0" smtClean="0"/>
              <a:t>{</a:t>
            </a:r>
            <a:endParaRPr lang="hu-HU" dirty="0"/>
          </a:p>
          <a:p>
            <a:pPr lvl="2"/>
            <a:r>
              <a:rPr lang="hu-HU" dirty="0"/>
              <a:t>  console.log(index); </a:t>
            </a:r>
            <a:r>
              <a:rPr lang="hu-HU" dirty="0" smtClean="0"/>
              <a:t>		// kiírja az indexeket : </a:t>
            </a:r>
            <a:r>
              <a:rPr lang="hu-HU" dirty="0"/>
              <a:t>0, 1, 2, 3</a:t>
            </a:r>
          </a:p>
          <a:p>
            <a:pPr lvl="2"/>
            <a:endParaRPr lang="hu-HU" dirty="0"/>
          </a:p>
          <a:p>
            <a:pPr lvl="2"/>
            <a:r>
              <a:rPr lang="hu-HU" dirty="0"/>
              <a:t>  console.log(arr[index]); </a:t>
            </a:r>
            <a:r>
              <a:rPr lang="hu-HU" dirty="0" smtClean="0"/>
              <a:t>		// </a:t>
            </a:r>
            <a:r>
              <a:rPr lang="hu-HU" dirty="0"/>
              <a:t>kiírja az </a:t>
            </a:r>
            <a:r>
              <a:rPr lang="hu-HU" dirty="0" smtClean="0"/>
              <a:t>elemeket : </a:t>
            </a:r>
            <a:r>
              <a:rPr lang="hu-HU" dirty="0"/>
              <a:t>10, 20, 30, 40</a:t>
            </a:r>
          </a:p>
          <a:p>
            <a:pPr lvl="2"/>
            <a:r>
              <a:rPr lang="hu-HU" dirty="0" smtClean="0"/>
              <a:t>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357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329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3800"/>
              </a:lnSpc>
            </a:pPr>
            <a:r>
              <a:rPr lang="hu-HU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Utasítások</a:t>
            </a:r>
            <a:endParaRPr lang="en-US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800"/>
              </a:lnSpc>
            </a:pPr>
            <a:r>
              <a:rPr lang="en-US" sz="2400" dirty="0" smtClean="0"/>
              <a:t>• </a:t>
            </a:r>
            <a:r>
              <a:rPr lang="hu-HU" sz="2400" dirty="0" smtClean="0">
                <a:solidFill>
                  <a:srgbClr val="FF0000"/>
                </a:solidFill>
              </a:rPr>
              <a:t>FOR ciklus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/>
              <a:t>for..in </a:t>
            </a:r>
            <a:r>
              <a:rPr lang="hu-HU" dirty="0"/>
              <a:t>ciklus</a:t>
            </a:r>
            <a:endParaRPr lang="nl-NL" dirty="0"/>
          </a:p>
          <a:p>
            <a:pPr lvl="1"/>
            <a:endParaRPr lang="hu-HU" dirty="0" smtClean="0"/>
          </a:p>
          <a:p>
            <a:pPr lvl="2"/>
            <a:endParaRPr lang="hu-HU" dirty="0"/>
          </a:p>
          <a:p>
            <a:pPr lvl="2"/>
            <a:r>
              <a:rPr lang="hu-HU" dirty="0"/>
              <a:t>let </a:t>
            </a:r>
            <a:r>
              <a:rPr lang="hu-HU" dirty="0" smtClean="0"/>
              <a:t>data </a:t>
            </a:r>
            <a:r>
              <a:rPr lang="hu-HU" dirty="0"/>
              <a:t>= [10, 20, 30, 40];</a:t>
            </a:r>
          </a:p>
          <a:p>
            <a:pPr lvl="2"/>
            <a:endParaRPr lang="hu-HU" dirty="0"/>
          </a:p>
          <a:p>
            <a:pPr lvl="2"/>
            <a:r>
              <a:rPr lang="hu-HU" dirty="0"/>
              <a:t>for (var index1 in </a:t>
            </a:r>
            <a:r>
              <a:rPr lang="hu-HU" dirty="0" smtClean="0"/>
              <a:t>data)</a:t>
            </a:r>
          </a:p>
          <a:p>
            <a:pPr lvl="2"/>
            <a:r>
              <a:rPr lang="hu-HU" dirty="0" smtClean="0"/>
              <a:t>{</a:t>
            </a:r>
            <a:endParaRPr lang="hu-HU" dirty="0"/>
          </a:p>
          <a:p>
            <a:pPr lvl="2"/>
            <a:r>
              <a:rPr lang="hu-HU" dirty="0"/>
              <a:t>  console.log(index1); </a:t>
            </a:r>
            <a:r>
              <a:rPr lang="hu-HU" dirty="0" smtClean="0"/>
              <a:t>		// kiírja az indexeket: </a:t>
            </a:r>
            <a:r>
              <a:rPr lang="hu-HU" dirty="0"/>
              <a:t>0, 1, 2, 3</a:t>
            </a:r>
          </a:p>
          <a:p>
            <a:pPr lvl="2"/>
            <a:r>
              <a:rPr lang="hu-HU" dirty="0"/>
              <a:t>}</a:t>
            </a:r>
          </a:p>
          <a:p>
            <a:pPr lvl="2"/>
            <a:r>
              <a:rPr lang="hu-HU" dirty="0"/>
              <a:t>console.log(index1); </a:t>
            </a:r>
            <a:r>
              <a:rPr lang="hu-HU" dirty="0" smtClean="0"/>
              <a:t>		// OK, kiírja a 3-t, de miért is?</a:t>
            </a:r>
            <a:endParaRPr lang="hu-HU" dirty="0"/>
          </a:p>
          <a:p>
            <a:pPr lvl="2"/>
            <a:endParaRPr lang="hu-HU" dirty="0" smtClean="0"/>
          </a:p>
          <a:p>
            <a:pPr lvl="2"/>
            <a:endParaRPr lang="hu-HU" dirty="0"/>
          </a:p>
          <a:p>
            <a:pPr lvl="2"/>
            <a:r>
              <a:rPr lang="hu-HU" dirty="0"/>
              <a:t>for (let index2 in </a:t>
            </a:r>
            <a:r>
              <a:rPr lang="hu-HU" dirty="0" smtClean="0"/>
              <a:t>data)</a:t>
            </a:r>
          </a:p>
          <a:p>
            <a:pPr lvl="2"/>
            <a:r>
              <a:rPr lang="hu-HU" dirty="0" smtClean="0"/>
              <a:t>{</a:t>
            </a:r>
            <a:endParaRPr lang="hu-HU" dirty="0"/>
          </a:p>
          <a:p>
            <a:pPr lvl="2"/>
            <a:r>
              <a:rPr lang="hu-HU" dirty="0"/>
              <a:t>  console.log(index2); </a:t>
            </a:r>
            <a:r>
              <a:rPr lang="hu-HU" dirty="0" smtClean="0"/>
              <a:t>		// kiírja az elemeket: </a:t>
            </a:r>
            <a:r>
              <a:rPr lang="hu-HU" dirty="0"/>
              <a:t>0, 1, 2, 3</a:t>
            </a:r>
          </a:p>
          <a:p>
            <a:pPr lvl="2"/>
            <a:r>
              <a:rPr lang="hu-HU" dirty="0"/>
              <a:t>}</a:t>
            </a:r>
          </a:p>
          <a:p>
            <a:pPr lvl="2"/>
            <a:r>
              <a:rPr lang="hu-HU" dirty="0"/>
              <a:t>console.log(index2); </a:t>
            </a:r>
            <a:r>
              <a:rPr lang="hu-HU" dirty="0" smtClean="0"/>
              <a:t>		//fordítási hiba: </a:t>
            </a:r>
            <a:r>
              <a:rPr lang="hu-HU" dirty="0">
                <a:solidFill>
                  <a:srgbClr val="FF0000"/>
                </a:solidFill>
              </a:rPr>
              <a:t>Cannot find index2</a:t>
            </a:r>
          </a:p>
          <a:p>
            <a:pPr lvl="2"/>
            <a:r>
              <a:rPr lang="hu-HU" dirty="0" smtClean="0"/>
              <a:t>				// de miért is?</a:t>
            </a:r>
            <a:endParaRPr lang="hu-HU" dirty="0"/>
          </a:p>
          <a:p>
            <a:pPr lvl="2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271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052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3800"/>
              </a:lnSpc>
            </a:pPr>
            <a:r>
              <a:rPr lang="hu-HU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Utasítások</a:t>
            </a:r>
            <a:endParaRPr lang="en-US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800"/>
              </a:lnSpc>
            </a:pPr>
            <a:r>
              <a:rPr lang="en-US" sz="2400" dirty="0" smtClean="0"/>
              <a:t>• </a:t>
            </a:r>
            <a:r>
              <a:rPr lang="en-US" sz="2800" dirty="0" smtClean="0">
                <a:solidFill>
                  <a:srgbClr val="FF0000"/>
                </a:solidFill>
              </a:rPr>
              <a:t>WHILE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while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hu-HU" b="1" dirty="0" smtClean="0">
                <a:solidFill>
                  <a:srgbClr val="FF0000"/>
                </a:solidFill>
              </a:rPr>
              <a:t>feltétel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hu-HU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{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    // </a:t>
            </a:r>
            <a:r>
              <a:rPr lang="hu-HU" dirty="0">
                <a:solidFill>
                  <a:srgbClr val="FF0000"/>
                </a:solidFill>
              </a:rPr>
              <a:t>végrehajtandó kódblokk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}</a:t>
            </a:r>
            <a:endParaRPr lang="hu-HU" b="1" dirty="0" smtClean="0">
              <a:solidFill>
                <a:srgbClr val="FF0000"/>
              </a:solidFill>
            </a:endParaRPr>
          </a:p>
          <a:p>
            <a:pPr lvl="1"/>
            <a:endParaRPr lang="hu-HU" b="1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let i: number = 2;</a:t>
            </a:r>
          </a:p>
          <a:p>
            <a:pPr lvl="1"/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while (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 &lt; 4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endParaRPr lang="hu-HU" b="1" dirty="0" smtClean="0">
              <a:solidFill>
                <a:srgbClr val="0070C0"/>
              </a:solidFill>
            </a:endParaRP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{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    console.log( "Block statement execution no." +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   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++;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}</a:t>
            </a:r>
            <a:endParaRPr lang="hu-HU" b="1" dirty="0" smtClean="0">
              <a:solidFill>
                <a:srgbClr val="0070C0"/>
              </a:solidFill>
            </a:endParaRPr>
          </a:p>
          <a:p>
            <a:pPr lvl="1"/>
            <a:endParaRPr lang="hu-HU" b="1" dirty="0"/>
          </a:p>
          <a:p>
            <a:pPr lvl="1"/>
            <a:endParaRPr lang="en-US" b="1" dirty="0"/>
          </a:p>
          <a:p>
            <a:pPr lvl="1"/>
            <a:r>
              <a:rPr lang="hu-HU" dirty="0" smtClean="0"/>
              <a:t>EREDMÉNY: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Block statement execution no.2</a:t>
            </a:r>
          </a:p>
          <a:p>
            <a:pPr lvl="1"/>
            <a:r>
              <a:rPr lang="en-US" dirty="0"/>
              <a:t>Block statement execution </a:t>
            </a:r>
            <a:r>
              <a:rPr lang="en-US" dirty="0" smtClean="0"/>
              <a:t>no.3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0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329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3800"/>
              </a:lnSpc>
            </a:pPr>
            <a:r>
              <a:rPr lang="hu-HU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Utasítások</a:t>
            </a:r>
            <a:endParaRPr lang="en-US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800"/>
              </a:lnSpc>
            </a:pPr>
            <a:r>
              <a:rPr lang="en-US" sz="2400" dirty="0" smtClean="0"/>
              <a:t>•</a:t>
            </a:r>
            <a:r>
              <a:rPr lang="hu-HU" sz="2400" dirty="0" smtClean="0"/>
              <a:t> </a:t>
            </a:r>
            <a:r>
              <a:rPr lang="hu-HU" sz="2400" dirty="0">
                <a:solidFill>
                  <a:srgbClr val="FF0000"/>
                </a:solidFill>
              </a:rPr>
              <a:t>DO</a:t>
            </a:r>
            <a:r>
              <a:rPr lang="hu-HU" sz="2400" dirty="0"/>
              <a:t> .. </a:t>
            </a:r>
            <a:r>
              <a:rPr lang="hu-HU" sz="2400" dirty="0">
                <a:solidFill>
                  <a:srgbClr val="FF0000"/>
                </a:solidFill>
              </a:rPr>
              <a:t>WHILE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/>
            <a:r>
              <a:rPr lang="hu-HU" b="1" dirty="0" smtClean="0">
                <a:solidFill>
                  <a:srgbClr val="FF0000"/>
                </a:solidFill>
              </a:rPr>
              <a:t>do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{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    // </a:t>
            </a:r>
            <a:r>
              <a:rPr lang="hu-HU" dirty="0">
                <a:solidFill>
                  <a:srgbClr val="FF0000"/>
                </a:solidFill>
              </a:rPr>
              <a:t>végrehajtandó kódblokk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}</a:t>
            </a:r>
            <a:endParaRPr lang="hu-HU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while (</a:t>
            </a:r>
            <a:r>
              <a:rPr lang="hu-HU" b="1" dirty="0">
                <a:solidFill>
                  <a:srgbClr val="FF0000"/>
                </a:solidFill>
              </a:rPr>
              <a:t>feltétel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;</a:t>
            </a:r>
            <a:endParaRPr lang="hu-HU" b="1" dirty="0" smtClean="0">
              <a:solidFill>
                <a:srgbClr val="FF0000"/>
              </a:solidFill>
            </a:endParaRPr>
          </a:p>
          <a:p>
            <a:pPr lvl="1"/>
            <a:endParaRPr lang="hu-HU" b="1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let i: number = 2</a:t>
            </a:r>
            <a:r>
              <a:rPr lang="en-US" b="1" dirty="0" smtClean="0">
                <a:solidFill>
                  <a:srgbClr val="0070C0"/>
                </a:solidFill>
              </a:rPr>
              <a:t>;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hu-HU" b="1" dirty="0">
                <a:solidFill>
                  <a:srgbClr val="0070C0"/>
                </a:solidFill>
              </a:rPr>
              <a:t>d</a:t>
            </a:r>
            <a:r>
              <a:rPr lang="hu-HU" b="1" dirty="0" smtClean="0">
                <a:solidFill>
                  <a:srgbClr val="0070C0"/>
                </a:solidFill>
              </a:rPr>
              <a:t>o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{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    console.log( "Block statement execution no." +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   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++;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}</a:t>
            </a:r>
            <a:endParaRPr lang="hu-HU" b="1" dirty="0" smtClean="0">
              <a:solidFill>
                <a:srgbClr val="0070C0"/>
              </a:solidFill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while (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 &lt; 4)</a:t>
            </a:r>
            <a:endParaRPr lang="hu-HU" b="1" dirty="0">
              <a:solidFill>
                <a:srgbClr val="0070C0"/>
              </a:solidFill>
            </a:endParaRPr>
          </a:p>
          <a:p>
            <a:pPr lvl="1"/>
            <a:endParaRPr lang="hu-HU" b="1" dirty="0"/>
          </a:p>
          <a:p>
            <a:pPr lvl="1"/>
            <a:endParaRPr lang="en-US" b="1" dirty="0"/>
          </a:p>
          <a:p>
            <a:pPr lvl="1"/>
            <a:r>
              <a:rPr lang="hu-HU" dirty="0" smtClean="0"/>
              <a:t>EREDMÉNY: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Block statement execution no.2</a:t>
            </a:r>
          </a:p>
          <a:p>
            <a:pPr lvl="1"/>
            <a:r>
              <a:rPr lang="en-US" dirty="0"/>
              <a:t>Block statement execution </a:t>
            </a:r>
            <a:r>
              <a:rPr lang="en-US" dirty="0" smtClean="0"/>
              <a:t>no.3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3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40959" y="274231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paraméterek</a:t>
            </a:r>
            <a:endParaRPr lang="hu-HU" dirty="0"/>
          </a:p>
        </p:txBody>
      </p:sp>
      <p:grpSp>
        <p:nvGrpSpPr>
          <p:cNvPr id="21" name="Group 20"/>
          <p:cNvGrpSpPr/>
          <p:nvPr/>
        </p:nvGrpSpPr>
        <p:grpSpPr>
          <a:xfrm>
            <a:off x="42186" y="13019"/>
            <a:ext cx="9144000" cy="6883936"/>
            <a:chOff x="40697" y="27783"/>
            <a:chExt cx="9144000" cy="6883936"/>
          </a:xfrm>
        </p:grpSpPr>
        <p:sp>
          <p:nvSpPr>
            <p:cNvPr id="2" name="Rectangle 1"/>
            <p:cNvSpPr/>
            <p:nvPr/>
          </p:nvSpPr>
          <p:spPr>
            <a:xfrm>
              <a:off x="40697" y="27783"/>
              <a:ext cx="9144000" cy="6883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3800"/>
                </a:lnSpc>
              </a:pPr>
              <a:r>
                <a:rPr 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r>
                <a:rPr lang="hu-HU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üggvények</a:t>
              </a:r>
            </a:p>
            <a:p>
              <a:r>
                <a:rPr lang="hu-HU" dirty="0" smtClean="0"/>
                <a:t>f</a:t>
              </a:r>
              <a:r>
                <a:rPr lang="en-US" dirty="0" smtClean="0"/>
                <a:t>unction </a:t>
              </a:r>
              <a:r>
                <a:rPr lang="en-US" dirty="0">
                  <a:solidFill>
                    <a:srgbClr val="FF0000"/>
                  </a:solidFill>
                </a:rPr>
                <a:t>display</a:t>
              </a:r>
              <a:r>
                <a:rPr lang="en-US" dirty="0" smtClean="0">
                  <a:solidFill>
                    <a:srgbClr val="FF0000"/>
                  </a:solidFill>
                </a:rPr>
                <a:t>()</a:t>
              </a:r>
              <a:endParaRPr lang="hu-HU" dirty="0" smtClean="0">
                <a:solidFill>
                  <a:srgbClr val="FF0000"/>
                </a:solidFill>
              </a:endParaRPr>
            </a:p>
            <a:p>
              <a:r>
                <a:rPr lang="en-US" dirty="0" smtClean="0"/>
                <a:t>{</a:t>
              </a:r>
              <a:endParaRPr lang="en-US" dirty="0"/>
            </a:p>
            <a:p>
              <a:r>
                <a:rPr lang="en-US" dirty="0"/>
                <a:t>    console.log("Hello </a:t>
              </a:r>
              <a:r>
                <a:rPr lang="en-US" dirty="0" err="1"/>
                <a:t>TypeScript</a:t>
              </a:r>
              <a:r>
                <a:rPr lang="en-US" dirty="0"/>
                <a:t>!");</a:t>
              </a:r>
            </a:p>
            <a:p>
              <a:r>
                <a:rPr lang="en-US" dirty="0"/>
                <a:t>}</a:t>
              </a:r>
            </a:p>
            <a:p>
              <a:endParaRPr lang="en-US" dirty="0"/>
            </a:p>
            <a:p>
              <a:r>
                <a:rPr lang="en-US" dirty="0">
                  <a:solidFill>
                    <a:srgbClr val="FF0000"/>
                  </a:solidFill>
                </a:rPr>
                <a:t>display(); </a:t>
              </a:r>
              <a:r>
                <a:rPr lang="hu-HU" dirty="0" smtClean="0"/>
                <a:t>				</a:t>
              </a:r>
              <a:r>
                <a:rPr lang="en-US" dirty="0" smtClean="0"/>
                <a:t>//Hello </a:t>
              </a:r>
              <a:r>
                <a:rPr lang="en-US" dirty="0" err="1" smtClean="0"/>
                <a:t>TypeScript</a:t>
              </a:r>
              <a:r>
                <a:rPr lang="en-US" dirty="0" smtClean="0"/>
                <a:t> </a:t>
              </a:r>
              <a:endParaRPr lang="en-US" dirty="0"/>
            </a:p>
            <a:p>
              <a:endParaRPr lang="en-US" dirty="0"/>
            </a:p>
            <a:p>
              <a:endParaRPr lang="hu-HU" dirty="0" smtClean="0"/>
            </a:p>
            <a:p>
              <a:endParaRPr lang="hu-HU" dirty="0"/>
            </a:p>
            <a:p>
              <a:r>
                <a:rPr lang="en-US" dirty="0" smtClean="0"/>
                <a:t>function </a:t>
              </a:r>
              <a:r>
                <a:rPr lang="hu-HU" dirty="0" smtClean="0">
                  <a:solidFill>
                    <a:srgbClr val="FF0000"/>
                  </a:solidFill>
                </a:rPr>
                <a:t>s</a:t>
              </a:r>
              <a:r>
                <a:rPr lang="en-US" dirty="0" smtClean="0">
                  <a:solidFill>
                    <a:srgbClr val="FF0000"/>
                  </a:solidFill>
                </a:rPr>
                <a:t>um</a:t>
              </a:r>
              <a:r>
                <a:rPr lang="en-US" dirty="0" smtClean="0"/>
                <a:t>(</a:t>
              </a:r>
              <a:r>
                <a:rPr lang="hu-HU" dirty="0" smtClean="0"/>
                <a:t> </a:t>
              </a:r>
              <a:r>
                <a:rPr lang="en-US" dirty="0" smtClean="0">
                  <a:solidFill>
                    <a:srgbClr val="7030A0"/>
                  </a:solidFill>
                </a:rPr>
                <a:t>x</a:t>
              </a:r>
              <a:r>
                <a:rPr lang="en-US" dirty="0"/>
                <a:t>: </a:t>
              </a:r>
              <a:r>
                <a:rPr lang="en-US" dirty="0">
                  <a:solidFill>
                    <a:srgbClr val="00B0F0"/>
                  </a:solidFill>
                </a:rPr>
                <a:t>number</a:t>
              </a:r>
              <a:r>
                <a:rPr lang="en-US" dirty="0"/>
                <a:t>, </a:t>
              </a:r>
              <a:r>
                <a:rPr lang="en-US" dirty="0">
                  <a:solidFill>
                    <a:srgbClr val="7030A0"/>
                  </a:solidFill>
                </a:rPr>
                <a:t>y</a:t>
              </a:r>
              <a:r>
                <a:rPr lang="en-US" dirty="0"/>
                <a:t>: </a:t>
              </a:r>
              <a:r>
                <a:rPr lang="en-US" dirty="0" smtClean="0">
                  <a:solidFill>
                    <a:srgbClr val="00B0F0"/>
                  </a:solidFill>
                </a:rPr>
                <a:t>number</a:t>
              </a:r>
              <a:r>
                <a:rPr lang="hu-HU" dirty="0" smtClean="0"/>
                <a:t> </a:t>
              </a:r>
              <a:r>
                <a:rPr lang="en-US" dirty="0" smtClean="0"/>
                <a:t>) </a:t>
              </a:r>
              <a:r>
                <a:rPr lang="en-US" dirty="0"/>
                <a:t>: </a:t>
              </a:r>
              <a:r>
                <a:rPr lang="en-US" dirty="0" smtClean="0">
                  <a:solidFill>
                    <a:srgbClr val="00B0F0"/>
                  </a:solidFill>
                </a:rPr>
                <a:t>number</a:t>
              </a:r>
              <a:endParaRPr lang="hu-HU" dirty="0" smtClean="0">
                <a:solidFill>
                  <a:srgbClr val="00B0F0"/>
                </a:solidFill>
              </a:endParaRPr>
            </a:p>
            <a:p>
              <a:r>
                <a:rPr lang="en-US" dirty="0" smtClean="0"/>
                <a:t>{</a:t>
              </a:r>
              <a:endParaRPr lang="en-US" dirty="0"/>
            </a:p>
            <a:p>
              <a:r>
                <a:rPr lang="en-US" dirty="0"/>
                <a:t>    return x + y;</a:t>
              </a:r>
            </a:p>
            <a:p>
              <a:r>
                <a:rPr lang="en-US" dirty="0"/>
                <a:t>}</a:t>
              </a:r>
            </a:p>
            <a:p>
              <a:endParaRPr lang="en-US" dirty="0"/>
            </a:p>
            <a:p>
              <a:r>
                <a:rPr lang="hu-HU" dirty="0" smtClean="0"/>
                <a:t>s</a:t>
              </a:r>
              <a:r>
                <a:rPr lang="en-US" dirty="0" smtClean="0"/>
                <a:t>um(2,3</a:t>
              </a:r>
              <a:r>
                <a:rPr lang="en-US" dirty="0"/>
                <a:t>); </a:t>
              </a:r>
              <a:r>
                <a:rPr lang="hu-HU" dirty="0" smtClean="0"/>
                <a:t>				//</a:t>
              </a:r>
              <a:r>
                <a:rPr lang="en-US" dirty="0" smtClean="0"/>
                <a:t> </a:t>
              </a:r>
              <a:r>
                <a:rPr lang="en-US" dirty="0"/>
                <a:t>5</a:t>
              </a:r>
            </a:p>
            <a:p>
              <a:endParaRPr lang="en-US" dirty="0" smtClean="0"/>
            </a:p>
            <a:p>
              <a:r>
                <a:rPr lang="en-US" b="1" dirty="0" smtClean="0"/>
                <a:t>ES</a:t>
              </a:r>
              <a:r>
                <a:rPr lang="hu-HU" b="1" dirty="0" smtClean="0"/>
                <a:t>6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szintakszis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bevezeti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az</a:t>
              </a:r>
              <a:r>
                <a:rPr lang="en-US" b="1" dirty="0" smtClean="0"/>
                <a:t> un. </a:t>
              </a:r>
              <a:r>
                <a:rPr lang="en-US" b="1" dirty="0" smtClean="0">
                  <a:solidFill>
                    <a:srgbClr val="A50021"/>
                  </a:solidFill>
                </a:rPr>
                <a:t>Arrow Function</a:t>
              </a:r>
              <a:r>
                <a:rPr lang="en-US" b="1" dirty="0" smtClean="0"/>
                <a:t>s-t. A k</a:t>
              </a:r>
              <a:r>
                <a:rPr lang="hu-HU" b="1" dirty="0" smtClean="0"/>
                <a:t>ét </a:t>
              </a:r>
              <a:r>
                <a:rPr lang="hu-HU" b="1" i="1" dirty="0" smtClean="0"/>
                <a:t>sum</a:t>
              </a:r>
              <a:r>
                <a:rPr lang="hu-HU" b="1" dirty="0" smtClean="0"/>
                <a:t> függvény ugyanazt a feladatot végzi el.</a:t>
              </a:r>
              <a:endParaRPr lang="en-US" b="1" dirty="0"/>
            </a:p>
            <a:p>
              <a:pPr>
                <a:lnSpc>
                  <a:spcPts val="3800"/>
                </a:lnSpc>
              </a:pPr>
              <a:r>
                <a:rPr lang="en-US" dirty="0" smtClean="0">
                  <a:solidFill>
                    <a:srgbClr val="FF0000"/>
                  </a:solidFill>
                </a:rPr>
                <a:t>sum</a:t>
              </a:r>
              <a:r>
                <a:rPr lang="hu-HU" dirty="0" smtClean="0"/>
                <a:t> </a:t>
              </a:r>
              <a:r>
                <a:rPr lang="en-US" dirty="0" smtClean="0"/>
                <a:t>= (</a:t>
              </a:r>
              <a:r>
                <a:rPr lang="hu-HU" dirty="0" smtClean="0"/>
                <a:t> </a:t>
              </a:r>
              <a:r>
                <a:rPr lang="en-US" dirty="0">
                  <a:solidFill>
                    <a:srgbClr val="7030A0"/>
                  </a:solidFill>
                </a:rPr>
                <a:t>x</a:t>
              </a:r>
              <a:r>
                <a:rPr lang="en-US" dirty="0"/>
                <a:t>: </a:t>
              </a:r>
              <a:r>
                <a:rPr lang="en-US" dirty="0">
                  <a:solidFill>
                    <a:srgbClr val="00B0F0"/>
                  </a:solidFill>
                </a:rPr>
                <a:t>number</a:t>
              </a:r>
              <a:r>
                <a:rPr lang="en-US" dirty="0"/>
                <a:t>, </a:t>
              </a:r>
              <a:r>
                <a:rPr lang="en-US" dirty="0">
                  <a:solidFill>
                    <a:srgbClr val="7030A0"/>
                  </a:solidFill>
                </a:rPr>
                <a:t>y</a:t>
              </a:r>
              <a:r>
                <a:rPr lang="en-US" dirty="0"/>
                <a:t>: </a:t>
              </a:r>
              <a:r>
                <a:rPr lang="en-US" dirty="0">
                  <a:solidFill>
                    <a:srgbClr val="00B0F0"/>
                  </a:solidFill>
                </a:rPr>
                <a:t>number</a:t>
              </a:r>
              <a:r>
                <a:rPr lang="hu-HU" dirty="0"/>
                <a:t> </a:t>
              </a:r>
              <a:r>
                <a:rPr lang="en-US" dirty="0"/>
                <a:t>) : </a:t>
              </a:r>
              <a:r>
                <a:rPr lang="en-US" dirty="0" smtClean="0">
                  <a:solidFill>
                    <a:srgbClr val="00B0F0"/>
                  </a:solidFill>
                </a:rPr>
                <a:t>number </a:t>
              </a:r>
              <a:r>
                <a:rPr lang="en-US" dirty="0" smtClean="0">
                  <a:solidFill>
                    <a:srgbClr val="A50021"/>
                  </a:solidFill>
                </a:rPr>
                <a:t>=&gt;</a:t>
              </a:r>
            </a:p>
            <a:p>
              <a:r>
                <a:rPr lang="en-US" dirty="0"/>
                <a:t>{</a:t>
              </a:r>
            </a:p>
            <a:p>
              <a:r>
                <a:rPr lang="en-US" dirty="0"/>
                <a:t>    return x + y;</a:t>
              </a:r>
            </a:p>
            <a:p>
              <a:r>
                <a:rPr lang="en-US" dirty="0" smtClean="0"/>
                <a:t>}</a:t>
              </a:r>
              <a:endParaRPr lang="en-US" dirty="0"/>
            </a:p>
          </p:txBody>
        </p:sp>
        <p:sp>
          <p:nvSpPr>
            <p:cNvPr id="5" name="Double Bracket 4"/>
            <p:cNvSpPr/>
            <p:nvPr/>
          </p:nvSpPr>
          <p:spPr>
            <a:xfrm>
              <a:off x="1555730" y="2941741"/>
              <a:ext cx="2196352" cy="502023"/>
            </a:xfrm>
            <a:prstGeom prst="bracketPair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618485" y="2941741"/>
              <a:ext cx="2958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3218329" y="2946223"/>
              <a:ext cx="466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96252" y="2940424"/>
            <a:ext cx="4058591" cy="502023"/>
            <a:chOff x="4572000" y="4087906"/>
            <a:chExt cx="2234428" cy="502023"/>
          </a:xfrm>
        </p:grpSpPr>
        <p:sp>
          <p:nvSpPr>
            <p:cNvPr id="14" name="Double Bracket 13"/>
            <p:cNvSpPr/>
            <p:nvPr/>
          </p:nvSpPr>
          <p:spPr>
            <a:xfrm>
              <a:off x="4572000" y="4087906"/>
              <a:ext cx="2234428" cy="502023"/>
            </a:xfrm>
            <a:prstGeom prst="bracketPair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611418" y="4087906"/>
              <a:ext cx="2848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6302187" y="4087906"/>
              <a:ext cx="466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656885" y="2751276"/>
            <a:ext cx="252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visszatérő érték típusa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4656885" y="502023"/>
            <a:ext cx="4487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dirty="0"/>
              <a:t>u</a:t>
            </a:r>
            <a:r>
              <a:rPr lang="hu-HU" dirty="0" smtClean="0"/>
              <a:t>gyanazon szabályok vonatkoznak az írásukra, mint </a:t>
            </a:r>
            <a:r>
              <a:rPr lang="en-US" dirty="0" err="1" smtClean="0"/>
              <a:t>c#</a:t>
            </a:r>
            <a:r>
              <a:rPr lang="en-US" dirty="0" smtClean="0"/>
              <a:t> </a:t>
            </a:r>
            <a:r>
              <a:rPr lang="en-US" dirty="0" err="1" smtClean="0"/>
              <a:t>vagy</a:t>
            </a:r>
            <a:r>
              <a:rPr lang="en-US" dirty="0" smtClean="0"/>
              <a:t> java </a:t>
            </a:r>
            <a:r>
              <a:rPr lang="en-US" dirty="0" err="1" smtClean="0"/>
              <a:t>nyelven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284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018"/>
            <a:ext cx="9144000" cy="6550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3800"/>
              </a:lnSpc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</a:t>
            </a:r>
            <a:r>
              <a:rPr lang="hu-HU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 f</a:t>
            </a:r>
            <a:r>
              <a:rPr lang="hu-HU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üggvények</a:t>
            </a:r>
          </a:p>
          <a:p>
            <a:endParaRPr lang="hu-HU" dirty="0"/>
          </a:p>
          <a:p>
            <a:pPr algn="just"/>
            <a:r>
              <a:rPr lang="hu-HU" sz="2400" b="1" dirty="0" smtClean="0"/>
              <a:t>A függvény kifejezésének eltárolása egy változóba történik, ebből adódoan magának a függvénynek nincs neve. A függvény meghívása a változó nevével történik.</a:t>
            </a:r>
          </a:p>
          <a:p>
            <a:endParaRPr lang="hu-HU" dirty="0"/>
          </a:p>
          <a:p>
            <a:r>
              <a:rPr lang="hu-HU" sz="2000" dirty="0"/>
              <a:t>let greeting = </a:t>
            </a:r>
            <a:r>
              <a:rPr lang="hu-HU" sz="2000" dirty="0">
                <a:solidFill>
                  <a:srgbClr val="FF0000"/>
                </a:solidFill>
              </a:rPr>
              <a:t>function</a:t>
            </a:r>
            <a:r>
              <a:rPr lang="hu-HU" sz="2000" dirty="0" smtClean="0"/>
              <a:t>()</a:t>
            </a:r>
          </a:p>
          <a:p>
            <a:r>
              <a:rPr lang="hu-HU" sz="2000" dirty="0" smtClean="0"/>
              <a:t>{</a:t>
            </a:r>
            <a:endParaRPr lang="hu-HU" sz="2000" dirty="0"/>
          </a:p>
          <a:p>
            <a:r>
              <a:rPr lang="hu-HU" sz="2000" dirty="0"/>
              <a:t>    console.log("Hello TypeScript!");</a:t>
            </a:r>
          </a:p>
          <a:p>
            <a:r>
              <a:rPr lang="hu-HU" sz="2000" dirty="0"/>
              <a:t>};</a:t>
            </a:r>
          </a:p>
          <a:p>
            <a:endParaRPr lang="hu-HU" sz="2000" dirty="0"/>
          </a:p>
          <a:p>
            <a:r>
              <a:rPr lang="hu-HU" sz="2000" dirty="0"/>
              <a:t>greeting(); </a:t>
            </a:r>
            <a:r>
              <a:rPr lang="hu-HU" sz="2000" dirty="0" smtClean="0"/>
              <a:t>				// </a:t>
            </a:r>
            <a:r>
              <a:rPr lang="hu-HU" sz="2000" dirty="0"/>
              <a:t>Hello TypeScript! </a:t>
            </a:r>
          </a:p>
          <a:p>
            <a:endParaRPr lang="hu-HU" sz="2000" dirty="0" smtClean="0"/>
          </a:p>
          <a:p>
            <a:endParaRPr lang="en-US" sz="2000" dirty="0"/>
          </a:p>
          <a:p>
            <a:r>
              <a:rPr lang="en-US" sz="2000" dirty="0"/>
              <a:t>let </a:t>
            </a:r>
            <a:r>
              <a:rPr lang="hu-HU" sz="2000" dirty="0" smtClean="0"/>
              <a:t>s</a:t>
            </a:r>
            <a:r>
              <a:rPr lang="en-US" sz="2000" dirty="0" smtClean="0"/>
              <a:t>um </a:t>
            </a:r>
            <a:r>
              <a:rPr lang="en-US" sz="2000" dirty="0"/>
              <a:t>= </a:t>
            </a:r>
            <a:r>
              <a:rPr lang="en-US" sz="2000" dirty="0">
                <a:solidFill>
                  <a:srgbClr val="FF0000"/>
                </a:solidFill>
              </a:rPr>
              <a:t>function</a:t>
            </a:r>
            <a:r>
              <a:rPr lang="en-US" sz="2000" dirty="0"/>
              <a:t>(x: number, y: number) : number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return x + y;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hu-HU" sz="2000" dirty="0" smtClean="0"/>
              <a:t>s</a:t>
            </a:r>
            <a:r>
              <a:rPr lang="en-US" sz="2000" dirty="0" smtClean="0"/>
              <a:t>um(2,3</a:t>
            </a:r>
            <a:r>
              <a:rPr lang="en-US" sz="2000" dirty="0"/>
              <a:t>); </a:t>
            </a:r>
            <a:r>
              <a:rPr lang="hu-HU" sz="2000" dirty="0" smtClean="0"/>
              <a:t>				</a:t>
            </a:r>
            <a:r>
              <a:rPr lang="en-US" sz="2000" dirty="0" smtClean="0"/>
              <a:t>// 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55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427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3800"/>
              </a:lnSpc>
            </a:pPr>
            <a:r>
              <a:rPr lang="hu-HU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</a:p>
          <a:p>
            <a:pPr algn="just">
              <a:lnSpc>
                <a:spcPts val="3800"/>
              </a:lnSpc>
            </a:pPr>
            <a:endParaRPr lang="hu-HU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lnSpc>
                <a:spcPts val="3800"/>
              </a:lnSpc>
            </a:pPr>
            <a:r>
              <a:rPr lang="hu-HU" sz="2400" dirty="0" smtClean="0"/>
              <a:t>A </a:t>
            </a:r>
            <a:r>
              <a:rPr lang="hu-HU" sz="2400" dirty="0"/>
              <a:t>többszörös öröklődés elkerülésére számos nyelv alkalmazza az </a:t>
            </a:r>
            <a:r>
              <a:rPr lang="hu-HU" sz="2400" dirty="0">
                <a:hlinkClick r:id="rId2" tooltip="Interfész (a lap nem létezik)"/>
              </a:rPr>
              <a:t>interfész</a:t>
            </a:r>
            <a:r>
              <a:rPr lang="hu-HU" sz="2400" dirty="0"/>
              <a:t> (interface) fogalmát. Az interfész olyan osztályként fogható fel, aminek sem adattartalma, sem műveleteinek konkrét megvalósítása nincs. Gyakorlatilag csak egy leírás arról, hogy milyen lehetőségeket várunk el egy olyan osztálytól ami megvalósítja (implements) az </a:t>
            </a:r>
            <a:r>
              <a:rPr lang="hu-HU" sz="2400" dirty="0" smtClean="0"/>
              <a:t>interfészt</a:t>
            </a:r>
            <a:r>
              <a:rPr lang="en-US" sz="2400" dirty="0" smtClean="0"/>
              <a:t> =&gt; </a:t>
            </a:r>
            <a:r>
              <a:rPr lang="en-US" sz="2400" dirty="0" err="1" smtClean="0"/>
              <a:t>vagyis</a:t>
            </a:r>
            <a:r>
              <a:rPr lang="en-US" sz="2400" dirty="0" smtClean="0"/>
              <a:t> </a:t>
            </a:r>
            <a:r>
              <a:rPr lang="en-US" sz="2400" dirty="0" err="1" smtClean="0"/>
              <a:t>az</a:t>
            </a:r>
            <a:r>
              <a:rPr lang="en-US" sz="2400" dirty="0" smtClean="0"/>
              <a:t> </a:t>
            </a:r>
            <a:r>
              <a:rPr lang="en-US" sz="2400" dirty="0" err="1" smtClean="0"/>
              <a:t>oszt</a:t>
            </a:r>
            <a:r>
              <a:rPr lang="hu-HU" sz="2400" dirty="0" smtClean="0"/>
              <a:t>ály megvalósítja a „szerződést” amelyt az interface ír le. </a:t>
            </a:r>
            <a:r>
              <a:rPr lang="hu-HU" sz="2400" dirty="0"/>
              <a:t>Általában megengedett, hogy egy osztály több interfészt is megvalósítson. A </a:t>
            </a:r>
            <a:r>
              <a:rPr lang="hu-HU" sz="2400" dirty="0" smtClean="0"/>
              <a:t>programnyelvekben (TypeScript, c</a:t>
            </a:r>
            <a:r>
              <a:rPr lang="en-US" sz="2400" dirty="0" smtClean="0"/>
              <a:t>#</a:t>
            </a:r>
            <a:r>
              <a:rPr lang="hu-HU" sz="2400" dirty="0" smtClean="0"/>
              <a:t>) </a:t>
            </a:r>
            <a:r>
              <a:rPr lang="hu-HU" sz="2400" dirty="0"/>
              <a:t>az interfészek sok helyzetben osztályként használhatók, </a:t>
            </a:r>
            <a:r>
              <a:rPr lang="hu-HU" sz="2400" dirty="0">
                <a:hlinkClick r:id="rId3" tooltip="Változó"/>
              </a:rPr>
              <a:t>változók</a:t>
            </a:r>
            <a:r>
              <a:rPr lang="hu-HU" sz="2400" dirty="0"/>
              <a:t>, argumentumok típusaként jelenhetnek meg. </a:t>
            </a:r>
            <a:endParaRPr lang="en-US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489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3800"/>
              </a:lnSpc>
            </a:pPr>
            <a:r>
              <a:rPr lang="hu-HU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</a:p>
          <a:p>
            <a:pPr algn="just">
              <a:lnSpc>
                <a:spcPts val="3800"/>
              </a:lnSpc>
            </a:pPr>
            <a:endParaRPr lang="hu-HU" sz="2400" dirty="0" smtClean="0"/>
          </a:p>
          <a:p>
            <a:pPr algn="just">
              <a:lnSpc>
                <a:spcPts val="3800"/>
              </a:lnSpc>
            </a:pPr>
            <a:r>
              <a:rPr lang="en-US" sz="2400" dirty="0" smtClean="0"/>
              <a:t>interface </a:t>
            </a:r>
            <a:r>
              <a:rPr lang="en-US" sz="2400" dirty="0" err="1"/>
              <a:t>IEmployee</a:t>
            </a:r>
            <a:r>
              <a:rPr lang="en-US" sz="2400" dirty="0"/>
              <a:t> </a:t>
            </a:r>
            <a:endParaRPr lang="hu-HU" sz="2400" dirty="0" smtClean="0"/>
          </a:p>
          <a:p>
            <a:pPr algn="just">
              <a:lnSpc>
                <a:spcPts val="3800"/>
              </a:lnSpc>
            </a:pPr>
            <a:r>
              <a:rPr lang="en-US" sz="2400" dirty="0" smtClean="0"/>
              <a:t>{</a:t>
            </a:r>
            <a:endParaRPr lang="en-US" sz="2400" dirty="0"/>
          </a:p>
          <a:p>
            <a:pPr algn="just">
              <a:lnSpc>
                <a:spcPts val="3800"/>
              </a:lnSpc>
            </a:pPr>
            <a:r>
              <a:rPr lang="hu-HU" sz="2400" dirty="0"/>
              <a:t> </a:t>
            </a:r>
            <a:r>
              <a:rPr lang="hu-HU" sz="2400" dirty="0" smtClean="0"/>
              <a:t>   c</a:t>
            </a:r>
            <a:r>
              <a:rPr lang="en-US" sz="2400" dirty="0" smtClean="0"/>
              <a:t>ode</a:t>
            </a:r>
            <a:r>
              <a:rPr lang="en-US" sz="2400" dirty="0"/>
              <a:t>: number;</a:t>
            </a:r>
          </a:p>
          <a:p>
            <a:pPr algn="just">
              <a:lnSpc>
                <a:spcPts val="3800"/>
              </a:lnSpc>
            </a:pPr>
            <a:r>
              <a:rPr lang="en-US" sz="2400" dirty="0"/>
              <a:t>    </a:t>
            </a:r>
            <a:r>
              <a:rPr lang="hu-HU" sz="2400" dirty="0" smtClean="0"/>
              <a:t>na</a:t>
            </a:r>
            <a:r>
              <a:rPr lang="en-US" sz="2400" dirty="0" smtClean="0"/>
              <a:t>me</a:t>
            </a:r>
            <a:r>
              <a:rPr lang="en-US" sz="2400" dirty="0"/>
              <a:t>: string;</a:t>
            </a:r>
          </a:p>
          <a:p>
            <a:pPr algn="just">
              <a:lnSpc>
                <a:spcPts val="3800"/>
              </a:lnSpc>
            </a:pPr>
            <a:r>
              <a:rPr lang="en-US" sz="2400" dirty="0"/>
              <a:t>    </a:t>
            </a:r>
            <a:r>
              <a:rPr lang="en-US" sz="2400" dirty="0" err="1"/>
              <a:t>getSalary</a:t>
            </a:r>
            <a:r>
              <a:rPr lang="en-US" sz="2400" dirty="0"/>
              <a:t>: (number) =&gt; number; </a:t>
            </a:r>
            <a:r>
              <a:rPr lang="hu-HU" sz="2400" dirty="0" smtClean="0"/>
              <a:t>	</a:t>
            </a:r>
            <a:r>
              <a:rPr lang="en-US" sz="2400" dirty="0" smtClean="0"/>
              <a:t>// </a:t>
            </a:r>
            <a:r>
              <a:rPr lang="en-US" sz="2400" dirty="0"/>
              <a:t>arrow function</a:t>
            </a:r>
          </a:p>
          <a:p>
            <a:pPr algn="just">
              <a:lnSpc>
                <a:spcPts val="3800"/>
              </a:lnSpc>
            </a:pPr>
            <a:r>
              <a:rPr lang="en-US" sz="2400" dirty="0"/>
              <a:t>    </a:t>
            </a:r>
            <a:r>
              <a:rPr lang="en-US" sz="2400" dirty="0" err="1"/>
              <a:t>getManagerName</a:t>
            </a:r>
            <a:r>
              <a:rPr lang="en-US" sz="2400" dirty="0"/>
              <a:t>(number): string; </a:t>
            </a:r>
            <a:r>
              <a:rPr lang="hu-HU" sz="2400" dirty="0" smtClean="0"/>
              <a:t>	//old school function</a:t>
            </a:r>
            <a:endParaRPr lang="en-US" sz="2400" dirty="0"/>
          </a:p>
          <a:p>
            <a:pPr algn="just">
              <a:lnSpc>
                <a:spcPts val="3800"/>
              </a:lnSpc>
            </a:pPr>
            <a:r>
              <a:rPr lang="en-US" sz="2400" dirty="0"/>
              <a:t>}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4682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3800"/>
              </a:lnSpc>
            </a:pPr>
            <a:r>
              <a:rPr lang="hu-HU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</a:p>
          <a:p>
            <a:pPr algn="just">
              <a:lnSpc>
                <a:spcPts val="3800"/>
              </a:lnSpc>
            </a:pPr>
            <a:r>
              <a:rPr lang="hu-HU" sz="2400" dirty="0" smtClean="0"/>
              <a:t>A </a:t>
            </a:r>
            <a:r>
              <a:rPr lang="hu-HU" sz="2400" dirty="0"/>
              <a:t>TypeScript interfésze felhasználható </a:t>
            </a:r>
            <a:r>
              <a:rPr lang="hu-HU" sz="2400" dirty="0" smtClean="0"/>
              <a:t>típus meghatározására is.</a:t>
            </a:r>
            <a:endParaRPr lang="en-US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1404862"/>
            <a:ext cx="91439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/>
              <a:t>interface </a:t>
            </a:r>
            <a:r>
              <a:rPr lang="hu-HU" dirty="0"/>
              <a:t>KeyPair </a:t>
            </a:r>
            <a:endParaRPr lang="hu-HU" dirty="0" smtClean="0"/>
          </a:p>
          <a:p>
            <a:r>
              <a:rPr lang="hu-HU" dirty="0" smtClean="0"/>
              <a:t>{</a:t>
            </a:r>
            <a:endParaRPr lang="hu-HU" dirty="0"/>
          </a:p>
          <a:p>
            <a:r>
              <a:rPr lang="hu-HU" dirty="0"/>
              <a:t>    key: number;</a:t>
            </a:r>
          </a:p>
          <a:p>
            <a:r>
              <a:rPr lang="hu-HU" dirty="0"/>
              <a:t>    value: string;</a:t>
            </a:r>
          </a:p>
          <a:p>
            <a:r>
              <a:rPr lang="hu-HU" dirty="0"/>
              <a:t>}</a:t>
            </a:r>
          </a:p>
          <a:p>
            <a:endParaRPr lang="hu-HU" dirty="0"/>
          </a:p>
          <a:p>
            <a:r>
              <a:rPr lang="hu-HU" dirty="0" smtClean="0"/>
              <a:t>const </a:t>
            </a:r>
            <a:r>
              <a:rPr lang="hu-HU" dirty="0"/>
              <a:t>kv1: KeyPair = { key:1, value:"Steve" }; // OK</a:t>
            </a:r>
          </a:p>
          <a:p>
            <a:endParaRPr lang="hu-HU" dirty="0"/>
          </a:p>
          <a:p>
            <a:r>
              <a:rPr lang="hu-HU" dirty="0" smtClean="0"/>
              <a:t>const </a:t>
            </a:r>
            <a:r>
              <a:rPr lang="hu-HU" dirty="0"/>
              <a:t>kv2: KeyPair = { key:1, val:"Steve" }; </a:t>
            </a:r>
            <a:r>
              <a:rPr lang="hu-HU" dirty="0" smtClean="0"/>
              <a:t>	// Fordítói hiba: </a:t>
            </a:r>
            <a:r>
              <a:rPr lang="hu-HU" dirty="0"/>
              <a:t>'</a:t>
            </a:r>
            <a:r>
              <a:rPr lang="hu-HU" b="1" dirty="0"/>
              <a:t>val</a:t>
            </a:r>
            <a:r>
              <a:rPr lang="hu-HU" dirty="0"/>
              <a:t>' doesn't exist in type 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                                                                         'KeyPair</a:t>
            </a:r>
            <a:r>
              <a:rPr lang="hu-HU" dirty="0"/>
              <a:t>'</a:t>
            </a:r>
          </a:p>
          <a:p>
            <a:endParaRPr lang="hu-HU" dirty="0"/>
          </a:p>
          <a:p>
            <a:r>
              <a:rPr lang="hu-HU" dirty="0" smtClean="0"/>
              <a:t>const </a:t>
            </a:r>
            <a:r>
              <a:rPr lang="hu-HU" dirty="0"/>
              <a:t>kv3: KeyPair = { key:1, value:100 }; </a:t>
            </a:r>
            <a:r>
              <a:rPr lang="hu-HU" dirty="0" smtClean="0"/>
              <a:t>	// </a:t>
            </a:r>
            <a:r>
              <a:rPr lang="hu-HU" dirty="0"/>
              <a:t>Compiler Error: </a:t>
            </a:r>
            <a:r>
              <a:rPr lang="hu-HU" dirty="0" smtClean="0"/>
              <a:t>'value' is </a:t>
            </a:r>
            <a:r>
              <a:rPr lang="hu-HU" b="1" dirty="0" smtClean="0"/>
              <a:t>string</a:t>
            </a:r>
            <a:r>
              <a:rPr lang="hu-HU" dirty="0" smtClean="0"/>
              <a:t> in                        </a:t>
            </a:r>
          </a:p>
          <a:p>
            <a:r>
              <a:rPr lang="hu-HU" dirty="0"/>
              <a:t>	</a:t>
            </a:r>
            <a:r>
              <a:rPr lang="hu-HU" dirty="0" smtClean="0"/>
              <a:t>				    'KeyPair</a:t>
            </a:r>
            <a:r>
              <a:rPr lang="hu-HU" dirty="0"/>
              <a:t>'</a:t>
            </a:r>
          </a:p>
          <a:p>
            <a:endParaRPr lang="hu-HU" dirty="0"/>
          </a:p>
          <a:p>
            <a:r>
              <a:rPr lang="hu-HU" dirty="0"/>
              <a:t>const </a:t>
            </a:r>
            <a:r>
              <a:rPr lang="hu-HU" dirty="0" smtClean="0"/>
              <a:t>kv4: </a:t>
            </a:r>
            <a:r>
              <a:rPr lang="hu-HU" dirty="0"/>
              <a:t>KeyPair = { </a:t>
            </a:r>
            <a:r>
              <a:rPr lang="hu-HU" dirty="0" smtClean="0"/>
              <a:t>key:1}; </a:t>
            </a:r>
            <a:r>
              <a:rPr lang="hu-HU" dirty="0"/>
              <a:t>	</a:t>
            </a:r>
            <a:r>
              <a:rPr lang="hu-HU" dirty="0" smtClean="0"/>
              <a:t>	// </a:t>
            </a:r>
            <a:r>
              <a:rPr lang="hu-HU" dirty="0"/>
              <a:t>Compiler Error: </a:t>
            </a:r>
            <a:r>
              <a:rPr lang="hu-HU" dirty="0" smtClean="0"/>
              <a:t>kötelező megadni </a:t>
            </a:r>
          </a:p>
          <a:p>
            <a:r>
              <a:rPr lang="hu-HU" dirty="0"/>
              <a:t>	</a:t>
            </a:r>
            <a:r>
              <a:rPr lang="hu-HU" dirty="0" smtClean="0"/>
              <a:t>				    mindkét értéket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085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617" y="1855177"/>
            <a:ext cx="85667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 smtClean="0"/>
              <a:t>Van e megoldás?</a:t>
            </a:r>
          </a:p>
          <a:p>
            <a:endParaRPr lang="hu-HU" sz="4800" dirty="0"/>
          </a:p>
          <a:p>
            <a:r>
              <a:rPr lang="hu-HU" sz="4800" dirty="0" smtClean="0"/>
              <a:t>Igen? Mi?			Nincs? Miért?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947" y="3982364"/>
            <a:ext cx="1338409" cy="67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18580"/>
            <a:ext cx="9144001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3800"/>
              </a:lnSpc>
            </a:pPr>
            <a:r>
              <a:rPr lang="hu-HU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Osztály</a:t>
            </a:r>
          </a:p>
          <a:p>
            <a:pPr algn="just">
              <a:lnSpc>
                <a:spcPts val="3800"/>
              </a:lnSpc>
            </a:pPr>
            <a:r>
              <a:rPr lang="hu-HU" sz="2000" kern="0" dirty="0">
                <a:solidFill>
                  <a:srgbClr val="000000"/>
                </a:solidFill>
              </a:rPr>
              <a:t>Az OOP világában egy osztály olyan adatok és műveletek összessége, amellyel</a:t>
            </a:r>
            <a:r>
              <a:rPr lang="en-US" sz="2000" kern="0" dirty="0">
                <a:solidFill>
                  <a:srgbClr val="000000"/>
                </a:solidFill>
              </a:rPr>
              <a:t> </a:t>
            </a:r>
            <a:r>
              <a:rPr lang="hu-HU" sz="2000" kern="0" dirty="0">
                <a:solidFill>
                  <a:srgbClr val="000000"/>
                </a:solidFill>
              </a:rPr>
              <a:t>leírhatjuk egy modell (vagy entitás) tulajdonságait és működését</a:t>
            </a:r>
            <a:r>
              <a:rPr lang="hu-HU" sz="2000" kern="0" dirty="0" smtClean="0">
                <a:solidFill>
                  <a:srgbClr val="000000"/>
                </a:solidFill>
              </a:rPr>
              <a:t>.</a:t>
            </a:r>
            <a:endParaRPr lang="hu-HU" sz="2000" kern="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47746" y="1486059"/>
            <a:ext cx="519625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class Employee </a:t>
            </a:r>
            <a:endParaRPr lang="hu-HU" b="1" dirty="0"/>
          </a:p>
          <a:p>
            <a:pPr algn="just"/>
            <a:r>
              <a:rPr lang="en-US" b="1" dirty="0" smtClean="0"/>
              <a:t>{</a:t>
            </a:r>
          </a:p>
          <a:p>
            <a:pPr lvl="1" algn="just"/>
            <a:r>
              <a:rPr lang="hu-HU" b="1" dirty="0" smtClean="0"/>
              <a:t>c</a:t>
            </a:r>
            <a:r>
              <a:rPr lang="en-US" b="1" dirty="0"/>
              <a:t>ode: number;</a:t>
            </a:r>
          </a:p>
          <a:p>
            <a:pPr lvl="1" algn="just"/>
            <a:r>
              <a:rPr lang="hu-HU" b="1" dirty="0" smtClean="0"/>
              <a:t>na</a:t>
            </a:r>
            <a:r>
              <a:rPr lang="en-US" b="1" dirty="0"/>
              <a:t>me: string</a:t>
            </a:r>
            <a:r>
              <a:rPr lang="en-US" b="1" dirty="0" smtClean="0"/>
              <a:t>;</a:t>
            </a:r>
          </a:p>
          <a:p>
            <a:pPr lvl="1" algn="just"/>
            <a:r>
              <a:rPr lang="en-US" b="1" dirty="0" smtClean="0"/>
              <a:t>coefficient: number</a:t>
            </a:r>
          </a:p>
          <a:p>
            <a:pPr lvl="1" algn="just"/>
            <a:endParaRPr lang="en-US" b="1" dirty="0"/>
          </a:p>
          <a:p>
            <a:pPr lvl="1" algn="just"/>
            <a:r>
              <a:rPr lang="en-US" b="1" dirty="0"/>
              <a:t>constructor(code: number, name: string</a:t>
            </a:r>
            <a:r>
              <a:rPr lang="en-US" b="1" dirty="0" smtClean="0"/>
              <a:t>)</a:t>
            </a:r>
          </a:p>
          <a:p>
            <a:pPr lvl="1" algn="just"/>
            <a:r>
              <a:rPr lang="en-US" b="1" dirty="0" smtClean="0"/>
              <a:t>{</a:t>
            </a:r>
            <a:endParaRPr lang="en-US" b="1" dirty="0"/>
          </a:p>
          <a:p>
            <a:pPr lvl="1" algn="just"/>
            <a:r>
              <a:rPr lang="en-US" b="1" dirty="0"/>
              <a:t>            </a:t>
            </a:r>
            <a:r>
              <a:rPr lang="en-US" b="1" dirty="0" err="1"/>
              <a:t>this.empName</a:t>
            </a:r>
            <a:r>
              <a:rPr lang="en-US" b="1" dirty="0"/>
              <a:t> = name;</a:t>
            </a:r>
          </a:p>
          <a:p>
            <a:pPr lvl="1" algn="just"/>
            <a:r>
              <a:rPr lang="en-US" b="1" dirty="0"/>
              <a:t>            </a:t>
            </a:r>
            <a:r>
              <a:rPr lang="en-US" b="1" dirty="0" err="1"/>
              <a:t>this.empCode</a:t>
            </a:r>
            <a:r>
              <a:rPr lang="en-US" b="1" dirty="0"/>
              <a:t> = code;</a:t>
            </a:r>
          </a:p>
          <a:p>
            <a:pPr lvl="1" algn="just"/>
            <a:r>
              <a:rPr lang="en-US" b="1" dirty="0" smtClean="0"/>
              <a:t>}</a:t>
            </a:r>
          </a:p>
          <a:p>
            <a:pPr lvl="1" algn="just"/>
            <a:endParaRPr lang="en-US" b="1" dirty="0"/>
          </a:p>
          <a:p>
            <a:pPr lvl="1" algn="just"/>
            <a:r>
              <a:rPr lang="en-US" b="1" dirty="0" err="1" smtClean="0"/>
              <a:t>getSalary</a:t>
            </a:r>
            <a:r>
              <a:rPr lang="en-US" b="1" dirty="0" smtClean="0"/>
              <a:t> = (): number </a:t>
            </a:r>
            <a:r>
              <a:rPr lang="en-US" b="1" dirty="0"/>
              <a:t>=&gt; </a:t>
            </a:r>
            <a:r>
              <a:rPr lang="en-US" b="1" dirty="0" smtClean="0"/>
              <a:t>number</a:t>
            </a:r>
          </a:p>
          <a:p>
            <a:pPr lvl="1" algn="just"/>
            <a:r>
              <a:rPr lang="en-US" b="1" dirty="0" smtClean="0"/>
              <a:t>{</a:t>
            </a:r>
          </a:p>
          <a:p>
            <a:pPr lvl="1" algn="just"/>
            <a:r>
              <a:rPr lang="en-US" b="1" dirty="0" smtClean="0"/>
              <a:t>        return this.</a:t>
            </a:r>
            <a:r>
              <a:rPr lang="en-US" b="1" dirty="0"/>
              <a:t> coefficient</a:t>
            </a:r>
            <a:r>
              <a:rPr lang="en-US" b="1" dirty="0" smtClean="0"/>
              <a:t> * 1000;</a:t>
            </a:r>
            <a:endParaRPr lang="en-US" b="1" dirty="0"/>
          </a:p>
          <a:p>
            <a:pPr lvl="1" algn="just"/>
            <a:r>
              <a:rPr lang="en-US" b="1" dirty="0" smtClean="0"/>
              <a:t>}</a:t>
            </a:r>
          </a:p>
          <a:p>
            <a:pPr algn="just"/>
            <a:r>
              <a:rPr lang="en-US" b="1" dirty="0" smtClean="0"/>
              <a:t>}</a:t>
            </a:r>
            <a:endParaRPr lang="hu-HU" b="1" dirty="0"/>
          </a:p>
        </p:txBody>
      </p:sp>
      <p:sp>
        <p:nvSpPr>
          <p:cNvPr id="11" name="Rectangle 10"/>
          <p:cNvSpPr/>
          <p:nvPr/>
        </p:nvSpPr>
        <p:spPr>
          <a:xfrm>
            <a:off x="0" y="1356561"/>
            <a:ext cx="3683977" cy="3927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800"/>
              </a:lnSpc>
            </a:pPr>
            <a:r>
              <a:rPr lang="hu-HU" sz="2000" kern="0" dirty="0">
                <a:solidFill>
                  <a:srgbClr val="000000"/>
                </a:solidFill>
              </a:rPr>
              <a:t>Egy objektumnak az életciklusa során megváltozhat az állapota, tulajdonságai. Ezt az állapotot valahogy el kell tudnunk tárolni, illetve biztosítani kell a szükséges műveleteket a tulajdonságok megváltoztatásá-hoz.</a:t>
            </a:r>
            <a:endParaRPr lang="hu-HU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74412" y="6488668"/>
            <a:ext cx="5795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const</a:t>
            </a:r>
            <a:r>
              <a:rPr lang="hu-HU" b="1" dirty="0" smtClean="0"/>
              <a:t> emp</a:t>
            </a:r>
            <a:r>
              <a:rPr lang="en-US" b="1" dirty="0" err="1" smtClean="0"/>
              <a:t>loyee</a:t>
            </a:r>
            <a:r>
              <a:rPr lang="hu-HU" b="1" dirty="0" smtClean="0"/>
              <a:t> </a:t>
            </a:r>
            <a:r>
              <a:rPr lang="hu-HU" b="1" dirty="0"/>
              <a:t>= new </a:t>
            </a:r>
            <a:r>
              <a:rPr lang="hu-HU" b="1" dirty="0" smtClean="0"/>
              <a:t>Employee(</a:t>
            </a:r>
            <a:r>
              <a:rPr lang="en-US" b="1" dirty="0" smtClean="0"/>
              <a:t>666, “The Devil”</a:t>
            </a:r>
            <a:r>
              <a:rPr lang="hu-HU" b="1" dirty="0" smtClean="0"/>
              <a:t>);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49169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18580"/>
            <a:ext cx="9144001" cy="527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3800"/>
              </a:lnSpc>
            </a:pPr>
            <a:r>
              <a:rPr lang="hu-HU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Osztály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hu-HU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öröklődés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145338"/>
            <a:ext cx="9144000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500" dirty="0" smtClean="0"/>
              <a:t>class </a:t>
            </a:r>
            <a:r>
              <a:rPr lang="hu-HU" sz="1500" dirty="0">
                <a:solidFill>
                  <a:srgbClr val="FF0000"/>
                </a:solidFill>
              </a:rPr>
              <a:t>Person</a:t>
            </a:r>
            <a:r>
              <a:rPr lang="hu-HU" sz="1500" dirty="0"/>
              <a:t> </a:t>
            </a:r>
            <a:endParaRPr lang="hu-HU" sz="1500" dirty="0" smtClean="0"/>
          </a:p>
          <a:p>
            <a:r>
              <a:rPr lang="hu-HU" sz="1500" dirty="0" smtClean="0"/>
              <a:t>{</a:t>
            </a:r>
            <a:endParaRPr lang="hu-HU" sz="1500" dirty="0"/>
          </a:p>
          <a:p>
            <a:r>
              <a:rPr lang="hu-HU" sz="1500" dirty="0"/>
              <a:t>    name: string;</a:t>
            </a:r>
          </a:p>
          <a:p>
            <a:r>
              <a:rPr lang="hu-HU" sz="1500" dirty="0"/>
              <a:t>    </a:t>
            </a:r>
          </a:p>
          <a:p>
            <a:r>
              <a:rPr lang="hu-HU" sz="1500" dirty="0"/>
              <a:t>    constructor(</a:t>
            </a:r>
            <a:r>
              <a:rPr lang="hu-HU" sz="1500" dirty="0">
                <a:solidFill>
                  <a:srgbClr val="00B050"/>
                </a:solidFill>
              </a:rPr>
              <a:t>name</a:t>
            </a:r>
            <a:r>
              <a:rPr lang="hu-HU" sz="1500" dirty="0"/>
              <a:t>: string</a:t>
            </a:r>
            <a:r>
              <a:rPr lang="hu-HU" sz="1500" dirty="0" smtClean="0"/>
              <a:t>)</a:t>
            </a:r>
          </a:p>
          <a:p>
            <a:r>
              <a:rPr lang="hu-HU" sz="1500" dirty="0" smtClean="0"/>
              <a:t>{</a:t>
            </a:r>
            <a:endParaRPr lang="hu-HU" sz="1500" dirty="0"/>
          </a:p>
          <a:p>
            <a:r>
              <a:rPr lang="hu-HU" sz="1500" dirty="0"/>
              <a:t>        this.name = name;</a:t>
            </a:r>
          </a:p>
          <a:p>
            <a:r>
              <a:rPr lang="hu-HU" sz="1500" dirty="0"/>
              <a:t>    }</a:t>
            </a:r>
          </a:p>
          <a:p>
            <a:r>
              <a:rPr lang="hu-HU" sz="1500" dirty="0"/>
              <a:t>}</a:t>
            </a:r>
          </a:p>
          <a:p>
            <a:endParaRPr lang="hu-HU" sz="1500" dirty="0"/>
          </a:p>
          <a:p>
            <a:r>
              <a:rPr lang="hu-HU" sz="1500" dirty="0"/>
              <a:t>class </a:t>
            </a:r>
            <a:r>
              <a:rPr lang="hu-HU" sz="1500" dirty="0">
                <a:solidFill>
                  <a:srgbClr val="0070C0"/>
                </a:solidFill>
              </a:rPr>
              <a:t>Employee</a:t>
            </a:r>
            <a:r>
              <a:rPr lang="hu-HU" sz="1500" dirty="0"/>
              <a:t> </a:t>
            </a:r>
            <a:r>
              <a:rPr lang="hu-HU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extends</a:t>
            </a:r>
            <a:r>
              <a:rPr lang="hu-HU" sz="1500" dirty="0"/>
              <a:t> </a:t>
            </a:r>
            <a:r>
              <a:rPr lang="hu-HU" sz="1500" dirty="0" smtClean="0">
                <a:solidFill>
                  <a:srgbClr val="FF0000"/>
                </a:solidFill>
              </a:rPr>
              <a:t>Person</a:t>
            </a:r>
          </a:p>
          <a:p>
            <a:r>
              <a:rPr lang="hu-HU" sz="1500" dirty="0" smtClean="0"/>
              <a:t>{</a:t>
            </a:r>
            <a:endParaRPr lang="hu-HU" sz="1500" dirty="0"/>
          </a:p>
          <a:p>
            <a:r>
              <a:rPr lang="hu-HU" sz="1500" dirty="0"/>
              <a:t>    c</a:t>
            </a:r>
            <a:r>
              <a:rPr lang="hu-HU" sz="1500" dirty="0" smtClean="0"/>
              <a:t>ode</a:t>
            </a:r>
            <a:r>
              <a:rPr lang="hu-HU" sz="1500" dirty="0"/>
              <a:t>: number;</a:t>
            </a:r>
          </a:p>
          <a:p>
            <a:r>
              <a:rPr lang="hu-HU" sz="1500" dirty="0"/>
              <a:t>    </a:t>
            </a:r>
          </a:p>
          <a:p>
            <a:r>
              <a:rPr lang="hu-HU" sz="1500" dirty="0"/>
              <a:t>    </a:t>
            </a:r>
            <a:r>
              <a:rPr lang="hu-HU" sz="1500" dirty="0" smtClean="0"/>
              <a:t>constructor(code</a:t>
            </a:r>
            <a:r>
              <a:rPr lang="hu-HU" sz="1500" dirty="0"/>
              <a:t>: number, name:string</a:t>
            </a:r>
            <a:r>
              <a:rPr lang="hu-HU" sz="1500" dirty="0" smtClean="0"/>
              <a:t>)</a:t>
            </a:r>
          </a:p>
          <a:p>
            <a:r>
              <a:rPr lang="hu-HU" sz="1500" dirty="0"/>
              <a:t> </a:t>
            </a:r>
            <a:r>
              <a:rPr lang="hu-HU" sz="1500" dirty="0" smtClean="0"/>
              <a:t>   {</a:t>
            </a:r>
            <a:endParaRPr lang="hu-HU" sz="1500" dirty="0"/>
          </a:p>
          <a:p>
            <a:r>
              <a:rPr lang="hu-HU" sz="1500" dirty="0"/>
              <a:t>        </a:t>
            </a:r>
            <a:r>
              <a:rPr lang="hu-HU" sz="1500" dirty="0">
                <a:solidFill>
                  <a:srgbClr val="FF0000"/>
                </a:solidFill>
              </a:rPr>
              <a:t>super</a:t>
            </a:r>
            <a:r>
              <a:rPr lang="hu-HU" sz="1500" dirty="0"/>
              <a:t>(</a:t>
            </a:r>
            <a:r>
              <a:rPr lang="hu-HU" sz="1500" dirty="0">
                <a:solidFill>
                  <a:srgbClr val="00B050"/>
                </a:solidFill>
              </a:rPr>
              <a:t>name</a:t>
            </a:r>
            <a:r>
              <a:rPr lang="hu-HU" sz="1500" dirty="0"/>
              <a:t>);</a:t>
            </a:r>
          </a:p>
          <a:p>
            <a:r>
              <a:rPr lang="hu-HU" sz="1500" dirty="0"/>
              <a:t>        </a:t>
            </a:r>
            <a:r>
              <a:rPr lang="hu-HU" sz="1500" dirty="0" smtClean="0"/>
              <a:t>this.code </a:t>
            </a:r>
            <a:r>
              <a:rPr lang="hu-HU" sz="1500" dirty="0"/>
              <a:t>= </a:t>
            </a:r>
            <a:r>
              <a:rPr lang="hu-HU" sz="1500" dirty="0" smtClean="0"/>
              <a:t>code</a:t>
            </a:r>
            <a:r>
              <a:rPr lang="hu-HU" sz="1500" dirty="0"/>
              <a:t>;</a:t>
            </a:r>
          </a:p>
          <a:p>
            <a:r>
              <a:rPr lang="hu-HU" sz="1500" dirty="0"/>
              <a:t>    }</a:t>
            </a:r>
          </a:p>
          <a:p>
            <a:r>
              <a:rPr lang="hu-HU" sz="1500" dirty="0"/>
              <a:t>    </a:t>
            </a:r>
          </a:p>
          <a:p>
            <a:r>
              <a:rPr lang="hu-HU" sz="1500" dirty="0"/>
              <a:t>    </a:t>
            </a:r>
            <a:r>
              <a:rPr lang="hu-HU" sz="1500" dirty="0" smtClean="0"/>
              <a:t>displayName = () : void</a:t>
            </a:r>
          </a:p>
          <a:p>
            <a:r>
              <a:rPr lang="hu-HU" sz="1500" dirty="0" smtClean="0"/>
              <a:t>   {</a:t>
            </a:r>
            <a:endParaRPr lang="hu-HU" sz="1500" dirty="0"/>
          </a:p>
          <a:p>
            <a:r>
              <a:rPr lang="hu-HU" sz="1500" dirty="0"/>
              <a:t>        console.log("Name = " + this.name +  ", Employee Code = " + </a:t>
            </a:r>
            <a:r>
              <a:rPr lang="hu-HU" sz="1500" dirty="0" smtClean="0"/>
              <a:t>this.code</a:t>
            </a:r>
            <a:r>
              <a:rPr lang="hu-HU" sz="1500" dirty="0"/>
              <a:t>);</a:t>
            </a:r>
          </a:p>
          <a:p>
            <a:r>
              <a:rPr lang="hu-HU" sz="1500" dirty="0"/>
              <a:t>    }</a:t>
            </a:r>
          </a:p>
          <a:p>
            <a:r>
              <a:rPr lang="hu-HU" sz="1500" dirty="0"/>
              <a:t>}</a:t>
            </a:r>
          </a:p>
          <a:p>
            <a:endParaRPr lang="hu-HU" sz="1500" dirty="0"/>
          </a:p>
          <a:p>
            <a:r>
              <a:rPr lang="hu-HU" sz="1500" dirty="0"/>
              <a:t>let </a:t>
            </a:r>
            <a:r>
              <a:rPr lang="hu-HU" sz="1500" dirty="0" smtClean="0"/>
              <a:t>employee </a:t>
            </a:r>
            <a:r>
              <a:rPr lang="hu-HU" sz="1500" dirty="0"/>
              <a:t>= new </a:t>
            </a:r>
            <a:r>
              <a:rPr lang="hu-HU" sz="1500" dirty="0" smtClean="0"/>
              <a:t>Employee(666, „The Devil");</a:t>
            </a:r>
            <a:endParaRPr lang="hu-HU" sz="1500" dirty="0"/>
          </a:p>
          <a:p>
            <a:r>
              <a:rPr lang="hu-HU" sz="1500" dirty="0" smtClean="0"/>
              <a:t>employee.displayName</a:t>
            </a:r>
            <a:r>
              <a:rPr lang="hu-HU" sz="1500" dirty="0"/>
              <a:t>(); </a:t>
            </a:r>
            <a:r>
              <a:rPr lang="hu-HU" sz="1500" dirty="0" smtClean="0"/>
              <a:t>			// </a:t>
            </a:r>
            <a:r>
              <a:rPr lang="hu-HU" sz="1500" dirty="0"/>
              <a:t>Name = </a:t>
            </a:r>
            <a:r>
              <a:rPr lang="hu-HU" sz="1500" dirty="0" smtClean="0"/>
              <a:t>The Devil, </a:t>
            </a:r>
            <a:r>
              <a:rPr lang="hu-HU" sz="1500" dirty="0"/>
              <a:t>Employee Code = </a:t>
            </a:r>
            <a:r>
              <a:rPr lang="hu-HU" sz="1500" dirty="0" smtClean="0"/>
              <a:t>666</a:t>
            </a:r>
            <a:endParaRPr lang="hu-HU" sz="1500" dirty="0"/>
          </a:p>
        </p:txBody>
      </p:sp>
    </p:spTree>
    <p:extLst>
      <p:ext uri="{BB962C8B-B14F-4D97-AF65-F5344CB8AC3E}">
        <p14:creationId xmlns:p14="http://schemas.microsoft.com/office/powerpoint/2010/main" val="424928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18580"/>
            <a:ext cx="9144001" cy="134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3800"/>
              </a:lnSpc>
            </a:pPr>
            <a:r>
              <a:rPr lang="hu-HU" sz="2400" b="1" dirty="0" smtClean="0">
                <a:solidFill>
                  <a:srgbClr val="FF0000"/>
                </a:solidFill>
              </a:rPr>
              <a:t>Osztály</a:t>
            </a:r>
            <a:r>
              <a:rPr lang="en-US" sz="2400" b="1" dirty="0" smtClean="0">
                <a:solidFill>
                  <a:srgbClr val="FF0000"/>
                </a:solidFill>
              </a:rPr>
              <a:t> – </a:t>
            </a:r>
            <a:r>
              <a:rPr lang="hu-HU" sz="2400" b="1" dirty="0" smtClean="0">
                <a:solidFill>
                  <a:srgbClr val="FF0000"/>
                </a:solidFill>
              </a:rPr>
              <a:t>interface implementálás</a:t>
            </a:r>
          </a:p>
          <a:p>
            <a:pPr algn="just"/>
            <a:endParaRPr lang="hu-HU" sz="1250" dirty="0"/>
          </a:p>
          <a:p>
            <a:pPr algn="just"/>
            <a:endParaRPr lang="hu-HU" sz="1250" dirty="0"/>
          </a:p>
          <a:p>
            <a:pPr algn="just"/>
            <a:endParaRPr lang="hu-HU" sz="1250" dirty="0"/>
          </a:p>
          <a:p>
            <a:pPr algn="just"/>
            <a:r>
              <a:rPr lang="en-US" sz="1250" dirty="0" smtClean="0"/>
              <a:t>			</a:t>
            </a:r>
            <a:endParaRPr lang="hu-HU" sz="1250" dirty="0"/>
          </a:p>
        </p:txBody>
      </p:sp>
      <p:sp>
        <p:nvSpPr>
          <p:cNvPr id="4" name="Rectangle 3"/>
          <p:cNvSpPr/>
          <p:nvPr/>
        </p:nvSpPr>
        <p:spPr>
          <a:xfrm>
            <a:off x="143436" y="57764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hu-HU" dirty="0"/>
              <a:t>interface I</a:t>
            </a:r>
            <a:r>
              <a:rPr lang="en-US" dirty="0"/>
              <a:t>E</a:t>
            </a:r>
            <a:r>
              <a:rPr lang="hu-HU" dirty="0"/>
              <a:t>mployee</a:t>
            </a:r>
          </a:p>
          <a:p>
            <a:pPr algn="just"/>
            <a:r>
              <a:rPr lang="hu-HU" dirty="0"/>
              <a:t>{</a:t>
            </a:r>
          </a:p>
          <a:p>
            <a:pPr algn="just"/>
            <a:r>
              <a:rPr lang="hu-HU" dirty="0"/>
              <a:t>    code: number;</a:t>
            </a:r>
          </a:p>
          <a:p>
            <a:pPr algn="just"/>
            <a:r>
              <a:rPr lang="hu-HU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43436" y="2333685"/>
            <a:ext cx="89189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u-HU" dirty="0"/>
              <a:t>class Employee implements IPerson, IEmployee </a:t>
            </a:r>
          </a:p>
          <a:p>
            <a:pPr algn="just"/>
            <a:r>
              <a:rPr lang="en-US" dirty="0"/>
              <a:t>{</a:t>
            </a:r>
            <a:endParaRPr lang="hu-HU" dirty="0"/>
          </a:p>
          <a:p>
            <a:pPr algn="just"/>
            <a:r>
              <a:rPr lang="hu-HU" dirty="0"/>
              <a:t>    code: number;</a:t>
            </a:r>
          </a:p>
          <a:p>
            <a:pPr algn="just"/>
            <a:r>
              <a:rPr lang="hu-HU" dirty="0"/>
              <a:t>    name: string;</a:t>
            </a:r>
          </a:p>
          <a:p>
            <a:pPr algn="just"/>
            <a:r>
              <a:rPr lang="hu-HU" dirty="0"/>
              <a:t>    </a:t>
            </a:r>
          </a:p>
          <a:p>
            <a:pPr algn="just"/>
            <a:r>
              <a:rPr lang="hu-HU" dirty="0"/>
              <a:t>    constructor(code: number, name:string)</a:t>
            </a:r>
          </a:p>
          <a:p>
            <a:pPr algn="just"/>
            <a:r>
              <a:rPr lang="hu-HU" dirty="0"/>
              <a:t>   {</a:t>
            </a:r>
          </a:p>
          <a:p>
            <a:pPr algn="just"/>
            <a:r>
              <a:rPr lang="hu-HU" dirty="0"/>
              <a:t>        this.empCode = empcode;</a:t>
            </a:r>
          </a:p>
          <a:p>
            <a:pPr algn="just"/>
            <a:r>
              <a:rPr lang="hu-HU" dirty="0"/>
              <a:t>        this.name = name;</a:t>
            </a:r>
          </a:p>
          <a:p>
            <a:pPr algn="just"/>
            <a:r>
              <a:rPr lang="hu-HU" dirty="0"/>
              <a:t>    }</a:t>
            </a:r>
          </a:p>
          <a:p>
            <a:pPr algn="just"/>
            <a:r>
              <a:rPr lang="hu-HU" dirty="0"/>
              <a:t>    </a:t>
            </a:r>
          </a:p>
          <a:p>
            <a:pPr algn="just"/>
            <a:r>
              <a:rPr lang="hu-HU" dirty="0"/>
              <a:t>    display(): void</a:t>
            </a:r>
          </a:p>
          <a:p>
            <a:pPr algn="just"/>
            <a:r>
              <a:rPr lang="hu-HU" dirty="0"/>
              <a:t>    {</a:t>
            </a:r>
          </a:p>
          <a:p>
            <a:pPr algn="just"/>
            <a:r>
              <a:rPr lang="hu-HU" dirty="0"/>
              <a:t>        console.log("Name = " + this.name +  ", Employee Code = " + this.empCode);</a:t>
            </a:r>
          </a:p>
          <a:p>
            <a:pPr algn="just"/>
            <a:r>
              <a:rPr lang="hu-HU" dirty="0"/>
              <a:t>    }</a:t>
            </a:r>
          </a:p>
          <a:p>
            <a:pPr algn="just"/>
            <a:r>
              <a:rPr lang="hu-HU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665391"/>
            <a:ext cx="9144001" cy="32932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solidFill>
                  <a:srgbClr val="FFC000"/>
                </a:solidFill>
              </a:rPr>
              <a:t>const</a:t>
            </a:r>
            <a:r>
              <a:rPr lang="hu-HU" dirty="0" smtClean="0">
                <a:solidFill>
                  <a:srgbClr val="FFC000"/>
                </a:solidFill>
              </a:rPr>
              <a:t> </a:t>
            </a:r>
            <a:r>
              <a:rPr lang="hu-HU" dirty="0">
                <a:solidFill>
                  <a:srgbClr val="FFC000"/>
                </a:solidFill>
              </a:rPr>
              <a:t>per</a:t>
            </a:r>
            <a:r>
              <a:rPr lang="en-US" dirty="0">
                <a:solidFill>
                  <a:srgbClr val="FFC000"/>
                </a:solidFill>
              </a:rPr>
              <a:t>son </a:t>
            </a:r>
            <a:r>
              <a:rPr lang="hu-HU" dirty="0">
                <a:solidFill>
                  <a:srgbClr val="FFC000"/>
                </a:solidFill>
              </a:rPr>
              <a:t>: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hu-HU" dirty="0">
                <a:solidFill>
                  <a:srgbClr val="FFC000"/>
                </a:solidFill>
              </a:rPr>
              <a:t>IPerson </a:t>
            </a:r>
            <a:r>
              <a:rPr lang="hu-HU" dirty="0"/>
              <a:t>= new Employee(100, </a:t>
            </a:r>
            <a:r>
              <a:rPr lang="hu-HU" dirty="0" smtClean="0"/>
              <a:t>“</a:t>
            </a:r>
            <a:r>
              <a:rPr lang="en-US" dirty="0" err="1" smtClean="0"/>
              <a:t>Besos</a:t>
            </a:r>
            <a:r>
              <a:rPr lang="hu-HU" dirty="0" smtClean="0"/>
              <a:t>");</a:t>
            </a:r>
            <a:endParaRPr lang="hu-HU" dirty="0"/>
          </a:p>
          <a:p>
            <a:pPr algn="just"/>
            <a:r>
              <a:rPr lang="hu-HU" dirty="0"/>
              <a:t>per</a:t>
            </a:r>
            <a:r>
              <a:rPr lang="en-US" dirty="0"/>
              <a:t>son</a:t>
            </a:r>
            <a:r>
              <a:rPr lang="hu-HU" dirty="0"/>
              <a:t>.display(); </a:t>
            </a:r>
            <a:r>
              <a:rPr lang="en-US" dirty="0"/>
              <a:t>	</a:t>
            </a:r>
            <a:endParaRPr lang="en-US" dirty="0" smtClean="0"/>
          </a:p>
          <a:p>
            <a:pPr algn="just"/>
            <a:endParaRPr lang="hu-HU" dirty="0"/>
          </a:p>
          <a:p>
            <a:pPr algn="just"/>
            <a:r>
              <a:rPr lang="en-US" dirty="0" err="1">
                <a:solidFill>
                  <a:srgbClr val="FFC000"/>
                </a:solidFill>
              </a:rPr>
              <a:t>const</a:t>
            </a:r>
            <a:r>
              <a:rPr lang="hu-HU" dirty="0">
                <a:solidFill>
                  <a:srgbClr val="FFC000"/>
                </a:solidFill>
              </a:rPr>
              <a:t> emp</a:t>
            </a:r>
            <a:r>
              <a:rPr lang="en-US" dirty="0" err="1">
                <a:solidFill>
                  <a:srgbClr val="FFC000"/>
                </a:solidFill>
              </a:rPr>
              <a:t>loyee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hu-HU" dirty="0">
                <a:solidFill>
                  <a:srgbClr val="FFC000"/>
                </a:solidFill>
              </a:rPr>
              <a:t>: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hu-HU" dirty="0">
                <a:solidFill>
                  <a:srgbClr val="FFC000"/>
                </a:solidFill>
              </a:rPr>
              <a:t>IEmployee </a:t>
            </a:r>
            <a:r>
              <a:rPr lang="hu-HU" dirty="0"/>
              <a:t>= new Employee(100, </a:t>
            </a:r>
            <a:r>
              <a:rPr lang="hu-HU" dirty="0" smtClean="0"/>
              <a:t>“</a:t>
            </a:r>
            <a:r>
              <a:rPr lang="en-US" dirty="0" smtClean="0"/>
              <a:t>Bill</a:t>
            </a:r>
            <a:r>
              <a:rPr lang="hu-HU" dirty="0" smtClean="0"/>
              <a:t>");</a:t>
            </a:r>
            <a:endParaRPr lang="hu-HU" dirty="0"/>
          </a:p>
          <a:p>
            <a:pPr algn="just"/>
            <a:r>
              <a:rPr lang="hu-HU" dirty="0"/>
              <a:t>emp</a:t>
            </a:r>
            <a:r>
              <a:rPr lang="en-US" dirty="0" err="1"/>
              <a:t>loyee</a:t>
            </a:r>
            <a:r>
              <a:rPr lang="hu-HU" dirty="0"/>
              <a:t>.display();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>
                <a:solidFill>
                  <a:srgbClr val="FFC000"/>
                </a:solidFill>
              </a:rPr>
              <a:t>const</a:t>
            </a:r>
            <a:r>
              <a:rPr lang="hu-HU" dirty="0">
                <a:solidFill>
                  <a:srgbClr val="FFC000"/>
                </a:solidFill>
              </a:rPr>
              <a:t> emp</a:t>
            </a:r>
            <a:r>
              <a:rPr lang="en-US" dirty="0" err="1" smtClean="0">
                <a:solidFill>
                  <a:srgbClr val="FFC000"/>
                </a:solidFill>
              </a:rPr>
              <a:t>loyedPerson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hu-HU" dirty="0">
                <a:solidFill>
                  <a:srgbClr val="FFC000"/>
                </a:solidFill>
              </a:rPr>
              <a:t>: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hu-HU" dirty="0" smtClean="0">
                <a:solidFill>
                  <a:srgbClr val="FFC000"/>
                </a:solidFill>
              </a:rPr>
              <a:t>Employee</a:t>
            </a:r>
            <a:r>
              <a:rPr lang="hu-HU" dirty="0" smtClean="0"/>
              <a:t> </a:t>
            </a:r>
            <a:r>
              <a:rPr lang="hu-HU" dirty="0"/>
              <a:t>= new Employee(100, </a:t>
            </a:r>
            <a:r>
              <a:rPr lang="hu-HU" dirty="0" smtClean="0"/>
              <a:t>“</a:t>
            </a:r>
            <a:r>
              <a:rPr lang="en-US" dirty="0" smtClean="0"/>
              <a:t>Jobs</a:t>
            </a:r>
            <a:r>
              <a:rPr lang="hu-HU" dirty="0" smtClean="0"/>
              <a:t>");</a:t>
            </a:r>
            <a:endParaRPr lang="hu-HU" dirty="0"/>
          </a:p>
          <a:p>
            <a:pPr algn="just"/>
            <a:r>
              <a:rPr lang="hu-HU" dirty="0"/>
              <a:t>emp</a:t>
            </a:r>
            <a:r>
              <a:rPr lang="en-US" dirty="0" err="1"/>
              <a:t>loyedPerson</a:t>
            </a:r>
            <a:r>
              <a:rPr lang="hu-HU" dirty="0" smtClean="0"/>
              <a:t>.display</a:t>
            </a:r>
            <a:r>
              <a:rPr lang="hu-HU" dirty="0"/>
              <a:t>(); </a:t>
            </a:r>
            <a:endParaRPr lang="en-US" dirty="0" smtClean="0"/>
          </a:p>
          <a:p>
            <a:pPr algn="just"/>
            <a:endParaRPr lang="en-US" dirty="0"/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Van e </a:t>
            </a:r>
            <a:r>
              <a:rPr lang="en-US" b="1" dirty="0" err="1" smtClean="0">
                <a:solidFill>
                  <a:srgbClr val="FFFF00"/>
                </a:solidFill>
              </a:rPr>
              <a:t>hiba</a:t>
            </a:r>
            <a:r>
              <a:rPr lang="hu-HU" b="1" dirty="0" smtClean="0">
                <a:solidFill>
                  <a:srgbClr val="FFFF00"/>
                </a:solidFill>
              </a:rPr>
              <a:t>? Ha igen, hol?!</a:t>
            </a:r>
          </a:p>
          <a:p>
            <a:pPr algn="ctr"/>
            <a:r>
              <a:rPr lang="hu-HU" b="1" dirty="0" smtClean="0">
                <a:solidFill>
                  <a:srgbClr val="FFC000"/>
                </a:solidFill>
              </a:rPr>
              <a:t>Mit láthatunk e (narancssárga) színnel (programozási technika)?</a:t>
            </a:r>
          </a:p>
          <a:p>
            <a:pPr algn="ctr"/>
            <a:endParaRPr lang="hu-HU" sz="1000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0384" y="491843"/>
            <a:ext cx="4572001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hu-HU" dirty="0"/>
              <a:t>interface </a:t>
            </a:r>
            <a:r>
              <a:rPr lang="hu-HU" dirty="0" smtClean="0"/>
              <a:t>I</a:t>
            </a:r>
            <a:r>
              <a:rPr lang="en-US" dirty="0" smtClean="0"/>
              <a:t>P</a:t>
            </a:r>
            <a:r>
              <a:rPr lang="hu-HU" dirty="0" smtClean="0"/>
              <a:t>erson</a:t>
            </a:r>
            <a:endParaRPr lang="hu-HU" dirty="0"/>
          </a:p>
          <a:p>
            <a:pPr algn="just"/>
            <a:r>
              <a:rPr lang="hu-HU" dirty="0"/>
              <a:t>{</a:t>
            </a:r>
          </a:p>
          <a:p>
            <a:pPr algn="just"/>
            <a:r>
              <a:rPr lang="hu-HU" dirty="0"/>
              <a:t>    name: string;</a:t>
            </a:r>
          </a:p>
          <a:p>
            <a:pPr algn="just"/>
            <a:r>
              <a:rPr lang="hu-HU" dirty="0"/>
              <a:t>    display</a:t>
            </a:r>
            <a:r>
              <a:rPr lang="hu-HU" dirty="0" smtClean="0"/>
              <a:t>()oid</a:t>
            </a:r>
            <a:r>
              <a:rPr lang="hu-HU" dirty="0"/>
              <a:t>;</a:t>
            </a:r>
          </a:p>
          <a:p>
            <a:pPr algn="just"/>
            <a:r>
              <a:rPr lang="hu-HU" dirty="0"/>
              <a:t>}</a:t>
            </a:r>
            <a:r>
              <a:rPr lang="en-US" dirty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114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18580"/>
            <a:ext cx="9144001" cy="527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3800"/>
              </a:lnSpc>
            </a:pPr>
            <a:r>
              <a:rPr lang="hu-HU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Osztály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hu-HU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öröklődés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70200"/>
            <a:ext cx="51259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dirty="0"/>
              <a:t>class </a:t>
            </a:r>
            <a:r>
              <a:rPr lang="hu-HU" sz="2400" dirty="0" smtClean="0">
                <a:solidFill>
                  <a:srgbClr val="FF0000"/>
                </a:solidFill>
              </a:rPr>
              <a:t>Person</a:t>
            </a:r>
          </a:p>
          <a:p>
            <a:r>
              <a:rPr lang="hu-HU" sz="2400" dirty="0" smtClean="0"/>
              <a:t>{</a:t>
            </a:r>
            <a:endParaRPr lang="hu-HU" sz="2400" dirty="0"/>
          </a:p>
          <a:p>
            <a:r>
              <a:rPr lang="hu-HU" sz="2400" dirty="0"/>
              <a:t>    name: string;</a:t>
            </a:r>
          </a:p>
          <a:p>
            <a:r>
              <a:rPr lang="hu-HU" sz="2400" dirty="0"/>
              <a:t>}</a:t>
            </a:r>
          </a:p>
          <a:p>
            <a:endParaRPr lang="hu-HU" sz="2400" dirty="0"/>
          </a:p>
          <a:p>
            <a:r>
              <a:rPr lang="hu-HU" sz="2400" dirty="0"/>
              <a:t>interface </a:t>
            </a:r>
            <a:r>
              <a:rPr lang="hu-HU" sz="2400" dirty="0">
                <a:solidFill>
                  <a:srgbClr val="0070C0"/>
                </a:solidFill>
              </a:rPr>
              <a:t>IEmployee</a:t>
            </a:r>
            <a:r>
              <a:rPr lang="hu-HU" sz="2400" dirty="0"/>
              <a:t> extends </a:t>
            </a:r>
            <a:r>
              <a:rPr lang="hu-HU" sz="2400" dirty="0" smtClean="0">
                <a:solidFill>
                  <a:srgbClr val="FF0000"/>
                </a:solidFill>
              </a:rPr>
              <a:t>Person</a:t>
            </a:r>
          </a:p>
          <a:p>
            <a:r>
              <a:rPr lang="hu-HU" sz="2400" dirty="0" smtClean="0"/>
              <a:t>{ </a:t>
            </a:r>
            <a:endParaRPr lang="hu-HU" sz="2400" dirty="0"/>
          </a:p>
          <a:p>
            <a:r>
              <a:rPr lang="hu-HU" sz="2400" dirty="0"/>
              <a:t>    </a:t>
            </a:r>
            <a:r>
              <a:rPr lang="hu-HU" sz="2400" dirty="0" smtClean="0"/>
              <a:t>code</a:t>
            </a:r>
            <a:r>
              <a:rPr lang="hu-HU" sz="2400" dirty="0"/>
              <a:t>: number;</a:t>
            </a:r>
          </a:p>
          <a:p>
            <a:r>
              <a:rPr lang="hu-HU" sz="2400" dirty="0"/>
              <a:t>}</a:t>
            </a:r>
          </a:p>
          <a:p>
            <a:endParaRPr lang="hu-HU" sz="2400" dirty="0"/>
          </a:p>
          <a:p>
            <a:r>
              <a:rPr lang="hu-HU" sz="2400" dirty="0" smtClean="0"/>
              <a:t>const </a:t>
            </a:r>
            <a:r>
              <a:rPr lang="hu-HU" sz="2400" dirty="0" smtClean="0">
                <a:solidFill>
                  <a:srgbClr val="00B050"/>
                </a:solidFill>
              </a:rPr>
              <a:t>employee</a:t>
            </a:r>
            <a:r>
              <a:rPr lang="hu-HU" sz="2400" dirty="0" smtClean="0"/>
              <a:t>: </a:t>
            </a:r>
            <a:r>
              <a:rPr lang="hu-HU" sz="2400" dirty="0">
                <a:solidFill>
                  <a:srgbClr val="0070C0"/>
                </a:solidFill>
              </a:rPr>
              <a:t>IEmployee</a:t>
            </a:r>
            <a:r>
              <a:rPr lang="hu-HU" sz="2400" dirty="0"/>
              <a:t> = </a:t>
            </a:r>
            <a:endParaRPr lang="hu-HU" sz="2400" dirty="0" smtClean="0"/>
          </a:p>
          <a:p>
            <a:r>
              <a:rPr lang="hu-HU" sz="2400" dirty="0" smtClean="0"/>
              <a:t>{ 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code  </a:t>
            </a:r>
            <a:r>
              <a:rPr lang="hu-HU" sz="2400" dirty="0"/>
              <a:t>: 1, </a:t>
            </a:r>
            <a:endParaRPr lang="hu-HU" sz="2400" dirty="0" smtClean="0"/>
          </a:p>
          <a:p>
            <a:r>
              <a:rPr lang="hu-HU" sz="2400" dirty="0"/>
              <a:t>	</a:t>
            </a:r>
            <a:r>
              <a:rPr lang="hu-HU" sz="2400" dirty="0" smtClean="0"/>
              <a:t>name : "</a:t>
            </a:r>
            <a:r>
              <a:rPr lang="hu-HU" sz="2400" dirty="0"/>
              <a:t>James </a:t>
            </a:r>
            <a:r>
              <a:rPr lang="hu-HU" sz="2400" dirty="0" smtClean="0"/>
              <a:t>Bond„</a:t>
            </a:r>
          </a:p>
          <a:p>
            <a:r>
              <a:rPr lang="hu-HU" sz="2400" dirty="0" smtClean="0"/>
              <a:t>}</a:t>
            </a:r>
            <a:endParaRPr lang="hu-H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125918" y="951398"/>
            <a:ext cx="401808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smtClean="0"/>
              <a:t>A bemutatott példán egy interface örökli meg egy osztály tulajdonságait </a:t>
            </a:r>
            <a:r>
              <a:rPr lang="hu-HU" sz="2800" b="1" dirty="0" smtClean="0"/>
              <a:t>!!!</a:t>
            </a:r>
          </a:p>
          <a:p>
            <a:pPr algn="ctr"/>
            <a:r>
              <a:rPr lang="hu-HU" sz="2400" dirty="0" smtClean="0"/>
              <a:t> </a:t>
            </a:r>
            <a:r>
              <a:rPr lang="hu-HU" sz="2000" dirty="0" smtClean="0"/>
              <a:t>(na ilyen sem volt még ugye ?)</a:t>
            </a:r>
          </a:p>
          <a:p>
            <a:pPr algn="just"/>
            <a:endParaRPr lang="hu-HU" sz="2400" dirty="0"/>
          </a:p>
          <a:p>
            <a:pPr algn="just"/>
            <a:r>
              <a:rPr lang="hu-HU" sz="2400" dirty="0" smtClean="0"/>
              <a:t>Ebben a speciális esetben, amikor létrehozzuk az interface konkrét példányát (</a:t>
            </a:r>
            <a:r>
              <a:rPr lang="hu-HU" sz="2400" dirty="0">
                <a:solidFill>
                  <a:srgbClr val="00B050"/>
                </a:solidFill>
              </a:rPr>
              <a:t>employee </a:t>
            </a:r>
            <a:r>
              <a:rPr lang="hu-HU" sz="2400" dirty="0" smtClean="0"/>
              <a:t>változó), akkor annak </a:t>
            </a:r>
            <a:r>
              <a:rPr lang="hu-HU" sz="2400" u="sng" dirty="0" smtClean="0"/>
              <a:t>minden adattagját kötelessek vagyunk inicializálni</a:t>
            </a:r>
            <a:r>
              <a:rPr lang="hu-HU" sz="2400" dirty="0" smtClean="0"/>
              <a:t>!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54613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18580"/>
            <a:ext cx="9144001" cy="527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3800"/>
              </a:lnSpc>
            </a:pPr>
            <a:r>
              <a:rPr lang="hu-HU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Láthatóság (encapsulation)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79653"/>
            <a:ext cx="7071167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class </a:t>
            </a:r>
            <a:r>
              <a:rPr lang="hu-HU" dirty="0" smtClean="0">
                <a:solidFill>
                  <a:srgbClr val="0070C0"/>
                </a:solidFill>
              </a:rPr>
              <a:t>Employee</a:t>
            </a:r>
          </a:p>
          <a:p>
            <a:r>
              <a:rPr lang="hu-HU" dirty="0" smtClean="0"/>
              <a:t>{</a:t>
            </a:r>
            <a:endParaRPr lang="hu-HU" dirty="0"/>
          </a:p>
          <a:p>
            <a:r>
              <a:rPr lang="hu-HU" dirty="0"/>
              <a:t>    public </a:t>
            </a:r>
            <a:r>
              <a:rPr lang="hu-HU" dirty="0" smtClean="0"/>
              <a:t>name</a:t>
            </a:r>
            <a:r>
              <a:rPr lang="hu-HU" dirty="0"/>
              <a:t>: string;</a:t>
            </a:r>
          </a:p>
          <a:p>
            <a:r>
              <a:rPr lang="hu-HU" dirty="0"/>
              <a:t>    protected </a:t>
            </a:r>
            <a:r>
              <a:rPr lang="hu-HU" dirty="0" smtClean="0"/>
              <a:t>code</a:t>
            </a:r>
            <a:r>
              <a:rPr lang="hu-HU" dirty="0"/>
              <a:t>: number;</a:t>
            </a:r>
          </a:p>
          <a:p>
            <a:endParaRPr lang="hu-HU" dirty="0"/>
          </a:p>
          <a:p>
            <a:r>
              <a:rPr lang="hu-HU" dirty="0"/>
              <a:t>    constructor(name: string, code: number</a:t>
            </a:r>
            <a:r>
              <a:rPr lang="hu-HU" dirty="0" smtClean="0"/>
              <a:t>)</a:t>
            </a:r>
          </a:p>
          <a:p>
            <a:r>
              <a:rPr lang="hu-HU" dirty="0"/>
              <a:t> </a:t>
            </a:r>
            <a:r>
              <a:rPr lang="hu-HU" dirty="0" smtClean="0"/>
              <a:t>   {</a:t>
            </a:r>
            <a:endParaRPr lang="hu-HU" dirty="0"/>
          </a:p>
          <a:p>
            <a:r>
              <a:rPr lang="hu-HU" dirty="0"/>
              <a:t>        </a:t>
            </a:r>
            <a:r>
              <a:rPr lang="hu-HU" dirty="0" smtClean="0"/>
              <a:t>this.name </a:t>
            </a:r>
            <a:r>
              <a:rPr lang="hu-HU" dirty="0"/>
              <a:t>= name;</a:t>
            </a:r>
          </a:p>
          <a:p>
            <a:r>
              <a:rPr lang="hu-HU" dirty="0"/>
              <a:t>        </a:t>
            </a:r>
            <a:r>
              <a:rPr lang="hu-HU" dirty="0" smtClean="0"/>
              <a:t>this.code </a:t>
            </a:r>
            <a:r>
              <a:rPr lang="hu-HU" dirty="0"/>
              <a:t>= code;</a:t>
            </a:r>
          </a:p>
          <a:p>
            <a:r>
              <a:rPr lang="hu-HU" dirty="0"/>
              <a:t>    }</a:t>
            </a:r>
          </a:p>
          <a:p>
            <a:r>
              <a:rPr lang="hu-HU" dirty="0"/>
              <a:t>}</a:t>
            </a:r>
          </a:p>
          <a:p>
            <a:endParaRPr lang="hu-HU" dirty="0"/>
          </a:p>
          <a:p>
            <a:r>
              <a:rPr lang="hu-HU" dirty="0"/>
              <a:t>class </a:t>
            </a:r>
            <a:r>
              <a:rPr lang="hu-HU" dirty="0">
                <a:solidFill>
                  <a:srgbClr val="7030A0"/>
                </a:solidFill>
              </a:rPr>
              <a:t>SalesEmployee</a:t>
            </a:r>
            <a:r>
              <a:rPr lang="hu-HU" dirty="0"/>
              <a:t> extends </a:t>
            </a:r>
            <a:r>
              <a:rPr lang="hu-HU" dirty="0" smtClean="0">
                <a:solidFill>
                  <a:srgbClr val="0070C0"/>
                </a:solidFill>
              </a:rPr>
              <a:t>Employee</a:t>
            </a:r>
          </a:p>
          <a:p>
            <a:r>
              <a:rPr lang="hu-HU" dirty="0" smtClean="0"/>
              <a:t>{</a:t>
            </a:r>
            <a:endParaRPr lang="hu-HU" dirty="0"/>
          </a:p>
          <a:p>
            <a:r>
              <a:rPr lang="hu-HU" dirty="0"/>
              <a:t>    private department: string;</a:t>
            </a:r>
          </a:p>
          <a:p>
            <a:r>
              <a:rPr lang="hu-HU" dirty="0"/>
              <a:t>    </a:t>
            </a:r>
          </a:p>
          <a:p>
            <a:r>
              <a:rPr lang="hu-HU" dirty="0"/>
              <a:t>    constructor(name: string, code: number, department: string</a:t>
            </a:r>
            <a:r>
              <a:rPr lang="hu-HU" dirty="0" smtClean="0"/>
              <a:t>)</a:t>
            </a:r>
          </a:p>
          <a:p>
            <a:r>
              <a:rPr lang="hu-HU" dirty="0"/>
              <a:t> </a:t>
            </a:r>
            <a:r>
              <a:rPr lang="hu-HU" dirty="0" smtClean="0"/>
              <a:t>   {</a:t>
            </a:r>
            <a:endParaRPr lang="hu-HU" dirty="0"/>
          </a:p>
          <a:p>
            <a:r>
              <a:rPr lang="hu-HU" dirty="0"/>
              <a:t>        super(name, code);</a:t>
            </a:r>
          </a:p>
          <a:p>
            <a:r>
              <a:rPr lang="hu-HU" dirty="0"/>
              <a:t>        this.department = department;</a:t>
            </a:r>
          </a:p>
          <a:p>
            <a:r>
              <a:rPr lang="hu-HU" dirty="0"/>
              <a:t>    }</a:t>
            </a:r>
          </a:p>
          <a:p>
            <a:r>
              <a:rPr lang="hu-HU" dirty="0"/>
              <a:t>}</a:t>
            </a:r>
          </a:p>
          <a:p>
            <a:endParaRPr lang="hu-HU" dirty="0"/>
          </a:p>
          <a:p>
            <a:r>
              <a:rPr lang="hu-HU" dirty="0" smtClean="0"/>
              <a:t>const employee </a:t>
            </a:r>
            <a:r>
              <a:rPr lang="hu-HU" dirty="0"/>
              <a:t>= new SalesEmployee("John Smith", 123, "Sales");</a:t>
            </a:r>
          </a:p>
          <a:p>
            <a:r>
              <a:rPr lang="hu-HU" dirty="0" smtClean="0"/>
              <a:t>employee.</a:t>
            </a:r>
            <a:r>
              <a:rPr lang="hu-HU" u="sng" dirty="0" smtClean="0">
                <a:solidFill>
                  <a:srgbClr val="FF0000"/>
                </a:solidFill>
              </a:rPr>
              <a:t>code</a:t>
            </a:r>
            <a:r>
              <a:rPr lang="hu-HU" dirty="0" smtClean="0"/>
              <a:t> = 666; 		//FORDÍTÁSI HIBA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4800601" y="562708"/>
            <a:ext cx="434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 smtClean="0"/>
              <a:t>Egy osztály össz adattagja és függvénye </a:t>
            </a:r>
            <a:r>
              <a:rPr lang="hu-HU" b="1" dirty="0" smtClean="0"/>
              <a:t>public</a:t>
            </a:r>
            <a:r>
              <a:rPr lang="hu-HU" dirty="0" smtClean="0"/>
              <a:t> láthatóságú alapértelmezettként.</a:t>
            </a:r>
          </a:p>
          <a:p>
            <a:pPr algn="just"/>
            <a:r>
              <a:rPr lang="hu-HU" dirty="0" smtClean="0"/>
              <a:t>Az ős osztály (</a:t>
            </a:r>
            <a:r>
              <a:rPr lang="hu-HU" dirty="0" smtClean="0">
                <a:solidFill>
                  <a:srgbClr val="0070C0"/>
                </a:solidFill>
              </a:rPr>
              <a:t>Employee</a:t>
            </a:r>
            <a:r>
              <a:rPr lang="hu-HU" dirty="0" smtClean="0"/>
              <a:t>) </a:t>
            </a:r>
            <a:r>
              <a:rPr lang="hu-HU" b="1" dirty="0" smtClean="0"/>
              <a:t>protected</a:t>
            </a:r>
            <a:r>
              <a:rPr lang="hu-HU" dirty="0" smtClean="0"/>
              <a:t> adattagjához értéket csak az ős osztályon és az öröklött osztályon (</a:t>
            </a:r>
            <a:r>
              <a:rPr lang="hu-HU" dirty="0">
                <a:solidFill>
                  <a:srgbClr val="7030A0"/>
                </a:solidFill>
              </a:rPr>
              <a:t>SalesEmployee</a:t>
            </a:r>
            <a:r>
              <a:rPr lang="hu-HU" dirty="0" smtClean="0"/>
              <a:t>) belül hozzárendelni.</a:t>
            </a:r>
          </a:p>
          <a:p>
            <a:pPr algn="just"/>
            <a:endParaRPr lang="hu-HU" dirty="0"/>
          </a:p>
          <a:p>
            <a:pPr algn="just"/>
            <a:r>
              <a:rPr lang="hu-HU" dirty="0"/>
              <a:t>employee.</a:t>
            </a:r>
            <a:r>
              <a:rPr lang="hu-HU" u="sng" dirty="0">
                <a:solidFill>
                  <a:srgbClr val="FF0000"/>
                </a:solidFill>
              </a:rPr>
              <a:t>code</a:t>
            </a:r>
            <a:r>
              <a:rPr lang="hu-HU" dirty="0"/>
              <a:t> = 666</a:t>
            </a:r>
            <a:r>
              <a:rPr lang="hu-HU" dirty="0" smtClean="0"/>
              <a:t>;</a:t>
            </a:r>
          </a:p>
          <a:p>
            <a:pPr algn="just"/>
            <a:r>
              <a:rPr lang="en-US" i="1" dirty="0"/>
              <a:t>error TS2445: Property '</a:t>
            </a:r>
            <a:r>
              <a:rPr lang="en-US" i="1" dirty="0" err="1"/>
              <a:t>empCode</a:t>
            </a:r>
            <a:r>
              <a:rPr lang="en-US" i="1" dirty="0"/>
              <a:t>' is protected and only accessible within class 'Employee' and its subclasses.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33474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18580"/>
            <a:ext cx="9144001" cy="527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3800"/>
              </a:lnSpc>
            </a:pPr>
            <a:r>
              <a:rPr lang="hu-HU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Láthatóság (readonly)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class Employee</a:t>
            </a:r>
          </a:p>
          <a:p>
            <a:r>
              <a:rPr lang="hu-HU" dirty="0" smtClean="0"/>
              <a:t>{</a:t>
            </a:r>
            <a:endParaRPr lang="hu-HU" dirty="0"/>
          </a:p>
          <a:p>
            <a:r>
              <a:rPr lang="hu-HU" dirty="0"/>
              <a:t>    readonly </a:t>
            </a:r>
            <a:r>
              <a:rPr lang="hu-HU" dirty="0" smtClean="0"/>
              <a:t>code</a:t>
            </a:r>
            <a:r>
              <a:rPr lang="hu-HU" dirty="0"/>
              <a:t>: number;</a:t>
            </a:r>
          </a:p>
          <a:p>
            <a:r>
              <a:rPr lang="hu-HU" dirty="0"/>
              <a:t>    empName: string;</a:t>
            </a:r>
          </a:p>
          <a:p>
            <a:r>
              <a:rPr lang="hu-HU" dirty="0"/>
              <a:t>    </a:t>
            </a:r>
          </a:p>
          <a:p>
            <a:r>
              <a:rPr lang="hu-HU" dirty="0"/>
              <a:t>    constructor(code: number, name: string</a:t>
            </a:r>
            <a:r>
              <a:rPr lang="hu-HU" dirty="0" smtClean="0"/>
              <a:t>)</a:t>
            </a:r>
          </a:p>
          <a:p>
            <a:r>
              <a:rPr lang="hu-HU" dirty="0"/>
              <a:t> </a:t>
            </a:r>
            <a:r>
              <a:rPr lang="hu-HU" dirty="0" smtClean="0"/>
              <a:t>   {</a:t>
            </a:r>
            <a:endParaRPr lang="hu-HU" dirty="0"/>
          </a:p>
          <a:p>
            <a:r>
              <a:rPr lang="hu-HU" dirty="0"/>
              <a:t>        </a:t>
            </a:r>
            <a:r>
              <a:rPr lang="hu-HU" dirty="0" smtClean="0"/>
              <a:t>this.code </a:t>
            </a:r>
            <a:r>
              <a:rPr lang="hu-HU" dirty="0"/>
              <a:t>= code;</a:t>
            </a:r>
          </a:p>
          <a:p>
            <a:r>
              <a:rPr lang="hu-HU" dirty="0"/>
              <a:t>        </a:t>
            </a:r>
            <a:r>
              <a:rPr lang="hu-HU" dirty="0" smtClean="0"/>
              <a:t>this.name </a:t>
            </a:r>
            <a:r>
              <a:rPr lang="hu-HU" dirty="0"/>
              <a:t>= name;</a:t>
            </a:r>
          </a:p>
          <a:p>
            <a:r>
              <a:rPr lang="hu-HU" dirty="0"/>
              <a:t>    }</a:t>
            </a:r>
          </a:p>
          <a:p>
            <a:r>
              <a:rPr lang="hu-HU" dirty="0"/>
              <a:t>}</a:t>
            </a:r>
          </a:p>
          <a:p>
            <a:r>
              <a:rPr lang="hu-HU" dirty="0" smtClean="0"/>
              <a:t>const employee </a:t>
            </a:r>
            <a:r>
              <a:rPr lang="hu-HU" dirty="0"/>
              <a:t>= new Employee(10, "John");</a:t>
            </a:r>
          </a:p>
          <a:p>
            <a:r>
              <a:rPr lang="hu-HU" dirty="0" smtClean="0"/>
              <a:t>emp</a:t>
            </a:r>
            <a:r>
              <a:rPr lang="hu-HU" dirty="0"/>
              <a:t>loyee</a:t>
            </a:r>
            <a:r>
              <a:rPr lang="hu-HU" dirty="0" smtClean="0"/>
              <a:t>.code </a:t>
            </a:r>
            <a:r>
              <a:rPr lang="hu-HU" dirty="0"/>
              <a:t>= 20; </a:t>
            </a:r>
            <a:r>
              <a:rPr lang="hu-HU" dirty="0" smtClean="0"/>
              <a:t>			</a:t>
            </a:r>
            <a:r>
              <a:rPr lang="hu-HU" dirty="0"/>
              <a:t>//FORDÍTÁSI </a:t>
            </a:r>
            <a:r>
              <a:rPr lang="hu-HU" dirty="0" smtClean="0"/>
              <a:t>HIBA</a:t>
            </a:r>
            <a:endParaRPr lang="hu-HU" dirty="0"/>
          </a:p>
          <a:p>
            <a:r>
              <a:rPr lang="hu-HU" dirty="0" smtClean="0"/>
              <a:t>emp</a:t>
            </a:r>
            <a:r>
              <a:rPr lang="hu-HU" dirty="0"/>
              <a:t>loyee</a:t>
            </a:r>
            <a:r>
              <a:rPr lang="hu-HU" dirty="0" smtClean="0"/>
              <a:t>.name </a:t>
            </a:r>
            <a:r>
              <a:rPr lang="hu-HU" dirty="0"/>
              <a:t>= 'Bill';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088898"/>
            <a:ext cx="9144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 smtClean="0"/>
              <a:t>Egy osztály </a:t>
            </a:r>
            <a:r>
              <a:rPr lang="hu-HU" dirty="0"/>
              <a:t>adattagja </a:t>
            </a:r>
            <a:r>
              <a:rPr lang="hu-HU" b="1" dirty="0" smtClean="0"/>
              <a:t>readonly</a:t>
            </a:r>
            <a:r>
              <a:rPr lang="hu-HU" dirty="0" smtClean="0"/>
              <a:t> tulajdonsággal (értsd: láthatósággal) van ellátva, akkor az a tulajdonság osztályon kívül csak olvasható.</a:t>
            </a:r>
          </a:p>
          <a:p>
            <a:pPr algn="just"/>
            <a:endParaRPr lang="hu-HU" dirty="0" smtClean="0"/>
          </a:p>
          <a:p>
            <a:pPr algn="just"/>
            <a:r>
              <a:rPr lang="hu-HU" dirty="0" smtClean="0"/>
              <a:t>Két esetben adható neki értek:</a:t>
            </a:r>
          </a:p>
          <a:p>
            <a:pPr marL="285750" indent="-285750" algn="just">
              <a:buFontTx/>
              <a:buChar char="-"/>
            </a:pPr>
            <a:r>
              <a:rPr lang="hu-HU" dirty="0"/>
              <a:t>k</a:t>
            </a:r>
            <a:r>
              <a:rPr lang="hu-HU" dirty="0" smtClean="0"/>
              <a:t>onstruktor meghívásakor</a:t>
            </a:r>
          </a:p>
          <a:p>
            <a:pPr marL="285750" indent="-285750" algn="just">
              <a:buFontTx/>
              <a:buChar char="-"/>
            </a:pPr>
            <a:r>
              <a:rPr lang="hu-HU" dirty="0" smtClean="0"/>
              <a:t>Deklaráláskor</a:t>
            </a:r>
          </a:p>
          <a:p>
            <a:pPr algn="just"/>
            <a:endParaRPr lang="hu-HU" dirty="0" smtClean="0"/>
          </a:p>
          <a:p>
            <a:pPr algn="just"/>
            <a:r>
              <a:rPr lang="hu-HU" dirty="0" smtClean="0"/>
              <a:t>Ez esetben a fordító a következő hibát dobja:</a:t>
            </a:r>
          </a:p>
          <a:p>
            <a:pPr algn="just"/>
            <a:r>
              <a:rPr lang="en-US" i="1" dirty="0"/>
              <a:t>error TS2540: Cannot assign to </a:t>
            </a:r>
            <a:r>
              <a:rPr lang="hu-HU" b="1" dirty="0" smtClean="0"/>
              <a:t>employee</a:t>
            </a:r>
            <a:r>
              <a:rPr lang="hu-HU" dirty="0" smtClean="0"/>
              <a:t> </a:t>
            </a:r>
            <a:r>
              <a:rPr lang="en-US" i="1" dirty="0" smtClean="0"/>
              <a:t>because </a:t>
            </a:r>
            <a:r>
              <a:rPr lang="en-US" i="1" dirty="0"/>
              <a:t>it is a constant or a read-only property.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366093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0" y="0"/>
            <a:ext cx="4572001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3800"/>
              </a:lnSpc>
            </a:pPr>
            <a:r>
              <a:rPr lang="hu-HU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Láthatóság (static)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1" y="1037967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 smtClean="0"/>
              <a:t>A </a:t>
            </a:r>
            <a:r>
              <a:rPr lang="hu-HU" b="1" dirty="0" smtClean="0"/>
              <a:t>static</a:t>
            </a:r>
            <a:r>
              <a:rPr lang="hu-HU" dirty="0" smtClean="0"/>
              <a:t> kulcsszóval eláttott adattagok és fügvények viselkedése teljessen megegyezik az eddig tanultakkal (</a:t>
            </a:r>
            <a:r>
              <a:rPr lang="en-US" dirty="0" smtClean="0"/>
              <a:t>c#, java). A </a:t>
            </a:r>
            <a:r>
              <a:rPr lang="en-US" dirty="0" err="1" smtClean="0"/>
              <a:t>statikus</a:t>
            </a:r>
            <a:r>
              <a:rPr lang="en-US" dirty="0" smtClean="0"/>
              <a:t> </a:t>
            </a:r>
            <a:r>
              <a:rPr lang="en-US" dirty="0" err="1" smtClean="0"/>
              <a:t>adattagot</a:t>
            </a:r>
            <a:r>
              <a:rPr lang="en-US" dirty="0" smtClean="0"/>
              <a:t> </a:t>
            </a:r>
            <a:r>
              <a:rPr lang="hu-HU" dirty="0" smtClean="0"/>
              <a:t>és függvényt csak az osztályon lehet meghívni.</a:t>
            </a:r>
            <a:endParaRPr lang="hu-HU" i="1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9986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/>
              <a:t>class Circle</a:t>
            </a:r>
          </a:p>
          <a:p>
            <a:r>
              <a:rPr lang="hu-HU" dirty="0" smtClean="0"/>
              <a:t>{</a:t>
            </a:r>
            <a:endParaRPr lang="hu-HU" dirty="0"/>
          </a:p>
          <a:p>
            <a:r>
              <a:rPr lang="hu-HU" dirty="0"/>
              <a:t>    static pi: number = 3.14;</a:t>
            </a:r>
          </a:p>
          <a:p>
            <a:r>
              <a:rPr lang="hu-HU" dirty="0"/>
              <a:t>    </a:t>
            </a:r>
          </a:p>
          <a:p>
            <a:r>
              <a:rPr lang="hu-HU" dirty="0"/>
              <a:t>    static calculateArea(radius:number</a:t>
            </a:r>
            <a:r>
              <a:rPr lang="hu-HU" dirty="0" smtClean="0"/>
              <a:t>)</a:t>
            </a:r>
          </a:p>
          <a:p>
            <a:r>
              <a:rPr lang="hu-HU" dirty="0"/>
              <a:t> </a:t>
            </a:r>
            <a:r>
              <a:rPr lang="hu-HU" dirty="0" smtClean="0"/>
              <a:t>   {</a:t>
            </a:r>
            <a:endParaRPr lang="hu-HU" dirty="0"/>
          </a:p>
          <a:p>
            <a:r>
              <a:rPr lang="hu-HU" dirty="0"/>
              <a:t>        return this.pi * radius * radius;</a:t>
            </a:r>
          </a:p>
          <a:p>
            <a:r>
              <a:rPr lang="hu-HU" dirty="0"/>
              <a:t>    }</a:t>
            </a:r>
          </a:p>
          <a:p>
            <a:r>
              <a:rPr lang="hu-HU" dirty="0"/>
              <a:t>}</a:t>
            </a:r>
          </a:p>
          <a:p>
            <a:endParaRPr lang="hu-HU" dirty="0" smtClean="0"/>
          </a:p>
          <a:p>
            <a:r>
              <a:rPr lang="hu-HU" dirty="0"/>
              <a:t>c</a:t>
            </a:r>
            <a:r>
              <a:rPr lang="hu-HU" dirty="0" smtClean="0"/>
              <a:t>onst pi = Circle.pi</a:t>
            </a:r>
            <a:r>
              <a:rPr lang="hu-HU" dirty="0"/>
              <a:t>; </a:t>
            </a:r>
            <a:r>
              <a:rPr lang="hu-HU" dirty="0" smtClean="0"/>
              <a:t>			// 3.14</a:t>
            </a:r>
            <a:endParaRPr lang="hu-HU" dirty="0"/>
          </a:p>
          <a:p>
            <a:r>
              <a:rPr lang="hu-HU" dirty="0"/>
              <a:t>Circle.calculateArea(5); </a:t>
            </a:r>
            <a:r>
              <a:rPr lang="hu-HU" dirty="0" smtClean="0"/>
              <a:t>			// 78.5</a:t>
            </a:r>
            <a:endParaRPr lang="hu-HU" dirty="0"/>
          </a:p>
        </p:txBody>
      </p:sp>
      <p:sp>
        <p:nvSpPr>
          <p:cNvPr id="8" name="Rectangle 7"/>
          <p:cNvSpPr/>
          <p:nvPr/>
        </p:nvSpPr>
        <p:spPr>
          <a:xfrm>
            <a:off x="96715" y="3690317"/>
            <a:ext cx="69019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/>
              <a:t>class Circle</a:t>
            </a:r>
          </a:p>
          <a:p>
            <a:r>
              <a:rPr lang="hu-HU" dirty="0" smtClean="0"/>
              <a:t>{</a:t>
            </a:r>
            <a:endParaRPr lang="hu-HU" dirty="0"/>
          </a:p>
          <a:p>
            <a:r>
              <a:rPr lang="hu-HU" dirty="0"/>
              <a:t>    static </a:t>
            </a:r>
            <a:r>
              <a:rPr lang="hu-HU" dirty="0">
                <a:solidFill>
                  <a:srgbClr val="FF0000"/>
                </a:solidFill>
              </a:rPr>
              <a:t>pi</a:t>
            </a:r>
            <a:r>
              <a:rPr lang="hu-HU" dirty="0"/>
              <a:t> = 3.14;</a:t>
            </a:r>
          </a:p>
          <a:p>
            <a:r>
              <a:rPr lang="hu-HU" dirty="0"/>
              <a:t>    </a:t>
            </a:r>
            <a:r>
              <a:rPr lang="hu-HU" dirty="0">
                <a:solidFill>
                  <a:srgbClr val="0070C0"/>
                </a:solidFill>
              </a:rPr>
              <a:t>pi</a:t>
            </a:r>
            <a:r>
              <a:rPr lang="hu-HU" dirty="0"/>
              <a:t> = 3;</a:t>
            </a:r>
          </a:p>
          <a:p>
            <a:r>
              <a:rPr lang="hu-HU" dirty="0"/>
              <a:t>}</a:t>
            </a:r>
          </a:p>
          <a:p>
            <a:endParaRPr lang="hu-HU" dirty="0"/>
          </a:p>
          <a:p>
            <a:r>
              <a:rPr lang="hu-HU" dirty="0"/>
              <a:t>c</a:t>
            </a:r>
            <a:r>
              <a:rPr lang="hu-HU" dirty="0" smtClean="0"/>
              <a:t>onst pi = Circle.</a:t>
            </a:r>
            <a:r>
              <a:rPr lang="hu-HU" dirty="0" smtClean="0">
                <a:solidFill>
                  <a:srgbClr val="FF0000"/>
                </a:solidFill>
              </a:rPr>
              <a:t>pi</a:t>
            </a:r>
            <a:r>
              <a:rPr lang="hu-HU" dirty="0"/>
              <a:t>; </a:t>
            </a:r>
            <a:r>
              <a:rPr lang="hu-HU" dirty="0" smtClean="0"/>
              <a:t>			// </a:t>
            </a:r>
            <a:r>
              <a:rPr lang="hu-HU" dirty="0" smtClean="0">
                <a:solidFill>
                  <a:srgbClr val="FF0000"/>
                </a:solidFill>
              </a:rPr>
              <a:t>3.14</a:t>
            </a:r>
            <a:endParaRPr lang="hu-HU" dirty="0">
              <a:solidFill>
                <a:srgbClr val="FF0000"/>
              </a:solidFill>
            </a:endParaRPr>
          </a:p>
          <a:p>
            <a:endParaRPr lang="hu-HU" dirty="0"/>
          </a:p>
          <a:p>
            <a:r>
              <a:rPr lang="hu-HU" dirty="0" smtClean="0"/>
              <a:t>const </a:t>
            </a:r>
            <a:r>
              <a:rPr lang="hu-HU" dirty="0"/>
              <a:t>circleObj = new Circle();</a:t>
            </a:r>
          </a:p>
          <a:p>
            <a:r>
              <a:rPr lang="hu-HU" dirty="0"/>
              <a:t>c</a:t>
            </a:r>
            <a:r>
              <a:rPr lang="hu-HU" dirty="0" smtClean="0"/>
              <a:t>onst valueOfPi = circleObj.</a:t>
            </a:r>
            <a:r>
              <a:rPr lang="hu-HU" dirty="0" smtClean="0">
                <a:solidFill>
                  <a:srgbClr val="0070C0"/>
                </a:solidFill>
              </a:rPr>
              <a:t>pi</a:t>
            </a:r>
            <a:r>
              <a:rPr lang="hu-HU" dirty="0"/>
              <a:t>; </a:t>
            </a:r>
            <a:r>
              <a:rPr lang="hu-HU" dirty="0" smtClean="0"/>
              <a:t>		// </a:t>
            </a:r>
            <a:r>
              <a:rPr lang="hu-HU" dirty="0" smtClean="0">
                <a:solidFill>
                  <a:srgbClr val="0070C0"/>
                </a:solidFill>
              </a:rPr>
              <a:t>3</a:t>
            </a:r>
            <a:endParaRPr lang="hu-H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71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1999" y="0"/>
            <a:ext cx="4572001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3800"/>
              </a:lnSpc>
            </a:pPr>
            <a:r>
              <a:rPr lang="hu-HU" sz="23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TypeScript nyelvi sajátosságai: </a:t>
            </a:r>
            <a:endParaRPr lang="en-US" sz="23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lnSpc>
                <a:spcPts val="3800"/>
              </a:lnSpc>
            </a:pPr>
            <a:r>
              <a:rPr lang="hu-HU" sz="23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SPREAD OPERATOR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7999" y="4906327"/>
            <a:ext cx="25233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function foo(x, y, z)</a:t>
            </a:r>
            <a:endParaRPr lang="hu-HU" dirty="0" smtClean="0"/>
          </a:p>
          <a:p>
            <a:r>
              <a:rPr lang="en-US" dirty="0" smtClean="0"/>
              <a:t>{ }</a:t>
            </a:r>
          </a:p>
          <a:p>
            <a:endParaRPr lang="hu-HU" dirty="0" smtClean="0"/>
          </a:p>
          <a:p>
            <a:r>
              <a:rPr lang="hu-HU" dirty="0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args</a:t>
            </a:r>
            <a:r>
              <a:rPr lang="en-US" dirty="0" smtClean="0"/>
              <a:t> = [0, 1, 2];</a:t>
            </a:r>
          </a:p>
          <a:p>
            <a:endParaRPr lang="hu-HU" dirty="0" smtClean="0"/>
          </a:p>
          <a:p>
            <a:r>
              <a:rPr lang="en-US" dirty="0" smtClean="0"/>
              <a:t>foo(</a:t>
            </a:r>
            <a:r>
              <a:rPr lang="en-US" dirty="0" smtClean="0">
                <a:solidFill>
                  <a:srgbClr val="FF0000"/>
                </a:solidFill>
              </a:rPr>
              <a:t>...</a:t>
            </a:r>
            <a:r>
              <a:rPr lang="en-US" dirty="0" err="1" smtClean="0"/>
              <a:t>args</a:t>
            </a:r>
            <a:r>
              <a:rPr lang="en-US" dirty="0" smtClean="0"/>
              <a:t>);</a:t>
            </a:r>
            <a:endParaRPr lang="hu-HU" dirty="0"/>
          </a:p>
        </p:txBody>
      </p:sp>
      <p:sp>
        <p:nvSpPr>
          <p:cNvPr id="11" name="Rectangle 10"/>
          <p:cNvSpPr/>
          <p:nvPr/>
        </p:nvSpPr>
        <p:spPr>
          <a:xfrm>
            <a:off x="2285999" y="296733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arr1 = ['two', 'three'];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arr2 = ['one', ...arr1, 'four', 'five'];</a:t>
            </a:r>
          </a:p>
          <a:p>
            <a:endParaRPr lang="hu-HU" dirty="0" smtClean="0"/>
          </a:p>
          <a:p>
            <a:r>
              <a:rPr lang="hu-HU" dirty="0" smtClean="0"/>
              <a:t>console.log(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r>
              <a:rPr lang="hu-HU" dirty="0" smtClean="0"/>
              <a:t>arr2)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// </a:t>
            </a:r>
            <a:r>
              <a:rPr lang="en-US" dirty="0" smtClean="0"/>
              <a:t>"</a:t>
            </a:r>
            <a:r>
              <a:rPr lang="en-US" dirty="0"/>
              <a:t>one", "two", "three", "four", "five</a:t>
            </a:r>
            <a:r>
              <a:rPr lang="en-US" dirty="0" smtClean="0"/>
              <a:t>"</a:t>
            </a:r>
            <a:endParaRPr lang="hu-HU" dirty="0"/>
          </a:p>
        </p:txBody>
      </p:sp>
      <p:sp>
        <p:nvSpPr>
          <p:cNvPr id="12" name="Rectangle 11"/>
          <p:cNvSpPr/>
          <p:nvPr/>
        </p:nvSpPr>
        <p:spPr>
          <a:xfrm>
            <a:off x="517684" y="1305342"/>
            <a:ext cx="41905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/>
              <a:t>= ['one</a:t>
            </a:r>
            <a:r>
              <a:rPr lang="en-US" dirty="0" smtClean="0"/>
              <a:t>', ‘two' , ‘three', ‘four'];</a:t>
            </a:r>
          </a:p>
          <a:p>
            <a:r>
              <a:rPr lang="en-US" dirty="0" smtClean="0"/>
              <a:t>cosole.log(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r>
              <a:rPr lang="en-US" dirty="0" smtClean="0"/>
              <a:t>data);</a:t>
            </a:r>
          </a:p>
          <a:p>
            <a:endParaRPr lang="en-US" dirty="0"/>
          </a:p>
          <a:p>
            <a:r>
              <a:rPr lang="en-US" dirty="0" smtClean="0"/>
              <a:t>//"</a:t>
            </a:r>
            <a:r>
              <a:rPr lang="en-US" dirty="0"/>
              <a:t>one", "two", "three", "four</a:t>
            </a:r>
            <a:r>
              <a:rPr lang="en-US" dirty="0" smtClean="0"/>
              <a:t>"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193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1999" y="0"/>
            <a:ext cx="4572001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3800"/>
              </a:lnSpc>
            </a:pPr>
            <a:r>
              <a:rPr lang="hu-HU" sz="23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TypeScript nyelvi sajátosságai: </a:t>
            </a:r>
            <a:endParaRPr lang="en-US" sz="23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lnSpc>
                <a:spcPts val="3800"/>
              </a:lnSpc>
            </a:pPr>
            <a:r>
              <a:rPr lang="en-US" sz="2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ES2015 </a:t>
            </a:r>
            <a:r>
              <a:rPr lang="en-US" sz="23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destructuring</a:t>
            </a:r>
            <a:r>
              <a:rPr lang="en-US" sz="2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syntax</a:t>
            </a:r>
            <a:endParaRPr lang="hu-HU" sz="23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82293"/>
            <a:ext cx="464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Vegyünk példának egy egszerű objektumot: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75491" y="1395254"/>
            <a:ext cx="44965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rgbClr val="0070C0"/>
                </a:solidFill>
              </a:rPr>
              <a:t>const </a:t>
            </a:r>
            <a:r>
              <a:rPr lang="hu-HU" dirty="0" smtClean="0">
                <a:solidFill>
                  <a:srgbClr val="0070C0"/>
                </a:solidFill>
              </a:rPr>
              <a:t>tanar =</a:t>
            </a:r>
          </a:p>
          <a:p>
            <a:r>
              <a:rPr lang="hu-HU" dirty="0" smtClean="0">
                <a:solidFill>
                  <a:srgbClr val="0070C0"/>
                </a:solidFill>
              </a:rPr>
              <a:t>{</a:t>
            </a:r>
            <a:endParaRPr lang="hu-HU" dirty="0">
              <a:solidFill>
                <a:srgbClr val="0070C0"/>
              </a:solidFill>
            </a:endParaRPr>
          </a:p>
          <a:p>
            <a:r>
              <a:rPr lang="hu-HU" dirty="0">
                <a:solidFill>
                  <a:srgbClr val="0070C0"/>
                </a:solidFill>
              </a:rPr>
              <a:t>  name: "</a:t>
            </a:r>
            <a:r>
              <a:rPr lang="hu-HU" dirty="0" smtClean="0">
                <a:solidFill>
                  <a:srgbClr val="0070C0"/>
                </a:solidFill>
              </a:rPr>
              <a:t>Vastag Atila",</a:t>
            </a:r>
            <a:endParaRPr lang="hu-HU" dirty="0">
              <a:solidFill>
                <a:srgbClr val="0070C0"/>
              </a:solidFill>
            </a:endParaRPr>
          </a:p>
          <a:p>
            <a:r>
              <a:rPr lang="hu-HU" dirty="0">
                <a:solidFill>
                  <a:srgbClr val="0070C0"/>
                </a:solidFill>
              </a:rPr>
              <a:t>  </a:t>
            </a:r>
            <a:r>
              <a:rPr lang="hu-HU" dirty="0" smtClean="0">
                <a:solidFill>
                  <a:srgbClr val="0070C0"/>
                </a:solidFill>
              </a:rPr>
              <a:t>git: </a:t>
            </a:r>
            <a:r>
              <a:rPr lang="hu-HU" dirty="0">
                <a:solidFill>
                  <a:srgbClr val="0070C0"/>
                </a:solidFill>
              </a:rPr>
              <a:t>"</a:t>
            </a:r>
            <a:r>
              <a:rPr lang="hu-HU" dirty="0" smtClean="0">
                <a:solidFill>
                  <a:srgbClr val="0070C0"/>
                </a:solidFill>
              </a:rPr>
              <a:t>wasyster.git.com",</a:t>
            </a:r>
            <a:endParaRPr lang="hu-HU" dirty="0">
              <a:solidFill>
                <a:srgbClr val="0070C0"/>
              </a:solidFill>
            </a:endParaRPr>
          </a:p>
          <a:p>
            <a:r>
              <a:rPr lang="hu-HU" dirty="0">
                <a:solidFill>
                  <a:srgbClr val="0070C0"/>
                </a:solidFill>
              </a:rPr>
              <a:t>  </a:t>
            </a:r>
            <a:r>
              <a:rPr lang="hu-HU" dirty="0" smtClean="0">
                <a:solidFill>
                  <a:srgbClr val="0070C0"/>
                </a:solidFill>
              </a:rPr>
              <a:t>web: </a:t>
            </a:r>
            <a:r>
              <a:rPr lang="hu-HU" dirty="0">
                <a:solidFill>
                  <a:srgbClr val="0070C0"/>
                </a:solidFill>
              </a:rPr>
              <a:t>"</a:t>
            </a:r>
            <a:r>
              <a:rPr lang="hu-HU" dirty="0" smtClean="0">
                <a:solidFill>
                  <a:srgbClr val="0070C0"/>
                </a:solidFill>
              </a:rPr>
              <a:t>wasyster.org.edu"</a:t>
            </a:r>
            <a:endParaRPr lang="hu-HU" dirty="0">
              <a:solidFill>
                <a:srgbClr val="0070C0"/>
              </a:solidFill>
            </a:endParaRPr>
          </a:p>
          <a:p>
            <a:r>
              <a:rPr lang="hu-HU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37744" y="3429000"/>
            <a:ext cx="90271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const { name, </a:t>
            </a:r>
            <a:r>
              <a:rPr lang="hu-HU" dirty="0" smtClean="0">
                <a:solidFill>
                  <a:srgbClr val="FF0000"/>
                </a:solidFill>
              </a:rPr>
              <a:t>git, web </a:t>
            </a:r>
            <a:r>
              <a:rPr lang="hu-HU" dirty="0">
                <a:solidFill>
                  <a:srgbClr val="FF0000"/>
                </a:solidFill>
              </a:rPr>
              <a:t>} = tanar</a:t>
            </a:r>
            <a:r>
              <a:rPr lang="hu-HU" dirty="0" smtClean="0">
                <a:solidFill>
                  <a:srgbClr val="FF0000"/>
                </a:solidFill>
              </a:rPr>
              <a:t>;</a:t>
            </a:r>
            <a:endParaRPr lang="hu-HU" dirty="0">
              <a:solidFill>
                <a:srgbClr val="FF0000"/>
              </a:solidFill>
            </a:endParaRPr>
          </a:p>
          <a:p>
            <a:endParaRPr lang="hu-HU" dirty="0"/>
          </a:p>
          <a:p>
            <a:r>
              <a:rPr lang="hu-HU" dirty="0"/>
              <a:t>name</a:t>
            </a:r>
            <a:r>
              <a:rPr lang="hu-HU" dirty="0" smtClean="0"/>
              <a:t>;	// </a:t>
            </a:r>
            <a:r>
              <a:rPr lang="hu-HU" dirty="0"/>
              <a:t>Type </a:t>
            </a:r>
            <a:r>
              <a:rPr lang="hu-HU" dirty="0" smtClean="0"/>
              <a:t>string, érték: Vastag Atila</a:t>
            </a:r>
            <a:endParaRPr lang="hu-HU" dirty="0"/>
          </a:p>
          <a:p>
            <a:r>
              <a:rPr lang="hu-HU" dirty="0"/>
              <a:t>g</a:t>
            </a:r>
            <a:r>
              <a:rPr lang="hu-HU" dirty="0" smtClean="0"/>
              <a:t>it;	</a:t>
            </a:r>
            <a:r>
              <a:rPr lang="hu-HU" dirty="0"/>
              <a:t>// Type string, érték: wasyster.git.com</a:t>
            </a:r>
          </a:p>
          <a:p>
            <a:r>
              <a:rPr lang="hu-HU" dirty="0" smtClean="0"/>
              <a:t>web;	</a:t>
            </a:r>
            <a:r>
              <a:rPr lang="hu-HU" dirty="0"/>
              <a:t>// Type string, érték: wasyster.org.edu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9731" y="1531044"/>
            <a:ext cx="41851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000" dirty="0"/>
              <a:t>Az ES2015 </a:t>
            </a:r>
            <a:r>
              <a:rPr lang="hu-HU" sz="2000" dirty="0">
                <a:solidFill>
                  <a:srgbClr val="FF0000"/>
                </a:solidFill>
              </a:rPr>
              <a:t>destruktív szintaxis</a:t>
            </a:r>
            <a:r>
              <a:rPr lang="hu-HU" sz="2000" dirty="0"/>
              <a:t>a segítségével több helyi változót </a:t>
            </a:r>
            <a:r>
              <a:rPr lang="hu-HU" sz="2000" dirty="0" smtClean="0"/>
              <a:t>hozhatunk </a:t>
            </a:r>
            <a:r>
              <a:rPr lang="hu-HU" sz="2000" dirty="0"/>
              <a:t>létre, amelyek a megfelelő tulajdonság értékeit </a:t>
            </a:r>
            <a:r>
              <a:rPr lang="hu-HU" sz="2000" dirty="0" smtClean="0"/>
              <a:t>tárolják az objektumból a megfelelő típusokkal.</a:t>
            </a:r>
            <a:endParaRPr lang="hu-HU" sz="2000" dirty="0"/>
          </a:p>
        </p:txBody>
      </p:sp>
      <p:sp>
        <p:nvSpPr>
          <p:cNvPr id="8" name="Rectangle 7"/>
          <p:cNvSpPr/>
          <p:nvPr/>
        </p:nvSpPr>
        <p:spPr>
          <a:xfrm>
            <a:off x="37744" y="5047535"/>
            <a:ext cx="89893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const { </a:t>
            </a:r>
            <a:r>
              <a:rPr lang="hu-HU" dirty="0" smtClean="0">
                <a:solidFill>
                  <a:srgbClr val="FF0000"/>
                </a:solidFill>
              </a:rPr>
              <a:t>web, </a:t>
            </a:r>
            <a:r>
              <a:rPr lang="hu-HU" dirty="0">
                <a:solidFill>
                  <a:srgbClr val="FF0000"/>
                </a:solidFill>
              </a:rPr>
              <a:t>...rest } = tanar</a:t>
            </a:r>
            <a:r>
              <a:rPr lang="hu-HU" dirty="0" smtClean="0">
                <a:solidFill>
                  <a:srgbClr val="FF0000"/>
                </a:solidFill>
              </a:rPr>
              <a:t>;</a:t>
            </a:r>
            <a:endParaRPr lang="hu-HU" dirty="0">
              <a:solidFill>
                <a:srgbClr val="FF0000"/>
              </a:solidFill>
            </a:endParaRPr>
          </a:p>
          <a:p>
            <a:endParaRPr lang="hu-HU" dirty="0"/>
          </a:p>
          <a:p>
            <a:r>
              <a:rPr lang="hu-HU" dirty="0" smtClean="0"/>
              <a:t>web; 	// </a:t>
            </a:r>
            <a:r>
              <a:rPr lang="hu-HU" dirty="0"/>
              <a:t>Type </a:t>
            </a:r>
            <a:r>
              <a:rPr lang="hu-HU" dirty="0" smtClean="0"/>
              <a:t>string</a:t>
            </a:r>
            <a:r>
              <a:rPr lang="hu-HU" dirty="0"/>
              <a:t> , érték: wasyster.org.edu</a:t>
            </a:r>
          </a:p>
          <a:p>
            <a:r>
              <a:rPr lang="hu-HU" dirty="0"/>
              <a:t>rest; </a:t>
            </a:r>
            <a:r>
              <a:rPr lang="hu-HU" dirty="0" smtClean="0"/>
              <a:t>	// Type object, érték: </a:t>
            </a:r>
            <a:r>
              <a:rPr lang="hu-HU" dirty="0"/>
              <a:t>{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       name</a:t>
            </a:r>
            <a:r>
              <a:rPr lang="hu-HU" dirty="0"/>
              <a:t>: string; 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                                               git: </a:t>
            </a:r>
            <a:r>
              <a:rPr lang="hu-HU" dirty="0"/>
              <a:t>string; </a:t>
            </a:r>
            <a:r>
              <a:rPr lang="hu-HU" dirty="0" smtClean="0"/>
              <a:t>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987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546" y="153796"/>
            <a:ext cx="897694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prog.hu/hirek/3090/typescript-neven-tovabbfejlesztett-javascript-alapu-nyelvet-adott-ki-a-microsoft</a:t>
            </a:r>
            <a:endParaRPr lang="hu-HU" dirty="0" smtClean="0"/>
          </a:p>
          <a:p>
            <a:endParaRPr lang="hu-HU" dirty="0"/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prog.hu/hirek/4832/5-eves-lett-a-microsoft-typescript-nyelve</a:t>
            </a:r>
            <a:endParaRPr lang="hu-HU" dirty="0" smtClean="0"/>
          </a:p>
          <a:p>
            <a:endParaRPr lang="hu-HU" dirty="0"/>
          </a:p>
          <a:p>
            <a:r>
              <a:rPr lang="hu-HU" dirty="0">
                <a:hlinkClick r:id="rId4"/>
              </a:rPr>
              <a:t>http://</a:t>
            </a:r>
            <a:r>
              <a:rPr lang="hu-HU" dirty="0" smtClean="0">
                <a:hlinkClick r:id="rId4"/>
              </a:rPr>
              <a:t>weblabor.hu/cikkek/nodejs-alapok</a:t>
            </a:r>
            <a:endParaRPr lang="hu-HU" dirty="0" smtClean="0"/>
          </a:p>
          <a:p>
            <a:endParaRPr lang="hu-HU" dirty="0"/>
          </a:p>
          <a:p>
            <a:r>
              <a:rPr lang="hu-HU" dirty="0">
                <a:hlinkClick r:id="rId5"/>
              </a:rPr>
              <a:t>https://</a:t>
            </a:r>
            <a:r>
              <a:rPr lang="hu-HU" dirty="0" smtClean="0">
                <a:hlinkClick r:id="rId5"/>
              </a:rPr>
              <a:t>schonherzbazis.hu/hirek/reszletek/Node.js-teljesen-kezdoknek</a:t>
            </a:r>
            <a:endParaRPr lang="hu-HU" dirty="0" smtClean="0"/>
          </a:p>
          <a:p>
            <a:endParaRPr lang="hu-HU" dirty="0"/>
          </a:p>
          <a:p>
            <a:r>
              <a:rPr lang="hu-HU" dirty="0">
                <a:hlinkClick r:id="rId6"/>
              </a:rPr>
              <a:t>https://</a:t>
            </a:r>
            <a:r>
              <a:rPr lang="hu-HU" dirty="0" smtClean="0">
                <a:hlinkClick r:id="rId6"/>
              </a:rPr>
              <a:t>www.tutorialsteacher.com/typescript/typescript-variable</a:t>
            </a:r>
            <a:endParaRPr lang="hu-HU" dirty="0" smtClean="0"/>
          </a:p>
          <a:p>
            <a:endParaRPr lang="hu-HU" dirty="0"/>
          </a:p>
          <a:p>
            <a:r>
              <a:rPr lang="hu-HU" dirty="0">
                <a:hlinkClick r:id="rId7"/>
              </a:rPr>
              <a:t>https://</a:t>
            </a:r>
            <a:r>
              <a:rPr lang="hu-HU" dirty="0" smtClean="0">
                <a:hlinkClick r:id="rId7"/>
              </a:rPr>
              <a:t>wiki.prog.hu/wiki/Oszt%C3%A1ly</a:t>
            </a:r>
            <a:endParaRPr lang="en-US" dirty="0" smtClean="0"/>
          </a:p>
          <a:p>
            <a:endParaRPr lang="en-US" dirty="0"/>
          </a:p>
          <a:p>
            <a:r>
              <a:rPr lang="hu-HU" dirty="0">
                <a:hlinkClick r:id="rId8"/>
              </a:rPr>
              <a:t>https://</a:t>
            </a:r>
            <a:r>
              <a:rPr lang="hu-HU" dirty="0" smtClean="0">
                <a:hlinkClick r:id="rId8"/>
              </a:rPr>
              <a:t>riptutorial.com/typescript/example/11699/intersection-types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mariusschulz.com/blog/object-rest-and-spread-in-typescript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basarat.gitbooks.io/typescript/content/docs/spread-operator.html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69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52256"/>
            <a:ext cx="7772400" cy="3451756"/>
          </a:xfrm>
        </p:spPr>
        <p:txBody>
          <a:bodyPr/>
          <a:lstStyle/>
          <a:p>
            <a:r>
              <a:rPr lang="en-US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ype</a:t>
            </a:r>
            <a:r>
              <a:rPr lang="en-US" sz="66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cript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6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6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66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US" sz="66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2"/>
          <p:cNvSpPr>
            <a:spLocks noGrp="1"/>
          </p:cNvSpPr>
          <p:nvPr/>
        </p:nvSpPr>
        <p:spPr bwMode="auto">
          <a:xfrm>
            <a:off x="4677508" y="5582181"/>
            <a:ext cx="4387362" cy="695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en-US" sz="2000" dirty="0" smtClean="0"/>
              <a:t>K</a:t>
            </a:r>
            <a:r>
              <a:rPr lang="hu-HU" sz="2000" dirty="0" smtClean="0"/>
              <a:t>észítette: Vastag Attila</a:t>
            </a:r>
            <a:endParaRPr lang="en-US" sz="2000" dirty="0" smtClean="0"/>
          </a:p>
          <a:p>
            <a:pPr algn="r"/>
            <a:r>
              <a:rPr lang="en-US" sz="2000" dirty="0" smtClean="0"/>
              <a:t>2019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32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66842"/>
            <a:ext cx="9144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TypeScript</a:t>
            </a:r>
            <a:endParaRPr lang="en-US" sz="3200" dirty="0"/>
          </a:p>
          <a:p>
            <a:endParaRPr lang="en-US" sz="3200" dirty="0"/>
          </a:p>
          <a:p>
            <a:pPr algn="just"/>
            <a:r>
              <a:rPr lang="en-US" sz="3200" dirty="0"/>
              <a:t>„A </a:t>
            </a:r>
            <a:r>
              <a:rPr lang="en-US" sz="3200" dirty="0" smtClean="0"/>
              <a:t>language</a:t>
            </a:r>
            <a:r>
              <a:rPr lang="hu-HU" sz="3200" dirty="0" smtClean="0"/>
              <a:t> </a:t>
            </a:r>
            <a:r>
              <a:rPr lang="en-US" sz="3200" dirty="0" smtClean="0"/>
              <a:t>for</a:t>
            </a:r>
            <a:r>
              <a:rPr lang="hu-HU" sz="3200" dirty="0" smtClean="0"/>
              <a:t> </a:t>
            </a:r>
            <a:r>
              <a:rPr lang="en-US" sz="3200" dirty="0" smtClean="0"/>
              <a:t>application</a:t>
            </a:r>
            <a:r>
              <a:rPr lang="hu-HU" sz="3200" dirty="0" smtClean="0"/>
              <a:t> </a:t>
            </a:r>
            <a:r>
              <a:rPr lang="en-US" sz="3200" dirty="0" smtClean="0"/>
              <a:t>scale</a:t>
            </a:r>
            <a:r>
              <a:rPr lang="hu-HU" sz="3200" dirty="0" smtClean="0"/>
              <a:t> </a:t>
            </a:r>
            <a:r>
              <a:rPr lang="en-US" sz="3200" dirty="0" smtClean="0"/>
              <a:t>JavaScript development</a:t>
            </a:r>
            <a:r>
              <a:rPr lang="hu-HU" sz="3200" dirty="0" smtClean="0"/>
              <a:t> </a:t>
            </a:r>
            <a:r>
              <a:rPr lang="en-US" sz="3200" dirty="0" smtClean="0"/>
              <a:t>.”</a:t>
            </a:r>
            <a:endParaRPr lang="en-US" sz="3200" dirty="0"/>
          </a:p>
          <a:p>
            <a:endParaRPr lang="en-US" sz="3200" dirty="0"/>
          </a:p>
          <a:p>
            <a:pPr algn="just"/>
            <a:r>
              <a:rPr lang="en-US" sz="3200" dirty="0"/>
              <a:t>„A </a:t>
            </a:r>
            <a:r>
              <a:rPr lang="en-US" sz="3200" dirty="0" smtClean="0"/>
              <a:t>typed</a:t>
            </a:r>
            <a:r>
              <a:rPr lang="hu-HU" sz="3200" dirty="0" smtClean="0"/>
              <a:t> </a:t>
            </a:r>
            <a:r>
              <a:rPr lang="en-US" sz="3200" dirty="0" smtClean="0"/>
              <a:t>superset</a:t>
            </a:r>
            <a:r>
              <a:rPr lang="hu-HU" sz="3200" dirty="0" smtClean="0"/>
              <a:t> </a:t>
            </a:r>
            <a:r>
              <a:rPr lang="en-US" sz="3200" dirty="0" smtClean="0"/>
              <a:t>of </a:t>
            </a:r>
            <a:r>
              <a:rPr lang="en-US" sz="3200" dirty="0"/>
              <a:t>JavaScript </a:t>
            </a:r>
            <a:r>
              <a:rPr lang="en-US" sz="3200" dirty="0" smtClean="0"/>
              <a:t>that</a:t>
            </a:r>
            <a:r>
              <a:rPr lang="hu-HU" sz="3200" dirty="0" smtClean="0"/>
              <a:t> </a:t>
            </a:r>
            <a:r>
              <a:rPr lang="en-US" sz="3200" dirty="0" smtClean="0"/>
              <a:t>compiles</a:t>
            </a:r>
            <a:r>
              <a:rPr lang="hu-HU" sz="3200" dirty="0" smtClean="0"/>
              <a:t> </a:t>
            </a:r>
            <a:r>
              <a:rPr lang="en-US" sz="3200" dirty="0" smtClean="0"/>
              <a:t>to</a:t>
            </a:r>
            <a:r>
              <a:rPr lang="hu-HU" sz="3200" dirty="0" smtClean="0"/>
              <a:t> </a:t>
            </a:r>
            <a:r>
              <a:rPr lang="en-US" sz="3200" dirty="0" smtClean="0"/>
              <a:t>plain</a:t>
            </a:r>
            <a:r>
              <a:rPr lang="hu-HU" sz="3200" dirty="0" smtClean="0"/>
              <a:t> </a:t>
            </a:r>
            <a:r>
              <a:rPr lang="en-US" sz="3200" dirty="0" smtClean="0"/>
              <a:t>JavaScript</a:t>
            </a:r>
            <a:r>
              <a:rPr lang="hu-HU" sz="3200" dirty="0" smtClean="0"/>
              <a:t> </a:t>
            </a:r>
            <a:r>
              <a:rPr lang="en-US" sz="3200" dirty="0" smtClean="0"/>
              <a:t>.”</a:t>
            </a:r>
            <a:endParaRPr lang="en-US" sz="3200" dirty="0"/>
          </a:p>
          <a:p>
            <a:endParaRPr lang="hu-HU" sz="3200" dirty="0" smtClean="0"/>
          </a:p>
          <a:p>
            <a:pPr algn="r"/>
            <a:r>
              <a:rPr lang="en-US" sz="2000" i="1" dirty="0" smtClean="0"/>
              <a:t>Anders Hejlsberg</a:t>
            </a:r>
            <a:r>
              <a:rPr lang="hu-HU" sz="2000" i="1" dirty="0" smtClean="0"/>
              <a:t> </a:t>
            </a:r>
            <a:r>
              <a:rPr lang="en-US" sz="2000" i="1" dirty="0" smtClean="0"/>
              <a:t>: </a:t>
            </a:r>
            <a:r>
              <a:rPr lang="en-US" sz="2000" i="1" dirty="0" err="1" smtClean="0"/>
              <a:t>TypeScript</a:t>
            </a:r>
            <a:r>
              <a:rPr lang="hu-HU" sz="2000" i="1" dirty="0" smtClean="0"/>
              <a:t> </a:t>
            </a:r>
            <a:r>
              <a:rPr lang="en-US" sz="2000" i="1" dirty="0" smtClean="0"/>
              <a:t>–</a:t>
            </a:r>
            <a:r>
              <a:rPr lang="hu-HU" sz="2000" i="1" dirty="0" smtClean="0"/>
              <a:t> </a:t>
            </a:r>
            <a:r>
              <a:rPr lang="en-US" sz="2000" i="1" dirty="0" smtClean="0"/>
              <a:t>Application</a:t>
            </a:r>
            <a:r>
              <a:rPr lang="hu-HU" sz="2000" i="1" dirty="0" smtClean="0"/>
              <a:t> </a:t>
            </a:r>
            <a:r>
              <a:rPr lang="en-US" sz="2000" i="1" dirty="0" smtClean="0"/>
              <a:t>–</a:t>
            </a:r>
            <a:r>
              <a:rPr lang="hu-HU" sz="2000" i="1" dirty="0" smtClean="0"/>
              <a:t> </a:t>
            </a:r>
            <a:r>
              <a:rPr lang="en-US" sz="2000" i="1" dirty="0" smtClean="0"/>
              <a:t>Scale</a:t>
            </a:r>
            <a:r>
              <a:rPr lang="hu-HU" sz="2000" i="1" dirty="0" smtClean="0"/>
              <a:t> </a:t>
            </a:r>
            <a:r>
              <a:rPr lang="en-US" sz="2000" i="1" dirty="0" smtClean="0"/>
              <a:t>JavaScript (Build</a:t>
            </a:r>
            <a:r>
              <a:rPr lang="hu-HU" sz="2000" i="1" dirty="0" smtClean="0"/>
              <a:t> </a:t>
            </a:r>
            <a:r>
              <a:rPr lang="en-US" sz="2000" i="1" dirty="0" smtClean="0"/>
              <a:t>2013</a:t>
            </a:r>
            <a:r>
              <a:rPr lang="en-US" sz="20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25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6371"/>
            <a:ext cx="9144000" cy="500525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926371"/>
            <a:ext cx="4853354" cy="50052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Mi</a:t>
            </a:r>
            <a:r>
              <a:rPr lang="en-US" sz="3200" dirty="0" smtClean="0">
                <a:solidFill>
                  <a:schemeClr val="tx1"/>
                </a:solidFill>
              </a:rPr>
              <a:t> is a </a:t>
            </a:r>
            <a:r>
              <a:rPr lang="en-US" sz="3200" dirty="0" err="1" smtClean="0">
                <a:solidFill>
                  <a:schemeClr val="tx1"/>
                </a:solidFill>
              </a:rPr>
              <a:t>feladata</a:t>
            </a:r>
            <a:r>
              <a:rPr lang="en-US" sz="3200" dirty="0" smtClean="0">
                <a:solidFill>
                  <a:schemeClr val="tx1"/>
                </a:solidFill>
              </a:rPr>
              <a:t> a l</a:t>
            </a:r>
            <a:r>
              <a:rPr lang="hu-HU" sz="3200" dirty="0" smtClean="0">
                <a:solidFill>
                  <a:schemeClr val="tx1"/>
                </a:solidFill>
              </a:rPr>
              <a:t>átható </a:t>
            </a:r>
            <a:r>
              <a:rPr lang="hu-HU" sz="3200" i="1" dirty="0" smtClean="0">
                <a:solidFill>
                  <a:schemeClr val="tx1"/>
                </a:solidFill>
              </a:rPr>
              <a:t>javascript kódnak?</a:t>
            </a:r>
            <a:endParaRPr lang="hu-H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16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500" dirty="0" err="1"/>
              <a:t>Az</a:t>
            </a:r>
            <a:r>
              <a:rPr lang="en-US" sz="2500" dirty="0"/>
              <a:t> </a:t>
            </a:r>
            <a:r>
              <a:rPr lang="en-US" sz="2500" dirty="0" err="1"/>
              <a:t>új</a:t>
            </a:r>
            <a:r>
              <a:rPr lang="en-US" sz="2500" dirty="0"/>
              <a:t> </a:t>
            </a:r>
            <a:r>
              <a:rPr lang="en-US" sz="2500" dirty="0" err="1"/>
              <a:t>nyelv</a:t>
            </a:r>
            <a:r>
              <a:rPr lang="en-US" sz="2500" dirty="0"/>
              <a:t> </a:t>
            </a:r>
            <a:r>
              <a:rPr lang="en-US" sz="2500" dirty="0" err="1"/>
              <a:t>olyan</a:t>
            </a:r>
            <a:r>
              <a:rPr lang="en-US" sz="2500" dirty="0"/>
              <a:t> </a:t>
            </a:r>
            <a:r>
              <a:rPr lang="en-US" sz="2500" dirty="0" err="1"/>
              <a:t>nyelvi</a:t>
            </a:r>
            <a:r>
              <a:rPr lang="en-US" sz="2500" dirty="0"/>
              <a:t> </a:t>
            </a:r>
            <a:r>
              <a:rPr lang="en-US" sz="2500" dirty="0" err="1"/>
              <a:t>elemekkel</a:t>
            </a:r>
            <a:r>
              <a:rPr lang="en-US" sz="2500" dirty="0"/>
              <a:t> </a:t>
            </a:r>
            <a:r>
              <a:rPr lang="en-US" sz="2500" dirty="0" err="1"/>
              <a:t>és</a:t>
            </a:r>
            <a:r>
              <a:rPr lang="en-US" sz="2500" dirty="0"/>
              <a:t> </a:t>
            </a:r>
            <a:r>
              <a:rPr lang="en-US" sz="2500" dirty="0" err="1"/>
              <a:t>sajátosságokkal</a:t>
            </a:r>
            <a:r>
              <a:rPr lang="en-US" sz="2500" dirty="0"/>
              <a:t> </a:t>
            </a:r>
            <a:r>
              <a:rPr lang="en-US" sz="2500" dirty="0" err="1"/>
              <a:t>egészíti</a:t>
            </a:r>
            <a:r>
              <a:rPr lang="en-US" sz="2500" dirty="0"/>
              <a:t> </a:t>
            </a:r>
            <a:r>
              <a:rPr lang="en-US" sz="2500" dirty="0" err="1"/>
              <a:t>ki</a:t>
            </a:r>
            <a:r>
              <a:rPr lang="en-US" sz="2500" dirty="0"/>
              <a:t> </a:t>
            </a:r>
            <a:r>
              <a:rPr lang="en-US" sz="2500" dirty="0" err="1"/>
              <a:t>és</a:t>
            </a:r>
            <a:r>
              <a:rPr lang="en-US" sz="2500" dirty="0"/>
              <a:t> </a:t>
            </a:r>
            <a:r>
              <a:rPr lang="en-US" sz="2500" dirty="0" err="1"/>
              <a:t>vértezi</a:t>
            </a:r>
            <a:r>
              <a:rPr lang="en-US" sz="2500" dirty="0"/>
              <a:t> </a:t>
            </a:r>
            <a:r>
              <a:rPr lang="en-US" sz="2500" dirty="0" err="1"/>
              <a:t>fel</a:t>
            </a:r>
            <a:r>
              <a:rPr lang="en-US" sz="2500" dirty="0"/>
              <a:t> </a:t>
            </a:r>
            <a:r>
              <a:rPr lang="en-US" sz="2500" dirty="0" err="1"/>
              <a:t>az</a:t>
            </a:r>
            <a:r>
              <a:rPr lang="en-US" sz="2500" dirty="0"/>
              <a:t> </a:t>
            </a:r>
            <a:r>
              <a:rPr lang="en-US" sz="2500" dirty="0" err="1"/>
              <a:t>eredeti</a:t>
            </a:r>
            <a:r>
              <a:rPr lang="en-US" sz="2500" dirty="0"/>
              <a:t> </a:t>
            </a:r>
            <a:r>
              <a:rPr lang="en-US" sz="2500" i="1" dirty="0" err="1"/>
              <a:t>JavaScriptet</a:t>
            </a:r>
            <a:r>
              <a:rPr lang="en-US" sz="2500" dirty="0"/>
              <a:t>, </a:t>
            </a:r>
            <a:r>
              <a:rPr lang="en-US" sz="2500" dirty="0" err="1"/>
              <a:t>amelyeknek</a:t>
            </a:r>
            <a:r>
              <a:rPr lang="en-US" sz="2500" dirty="0"/>
              <a:t> </a:t>
            </a:r>
            <a:r>
              <a:rPr lang="en-US" sz="2500" dirty="0" err="1"/>
              <a:t>köszönhetően</a:t>
            </a:r>
            <a:r>
              <a:rPr lang="en-US" sz="2500" dirty="0"/>
              <a:t> </a:t>
            </a:r>
            <a:r>
              <a:rPr lang="hu-HU" sz="2500" dirty="0" smtClean="0"/>
              <a:t>alkalmas </a:t>
            </a:r>
            <a:r>
              <a:rPr lang="en-US" sz="2500" dirty="0" err="1" smtClean="0"/>
              <a:t>komoly</a:t>
            </a:r>
            <a:r>
              <a:rPr lang="en-US" sz="2500" dirty="0"/>
              <a:t>, </a:t>
            </a:r>
            <a:r>
              <a:rPr lang="en-US" sz="2500" dirty="0" err="1"/>
              <a:t>összetett</a:t>
            </a:r>
            <a:r>
              <a:rPr lang="en-US" sz="2500" dirty="0"/>
              <a:t>, </a:t>
            </a:r>
            <a:r>
              <a:rPr lang="en-US" sz="2500" dirty="0" err="1"/>
              <a:t>mégis</a:t>
            </a:r>
            <a:r>
              <a:rPr lang="en-US" sz="2500" dirty="0"/>
              <a:t> </a:t>
            </a:r>
            <a:r>
              <a:rPr lang="en-US" sz="2500" dirty="0" err="1"/>
              <a:t>jól</a:t>
            </a:r>
            <a:r>
              <a:rPr lang="en-US" sz="2500" dirty="0"/>
              <a:t> </a:t>
            </a:r>
            <a:r>
              <a:rPr lang="en-US" sz="2500" dirty="0" err="1"/>
              <a:t>karbantartható</a:t>
            </a:r>
            <a:r>
              <a:rPr lang="en-US" sz="2500" dirty="0"/>
              <a:t> </a:t>
            </a:r>
            <a:r>
              <a:rPr lang="en-US" sz="2500" dirty="0" err="1"/>
              <a:t>alkalmazások</a:t>
            </a:r>
            <a:r>
              <a:rPr lang="en-US" sz="2500" dirty="0"/>
              <a:t> </a:t>
            </a:r>
            <a:r>
              <a:rPr lang="en-US" sz="2500" dirty="0" err="1"/>
              <a:t>írására</a:t>
            </a:r>
            <a:r>
              <a:rPr lang="en-US" sz="2500" dirty="0"/>
              <a:t> is. </a:t>
            </a:r>
            <a:r>
              <a:rPr lang="en-US" sz="2500" dirty="0" err="1"/>
              <a:t>Ezen</a:t>
            </a:r>
            <a:r>
              <a:rPr lang="en-US" sz="2500" dirty="0"/>
              <a:t> </a:t>
            </a:r>
            <a:r>
              <a:rPr lang="en-US" sz="2500" dirty="0" err="1"/>
              <a:t>fejlesztések</a:t>
            </a:r>
            <a:r>
              <a:rPr lang="en-US" sz="2500" dirty="0"/>
              <a:t> </a:t>
            </a:r>
            <a:r>
              <a:rPr lang="en-US" sz="2500" dirty="0" err="1"/>
              <a:t>között</a:t>
            </a:r>
            <a:r>
              <a:rPr lang="en-US" sz="2500" dirty="0"/>
              <a:t> </a:t>
            </a:r>
            <a:r>
              <a:rPr lang="en-US" sz="2500" dirty="0" err="1"/>
              <a:t>szerepel</a:t>
            </a:r>
            <a:r>
              <a:rPr lang="en-US" sz="2500" dirty="0"/>
              <a:t> </a:t>
            </a:r>
            <a:r>
              <a:rPr lang="en-US" sz="2500" dirty="0" err="1"/>
              <a:t>például</a:t>
            </a:r>
            <a:r>
              <a:rPr lang="en-US" sz="2500" dirty="0"/>
              <a:t> </a:t>
            </a:r>
            <a:r>
              <a:rPr lang="en-US" sz="2500" dirty="0" smtClean="0"/>
              <a:t>OOP-model </a:t>
            </a:r>
            <a:r>
              <a:rPr lang="en-US" sz="2500" dirty="0" err="1"/>
              <a:t>bevezetése</a:t>
            </a:r>
            <a:r>
              <a:rPr lang="en-US" sz="2500" dirty="0"/>
              <a:t> is. </a:t>
            </a:r>
            <a:r>
              <a:rPr lang="en-US" sz="2500" dirty="0" err="1"/>
              <a:t>Ezek</a:t>
            </a:r>
            <a:r>
              <a:rPr lang="en-US" sz="2500" dirty="0"/>
              <a:t> </a:t>
            </a:r>
            <a:r>
              <a:rPr lang="en-US" sz="2500" dirty="0" err="1"/>
              <a:t>folyományaként</a:t>
            </a:r>
            <a:r>
              <a:rPr lang="en-US" sz="2500" dirty="0"/>
              <a:t> </a:t>
            </a:r>
            <a:r>
              <a:rPr lang="en-US" sz="2500" dirty="0" err="1"/>
              <a:t>ráadásul</a:t>
            </a:r>
            <a:r>
              <a:rPr lang="en-US" sz="2500" dirty="0"/>
              <a:t> a </a:t>
            </a:r>
            <a:r>
              <a:rPr lang="en-US" sz="2500" dirty="0" err="1"/>
              <a:t>TypeScript-alapú</a:t>
            </a:r>
            <a:r>
              <a:rPr lang="en-US" sz="2500" dirty="0"/>
              <a:t> </a:t>
            </a:r>
            <a:r>
              <a:rPr lang="en-US" sz="2500" dirty="0" err="1"/>
              <a:t>eszközökben</a:t>
            </a:r>
            <a:r>
              <a:rPr lang="en-US" sz="2500" dirty="0"/>
              <a:t> </a:t>
            </a:r>
            <a:r>
              <a:rPr lang="en-US" sz="2500" dirty="0" err="1"/>
              <a:t>olyan</a:t>
            </a:r>
            <a:r>
              <a:rPr lang="en-US" sz="2500" dirty="0"/>
              <a:t>, a </a:t>
            </a:r>
            <a:r>
              <a:rPr lang="en-US" sz="2500" i="1" dirty="0" err="1"/>
              <a:t>JavaScripttől</a:t>
            </a:r>
            <a:r>
              <a:rPr lang="en-US" sz="2500" dirty="0"/>
              <a:t> </a:t>
            </a:r>
            <a:r>
              <a:rPr lang="en-US" sz="2500" dirty="0" err="1"/>
              <a:t>mindeddig</a:t>
            </a:r>
            <a:r>
              <a:rPr lang="en-US" sz="2500" dirty="0"/>
              <a:t> </a:t>
            </a:r>
            <a:r>
              <a:rPr lang="en-US" sz="2500" dirty="0" err="1"/>
              <a:t>idegen</a:t>
            </a:r>
            <a:r>
              <a:rPr lang="en-US" sz="2500" dirty="0"/>
              <a:t> </a:t>
            </a:r>
            <a:r>
              <a:rPr lang="en-US" sz="2500" dirty="0" err="1"/>
              <a:t>technológiák</a:t>
            </a:r>
            <a:r>
              <a:rPr lang="en-US" sz="2500" dirty="0"/>
              <a:t> is </a:t>
            </a:r>
            <a:r>
              <a:rPr lang="en-US" sz="2500" dirty="0" err="1"/>
              <a:t>elérhetővé</a:t>
            </a:r>
            <a:r>
              <a:rPr lang="en-US" sz="2500" dirty="0"/>
              <a:t> </a:t>
            </a:r>
            <a:r>
              <a:rPr lang="en-US" sz="2500" dirty="0" err="1"/>
              <a:t>válnak</a:t>
            </a:r>
            <a:r>
              <a:rPr lang="en-US" sz="2500" dirty="0"/>
              <a:t>, mint </a:t>
            </a:r>
            <a:r>
              <a:rPr lang="en-US" sz="2500" dirty="0" err="1"/>
              <a:t>például</a:t>
            </a:r>
            <a:r>
              <a:rPr lang="en-US" sz="2500" dirty="0"/>
              <a:t> </a:t>
            </a:r>
            <a:r>
              <a:rPr lang="en-US" sz="2500" dirty="0" err="1"/>
              <a:t>az</a:t>
            </a:r>
            <a:r>
              <a:rPr lang="en-US" sz="2500" dirty="0"/>
              <a:t> </a:t>
            </a:r>
            <a:r>
              <a:rPr lang="en-US" sz="2500" i="1" dirty="0" smtClean="0"/>
              <a:t>IntelliSense</a:t>
            </a:r>
            <a:r>
              <a:rPr lang="en-US" sz="2500" dirty="0" smtClean="0"/>
              <a:t>-</a:t>
            </a:r>
            <a:r>
              <a:rPr lang="en-US" sz="2500" dirty="0" err="1" smtClean="0"/>
              <a:t>támogatás</a:t>
            </a:r>
            <a:r>
              <a:rPr lang="hu-HU" sz="2500" dirty="0" smtClean="0"/>
              <a:t> (</a:t>
            </a:r>
            <a:r>
              <a:rPr lang="hu-HU" sz="2500" u="sng" dirty="0" smtClean="0"/>
              <a:t>végre</a:t>
            </a:r>
            <a:r>
              <a:rPr lang="hu-HU" sz="2500" dirty="0" smtClean="0"/>
              <a:t>)</a:t>
            </a:r>
            <a:r>
              <a:rPr lang="en-US" sz="2500" dirty="0" smtClean="0"/>
              <a:t>, </a:t>
            </a:r>
            <a:r>
              <a:rPr lang="en-US" sz="2500" dirty="0" err="1"/>
              <a:t>vagy</a:t>
            </a:r>
            <a:r>
              <a:rPr lang="en-US" sz="2500" dirty="0"/>
              <a:t> a </a:t>
            </a:r>
            <a:r>
              <a:rPr lang="en-US" sz="2500" dirty="0" err="1"/>
              <a:t>potenciális</a:t>
            </a:r>
            <a:r>
              <a:rPr lang="en-US" sz="2500" dirty="0"/>
              <a:t> "</a:t>
            </a:r>
            <a:r>
              <a:rPr lang="en-US" sz="2500" dirty="0" err="1"/>
              <a:t>típushibák</a:t>
            </a:r>
            <a:r>
              <a:rPr lang="en-US" sz="2500" dirty="0"/>
              <a:t>" </a:t>
            </a:r>
            <a:r>
              <a:rPr lang="en-US" sz="2500" dirty="0" err="1"/>
              <a:t>felderítése</a:t>
            </a:r>
            <a:r>
              <a:rPr lang="en-US" sz="2500" dirty="0"/>
              <a:t> </a:t>
            </a:r>
            <a:r>
              <a:rPr lang="en-US" sz="2500" dirty="0" err="1"/>
              <a:t>már</a:t>
            </a:r>
            <a:r>
              <a:rPr lang="en-US" sz="2500" dirty="0"/>
              <a:t> a program </a:t>
            </a:r>
            <a:r>
              <a:rPr lang="en-US" sz="2500" dirty="0" err="1"/>
              <a:t>írása</a:t>
            </a:r>
            <a:r>
              <a:rPr lang="en-US" sz="2500" dirty="0"/>
              <a:t> </a:t>
            </a:r>
            <a:r>
              <a:rPr lang="en-US" sz="2500" dirty="0" err="1"/>
              <a:t>közben</a:t>
            </a:r>
            <a:r>
              <a:rPr lang="en-US" sz="2500" dirty="0"/>
              <a:t>.</a:t>
            </a:r>
            <a:endParaRPr lang="hu-HU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023" y="5175650"/>
            <a:ext cx="2540977" cy="168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2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30451" y="-70367"/>
            <a:ext cx="1483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Node.js</a:t>
            </a:r>
          </a:p>
        </p:txBody>
      </p:sp>
      <p:sp>
        <p:nvSpPr>
          <p:cNvPr id="3" name="Rectangle 2"/>
          <p:cNvSpPr/>
          <p:nvPr/>
        </p:nvSpPr>
        <p:spPr>
          <a:xfrm>
            <a:off x="30773" y="4540839"/>
            <a:ext cx="9082454" cy="2239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A Node </a:t>
            </a:r>
            <a:r>
              <a:rPr lang="en-US" sz="2400" dirty="0" err="1"/>
              <a:t>hivatalos</a:t>
            </a:r>
            <a:r>
              <a:rPr lang="en-US" sz="2400" dirty="0"/>
              <a:t> </a:t>
            </a:r>
            <a:r>
              <a:rPr lang="en-US" sz="2400" dirty="0" err="1"/>
              <a:t>csomagkezelője</a:t>
            </a:r>
            <a:r>
              <a:rPr lang="en-US" sz="2400" dirty="0"/>
              <a:t> </a:t>
            </a:r>
            <a:r>
              <a:rPr lang="en-US" sz="2400" dirty="0" err="1"/>
              <a:t>az</a:t>
            </a:r>
            <a:r>
              <a:rPr lang="en-US" sz="2400" dirty="0"/>
              <a:t> </a:t>
            </a:r>
            <a:r>
              <a:rPr lang="en-US" sz="2400" dirty="0" err="1">
                <a:hlinkClick r:id="rId2"/>
              </a:rPr>
              <a:t>npm</a:t>
            </a:r>
            <a:r>
              <a:rPr lang="en-US" sz="2400" dirty="0"/>
              <a:t>, </a:t>
            </a:r>
            <a:r>
              <a:rPr lang="en-US" sz="2400" dirty="0" err="1"/>
              <a:t>amellyel</a:t>
            </a:r>
            <a:r>
              <a:rPr lang="en-US" sz="2400" dirty="0"/>
              <a:t> </a:t>
            </a:r>
            <a:r>
              <a:rPr lang="en-US" sz="2400" dirty="0" err="1"/>
              <a:t>kényelmesen</a:t>
            </a:r>
            <a:r>
              <a:rPr lang="en-US" sz="2400" dirty="0"/>
              <a:t> </a:t>
            </a:r>
            <a:r>
              <a:rPr lang="en-US" sz="2400" dirty="0" err="1"/>
              <a:t>listázhatjuk</a:t>
            </a:r>
            <a:r>
              <a:rPr lang="en-US" sz="2400" dirty="0"/>
              <a:t>, </a:t>
            </a:r>
            <a:r>
              <a:rPr lang="en-US" sz="2400" dirty="0" err="1"/>
              <a:t>telepíthetjük</a:t>
            </a:r>
            <a:r>
              <a:rPr lang="en-US" sz="2400" dirty="0"/>
              <a:t>, </a:t>
            </a:r>
            <a:r>
              <a:rPr lang="en-US" sz="2400" dirty="0" err="1"/>
              <a:t>frissíthetjük</a:t>
            </a:r>
            <a:r>
              <a:rPr lang="en-US" sz="2400" dirty="0"/>
              <a:t> </a:t>
            </a:r>
            <a:r>
              <a:rPr lang="en-US" sz="2400" dirty="0" err="1"/>
              <a:t>és</a:t>
            </a:r>
            <a:r>
              <a:rPr lang="en-US" sz="2400" dirty="0"/>
              <a:t> </a:t>
            </a:r>
            <a:r>
              <a:rPr lang="en-US" sz="2400" dirty="0" err="1"/>
              <a:t>eltávolíthatjuk</a:t>
            </a:r>
            <a:r>
              <a:rPr lang="en-US" sz="2400" dirty="0"/>
              <a:t> </a:t>
            </a:r>
            <a:r>
              <a:rPr lang="en-US" sz="2400" dirty="0" err="1"/>
              <a:t>az</a:t>
            </a:r>
            <a:r>
              <a:rPr lang="en-US" sz="2400" dirty="0"/>
              <a:t> </a:t>
            </a:r>
            <a:r>
              <a:rPr lang="en-US" sz="2400" dirty="0" err="1"/>
              <a:t>elérhető</a:t>
            </a:r>
            <a:r>
              <a:rPr lang="en-US" sz="2400" dirty="0"/>
              <a:t> </a:t>
            </a:r>
            <a:r>
              <a:rPr lang="en-US" sz="2400" dirty="0" err="1"/>
              <a:t>modulokat</a:t>
            </a:r>
            <a:r>
              <a:rPr lang="en-US" sz="2400" dirty="0"/>
              <a:t>, </a:t>
            </a:r>
            <a:r>
              <a:rPr lang="en-US" sz="2400" dirty="0" err="1"/>
              <a:t>valamint</a:t>
            </a:r>
            <a:r>
              <a:rPr lang="en-US" sz="2400" dirty="0"/>
              <a:t> mi </a:t>
            </a:r>
            <a:r>
              <a:rPr lang="en-US" sz="2400" dirty="0" err="1"/>
              <a:t>magunk</a:t>
            </a:r>
            <a:r>
              <a:rPr lang="en-US" sz="2400" dirty="0"/>
              <a:t> is </a:t>
            </a:r>
            <a:r>
              <a:rPr lang="en-US" sz="2400" dirty="0" err="1"/>
              <a:t>publikálhatjuk</a:t>
            </a:r>
            <a:r>
              <a:rPr lang="en-US" sz="2400" dirty="0"/>
              <a:t> </a:t>
            </a:r>
            <a:r>
              <a:rPr lang="en-US" sz="2400" dirty="0" err="1"/>
              <a:t>az</a:t>
            </a:r>
            <a:r>
              <a:rPr lang="en-US" sz="2400" dirty="0"/>
              <a:t> </a:t>
            </a:r>
            <a:r>
              <a:rPr lang="en-US" sz="2400" dirty="0" err="1"/>
              <a:t>általunk</a:t>
            </a:r>
            <a:r>
              <a:rPr lang="en-US" sz="2400" dirty="0"/>
              <a:t> </a:t>
            </a:r>
            <a:r>
              <a:rPr lang="en-US" sz="2400" dirty="0" err="1"/>
              <a:t>fejlesztett</a:t>
            </a:r>
            <a:r>
              <a:rPr lang="en-US" sz="2400" dirty="0"/>
              <a:t> </a:t>
            </a:r>
            <a:r>
              <a:rPr lang="en-US" sz="2400" dirty="0" err="1"/>
              <a:t>modulokat</a:t>
            </a:r>
            <a:r>
              <a:rPr lang="en-US" sz="2400" dirty="0"/>
              <a:t> </a:t>
            </a:r>
            <a:r>
              <a:rPr lang="en-US" sz="2400" dirty="0" err="1"/>
              <a:t>az</a:t>
            </a:r>
            <a:r>
              <a:rPr lang="en-US" sz="2400" dirty="0"/>
              <a:t> </a:t>
            </a:r>
            <a:r>
              <a:rPr lang="en-US" sz="2400" dirty="0" err="1"/>
              <a:t>npm</a:t>
            </a:r>
            <a:r>
              <a:rPr lang="en-US" sz="2400" dirty="0"/>
              <a:t> </a:t>
            </a:r>
            <a:r>
              <a:rPr lang="en-US" sz="2400" dirty="0" err="1"/>
              <a:t>rendszerébe</a:t>
            </a:r>
            <a:r>
              <a:rPr lang="en-US" sz="2400" dirty="0"/>
              <a:t>.</a:t>
            </a:r>
            <a:endParaRPr lang="hu-HU" sz="2400" dirty="0"/>
          </a:p>
        </p:txBody>
      </p:sp>
      <p:sp>
        <p:nvSpPr>
          <p:cNvPr id="4" name="Rectangle 3"/>
          <p:cNvSpPr/>
          <p:nvPr/>
        </p:nvSpPr>
        <p:spPr>
          <a:xfrm>
            <a:off x="4100556" y="4016751"/>
            <a:ext cx="942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b="1" dirty="0" smtClean="0"/>
              <a:t>npm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30773" y="265032"/>
            <a:ext cx="91440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u-HU" sz="2400" b="1" dirty="0"/>
              <a:t>Mi is a Node.js?</a:t>
            </a:r>
            <a:r>
              <a:rPr lang="hu-HU" sz="2400" dirty="0"/>
              <a:t> Rengeteg félreértés adódik abból, hogy a kezdők félreértik mi is maga a </a:t>
            </a:r>
            <a:r>
              <a:rPr lang="hu-HU" sz="2400" i="1" dirty="0"/>
              <a:t>Node.js</a:t>
            </a:r>
            <a:r>
              <a:rPr lang="hu-HU" sz="2400" dirty="0"/>
              <a:t>, mire jó, a </a:t>
            </a:r>
            <a:r>
              <a:rPr lang="hu-HU" sz="2400" i="1" dirty="0"/>
              <a:t>nodejs.org</a:t>
            </a:r>
            <a:r>
              <a:rPr lang="hu-HU" sz="2400" dirty="0"/>
              <a:t>-on található leírás pedig egyáltalán nem segít eloszlatni a ködöt</a:t>
            </a:r>
            <a:r>
              <a:rPr lang="hu-HU" sz="2400" dirty="0" smtClean="0"/>
              <a:t>.</a:t>
            </a:r>
          </a:p>
          <a:p>
            <a:pPr algn="just"/>
            <a:r>
              <a:rPr lang="hu-HU" sz="2400" dirty="0"/>
              <a:t> </a:t>
            </a:r>
            <a:br>
              <a:rPr lang="hu-HU" sz="2400" dirty="0"/>
            </a:br>
            <a:r>
              <a:rPr lang="hu-HU" sz="2400" dirty="0"/>
              <a:t>Azt kell megérteni, hogy a Node nem webszerver, saját maga nem csinál semmit. Nem úgy működik, mint pl. az Apache, nincs config fájl, amivel a HTML fájlokra mutatsz. Ha HTTP szervert szeretnél, akkor meg kell írnod egy HTTP szervert.</a:t>
            </a:r>
            <a:r>
              <a:rPr lang="hu-HU" sz="2400" b="1" dirty="0"/>
              <a:t> A Node.js csak egy újabb mód arra, hogy futtasd a programodat.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99164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2012"/>
            <a:ext cx="92583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800" dirty="0" smtClean="0"/>
              <a:t>TypeScript</a:t>
            </a:r>
            <a:r>
              <a:rPr lang="en-US" sz="2800" dirty="0" smtClean="0"/>
              <a:t> ford</a:t>
            </a:r>
            <a:r>
              <a:rPr lang="hu-HU" sz="2800" dirty="0" smtClean="0"/>
              <a:t>ító (compiler) telepítése</a:t>
            </a:r>
          </a:p>
          <a:p>
            <a:pPr algn="ctr"/>
            <a:endParaRPr lang="hu-HU" sz="2800" dirty="0"/>
          </a:p>
          <a:p>
            <a:pPr marL="514350" indent="-514350" algn="just">
              <a:buAutoNum type="arabicPeriod"/>
            </a:pPr>
            <a:r>
              <a:rPr lang="hu-HU" sz="2400" i="1" dirty="0" smtClean="0"/>
              <a:t>Node.js</a:t>
            </a:r>
            <a:r>
              <a:rPr lang="hu-HU" sz="2400" dirty="0" smtClean="0"/>
              <a:t> telepítése a: </a:t>
            </a:r>
            <a:r>
              <a:rPr lang="hu-HU" sz="2400" b="1" dirty="0" smtClean="0">
                <a:hlinkClick r:id="rId2"/>
              </a:rPr>
              <a:t>https</a:t>
            </a:r>
            <a:r>
              <a:rPr lang="hu-HU" sz="2400" b="1" dirty="0">
                <a:hlinkClick r:id="rId2"/>
              </a:rPr>
              <a:t>://</a:t>
            </a:r>
            <a:r>
              <a:rPr lang="hu-HU" sz="2400" b="1" dirty="0" smtClean="0">
                <a:hlinkClick r:id="rId2"/>
              </a:rPr>
              <a:t>nodejs.org</a:t>
            </a:r>
            <a:endParaRPr lang="hu-HU" sz="2400" b="1" dirty="0" smtClean="0"/>
          </a:p>
          <a:p>
            <a:pPr algn="just"/>
            <a:endParaRPr lang="hu-HU" sz="2400" b="1" dirty="0"/>
          </a:p>
          <a:p>
            <a:pPr algn="just"/>
            <a:r>
              <a:rPr lang="hu-HU" sz="2400" dirty="0"/>
              <a:t>2. </a:t>
            </a:r>
            <a:r>
              <a:rPr lang="hu-HU" sz="2400" i="1" dirty="0" smtClean="0"/>
              <a:t>TypeScript fordító</a:t>
            </a:r>
            <a:r>
              <a:rPr lang="hu-HU" sz="2400" dirty="0" smtClean="0"/>
              <a:t> telepítése globálissan a rendszerbe:</a:t>
            </a:r>
            <a:endParaRPr lang="hu-HU" sz="2400" dirty="0"/>
          </a:p>
          <a:p>
            <a:pPr algn="just"/>
            <a:r>
              <a:rPr lang="hu-HU" sz="2400" dirty="0" smtClean="0"/>
              <a:t>     </a:t>
            </a:r>
            <a:r>
              <a:rPr lang="hu-HU" sz="2400" b="1" dirty="0" smtClean="0"/>
              <a:t>npm </a:t>
            </a:r>
            <a:r>
              <a:rPr lang="hu-HU" sz="2400" b="1" dirty="0"/>
              <a:t>i typescript </a:t>
            </a:r>
            <a:r>
              <a:rPr lang="hu-HU" sz="2400" b="1" dirty="0" smtClean="0"/>
              <a:t>–g</a:t>
            </a:r>
          </a:p>
          <a:p>
            <a:pPr algn="just"/>
            <a:endParaRPr lang="hu-HU" sz="2400" b="1" dirty="0"/>
          </a:p>
          <a:p>
            <a:pPr algn="just"/>
            <a:r>
              <a:rPr lang="hu-HU" sz="2400" dirty="0" smtClean="0"/>
              <a:t>     A telepítés konzolból történik </a:t>
            </a:r>
            <a:r>
              <a:rPr lang="hu-HU" sz="2400" b="1" dirty="0" smtClean="0"/>
              <a:t>(DOS)!</a:t>
            </a:r>
            <a:endParaRPr lang="en-US" sz="2400" b="1" dirty="0" smtClean="0"/>
          </a:p>
          <a:p>
            <a:pPr algn="just"/>
            <a:endParaRPr lang="en-US" sz="2400" b="1" dirty="0"/>
          </a:p>
          <a:p>
            <a:pPr algn="just"/>
            <a:r>
              <a:rPr lang="en-US" sz="2400" dirty="0" smtClean="0"/>
              <a:t>3</a:t>
            </a:r>
            <a:r>
              <a:rPr lang="hu-HU" sz="2400" dirty="0" smtClean="0"/>
              <a:t>. Készítsünk el egy </a:t>
            </a:r>
            <a:r>
              <a:rPr lang="hu-HU" sz="2400" i="1" dirty="0" smtClean="0"/>
              <a:t>hello.ts </a:t>
            </a:r>
            <a:r>
              <a:rPr lang="hu-HU" sz="2400" dirty="0" smtClean="0"/>
              <a:t>elnevezésű file-t, az alábbi tartalommal.</a:t>
            </a:r>
            <a:endParaRPr lang="hu-HU" sz="2400" b="1" dirty="0"/>
          </a:p>
          <a:p>
            <a:pPr algn="just"/>
            <a:endParaRPr lang="hu-HU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26886"/>
            <a:ext cx="4441164" cy="18540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02150" y="6317257"/>
            <a:ext cx="2595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tsc --t es5 hello.ts</a:t>
            </a:r>
          </a:p>
        </p:txBody>
      </p:sp>
      <p:sp>
        <p:nvSpPr>
          <p:cNvPr id="8" name="Rectangle 7"/>
          <p:cNvSpPr/>
          <p:nvPr/>
        </p:nvSpPr>
        <p:spPr>
          <a:xfrm>
            <a:off x="-61547" y="6319463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u-HU" sz="2400" dirty="0" smtClean="0"/>
              <a:t>4. Fordítsuk le a következő utasításal:</a:t>
            </a:r>
            <a:endParaRPr lang="hu-HU" sz="2400" b="1" dirty="0"/>
          </a:p>
        </p:txBody>
      </p:sp>
    </p:spTree>
    <p:extLst>
      <p:ext uri="{BB962C8B-B14F-4D97-AF65-F5344CB8AC3E}">
        <p14:creationId xmlns:p14="http://schemas.microsoft.com/office/powerpoint/2010/main" val="178343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ckas hatter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9D1DA64-137F-4D01-B2C4-5B0636C58534}" vid="{5A2B0EBF-85FD-4749-BA5A-447E136353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1158</TotalTime>
  <Words>3208</Words>
  <Application>Microsoft Office PowerPoint</Application>
  <PresentationFormat>Diavetítés a képernyőre (4:3 oldalarány)</PresentationFormat>
  <Paragraphs>643</Paragraphs>
  <Slides>39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39</vt:i4>
      </vt:variant>
    </vt:vector>
  </HeadingPairs>
  <TitlesOfParts>
    <vt:vector size="42" baseType="lpstr">
      <vt:lpstr>Arial</vt:lpstr>
      <vt:lpstr>Calibri</vt:lpstr>
      <vt:lpstr>Kockas hatter</vt:lpstr>
      <vt:lpstr>PowerPoint-bemutató</vt:lpstr>
      <vt:lpstr>PowerPoint-bemutató</vt:lpstr>
      <vt:lpstr>PowerPoint-bemutató</vt:lpstr>
      <vt:lpstr>TypeScript  TS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PanonicIT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Attila Vastag</dc:creator>
  <cp:lastModifiedBy>Vastag Atila</cp:lastModifiedBy>
  <cp:revision>183</cp:revision>
  <cp:lastPrinted>2019-08-28T10:00:50Z</cp:lastPrinted>
  <dcterms:created xsi:type="dcterms:W3CDTF">2019-08-26T18:05:31Z</dcterms:created>
  <dcterms:modified xsi:type="dcterms:W3CDTF">2021-09-13T15:27:45Z</dcterms:modified>
</cp:coreProperties>
</file>