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3" r:id="rId4"/>
    <p:sldId id="257" r:id="rId5"/>
    <p:sldId id="274" r:id="rId6"/>
    <p:sldId id="275" r:id="rId7"/>
    <p:sldId id="283" r:id="rId8"/>
    <p:sldId id="289" r:id="rId9"/>
    <p:sldId id="294" r:id="rId10"/>
    <p:sldId id="296" r:id="rId11"/>
    <p:sldId id="279" r:id="rId12"/>
    <p:sldId id="259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42C"/>
    <a:srgbClr val="660066"/>
    <a:srgbClr val="0000FF"/>
    <a:srgbClr val="EDBF3F"/>
    <a:srgbClr val="769CB6"/>
    <a:srgbClr val="FCE220"/>
    <a:srgbClr val="E2FD5D"/>
    <a:srgbClr val="754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3" autoAdjust="0"/>
    <p:restoredTop sz="69288" autoAdjust="0"/>
  </p:normalViewPr>
  <p:slideViewPr>
    <p:cSldViewPr>
      <p:cViewPr varScale="1">
        <p:scale>
          <a:sx n="51" d="100"/>
          <a:sy n="51" d="100"/>
        </p:scale>
        <p:origin x="18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3FE02-1F02-4C8E-94DD-79FEBFE60E68}" type="datetimeFigureOut">
              <a:rPr lang="hu-HU" smtClean="0"/>
              <a:pPr/>
              <a:t>2017. 11. 22.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937FD-CBC0-42AF-96B7-DA7AE36EA039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5E2AE-4B9A-4F63-9CA8-B2DBA93C724D}" type="datetimeFigureOut">
              <a:rPr lang="hu-HU" smtClean="0"/>
              <a:pPr/>
              <a:t>2017. 11. 22.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D84AD-92A8-4829-AF52-52E07EFBB975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algoritmus</a:t>
            </a:r>
            <a:r>
              <a:rPr lang="hu-HU" baseline="0" dirty="0" smtClean="0"/>
              <a:t> a megadott szabályok alapján definiált </a:t>
            </a:r>
            <a:r>
              <a:rPr lang="hu-HU" baseline="0" dirty="0" err="1" smtClean="0"/>
              <a:t>judgementek</a:t>
            </a:r>
            <a:r>
              <a:rPr lang="hu-HU" baseline="0" dirty="0" smtClean="0"/>
              <a:t> halmazát alakítja úgy, hogy a közöttük lévő konfliktusokat elemi konfliktusokra vezeti vissza, vagyis egy bizonyos </a:t>
            </a:r>
            <a:r>
              <a:rPr lang="hu-HU" baseline="0" dirty="0" err="1" smtClean="0"/>
              <a:t>assetre</a:t>
            </a:r>
            <a:r>
              <a:rPr lang="hu-HU" baseline="0" dirty="0" smtClean="0"/>
              <a:t> az egyik </a:t>
            </a:r>
            <a:r>
              <a:rPr lang="hu-HU" baseline="0" dirty="0" err="1" smtClean="0"/>
              <a:t>judgement</a:t>
            </a:r>
            <a:r>
              <a:rPr lang="hu-HU" baseline="0" dirty="0" smtClean="0"/>
              <a:t> engedélyez egy bizonyos műveletet, a másik tiltja azt. Ezek feloldásához először a </a:t>
            </a:r>
            <a:r>
              <a:rPr lang="hu-HU" baseline="0" dirty="0" err="1" smtClean="0"/>
              <a:t>judgementek</a:t>
            </a:r>
            <a:r>
              <a:rPr lang="hu-HU" baseline="0" dirty="0" smtClean="0"/>
              <a:t> prioritását veszi figyelembe, ha az megegyezik, akkor pedig az adott szabálynak az engedélyező vagy korlátozó tulajdonságát, amik az </a:t>
            </a:r>
            <a:r>
              <a:rPr lang="hu-HU" baseline="0" dirty="0" err="1" smtClean="0"/>
              <a:t>allow-t</a:t>
            </a:r>
            <a:r>
              <a:rPr lang="hu-HU" baseline="0" dirty="0" smtClean="0"/>
              <a:t> vagy a </a:t>
            </a:r>
            <a:r>
              <a:rPr lang="hu-HU" baseline="0" dirty="0" err="1" smtClean="0"/>
              <a:t>deny-t</a:t>
            </a:r>
            <a:r>
              <a:rPr lang="hu-HU" baseline="0" dirty="0" smtClean="0"/>
              <a:t> teszik dominánsabbá. Továbbá az olvasási/írási függőségek feloldására kibővíti az érvényre jutó </a:t>
            </a:r>
            <a:r>
              <a:rPr lang="hu-HU" baseline="0" dirty="0" err="1" smtClean="0"/>
              <a:t>judgementek</a:t>
            </a:r>
            <a:r>
              <a:rPr lang="hu-HU" baseline="0" dirty="0" smtClean="0"/>
              <a:t> listáját. (Itt pl. a két szoba osztály látható -&gt; akkor az őket tartalmazó szín osztályt is olvashatóvá tesszük.)</a:t>
            </a:r>
            <a:endParaRPr lang="hu-H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szabályok</a:t>
            </a:r>
            <a:r>
              <a:rPr lang="hu-HU" baseline="0" dirty="0" smtClean="0"/>
              <a:t> definiálásához először egy nyelvtant készítettem, a dián ennek a szöveges szerkesztője látható, amelyben az előbb példaként felhozott szabályt írtam le. Az elején adhatjuk meg a felhasználókat, vagy egy halmazukat, akikre majd a szabályok vonatkoznak. A szabályokat vagyis </a:t>
            </a:r>
            <a:r>
              <a:rPr lang="hu-HU" baseline="0" dirty="0" err="1" smtClean="0"/>
              <a:t>rule-okat</a:t>
            </a:r>
            <a:r>
              <a:rPr lang="hu-HU" baseline="0" dirty="0" smtClean="0"/>
              <a:t> policyba csoportosíthatjuk, erre megszabhatunk egy alapértelmezett jogosultságot (itt az írás/olvasás tiltott), valamint korlátozó vagy engedélyező tulajdonságot, ami megszabja, hogy az azonos prioritású szabályok között a tiltó vagy az engedélyező a dominánsabb. Itt pl. mivel korlátozó tulajdonságot szabtunk meg, ha lenne még egy szabály, ami a meglévő engedélyezővel szemben a Zsolti nevű felhasználónak megtiltja a hozzáférést ezekhez az objektumokhoz, akkor az a szabály érvényesülne. </a:t>
            </a:r>
            <a:r>
              <a:rPr lang="hu-HU" dirty="0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rule</a:t>
            </a:r>
            <a:r>
              <a:rPr lang="hu-HU" baseline="0" dirty="0" smtClean="0"/>
              <a:t> elején megadjuk, hogy melyik felhasználóra vonatkozik, és milyen jogokat ad/tilt: itt engedélyezzük Zsoltinak az olvasást/írást. </a:t>
            </a:r>
            <a:r>
              <a:rPr lang="hu-HU" dirty="0" smtClean="0"/>
              <a:t>A végén</a:t>
            </a:r>
            <a:r>
              <a:rPr lang="hu-HU" baseline="0" dirty="0" smtClean="0"/>
              <a:t> adhatjuk meg hozzá a már említett prioritást. A </a:t>
            </a:r>
            <a:r>
              <a:rPr lang="hu-HU" baseline="0" dirty="0" err="1" smtClean="0"/>
              <a:t>rule-on</a:t>
            </a:r>
            <a:r>
              <a:rPr lang="hu-HU" baseline="0" dirty="0" smtClean="0"/>
              <a:t> belül egy </a:t>
            </a:r>
            <a:r>
              <a:rPr lang="hu-HU" baseline="0" dirty="0" err="1" smtClean="0"/>
              <a:t>gráflekérdezésre</a:t>
            </a:r>
            <a:r>
              <a:rPr lang="hu-HU" baseline="0" dirty="0" smtClean="0"/>
              <a:t> hivatkozunk, az én példám szerint ez adja vissza a </a:t>
            </a:r>
            <a:r>
              <a:rPr lang="hu-HU" baseline="0" dirty="0" err="1" smtClean="0"/>
              <a:t>kártyaseniorokat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színükkel együtt. Ebből választhatunk ki objektum, attribútum vagy referencia </a:t>
            </a:r>
            <a:r>
              <a:rPr lang="hu-HU" baseline="0" dirty="0" err="1" smtClean="0"/>
              <a:t>asseteket</a:t>
            </a:r>
            <a:r>
              <a:rPr lang="hu-HU" baseline="0" dirty="0" smtClean="0"/>
              <a:t>, itt a </a:t>
            </a:r>
            <a:r>
              <a:rPr lang="hu-HU" baseline="0" dirty="0" err="1" smtClean="0"/>
              <a:t>kártyasenior</a:t>
            </a:r>
            <a:r>
              <a:rPr lang="hu-HU" baseline="0" dirty="0" smtClean="0"/>
              <a:t> objektumokat, amelyek halmazát különböző megkötésekkel=</a:t>
            </a:r>
            <a:r>
              <a:rPr lang="hu-HU" baseline="0" dirty="0" err="1" smtClean="0"/>
              <a:t>bind-okkal</a:t>
            </a:r>
            <a:r>
              <a:rPr lang="hu-HU" baseline="0" dirty="0" smtClean="0"/>
              <a:t> tovább specifikálhatjuk: a </a:t>
            </a:r>
            <a:r>
              <a:rPr lang="hu-HU" baseline="0" dirty="0" err="1" smtClean="0"/>
              <a:t>kártyaseniorok</a:t>
            </a:r>
            <a:r>
              <a:rPr lang="hu-HU" baseline="0" dirty="0" smtClean="0"/>
              <a:t> közül a kékek kellenek.</a:t>
            </a:r>
            <a:endParaRPr lang="hu-H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</a:t>
            </a:r>
            <a:r>
              <a:rPr lang="hu-HU" baseline="0" dirty="0" smtClean="0"/>
              <a:t> eddigi munkám során az </a:t>
            </a:r>
            <a:r>
              <a:rPr lang="hu-HU" baseline="0" dirty="0" err="1" smtClean="0"/>
              <a:t>Xtext</a:t>
            </a:r>
            <a:r>
              <a:rPr lang="hu-HU" baseline="0" dirty="0" smtClean="0"/>
              <a:t> keretrendszerrel, az EMF reflektív </a:t>
            </a:r>
            <a:r>
              <a:rPr lang="hu-HU" baseline="0" dirty="0" err="1" smtClean="0"/>
              <a:t>API-val</a:t>
            </a:r>
            <a:r>
              <a:rPr lang="hu-HU" baseline="0" dirty="0" smtClean="0"/>
              <a:t> és a </a:t>
            </a:r>
            <a:r>
              <a:rPr lang="hu-HU" baseline="0" dirty="0" err="1" smtClean="0"/>
              <a:t>ViatraQuery</a:t>
            </a:r>
            <a:r>
              <a:rPr lang="hu-HU" baseline="0" dirty="0" smtClean="0"/>
              <a:t> technológiával ismerkedtem meg jobban. A félév hátralevő részében a már említett effektív hozzáférési szabályokat meghatározó algoritmussal szeretnék foglalkozni.</a:t>
            </a:r>
            <a:endParaRPr lang="hu-H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modell</a:t>
            </a:r>
            <a:r>
              <a:rPr lang="hu-HU" baseline="0" dirty="0" smtClean="0"/>
              <a:t>vezérelt szoftverfejlesztési módszer lényege, hogy a rendszert magas absztrakciós szintű modellekkel írjuk le, később ezeket folyamatosan finomítjuk, és futtatható forráskódot is generálhatunk belőlük. Ez nagyban megkönnyíti komplex rendszerek átláthatóságát is, amelyeket leggyakrabban többen, egyszerre, </a:t>
            </a:r>
            <a:r>
              <a:rPr lang="hu-HU" baseline="0" dirty="0" err="1" smtClean="0"/>
              <a:t>kollaboratív</a:t>
            </a:r>
            <a:r>
              <a:rPr lang="hu-HU" baseline="0" dirty="0" smtClean="0"/>
              <a:t> módon fejlesztenek. Ennek során szükséges a hatékony hozzáférés szabályozás a különböző modell elemek biztonsága érdekében.</a:t>
            </a:r>
            <a:endParaRPr lang="hu-H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Fájl szintű hozzáférés szabályozás esetén</a:t>
            </a:r>
            <a:r>
              <a:rPr lang="hu-HU" baseline="0" dirty="0" smtClean="0"/>
              <a:t> ha egy felhasználónak csak a modell egy bizonyos fr</a:t>
            </a:r>
            <a:r>
              <a:rPr lang="en-US" baseline="0" dirty="0" smtClean="0"/>
              <a:t>a</a:t>
            </a:r>
            <a:r>
              <a:rPr lang="hu-HU" baseline="0" dirty="0" smtClean="0"/>
              <a:t>gmenséhez szeretnénk jogosultságot biztosítani, akkor a modellnek ezt a részét le kell választanunk és külön kell tárolnunk. Itt pl. a teljes modellből ennek a két (felső) </a:t>
            </a:r>
            <a:r>
              <a:rPr lang="hu-HU" baseline="0" dirty="0" err="1" smtClean="0"/>
              <a:t>usernek</a:t>
            </a:r>
            <a:r>
              <a:rPr lang="hu-HU" baseline="0" dirty="0" smtClean="0"/>
              <a:t> leválasztjuk ezeket a részeket, a harmadik (középső) az előző kettő mindegyikéből hozzáfér egy-egy szelethez, és így tovább, a szabályok hozzáadásával egyre inkább felaprózódhat a modell. Összetettebb, több felhasználós rendszerek esetén ez megnehezíti a fejlesztés folyamatát. Ennél előnyösebb megoldás lehet..</a:t>
            </a:r>
            <a:endParaRPr lang="hu-H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…egy szabály alapú</a:t>
            </a:r>
            <a:r>
              <a:rPr lang="hu-HU" baseline="0" dirty="0" smtClean="0"/>
              <a:t> hozzáférés szabályozás, amely során modell szinten, szabályokban fogalmazhatjuk meg, hogy ki milyen olvasási/írási jogosultsággal rendelkezzen a különböző modell elemek felett. Ezen szabályok betartásáért egy ún. lencse felelős, ez egy kétirányú modell transzformáció, aminek műveletei a GET és a PUTBACK. Előbbi minden felhasználó számára egy egyedi nézetet készít a modellből, amelyen csak azok a modell elemek (objektumok, attribútumok, referenciák) szerepelnek, amiket a szabályok szerint láthat. A módosítások a PUTBACK művelettel érvényesíthetők, ami előbb ellenőrzi az írási jogosultságokat, amennyiben azok teljesülnek, végrehajtja a változást, ha nem, akkor visszautasítja a műveletet.</a:t>
            </a:r>
            <a:endParaRPr lang="hu-H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A félévi munkám során egy gólyatábor témájú modellt használtam. Ennek </a:t>
            </a:r>
            <a:r>
              <a:rPr lang="hu-HU" dirty="0" smtClean="0"/>
              <a:t>gyökérosztálya maga a tábor,</a:t>
            </a:r>
            <a:r>
              <a:rPr lang="hu-HU" baseline="0" dirty="0" smtClean="0"/>
              <a:t> ami tartalmazza a gólya és a </a:t>
            </a:r>
            <a:r>
              <a:rPr lang="hu-HU" baseline="0" dirty="0" err="1" smtClean="0"/>
              <a:t>senior</a:t>
            </a:r>
            <a:r>
              <a:rPr lang="hu-HU" baseline="0" dirty="0" smtClean="0"/>
              <a:t> osztályokat, valamint egymásba ágyazva a „szín” és a „szoba” osztályokat, ezekbe a csoportokba tartoznak a résztvevők. Minden csoport tartalmaz referenciát egy-egy megfelelő típusú </a:t>
            </a:r>
            <a:r>
              <a:rPr lang="hu-HU" baseline="0" dirty="0" err="1" smtClean="0"/>
              <a:t>seniorra</a:t>
            </a:r>
            <a:r>
              <a:rPr lang="hu-HU" baseline="0" dirty="0" smtClean="0"/>
              <a:t>, aki azt irányítja. </a:t>
            </a:r>
            <a:endParaRPr lang="hu-H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Ennek egy példánymodellje a következő:</a:t>
            </a:r>
            <a:r>
              <a:rPr lang="hu-HU" baseline="0" dirty="0" smtClean="0"/>
              <a:t> egy kék és egy sárga szín van benne, mindegyik két-két szobával, valamint a megfelelő típusú </a:t>
            </a:r>
            <a:r>
              <a:rPr lang="hu-HU" baseline="0" dirty="0" err="1" smtClean="0"/>
              <a:t>senior</a:t>
            </a:r>
            <a:r>
              <a:rPr lang="hu-HU" baseline="0" dirty="0" smtClean="0"/>
              <a:t> vezetővel. Ezen a modellen szeretnék reprezentálni egy hozzáférési szabályt. Pl. mivel a Zsolti nevű kék </a:t>
            </a:r>
            <a:r>
              <a:rPr lang="hu-HU" baseline="0" dirty="0" err="1" smtClean="0"/>
              <a:t>színsenior</a:t>
            </a:r>
            <a:r>
              <a:rPr lang="hu-HU" baseline="0" dirty="0" smtClean="0"/>
              <a:t> a saját színén belül a </a:t>
            </a:r>
            <a:r>
              <a:rPr lang="hu-HU" baseline="0" dirty="0" err="1" smtClean="0"/>
              <a:t>szobaseniorok</a:t>
            </a:r>
            <a:r>
              <a:rPr lang="hu-HU" baseline="0" dirty="0" smtClean="0"/>
              <a:t> főnöke, ezért azt szeretném meghatározni, hogy ő ezekhez az objektumokhoz férjen hozzá és módosíthassa őket.</a:t>
            </a: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A hozzáférési szabályok több elemből állnak. A modell azon részeit, amelyekre a szabály vonatkozik, gráf mintákkal írjuk le. Ezek adják vissza az ún. </a:t>
            </a:r>
            <a:r>
              <a:rPr lang="hu-HU" baseline="0" dirty="0" err="1" smtClean="0"/>
              <a:t>asseteket</a:t>
            </a:r>
            <a:r>
              <a:rPr lang="hu-HU" baseline="0" dirty="0" smtClean="0"/>
              <a:t>, ezek lehetnek objektumok, attribútumok vagy referenciák, ezekre adhatunk írási vagy olvasási jogosultságokat egyéni felhasználóknak vagy felhasználók egy csoportjának. Ezen kívül pedig prioritást is rendelhetünk a szabályokhoz, ezzel egy fontossági sorrendet felállítva közöttük.</a:t>
            </a:r>
          </a:p>
          <a:p>
            <a:r>
              <a:rPr lang="hu-HU" baseline="0" dirty="0" smtClean="0"/>
              <a:t>A szabályok érvényesítéséhez azokból először ún. </a:t>
            </a:r>
            <a:r>
              <a:rPr lang="hu-HU" baseline="0" dirty="0" err="1" smtClean="0"/>
              <a:t>judgementeket</a:t>
            </a:r>
            <a:r>
              <a:rPr lang="hu-HU" baseline="0" dirty="0" smtClean="0"/>
              <a:t> definiálunk. Egy </a:t>
            </a:r>
            <a:r>
              <a:rPr lang="hu-HU" baseline="0" dirty="0" err="1" smtClean="0"/>
              <a:t>judgement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egy</a:t>
            </a:r>
            <a:r>
              <a:rPr lang="hu-HU" baseline="0" dirty="0" smtClean="0"/>
              <a:t> bizonyos </a:t>
            </a:r>
            <a:r>
              <a:rPr lang="hu-HU" baseline="0" dirty="0" err="1" smtClean="0"/>
              <a:t>asset</a:t>
            </a:r>
            <a:r>
              <a:rPr lang="hu-HU" baseline="0" dirty="0" smtClean="0"/>
              <a:t> elérhetőségére vagy módosítására tartalmaz engedélyt vagy tiltást, valamint ennek a prioritását. A hozzáférés-szabályozás ezen </a:t>
            </a:r>
            <a:r>
              <a:rPr lang="hu-HU" baseline="0" dirty="0" err="1" smtClean="0"/>
              <a:t>judgementek</a:t>
            </a:r>
            <a:r>
              <a:rPr lang="hu-HU" baseline="0" dirty="0" smtClean="0"/>
              <a:t> kiértékelése, összevetése alapján dönti el, hogy mely szabályok érvényesülnek.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601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gráflekérdezés</a:t>
            </a:r>
            <a:r>
              <a:rPr lang="hu-HU" dirty="0" smtClean="0"/>
              <a:t> az</a:t>
            </a:r>
            <a:r>
              <a:rPr lang="hu-HU" baseline="0" dirty="0" smtClean="0"/>
              <a:t> összes </a:t>
            </a:r>
            <a:r>
              <a:rPr lang="hu-HU" baseline="0" dirty="0" err="1" smtClean="0"/>
              <a:t>szobaseniort</a:t>
            </a:r>
            <a:r>
              <a:rPr lang="hu-HU" baseline="0" dirty="0" smtClean="0"/>
              <a:t> adja vissza a színével együtt, ezek közül kell majd kiválasztanunk a kékeket.</a:t>
            </a:r>
            <a:endParaRPr lang="hu-H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MONDO kutatási projekt keretei közt készült</a:t>
            </a:r>
            <a:r>
              <a:rPr lang="hu-HU" baseline="0" dirty="0" smtClean="0"/>
              <a:t> egy kollaborációs keretrendszer, amelynek ez a típusú hozzáférés szabályozása egyelőre nem veszi figyelembe az alapértelmezett hozzáférési szabályokat, olvasási és írási függőségeket (pl. amikor egy modell elem látható/módosítható, de az őt tartalmazó elem nem, amikor egy modell elem nem látható, de módosítható). A dián jelölt cikkben lévő algoritmus célja, hogy ezeket a konfliktusokat feloldja, ezt szeretném implementálni. </a:t>
            </a:r>
            <a:endParaRPr lang="hu-H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dirty="0" smtClean="0"/>
              <a:t>Alcím mintájának szerkesztése</a:t>
            </a:r>
            <a:endParaRPr kumimoji="0" lang="en-US" dirty="0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44CBE57-AB53-41D5-89C3-A88AFA861A61}" type="datetime1">
              <a:rPr lang="hu-HU" smtClean="0"/>
              <a:pPr/>
              <a:t>2017. 11. 22.</a:t>
            </a:fld>
            <a:endParaRPr lang="hu-HU" dirty="0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FC3724F-95AF-46B9-8949-DE371514E23C}" type="datetime1">
              <a:rPr lang="hu-HU" smtClean="0"/>
              <a:pPr/>
              <a:t>2017. 11. 22.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4C0E4247-656B-444B-899F-086A3B75797C}" type="datetime1">
              <a:rPr lang="hu-HU" smtClean="0"/>
              <a:pPr/>
              <a:t>2017. 11. 22.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EE7F606F-C8C4-432C-AF1F-0ACD6A7B7A6B}" type="datetime1">
              <a:rPr lang="hu-HU" smtClean="0"/>
              <a:pPr/>
              <a:t>2017. 11. 22.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6B875839-0399-4A02-B5AD-40925B963B44}" type="datetime1">
              <a:rPr lang="hu-HU" smtClean="0"/>
              <a:pPr/>
              <a:t>2017. 11. 22.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hu-H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7FA0148C-65C0-4FA9-B819-B1891E14BAE9}" type="datetime1">
              <a:rPr lang="hu-HU" smtClean="0"/>
              <a:pPr/>
              <a:t>2017. 11. 22.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62CF7176-4947-47F1-8207-AAD077C9B114}" type="datetime1">
              <a:rPr lang="hu-HU" smtClean="0"/>
              <a:pPr/>
              <a:t>2017. 11. 22.</a:t>
            </a:fld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hu-HU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719E331-72FF-4EC4-BC1C-1D276457D69E}" type="datetime1">
              <a:rPr lang="hu-HU" smtClean="0"/>
              <a:pPr/>
              <a:t>2017. 11. 22.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6DD085DB-B802-4A7C-8CF3-6158009CE3D8}" type="datetime1">
              <a:rPr lang="hu-HU" smtClean="0"/>
              <a:pPr/>
              <a:t>2017. 11. 22.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4F8ECAE7-228B-4E9F-818E-F22A5BF916B1}" type="datetime1">
              <a:rPr lang="hu-HU" smtClean="0"/>
              <a:pPr/>
              <a:t>2017. 11. 22.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Calibri" pitchFamily="34" charset="0"/>
                <a:cs typeface="Calibri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dirty="0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147FAE9-2E2F-4D32-B742-2982095C7AC3}" type="datetime1">
              <a:rPr lang="hu-HU" smtClean="0"/>
              <a:pPr/>
              <a:t>2017. 11. 22.</a:t>
            </a:fld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dirty="0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33F62F-9CED-488E-8B97-DF9619669EF5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0" name="Kép 9" descr="BME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671469" y="6165304"/>
            <a:ext cx="1801062" cy="504000"/>
          </a:xfrm>
          <a:prstGeom prst="rect">
            <a:avLst/>
          </a:prstGeom>
        </p:spPr>
      </p:pic>
      <p:sp>
        <p:nvSpPr>
          <p:cNvPr id="11" name="Téglalap 10"/>
          <p:cNvSpPr/>
          <p:nvPr userDrawn="1"/>
        </p:nvSpPr>
        <p:spPr>
          <a:xfrm>
            <a:off x="5544000" y="630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 11"/>
          <p:cNvSpPr/>
          <p:nvPr userDrawn="1"/>
        </p:nvSpPr>
        <p:spPr>
          <a:xfrm>
            <a:off x="0" y="6309320"/>
            <a:ext cx="3600000" cy="252000"/>
          </a:xfrm>
          <a:prstGeom prst="rect">
            <a:avLst/>
          </a:prstGeom>
          <a:solidFill>
            <a:srgbClr val="754C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ondo.inf.mit.bme.hu/web/" TargetMode="Externa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31640" y="2492896"/>
            <a:ext cx="6477000" cy="2642592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err="1" smtClean="0">
                <a:solidFill>
                  <a:schemeClr val="bg1"/>
                </a:solidFill>
              </a:rPr>
              <a:t>SZAKdolgozat</a:t>
            </a:r>
            <a:r>
              <a:rPr lang="hu-HU" b="1" dirty="0" smtClean="0">
                <a:solidFill>
                  <a:schemeClr val="bg1"/>
                </a:solidFill>
              </a:rPr>
              <a:t/>
            </a:r>
            <a:br>
              <a:rPr lang="hu-HU" b="1" dirty="0" smtClean="0">
                <a:solidFill>
                  <a:schemeClr val="bg1"/>
                </a:solidFill>
              </a:rPr>
            </a:br>
            <a:r>
              <a:rPr lang="hu-HU" dirty="0" smtClean="0">
                <a:solidFill>
                  <a:schemeClr val="bg1"/>
                </a:solidFill>
              </a:rPr>
              <a:t/>
            </a:r>
            <a:br>
              <a:rPr lang="hu-HU" dirty="0" smtClean="0">
                <a:solidFill>
                  <a:schemeClr val="bg1"/>
                </a:solidFill>
              </a:rPr>
            </a:br>
            <a:r>
              <a:rPr lang="hu-HU" sz="4000" cap="none" dirty="0" smtClean="0">
                <a:solidFill>
                  <a:schemeClr val="bg1"/>
                </a:solidFill>
              </a:rPr>
              <a:t> </a:t>
            </a:r>
            <a:r>
              <a:rPr lang="hu-HU" sz="3100" cap="none" dirty="0" smtClean="0">
                <a:solidFill>
                  <a:schemeClr val="bg1"/>
                </a:solidFill>
              </a:rPr>
              <a:t>Modellelemek effektív jogosultságainak származtatása finomszemcsés</a:t>
            </a:r>
            <a:br>
              <a:rPr lang="hu-HU" sz="3100" cap="none" dirty="0" smtClean="0">
                <a:solidFill>
                  <a:schemeClr val="bg1"/>
                </a:solidFill>
              </a:rPr>
            </a:br>
            <a:r>
              <a:rPr lang="hu-HU" sz="3100" cap="none" dirty="0" smtClean="0">
                <a:solidFill>
                  <a:schemeClr val="bg1"/>
                </a:solidFill>
              </a:rPr>
              <a:t>hozzáférési szabályokból</a:t>
            </a:r>
            <a:r>
              <a:rPr lang="hu-HU" sz="4000" cap="none" dirty="0" smtClean="0">
                <a:solidFill>
                  <a:schemeClr val="bg1"/>
                </a:solidFill>
              </a:rPr>
              <a:t> </a:t>
            </a:r>
            <a:r>
              <a:rPr lang="hu-HU" sz="4000" cap="none" dirty="0" smtClean="0">
                <a:solidFill>
                  <a:schemeClr val="bg1"/>
                </a:solidFill>
              </a:rPr>
              <a:t/>
            </a:r>
            <a:br>
              <a:rPr lang="hu-HU" sz="4000" cap="none" dirty="0" smtClean="0">
                <a:solidFill>
                  <a:schemeClr val="bg1"/>
                </a:solidFill>
              </a:rPr>
            </a:br>
            <a:r>
              <a:rPr lang="hu-H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hu-H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hu-HU" sz="2200" cap="none" dirty="0" smtClean="0">
                <a:solidFill>
                  <a:schemeClr val="bg1"/>
                </a:solidFill>
              </a:rPr>
              <a:t>Balogh Tímea</a:t>
            </a:r>
            <a:br>
              <a:rPr lang="hu-HU" sz="2200" cap="none" dirty="0" smtClean="0">
                <a:solidFill>
                  <a:schemeClr val="bg1"/>
                </a:solidFill>
              </a:rPr>
            </a:br>
            <a:r>
              <a:rPr lang="hu-HU" sz="2200" cap="none" dirty="0" smtClean="0">
                <a:solidFill>
                  <a:schemeClr val="bg1"/>
                </a:solidFill>
              </a:rPr>
              <a:t>Konzulens: Debreceni Csaba</a:t>
            </a:r>
            <a:r>
              <a:rPr lang="hu-HU" sz="2800" cap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hu-HU" sz="2800" cap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hu-HU" sz="1800" cap="none" dirty="0" smtClean="0">
                <a:solidFill>
                  <a:schemeClr val="bg1"/>
                </a:solidFill>
              </a:rPr>
              <a:t>2018.01.??.</a:t>
            </a:r>
            <a:endParaRPr lang="hu-HU" sz="1800" cap="none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u-HU" sz="1800" dirty="0" smtClean="0">
                <a:latin typeface="Calibri" pitchFamily="34" charset="0"/>
                <a:cs typeface="Calibri" pitchFamily="34" charset="0"/>
              </a:rPr>
              <a:t>Budapesti Műszaki és Gazdaságtudományi Egyetem</a:t>
            </a:r>
            <a:br>
              <a:rPr lang="hu-HU" sz="1800" dirty="0" smtClean="0">
                <a:latin typeface="Calibri" pitchFamily="34" charset="0"/>
                <a:cs typeface="Calibri" pitchFamily="34" charset="0"/>
              </a:rPr>
            </a:br>
            <a:r>
              <a:rPr lang="hu-HU" sz="1800" dirty="0" smtClean="0">
                <a:latin typeface="Calibri" pitchFamily="34" charset="0"/>
                <a:cs typeface="Calibri" pitchFamily="34" charset="0"/>
              </a:rPr>
              <a:t>Méréstechnika és Információs Rendszerek Tanszék</a:t>
            </a:r>
            <a:endParaRPr lang="hu-HU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62F-9CED-488E-8B97-DF9619669EF5}" type="slidenum">
              <a:rPr lang="hu-HU" smtClean="0"/>
              <a:pPr/>
              <a:t>1</a:t>
            </a:fld>
            <a:endParaRPr lang="hu-HU"/>
          </a:p>
        </p:txBody>
      </p:sp>
      <p:pic>
        <p:nvPicPr>
          <p:cNvPr id="5" name="Kép 4" descr="bme_logo_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00" y="6156000"/>
            <a:ext cx="1809199" cy="504056"/>
          </a:xfrm>
          <a:prstGeom prst="rect">
            <a:avLst/>
          </a:prstGeom>
        </p:spPr>
      </p:pic>
      <p:pic>
        <p:nvPicPr>
          <p:cNvPr id="8" name="Kép 7" descr="ftsrg_logo_sma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4368" y="6237312"/>
            <a:ext cx="1048603" cy="335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Konfliktusfeloldás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r>
              <a:rPr lang="hu-HU" dirty="0" err="1" smtClean="0"/>
              <a:t>Judgement-ek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halmazának karbantartása</a:t>
            </a:r>
          </a:p>
        </p:txBody>
      </p:sp>
      <p:sp>
        <p:nvSpPr>
          <p:cNvPr id="17" name="Téglalap 16"/>
          <p:cNvSpPr/>
          <p:nvPr/>
        </p:nvSpPr>
        <p:spPr>
          <a:xfrm>
            <a:off x="4283968" y="5445224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(blue3),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R, 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Csoportba foglalás 24"/>
          <p:cNvGrpSpPr/>
          <p:nvPr/>
        </p:nvGrpSpPr>
        <p:grpSpPr>
          <a:xfrm>
            <a:off x="611560" y="2492896"/>
            <a:ext cx="8153400" cy="1654443"/>
            <a:chOff x="611560" y="2492896"/>
            <a:chExt cx="8153400" cy="1654443"/>
          </a:xfrm>
        </p:grpSpPr>
        <p:grpSp>
          <p:nvGrpSpPr>
            <p:cNvPr id="8" name="Csoportba foglalás 7"/>
            <p:cNvGrpSpPr/>
            <p:nvPr/>
          </p:nvGrpSpPr>
          <p:grpSpPr>
            <a:xfrm>
              <a:off x="1601812" y="2996952"/>
              <a:ext cx="5940376" cy="360040"/>
              <a:chOff x="1331640" y="3140968"/>
              <a:chExt cx="5940376" cy="360040"/>
            </a:xfrm>
          </p:grpSpPr>
          <p:sp>
            <p:nvSpPr>
              <p:cNvPr id="5" name="Téglalap 4"/>
              <p:cNvSpPr/>
              <p:nvPr/>
            </p:nvSpPr>
            <p:spPr>
              <a:xfrm>
                <a:off x="1331640" y="3140968"/>
                <a:ext cx="25560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>
                    <a:latin typeface="Calibri" pitchFamily="34" charset="0"/>
                    <a:cs typeface="Calibri" pitchFamily="34" charset="0"/>
                  </a:rPr>
                  <a:t>J(</a:t>
                </a:r>
                <a:r>
                  <a:rPr lang="hu-HU" dirty="0" err="1" smtClean="0">
                    <a:latin typeface="Calibri" pitchFamily="34" charset="0"/>
                    <a:cs typeface="Calibri" pitchFamily="34" charset="0"/>
                  </a:rPr>
                  <a:t>obj</a:t>
                </a:r>
                <a:r>
                  <a:rPr lang="hu-HU" dirty="0" smtClean="0">
                    <a:latin typeface="Calibri" pitchFamily="34" charset="0"/>
                    <a:cs typeface="Calibri" pitchFamily="34" charset="0"/>
                  </a:rPr>
                  <a:t>(Timi), </a:t>
                </a:r>
                <a:r>
                  <a:rPr lang="hu-HU" dirty="0" err="1" smtClean="0">
                    <a:latin typeface="Calibri" pitchFamily="34" charset="0"/>
                    <a:cs typeface="Calibri" pitchFamily="34" charset="0"/>
                  </a:rPr>
                  <a:t>allow</a:t>
                </a:r>
                <a:r>
                  <a:rPr lang="hu-HU" dirty="0" smtClean="0">
                    <a:latin typeface="Calibri" pitchFamily="34" charset="0"/>
                    <a:cs typeface="Calibri" pitchFamily="34" charset="0"/>
                  </a:rPr>
                  <a:t>, R, 1)</a:t>
                </a:r>
                <a:endParaRPr lang="hu-H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" name="Téglalap 5"/>
              <p:cNvSpPr/>
              <p:nvPr/>
            </p:nvSpPr>
            <p:spPr>
              <a:xfrm>
                <a:off x="4716016" y="3140968"/>
                <a:ext cx="255600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 smtClean="0">
                    <a:latin typeface="Calibri" pitchFamily="34" charset="0"/>
                    <a:cs typeface="Calibri" pitchFamily="34" charset="0"/>
                  </a:rPr>
                  <a:t>J(</a:t>
                </a:r>
                <a:r>
                  <a:rPr lang="hu-HU" dirty="0" err="1" smtClean="0">
                    <a:latin typeface="Calibri" pitchFamily="34" charset="0"/>
                    <a:cs typeface="Calibri" pitchFamily="34" charset="0"/>
                  </a:rPr>
                  <a:t>obj</a:t>
                </a:r>
                <a:r>
                  <a:rPr lang="hu-HU" dirty="0" smtClean="0">
                    <a:latin typeface="Calibri" pitchFamily="34" charset="0"/>
                    <a:cs typeface="Calibri" pitchFamily="34" charset="0"/>
                  </a:rPr>
                  <a:t>(Timi), </a:t>
                </a:r>
                <a:r>
                  <a:rPr lang="hu-HU" dirty="0" err="1" smtClean="0">
                    <a:latin typeface="Calibri" pitchFamily="34" charset="0"/>
                    <a:cs typeface="Calibri" pitchFamily="34" charset="0"/>
                  </a:rPr>
                  <a:t>deny</a:t>
                </a:r>
                <a:r>
                  <a:rPr lang="hu-HU" dirty="0" smtClean="0">
                    <a:latin typeface="Calibri" pitchFamily="34" charset="0"/>
                    <a:cs typeface="Calibri" pitchFamily="34" charset="0"/>
                  </a:rPr>
                  <a:t> R, 1)</a:t>
                </a:r>
                <a:endParaRPr lang="hu-H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Balra-jobbra nyíl 6"/>
              <p:cNvSpPr/>
              <p:nvPr/>
            </p:nvSpPr>
            <p:spPr>
              <a:xfrm>
                <a:off x="3995936" y="3168000"/>
                <a:ext cx="576064" cy="28803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9" name="Szövegdoboz 8"/>
            <p:cNvSpPr txBox="1"/>
            <p:nvPr/>
          </p:nvSpPr>
          <p:spPr>
            <a:xfrm>
              <a:off x="2627784" y="3501008"/>
              <a:ext cx="3867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hu-HU" dirty="0" smtClean="0">
                  <a:latin typeface="Calibri" pitchFamily="34" charset="0"/>
                  <a:cs typeface="Calibri" pitchFamily="34" charset="0"/>
                </a:rPr>
                <a:t>Prioritás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hu-HU" dirty="0" smtClean="0">
                  <a:latin typeface="Calibri" pitchFamily="34" charset="0"/>
                  <a:cs typeface="Calibri" pitchFamily="34" charset="0"/>
                </a:rPr>
                <a:t>Korlátozó/engedélyező tulajdonság 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artalom helye 3"/>
            <p:cNvSpPr txBox="1">
              <a:spLocks/>
            </p:cNvSpPr>
            <p:nvPr/>
          </p:nvSpPr>
          <p:spPr>
            <a:xfrm>
              <a:off x="611560" y="2492896"/>
              <a:ext cx="8153400" cy="576064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640080" marR="0" lvl="1" indent="-274320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Pct val="70000"/>
                <a:buFont typeface="Wingdings 2"/>
                <a:buChar char=""/>
                <a:tabLst/>
                <a:defRPr/>
              </a:pPr>
              <a:r>
                <a:rPr kumimoji="0" lang="hu-HU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elemi konfliktus</a:t>
              </a:r>
            </a:p>
            <a:p>
              <a:pPr marL="320040" marR="0" lvl="0" indent="-320040" algn="l" defTabSz="914400" rtl="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accent2"/>
                </a:buClr>
                <a:buSzPct val="60000"/>
                <a:buFont typeface="Wingdings"/>
                <a:buChar char=""/>
                <a:tabLst/>
                <a:defRPr/>
              </a:pPr>
              <a:endParaRPr kumimoji="0" lang="hu-HU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</p:grpSp>
      <p:cxnSp>
        <p:nvCxnSpPr>
          <p:cNvPr id="22" name="Alak 21"/>
          <p:cNvCxnSpPr>
            <a:stCxn id="16" idx="2"/>
            <a:endCxn id="18" idx="1"/>
          </p:cNvCxnSpPr>
          <p:nvPr/>
        </p:nvCxnSpPr>
        <p:spPr>
          <a:xfrm rot="16200000" flipH="1">
            <a:off x="5733058" y="4770078"/>
            <a:ext cx="252028" cy="594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 descr="read de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4581128"/>
            <a:ext cx="3248025" cy="1314450"/>
          </a:xfrm>
          <a:prstGeom prst="rect">
            <a:avLst/>
          </a:prstGeom>
        </p:spPr>
      </p:pic>
      <p:sp>
        <p:nvSpPr>
          <p:cNvPr id="11" name="Pluszjel 10"/>
          <p:cNvSpPr/>
          <p:nvPr/>
        </p:nvSpPr>
        <p:spPr>
          <a:xfrm>
            <a:off x="3707904" y="4437112"/>
            <a:ext cx="360040" cy="360040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Pluszjel 11"/>
          <p:cNvSpPr/>
          <p:nvPr/>
        </p:nvSpPr>
        <p:spPr>
          <a:xfrm>
            <a:off x="3707904" y="5157192"/>
            <a:ext cx="360040" cy="360040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Pluszjel 12"/>
          <p:cNvSpPr/>
          <p:nvPr/>
        </p:nvSpPr>
        <p:spPr>
          <a:xfrm>
            <a:off x="1763688" y="4725144"/>
            <a:ext cx="360040" cy="360040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4283968" y="4581128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(blue4),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R, 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6156176" y="5013176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Blue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R, 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artalom helye 3"/>
          <p:cNvSpPr txBox="1">
            <a:spLocks/>
          </p:cNvSpPr>
          <p:nvPr/>
        </p:nvSpPr>
        <p:spPr>
          <a:xfrm>
            <a:off x="539552" y="4077072"/>
            <a:ext cx="8153400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hu-H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kiterjesztés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hu-HU" sz="29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24" name="Alak 23"/>
          <p:cNvCxnSpPr>
            <a:stCxn id="17" idx="0"/>
            <a:endCxn id="18" idx="1"/>
          </p:cNvCxnSpPr>
          <p:nvPr/>
        </p:nvCxnSpPr>
        <p:spPr>
          <a:xfrm rot="5400000" flipH="1" flipV="1">
            <a:off x="5733058" y="5022106"/>
            <a:ext cx="252028" cy="594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12" grpId="0" animBg="1"/>
      <p:bldP spid="13" grpId="0" animBg="1"/>
      <p:bldP spid="16" grpId="0" animBg="1"/>
      <p:bldP spid="18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Nyelvtan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1"/>
          </p:nvPr>
        </p:nvSpPr>
        <p:spPr>
          <a:xfrm>
            <a:off x="611560" y="1548000"/>
            <a:ext cx="5183488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2000" b="1" dirty="0" err="1" smtClean="0">
                <a:solidFill>
                  <a:srgbClr val="660066"/>
                </a:solidFill>
              </a:rPr>
              <a:t>user</a:t>
            </a:r>
            <a:r>
              <a:rPr lang="hu-HU" sz="2000" b="1" dirty="0" smtClean="0"/>
              <a:t> Zsolti</a:t>
            </a:r>
          </a:p>
          <a:p>
            <a:pPr>
              <a:buNone/>
            </a:pPr>
            <a:endParaRPr lang="hu-HU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660066"/>
                </a:solidFill>
              </a:rPr>
              <a:t>policy</a:t>
            </a:r>
            <a:r>
              <a:rPr lang="en-US" sz="2000" b="1" dirty="0" smtClean="0"/>
              <a:t> </a:t>
            </a:r>
            <a:r>
              <a:rPr lang="hu-HU" sz="2000" b="1" dirty="0" smtClean="0"/>
              <a:t>c</a:t>
            </a:r>
            <a:r>
              <a:rPr lang="en-US" sz="2000" b="1" dirty="0" smtClean="0"/>
              <a:t>amp </a:t>
            </a:r>
            <a:r>
              <a:rPr lang="en-US" sz="2000" b="1" dirty="0" smtClean="0">
                <a:solidFill>
                  <a:srgbClr val="660066"/>
                </a:solidFill>
              </a:rPr>
              <a:t>deny RW by default</a:t>
            </a:r>
            <a:r>
              <a:rPr lang="en-US" sz="2000" b="1" dirty="0" smtClean="0"/>
              <a:t> {</a:t>
            </a:r>
          </a:p>
          <a:p>
            <a:pPr>
              <a:buNone/>
            </a:pPr>
            <a:endParaRPr lang="hu-HU" sz="2000" dirty="0" smtClean="0"/>
          </a:p>
          <a:p>
            <a:pPr>
              <a:lnSpc>
                <a:spcPct val="120000"/>
              </a:lnSpc>
              <a:buNone/>
            </a:pPr>
            <a:r>
              <a:rPr lang="hu-HU" sz="2000" dirty="0" smtClean="0">
                <a:solidFill>
                  <a:srgbClr val="660066"/>
                </a:solidFill>
              </a:rPr>
              <a:t>    </a:t>
            </a:r>
            <a:r>
              <a:rPr lang="en-US" sz="2000" b="1" dirty="0" smtClean="0">
                <a:solidFill>
                  <a:srgbClr val="660066"/>
                </a:solidFill>
              </a:rPr>
              <a:t>rule </a:t>
            </a:r>
            <a:r>
              <a:rPr lang="en-US" sz="2000" b="1" dirty="0" smtClean="0"/>
              <a:t>blue</a:t>
            </a:r>
            <a:r>
              <a:rPr lang="hu-HU" sz="2000" b="1" dirty="0" err="1" smtClean="0"/>
              <a:t>Room</a:t>
            </a:r>
            <a:r>
              <a:rPr lang="en-US" sz="2000" b="1" dirty="0" smtClean="0"/>
              <a:t>Seniors </a:t>
            </a:r>
            <a:r>
              <a:rPr lang="en-US" sz="2000" b="1" dirty="0" smtClean="0">
                <a:solidFill>
                  <a:srgbClr val="660066"/>
                </a:solidFill>
              </a:rPr>
              <a:t>allow RW to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Zsolti</a:t>
            </a:r>
            <a:r>
              <a:rPr lang="en-US" sz="2000" b="1" dirty="0" smtClean="0"/>
              <a:t> {</a:t>
            </a:r>
          </a:p>
          <a:p>
            <a:pPr>
              <a:lnSpc>
                <a:spcPct val="120000"/>
              </a:lnSpc>
              <a:buNone/>
            </a:pPr>
            <a:r>
              <a:rPr lang="hu-HU" sz="2000" dirty="0" smtClean="0">
                <a:solidFill>
                  <a:srgbClr val="660066"/>
                </a:solidFill>
              </a:rPr>
              <a:t>        </a:t>
            </a:r>
            <a:r>
              <a:rPr lang="hu-HU" sz="2000" b="1" dirty="0" err="1" smtClean="0">
                <a:solidFill>
                  <a:srgbClr val="660066"/>
                </a:solidFill>
              </a:rPr>
              <a:t>from</a:t>
            </a:r>
            <a:r>
              <a:rPr lang="hu-HU" sz="2000" b="1" dirty="0" smtClean="0">
                <a:solidFill>
                  <a:srgbClr val="660066"/>
                </a:solidFill>
              </a:rPr>
              <a:t> </a:t>
            </a:r>
            <a:r>
              <a:rPr lang="hu-HU" sz="2000" b="1" dirty="0" err="1" smtClean="0">
                <a:solidFill>
                  <a:srgbClr val="660066"/>
                </a:solidFill>
              </a:rPr>
              <a:t>query</a:t>
            </a:r>
            <a:r>
              <a:rPr lang="hu-HU" sz="2000" b="1" dirty="0" smtClean="0">
                <a:solidFill>
                  <a:srgbClr val="660066"/>
                </a:solidFill>
              </a:rPr>
              <a:t> </a:t>
            </a:r>
            <a:r>
              <a:rPr lang="hu-HU" sz="2000" b="1" dirty="0" smtClean="0">
                <a:solidFill>
                  <a:srgbClr val="0000FF"/>
                </a:solidFill>
              </a:rPr>
              <a:t>„</a:t>
            </a:r>
            <a:r>
              <a:rPr lang="hu-HU" sz="2000" b="1" dirty="0" err="1" smtClean="0">
                <a:solidFill>
                  <a:srgbClr val="0000FF"/>
                </a:solidFill>
              </a:rPr>
              <a:t>roomSeniors</a:t>
            </a:r>
            <a:r>
              <a:rPr lang="hu-HU" sz="2000" b="1" dirty="0" smtClean="0">
                <a:solidFill>
                  <a:srgbClr val="0000FF"/>
                </a:solidFill>
              </a:rPr>
              <a:t>"</a:t>
            </a:r>
          </a:p>
          <a:p>
            <a:pPr>
              <a:lnSpc>
                <a:spcPct val="120000"/>
              </a:lnSpc>
              <a:buNone/>
            </a:pPr>
            <a:r>
              <a:rPr lang="hu-HU" sz="2000" dirty="0" smtClean="0">
                <a:solidFill>
                  <a:srgbClr val="660066"/>
                </a:solidFill>
              </a:rPr>
              <a:t>        </a:t>
            </a:r>
            <a:r>
              <a:rPr lang="hu-HU" sz="2000" b="1" dirty="0" err="1" smtClean="0">
                <a:solidFill>
                  <a:srgbClr val="660066"/>
                </a:solidFill>
              </a:rPr>
              <a:t>select</a:t>
            </a:r>
            <a:r>
              <a:rPr lang="hu-HU" sz="2000" b="1" dirty="0" smtClean="0">
                <a:solidFill>
                  <a:srgbClr val="660066"/>
                </a:solidFill>
              </a:rPr>
              <a:t> </a:t>
            </a:r>
            <a:r>
              <a:rPr lang="hu-HU" sz="2000" b="1" dirty="0" err="1" smtClean="0">
                <a:solidFill>
                  <a:srgbClr val="660066"/>
                </a:solidFill>
              </a:rPr>
              <a:t>obj</a:t>
            </a:r>
            <a:r>
              <a:rPr lang="hu-HU" sz="2000" b="1" dirty="0" smtClean="0"/>
              <a:t>(</a:t>
            </a:r>
            <a:r>
              <a:rPr lang="hu-HU" sz="2000" b="1" dirty="0" err="1" smtClean="0"/>
              <a:t>roomSenior</a:t>
            </a:r>
            <a:r>
              <a:rPr lang="hu-HU" sz="2000" b="1" dirty="0" smtClean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>
                <a:solidFill>
                  <a:srgbClr val="660066"/>
                </a:solidFill>
              </a:rPr>
              <a:t>        </a:t>
            </a:r>
            <a:r>
              <a:rPr lang="en-US" sz="2000" b="1" dirty="0" smtClean="0">
                <a:solidFill>
                  <a:srgbClr val="660066"/>
                </a:solidFill>
              </a:rPr>
              <a:t>where </a:t>
            </a:r>
            <a:r>
              <a:rPr lang="en-US" sz="2000" b="1" dirty="0" err="1" smtClean="0"/>
              <a:t>colorType</a:t>
            </a:r>
            <a:r>
              <a:rPr lang="hu-HU" sz="2000" b="1" dirty="0" smtClean="0"/>
              <a:t> </a:t>
            </a:r>
            <a:r>
              <a:rPr lang="hu-HU" sz="2000" b="1" dirty="0" smtClean="0">
                <a:solidFill>
                  <a:srgbClr val="660066"/>
                </a:solidFill>
              </a:rPr>
              <a:t>is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660066"/>
                </a:solidFill>
              </a:rPr>
              <a:t>bound to </a:t>
            </a:r>
            <a:r>
              <a:rPr lang="hu-HU" sz="2000" b="1" dirty="0" smtClean="0">
                <a:solidFill>
                  <a:srgbClr val="0000FF"/>
                </a:solidFill>
              </a:rPr>
              <a:t>"</a:t>
            </a:r>
            <a:r>
              <a:rPr lang="hu-HU" sz="2000" b="1" dirty="0" err="1" smtClean="0">
                <a:solidFill>
                  <a:srgbClr val="0000FF"/>
                </a:solidFill>
              </a:rPr>
              <a:t>BlueColor</a:t>
            </a:r>
            <a:r>
              <a:rPr lang="hu-HU" sz="2000" b="1" dirty="0" smtClean="0">
                <a:solidFill>
                  <a:srgbClr val="0000FF"/>
                </a:solidFill>
              </a:rPr>
              <a:t>"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hu-HU" sz="2000" dirty="0" smtClean="0"/>
              <a:t>    } </a:t>
            </a:r>
            <a:r>
              <a:rPr lang="hu-HU" sz="2000" b="1" dirty="0" err="1" smtClean="0">
                <a:solidFill>
                  <a:srgbClr val="660066"/>
                </a:solidFill>
              </a:rPr>
              <a:t>with</a:t>
            </a:r>
            <a:r>
              <a:rPr lang="hu-HU" sz="2000" b="1" dirty="0" smtClean="0"/>
              <a:t> </a:t>
            </a:r>
            <a:r>
              <a:rPr lang="hu-HU" sz="2000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hu-HU" sz="2000" b="1" dirty="0" smtClean="0"/>
              <a:t> </a:t>
            </a:r>
            <a:r>
              <a:rPr lang="hu-HU" sz="2000" b="1" dirty="0" err="1" smtClean="0">
                <a:solidFill>
                  <a:srgbClr val="660066"/>
                </a:solidFill>
              </a:rPr>
              <a:t>priority</a:t>
            </a:r>
            <a:endParaRPr lang="hu-HU" sz="2000" b="1" dirty="0" smtClean="0">
              <a:solidFill>
                <a:srgbClr val="660066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hu-HU" sz="2000" dirty="0" smtClean="0"/>
          </a:p>
          <a:p>
            <a:pPr>
              <a:buNone/>
            </a:pPr>
            <a:r>
              <a:rPr lang="hu-HU" sz="2000" dirty="0" smtClean="0"/>
              <a:t>} </a:t>
            </a:r>
            <a:r>
              <a:rPr lang="hu-HU" sz="2000" b="1" dirty="0" err="1" smtClean="0">
                <a:solidFill>
                  <a:srgbClr val="660066"/>
                </a:solidFill>
              </a:rPr>
              <a:t>with</a:t>
            </a:r>
            <a:r>
              <a:rPr lang="hu-HU" sz="2000" b="1" dirty="0" smtClean="0">
                <a:solidFill>
                  <a:srgbClr val="660066"/>
                </a:solidFill>
              </a:rPr>
              <a:t> </a:t>
            </a:r>
            <a:r>
              <a:rPr lang="hu-HU" sz="2000" b="1" dirty="0" err="1" smtClean="0">
                <a:solidFill>
                  <a:srgbClr val="660066"/>
                </a:solidFill>
              </a:rPr>
              <a:t>restrictive</a:t>
            </a:r>
            <a:r>
              <a:rPr lang="hu-HU" sz="2000" b="1" dirty="0" smtClean="0">
                <a:solidFill>
                  <a:srgbClr val="660066"/>
                </a:solidFill>
              </a:rPr>
              <a:t> </a:t>
            </a:r>
            <a:r>
              <a:rPr lang="hu-HU" sz="2000" b="1" dirty="0" err="1" smtClean="0">
                <a:solidFill>
                  <a:srgbClr val="660066"/>
                </a:solidFill>
              </a:rPr>
              <a:t>resolution</a:t>
            </a:r>
            <a:endParaRPr lang="hu-HU" sz="2000" dirty="0">
              <a:solidFill>
                <a:srgbClr val="660066"/>
              </a:solidFill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6444208" y="1584000"/>
            <a:ext cx="2376000" cy="36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Felhasználó(k)</a:t>
            </a:r>
            <a:endParaRPr lang="hu-H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ekerekített téglalap 10"/>
          <p:cNvSpPr/>
          <p:nvPr/>
        </p:nvSpPr>
        <p:spPr>
          <a:xfrm rot="5400000">
            <a:off x="4014136" y="3986864"/>
            <a:ext cx="3924000" cy="36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Policy</a:t>
            </a:r>
            <a:endParaRPr lang="hu-H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ekerekített téglalap 13"/>
          <p:cNvSpPr/>
          <p:nvPr/>
        </p:nvSpPr>
        <p:spPr>
          <a:xfrm>
            <a:off x="6444208" y="2124000"/>
            <a:ext cx="2376000" cy="5760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Alapértelmezett jogosultság</a:t>
            </a:r>
            <a:endParaRPr lang="hu-H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ekerekített téglalap 15"/>
          <p:cNvSpPr/>
          <p:nvPr/>
        </p:nvSpPr>
        <p:spPr>
          <a:xfrm>
            <a:off x="6444208" y="5580000"/>
            <a:ext cx="2376000" cy="576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Korlátozó/engedélyező tulajdonság</a:t>
            </a:r>
            <a:endParaRPr lang="hu-H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ekerekített téglalap 18"/>
          <p:cNvSpPr/>
          <p:nvPr/>
        </p:nvSpPr>
        <p:spPr>
          <a:xfrm>
            <a:off x="6444208" y="2880000"/>
            <a:ext cx="2376000" cy="576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Jogosultság + felhasználó</a:t>
            </a:r>
            <a:endParaRPr lang="hu-H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ekerekített téglalap 20"/>
          <p:cNvSpPr/>
          <p:nvPr/>
        </p:nvSpPr>
        <p:spPr>
          <a:xfrm>
            <a:off x="6444208" y="4896000"/>
            <a:ext cx="2376000" cy="36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Prioritás</a:t>
            </a:r>
          </a:p>
        </p:txBody>
      </p:sp>
      <p:sp>
        <p:nvSpPr>
          <p:cNvPr id="23" name="Lekerekített téglalap 22"/>
          <p:cNvSpPr/>
          <p:nvPr/>
        </p:nvSpPr>
        <p:spPr>
          <a:xfrm>
            <a:off x="6444208" y="3528000"/>
            <a:ext cx="2376000" cy="36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Gráflekérdezés</a:t>
            </a:r>
            <a:endParaRPr lang="hu-HU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ekerekített téglalap 24"/>
          <p:cNvSpPr/>
          <p:nvPr/>
        </p:nvSpPr>
        <p:spPr>
          <a:xfrm>
            <a:off x="6444208" y="3996000"/>
            <a:ext cx="2376000" cy="36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Asset</a:t>
            </a:r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u-HU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ek</a:t>
            </a:r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 kiválasztása</a:t>
            </a:r>
          </a:p>
        </p:txBody>
      </p:sp>
      <p:sp>
        <p:nvSpPr>
          <p:cNvPr id="27" name="Lekerekített téglalap 26"/>
          <p:cNvSpPr/>
          <p:nvPr/>
        </p:nvSpPr>
        <p:spPr>
          <a:xfrm>
            <a:off x="6444208" y="4446000"/>
            <a:ext cx="2376000" cy="360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Megkötés(</a:t>
            </a:r>
            <a:r>
              <a:rPr lang="hu-HU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ek</a:t>
            </a:r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38" name="Keret 37"/>
          <p:cNvSpPr/>
          <p:nvPr/>
        </p:nvSpPr>
        <p:spPr>
          <a:xfrm>
            <a:off x="611560" y="1548000"/>
            <a:ext cx="1296144" cy="360000"/>
          </a:xfrm>
          <a:prstGeom prst="frame">
            <a:avLst>
              <a:gd name="adj1" fmla="val 5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9" name="Keret 38"/>
          <p:cNvSpPr/>
          <p:nvPr/>
        </p:nvSpPr>
        <p:spPr>
          <a:xfrm>
            <a:off x="611560" y="2204864"/>
            <a:ext cx="4968552" cy="3960000"/>
          </a:xfrm>
          <a:prstGeom prst="frame">
            <a:avLst>
              <a:gd name="adj1" fmla="val 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0" name="Keret 39"/>
          <p:cNvSpPr/>
          <p:nvPr/>
        </p:nvSpPr>
        <p:spPr>
          <a:xfrm>
            <a:off x="1979712" y="2268000"/>
            <a:ext cx="2160000" cy="360040"/>
          </a:xfrm>
          <a:prstGeom prst="frame">
            <a:avLst>
              <a:gd name="adj1" fmla="val 6047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1" name="Keret 40"/>
          <p:cNvSpPr/>
          <p:nvPr/>
        </p:nvSpPr>
        <p:spPr>
          <a:xfrm>
            <a:off x="792000" y="5760000"/>
            <a:ext cx="2808000" cy="360000"/>
          </a:xfrm>
          <a:prstGeom prst="frame">
            <a:avLst>
              <a:gd name="adj1" fmla="val 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2" name="Keret 41"/>
          <p:cNvSpPr/>
          <p:nvPr/>
        </p:nvSpPr>
        <p:spPr>
          <a:xfrm>
            <a:off x="3275856" y="3060000"/>
            <a:ext cx="1980000" cy="360000"/>
          </a:xfrm>
          <a:prstGeom prst="frame">
            <a:avLst>
              <a:gd name="adj1" fmla="val 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3" name="Keret 42"/>
          <p:cNvSpPr/>
          <p:nvPr/>
        </p:nvSpPr>
        <p:spPr>
          <a:xfrm>
            <a:off x="1043608" y="4896000"/>
            <a:ext cx="1548000" cy="360000"/>
          </a:xfrm>
          <a:prstGeom prst="frame">
            <a:avLst>
              <a:gd name="adj1" fmla="val 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4" name="Keret 43"/>
          <p:cNvSpPr/>
          <p:nvPr/>
        </p:nvSpPr>
        <p:spPr>
          <a:xfrm>
            <a:off x="1043608" y="3528000"/>
            <a:ext cx="2952000" cy="360000"/>
          </a:xfrm>
          <a:prstGeom prst="frame">
            <a:avLst>
              <a:gd name="adj1" fmla="val 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5" name="Keret 44"/>
          <p:cNvSpPr/>
          <p:nvPr/>
        </p:nvSpPr>
        <p:spPr>
          <a:xfrm>
            <a:off x="1044000" y="3996000"/>
            <a:ext cx="2592000" cy="360000"/>
          </a:xfrm>
          <a:prstGeom prst="frame">
            <a:avLst>
              <a:gd name="adj1" fmla="val 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6" name="Keret 45"/>
          <p:cNvSpPr/>
          <p:nvPr/>
        </p:nvSpPr>
        <p:spPr>
          <a:xfrm>
            <a:off x="1043608" y="4446000"/>
            <a:ext cx="4464000" cy="360000"/>
          </a:xfrm>
          <a:prstGeom prst="frame">
            <a:avLst>
              <a:gd name="adj1" fmla="val 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6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libri" pitchFamily="34" charset="0"/>
                <a:cs typeface="Calibri" pitchFamily="34" charset="0"/>
              </a:rPr>
              <a:t>Összefoglalás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8153400" cy="396044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Önálló labor során:</a:t>
            </a:r>
          </a:p>
          <a:p>
            <a:pPr lvl="1"/>
            <a:r>
              <a:rPr lang="hu-HU" dirty="0" smtClean="0"/>
              <a:t>Irodalomkutatás</a:t>
            </a:r>
          </a:p>
          <a:p>
            <a:pPr lvl="1"/>
            <a:r>
              <a:rPr lang="hu-HU" dirty="0" err="1" smtClean="0"/>
              <a:t>Xtext</a:t>
            </a:r>
            <a:r>
              <a:rPr lang="hu-HU" dirty="0" smtClean="0"/>
              <a:t> nyelvtan</a:t>
            </a:r>
          </a:p>
          <a:p>
            <a:pPr lvl="1"/>
            <a:r>
              <a:rPr lang="hu-HU" dirty="0" smtClean="0"/>
              <a:t>Nyelvtan integrálása</a:t>
            </a:r>
          </a:p>
          <a:p>
            <a:pPr lvl="1"/>
            <a:r>
              <a:rPr lang="hu-HU" dirty="0" err="1" smtClean="0"/>
              <a:t>ViatraQuery</a:t>
            </a: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r>
              <a:rPr lang="hu-HU" dirty="0" smtClean="0"/>
              <a:t>Jövőbeli tervek:</a:t>
            </a:r>
          </a:p>
          <a:p>
            <a:pPr lvl="1"/>
            <a:r>
              <a:rPr lang="hu-HU" dirty="0" smtClean="0"/>
              <a:t>Algoritmus implementálása</a:t>
            </a:r>
          </a:p>
          <a:p>
            <a:pPr lvl="1"/>
            <a:r>
              <a:rPr lang="hu-HU" dirty="0" smtClean="0"/>
              <a:t>MONDO </a:t>
            </a:r>
            <a:r>
              <a:rPr lang="hu-HU" dirty="0" err="1" smtClean="0"/>
              <a:t>Collaboration</a:t>
            </a:r>
            <a:r>
              <a:rPr lang="hu-HU" dirty="0" smtClean="0"/>
              <a:t> Framework: SVN → GIT</a:t>
            </a:r>
          </a:p>
        </p:txBody>
      </p:sp>
      <p:pic>
        <p:nvPicPr>
          <p:cNvPr id="5" name="Kép 4" descr="viatra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2636912"/>
            <a:ext cx="865184" cy="865184"/>
          </a:xfrm>
          <a:prstGeom prst="rect">
            <a:avLst/>
          </a:prstGeom>
        </p:spPr>
      </p:pic>
      <p:pic>
        <p:nvPicPr>
          <p:cNvPr id="6" name="Kép 5" descr="xtext-logo-color-8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2060848"/>
            <a:ext cx="1297232" cy="385927"/>
          </a:xfrm>
          <a:prstGeom prst="rect">
            <a:avLst/>
          </a:prstGeom>
        </p:spPr>
      </p:pic>
      <p:pic>
        <p:nvPicPr>
          <p:cNvPr id="7" name="Kép 6" descr="mondo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92280" y="3068960"/>
            <a:ext cx="936104" cy="936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 smtClean="0"/>
              <a:t>Kollaboratív</a:t>
            </a:r>
            <a:r>
              <a:rPr lang="hu-HU" sz="3200" dirty="0" smtClean="0"/>
              <a:t> modellezés, hozzáférés-szabályozás</a:t>
            </a:r>
            <a:endParaRPr lang="hu-HU" sz="32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Modellvezérelt szoftverfejlesztés</a:t>
            </a:r>
          </a:p>
          <a:p>
            <a:r>
              <a:rPr lang="hu-HU" dirty="0" smtClean="0"/>
              <a:t>Komplex rendszerek</a:t>
            </a:r>
          </a:p>
          <a:p>
            <a:r>
              <a:rPr lang="hu-HU" dirty="0" smtClean="0"/>
              <a:t>Kollaboráció</a:t>
            </a:r>
          </a:p>
          <a:p>
            <a:r>
              <a:rPr lang="hu-HU" dirty="0" smtClean="0"/>
              <a:t>Hozzáférés-szabályozás</a:t>
            </a:r>
            <a:endParaRPr lang="hu-HU" dirty="0"/>
          </a:p>
        </p:txBody>
      </p:sp>
      <p:pic>
        <p:nvPicPr>
          <p:cNvPr id="9" name="Kép 8" descr="AAEAAQAAAAAAAAhjAAAAJDJhNzBhYjY4LWRiZjgtNDI3Mi1hNzE3LWQ3YmE3NWUxNjk2Nw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92" y="3861048"/>
            <a:ext cx="3096344" cy="2281386"/>
          </a:xfrm>
          <a:prstGeom prst="rect">
            <a:avLst/>
          </a:prstGeom>
        </p:spPr>
      </p:pic>
      <p:pic>
        <p:nvPicPr>
          <p:cNvPr id="10" name="Kép 9" descr="Model_Driven_Development_UM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8237" y="1700808"/>
            <a:ext cx="2112234" cy="1584176"/>
          </a:xfrm>
          <a:prstGeom prst="rect">
            <a:avLst/>
          </a:prstGeom>
          <a:ln w="28575">
            <a:solidFill>
              <a:srgbClr val="754C78"/>
            </a:solidFill>
          </a:ln>
        </p:spPr>
      </p:pic>
      <p:pic>
        <p:nvPicPr>
          <p:cNvPr id="6" name="Kép 5" descr="mde_metapho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3645024"/>
            <a:ext cx="2719189" cy="232037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 szintű hozzáférés szabályozás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Probléma:</a:t>
            </a:r>
            <a:endParaRPr lang="hu-HU" dirty="0"/>
          </a:p>
        </p:txBody>
      </p:sp>
      <p:sp>
        <p:nvSpPr>
          <p:cNvPr id="5" name="Szamárfül 4"/>
          <p:cNvSpPr/>
          <p:nvPr/>
        </p:nvSpPr>
        <p:spPr>
          <a:xfrm>
            <a:off x="4067944" y="1700808"/>
            <a:ext cx="936104" cy="1008112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amárfül 6"/>
          <p:cNvSpPr/>
          <p:nvPr/>
        </p:nvSpPr>
        <p:spPr>
          <a:xfrm>
            <a:off x="2483768" y="2708920"/>
            <a:ext cx="720080" cy="792088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amárfül 11"/>
          <p:cNvSpPr/>
          <p:nvPr/>
        </p:nvSpPr>
        <p:spPr>
          <a:xfrm>
            <a:off x="5868144" y="2708920"/>
            <a:ext cx="720080" cy="792088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2924944"/>
            <a:ext cx="650251" cy="650251"/>
          </a:xfrm>
          <a:prstGeom prst="rect">
            <a:avLst/>
          </a:prstGeom>
        </p:spPr>
      </p:pic>
      <p:pic>
        <p:nvPicPr>
          <p:cNvPr id="14" name="Kép 13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924944"/>
            <a:ext cx="650251" cy="650251"/>
          </a:xfrm>
          <a:prstGeom prst="rect">
            <a:avLst/>
          </a:prstGeom>
        </p:spPr>
      </p:pic>
      <p:sp>
        <p:nvSpPr>
          <p:cNvPr id="15" name="Szamárfül 14"/>
          <p:cNvSpPr>
            <a:spLocks noChangeAspect="1"/>
          </p:cNvSpPr>
          <p:nvPr/>
        </p:nvSpPr>
        <p:spPr>
          <a:xfrm>
            <a:off x="1187624" y="4221088"/>
            <a:ext cx="523638" cy="576000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2" name="Alak 21"/>
          <p:cNvCxnSpPr>
            <a:stCxn id="5" idx="1"/>
            <a:endCxn id="7" idx="0"/>
          </p:cNvCxnSpPr>
          <p:nvPr/>
        </p:nvCxnSpPr>
        <p:spPr>
          <a:xfrm rot="10800000" flipV="1">
            <a:off x="2843808" y="2204864"/>
            <a:ext cx="1224136" cy="5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Alak 23"/>
          <p:cNvCxnSpPr>
            <a:stCxn id="5" idx="3"/>
            <a:endCxn id="12" idx="0"/>
          </p:cNvCxnSpPr>
          <p:nvPr/>
        </p:nvCxnSpPr>
        <p:spPr>
          <a:xfrm>
            <a:off x="5004048" y="2204864"/>
            <a:ext cx="1224136" cy="5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amárfül 25"/>
          <p:cNvSpPr>
            <a:spLocks noChangeAspect="1"/>
          </p:cNvSpPr>
          <p:nvPr/>
        </p:nvSpPr>
        <p:spPr>
          <a:xfrm>
            <a:off x="2592000" y="4221088"/>
            <a:ext cx="523638" cy="576000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7" name="Kép 26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221088"/>
            <a:ext cx="650251" cy="650251"/>
          </a:xfrm>
          <a:prstGeom prst="rect">
            <a:avLst/>
          </a:prstGeom>
        </p:spPr>
      </p:pic>
      <p:pic>
        <p:nvPicPr>
          <p:cNvPr id="30" name="Kép 29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221088"/>
            <a:ext cx="650251" cy="650251"/>
          </a:xfrm>
          <a:prstGeom prst="rect">
            <a:avLst/>
          </a:prstGeom>
        </p:spPr>
      </p:pic>
      <p:cxnSp>
        <p:nvCxnSpPr>
          <p:cNvPr id="32" name="Alak 31"/>
          <p:cNvCxnSpPr>
            <a:endCxn id="15" idx="0"/>
          </p:cNvCxnSpPr>
          <p:nvPr/>
        </p:nvCxnSpPr>
        <p:spPr>
          <a:xfrm rot="5400000">
            <a:off x="1210522" y="3307882"/>
            <a:ext cx="1152128" cy="674285"/>
          </a:xfrm>
          <a:prstGeom prst="bentConnector3">
            <a:avLst>
              <a:gd name="adj1" fmla="val 1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>
            <a:stCxn id="7" idx="2"/>
            <a:endCxn id="26" idx="0"/>
          </p:cNvCxnSpPr>
          <p:nvPr/>
        </p:nvCxnSpPr>
        <p:spPr>
          <a:xfrm>
            <a:off x="2843808" y="3501008"/>
            <a:ext cx="1001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amárfül 36"/>
          <p:cNvSpPr>
            <a:spLocks noChangeAspect="1"/>
          </p:cNvSpPr>
          <p:nvPr/>
        </p:nvSpPr>
        <p:spPr>
          <a:xfrm>
            <a:off x="7406524" y="4256002"/>
            <a:ext cx="523638" cy="576000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8" name="Kép 37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352" y="4221088"/>
            <a:ext cx="650251" cy="650251"/>
          </a:xfrm>
          <a:prstGeom prst="rect">
            <a:avLst/>
          </a:prstGeom>
        </p:spPr>
      </p:pic>
      <p:cxnSp>
        <p:nvCxnSpPr>
          <p:cNvPr id="41" name="Alak 40"/>
          <p:cNvCxnSpPr>
            <a:endCxn id="37" idx="0"/>
          </p:cNvCxnSpPr>
          <p:nvPr/>
        </p:nvCxnSpPr>
        <p:spPr>
          <a:xfrm rot="16200000" flipH="1">
            <a:off x="6714784" y="3302443"/>
            <a:ext cx="1187040" cy="720077"/>
          </a:xfrm>
          <a:prstGeom prst="bentConnector3">
            <a:avLst>
              <a:gd name="adj1" fmla="val 1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zamárfül 42"/>
          <p:cNvSpPr>
            <a:spLocks noChangeAspect="1"/>
          </p:cNvSpPr>
          <p:nvPr/>
        </p:nvSpPr>
        <p:spPr>
          <a:xfrm>
            <a:off x="4716016" y="4365104"/>
            <a:ext cx="432048" cy="475251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Szamárfül 43"/>
          <p:cNvSpPr>
            <a:spLocks noChangeAspect="1"/>
          </p:cNvSpPr>
          <p:nvPr/>
        </p:nvSpPr>
        <p:spPr>
          <a:xfrm>
            <a:off x="5292080" y="4365104"/>
            <a:ext cx="432048" cy="475251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5" name="Kép 44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4293096"/>
            <a:ext cx="650251" cy="650251"/>
          </a:xfrm>
          <a:prstGeom prst="rect">
            <a:avLst/>
          </a:prstGeom>
        </p:spPr>
      </p:pic>
      <p:cxnSp>
        <p:nvCxnSpPr>
          <p:cNvPr id="47" name="Alak 46"/>
          <p:cNvCxnSpPr>
            <a:stCxn id="7" idx="3"/>
            <a:endCxn id="43" idx="0"/>
          </p:cNvCxnSpPr>
          <p:nvPr/>
        </p:nvCxnSpPr>
        <p:spPr>
          <a:xfrm>
            <a:off x="3203848" y="3104964"/>
            <a:ext cx="1728192" cy="1260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Alak 48"/>
          <p:cNvCxnSpPr>
            <a:stCxn id="12" idx="1"/>
            <a:endCxn id="44" idx="0"/>
          </p:cNvCxnSpPr>
          <p:nvPr/>
        </p:nvCxnSpPr>
        <p:spPr>
          <a:xfrm rot="10800000" flipV="1">
            <a:off x="5508104" y="3104964"/>
            <a:ext cx="360040" cy="1260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amárfül 62"/>
          <p:cNvSpPr>
            <a:spLocks noChangeAspect="1"/>
          </p:cNvSpPr>
          <p:nvPr/>
        </p:nvSpPr>
        <p:spPr>
          <a:xfrm>
            <a:off x="3995936" y="5373216"/>
            <a:ext cx="216024" cy="237626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Szamárfül 66"/>
          <p:cNvSpPr>
            <a:spLocks noChangeAspect="1"/>
          </p:cNvSpPr>
          <p:nvPr/>
        </p:nvSpPr>
        <p:spPr>
          <a:xfrm>
            <a:off x="3491880" y="5445224"/>
            <a:ext cx="432048" cy="475251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Szamárfül 67"/>
          <p:cNvSpPr>
            <a:spLocks noChangeAspect="1"/>
          </p:cNvSpPr>
          <p:nvPr/>
        </p:nvSpPr>
        <p:spPr>
          <a:xfrm>
            <a:off x="3995936" y="5733256"/>
            <a:ext cx="216024" cy="237626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9" name="Kép 68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5373216"/>
            <a:ext cx="650251" cy="650251"/>
          </a:xfrm>
          <a:prstGeom prst="rect">
            <a:avLst/>
          </a:prstGeom>
        </p:spPr>
      </p:pic>
      <p:cxnSp>
        <p:nvCxnSpPr>
          <p:cNvPr id="71" name="Alak 70"/>
          <p:cNvCxnSpPr>
            <a:stCxn id="26" idx="3"/>
            <a:endCxn id="67" idx="0"/>
          </p:cNvCxnSpPr>
          <p:nvPr/>
        </p:nvCxnSpPr>
        <p:spPr>
          <a:xfrm>
            <a:off x="3115638" y="4509088"/>
            <a:ext cx="592266" cy="9361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Alak 72"/>
          <p:cNvCxnSpPr>
            <a:stCxn id="43" idx="2"/>
            <a:endCxn id="63" idx="3"/>
          </p:cNvCxnSpPr>
          <p:nvPr/>
        </p:nvCxnSpPr>
        <p:spPr>
          <a:xfrm rot="5400000">
            <a:off x="4246163" y="4806152"/>
            <a:ext cx="651674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Alak 74"/>
          <p:cNvCxnSpPr>
            <a:stCxn id="44" idx="2"/>
            <a:endCxn id="68" idx="3"/>
          </p:cNvCxnSpPr>
          <p:nvPr/>
        </p:nvCxnSpPr>
        <p:spPr>
          <a:xfrm rot="5400000">
            <a:off x="4354175" y="4698140"/>
            <a:ext cx="1011714" cy="12961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zamárfül 77"/>
          <p:cNvSpPr>
            <a:spLocks noChangeAspect="1"/>
          </p:cNvSpPr>
          <p:nvPr/>
        </p:nvSpPr>
        <p:spPr>
          <a:xfrm>
            <a:off x="1907704" y="5661248"/>
            <a:ext cx="216024" cy="237626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9" name="Kép 78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5373216"/>
            <a:ext cx="650251" cy="650251"/>
          </a:xfrm>
          <a:prstGeom prst="rect">
            <a:avLst/>
          </a:prstGeom>
        </p:spPr>
      </p:pic>
      <p:sp>
        <p:nvSpPr>
          <p:cNvPr id="81" name="Szamárfül 80"/>
          <p:cNvSpPr>
            <a:spLocks noChangeAspect="1"/>
          </p:cNvSpPr>
          <p:nvPr/>
        </p:nvSpPr>
        <p:spPr>
          <a:xfrm>
            <a:off x="6804248" y="5445224"/>
            <a:ext cx="432048" cy="475251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2" name="Kép 81" descr="4a8efef9744ca671355362d1eff732c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5373216"/>
            <a:ext cx="650251" cy="650251"/>
          </a:xfrm>
          <a:prstGeom prst="rect">
            <a:avLst/>
          </a:prstGeom>
        </p:spPr>
      </p:pic>
      <p:cxnSp>
        <p:nvCxnSpPr>
          <p:cNvPr id="84" name="Alak 83"/>
          <p:cNvCxnSpPr>
            <a:stCxn id="37" idx="1"/>
            <a:endCxn id="81" idx="0"/>
          </p:cNvCxnSpPr>
          <p:nvPr/>
        </p:nvCxnSpPr>
        <p:spPr>
          <a:xfrm rot="10800000" flipV="1">
            <a:off x="7020272" y="4544002"/>
            <a:ext cx="386252" cy="9012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Alak 85"/>
          <p:cNvCxnSpPr>
            <a:stCxn id="15" idx="3"/>
            <a:endCxn id="78" idx="0"/>
          </p:cNvCxnSpPr>
          <p:nvPr/>
        </p:nvCxnSpPr>
        <p:spPr>
          <a:xfrm>
            <a:off x="1711262" y="4509088"/>
            <a:ext cx="304454" cy="11521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zamárfül 89"/>
          <p:cNvSpPr>
            <a:spLocks noChangeAspect="1"/>
          </p:cNvSpPr>
          <p:nvPr/>
        </p:nvSpPr>
        <p:spPr>
          <a:xfrm>
            <a:off x="6552000" y="5688000"/>
            <a:ext cx="216024" cy="237626"/>
          </a:xfrm>
          <a:prstGeom prst="foldedCorner">
            <a:avLst>
              <a:gd name="adj" fmla="val 306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2" name="Szögletes összekötő 91"/>
          <p:cNvCxnSpPr>
            <a:stCxn id="12" idx="2"/>
            <a:endCxn id="90" idx="0"/>
          </p:cNvCxnSpPr>
          <p:nvPr/>
        </p:nvCxnSpPr>
        <p:spPr>
          <a:xfrm rot="16200000" flipH="1">
            <a:off x="5350602" y="4378590"/>
            <a:ext cx="2186992" cy="4318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800" dirty="0" smtClean="0"/>
              <a:t>Szabály alapú hozzáférés szabályozás</a:t>
            </a:r>
            <a:endParaRPr lang="hu-HU" sz="3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1115615" y="49411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Calibri" pitchFamily="34" charset="0"/>
                <a:cs typeface="Calibri" pitchFamily="34" charset="0"/>
              </a:rPr>
              <a:t>Teljes modell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5508104" y="48691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Felhasználó számára látható modell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4" name="Csoportba foglalás 33"/>
          <p:cNvGrpSpPr/>
          <p:nvPr/>
        </p:nvGrpSpPr>
        <p:grpSpPr>
          <a:xfrm>
            <a:off x="3028473" y="2204864"/>
            <a:ext cx="2448272" cy="369332"/>
            <a:chOff x="3059832" y="1988840"/>
            <a:chExt cx="2448272" cy="369332"/>
          </a:xfrm>
        </p:grpSpPr>
        <p:cxnSp>
          <p:nvCxnSpPr>
            <p:cNvPr id="25" name="Egyenes összekötő nyíllal 24"/>
            <p:cNvCxnSpPr/>
            <p:nvPr/>
          </p:nvCxnSpPr>
          <p:spPr>
            <a:xfrm>
              <a:off x="3059832" y="2348880"/>
              <a:ext cx="2448272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zövegdoboz 26"/>
            <p:cNvSpPr txBox="1"/>
            <p:nvPr/>
          </p:nvSpPr>
          <p:spPr>
            <a:xfrm>
              <a:off x="3995936" y="198884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>
                  <a:latin typeface="Calibri" pitchFamily="34" charset="0"/>
                  <a:cs typeface="Calibri" pitchFamily="34" charset="0"/>
                </a:rPr>
                <a:t>GET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5" name="Csoportba foglalás 34"/>
          <p:cNvGrpSpPr/>
          <p:nvPr/>
        </p:nvGrpSpPr>
        <p:grpSpPr>
          <a:xfrm>
            <a:off x="3028473" y="3573016"/>
            <a:ext cx="2448272" cy="369332"/>
            <a:chOff x="3059832" y="4653136"/>
            <a:chExt cx="2448272" cy="369332"/>
          </a:xfrm>
        </p:grpSpPr>
        <p:cxnSp>
          <p:nvCxnSpPr>
            <p:cNvPr id="26" name="Egyenes összekötő nyíllal 25"/>
            <p:cNvCxnSpPr/>
            <p:nvPr/>
          </p:nvCxnSpPr>
          <p:spPr>
            <a:xfrm>
              <a:off x="3059832" y="5013176"/>
              <a:ext cx="2448272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zövegdoboz 27"/>
            <p:cNvSpPr txBox="1"/>
            <p:nvPr/>
          </p:nvSpPr>
          <p:spPr>
            <a:xfrm>
              <a:off x="3779912" y="4653136"/>
              <a:ext cx="106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>
                  <a:latin typeface="Calibri" pitchFamily="34" charset="0"/>
                  <a:cs typeface="Calibri" pitchFamily="34" charset="0"/>
                </a:rPr>
                <a:t>PUTBACK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6" name="Csoportba foglalás 35"/>
          <p:cNvGrpSpPr/>
          <p:nvPr/>
        </p:nvGrpSpPr>
        <p:grpSpPr>
          <a:xfrm>
            <a:off x="7853009" y="2420888"/>
            <a:ext cx="657365" cy="1584000"/>
            <a:chOff x="8172400" y="2348880"/>
            <a:chExt cx="657365" cy="2520000"/>
          </a:xfrm>
        </p:grpSpPr>
        <p:cxnSp>
          <p:nvCxnSpPr>
            <p:cNvPr id="79" name="Szögletes összekötő 78"/>
            <p:cNvCxnSpPr/>
            <p:nvPr/>
          </p:nvCxnSpPr>
          <p:spPr>
            <a:xfrm>
              <a:off x="8172400" y="2348880"/>
              <a:ext cx="12700" cy="2520000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Szövegdoboz 80"/>
            <p:cNvSpPr txBox="1"/>
            <p:nvPr/>
          </p:nvSpPr>
          <p:spPr>
            <a:xfrm rot="5400000">
              <a:off x="7887424" y="3101905"/>
              <a:ext cx="1515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>
                  <a:latin typeface="Calibri" pitchFamily="34" charset="0"/>
                  <a:cs typeface="Calibri" pitchFamily="34" charset="0"/>
                </a:rPr>
                <a:t>MODIFY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6" name="Csoportba foglalás 85"/>
          <p:cNvGrpSpPr>
            <a:grpSpLocks noChangeAspect="1"/>
          </p:cNvGrpSpPr>
          <p:nvPr/>
        </p:nvGrpSpPr>
        <p:grpSpPr>
          <a:xfrm>
            <a:off x="899591" y="1772816"/>
            <a:ext cx="1878261" cy="1440000"/>
            <a:chOff x="611560" y="1844824"/>
            <a:chExt cx="2160240" cy="1656184"/>
          </a:xfrm>
        </p:grpSpPr>
        <p:grpSp>
          <p:nvGrpSpPr>
            <p:cNvPr id="20" name="Csoportba foglalás 19"/>
            <p:cNvGrpSpPr/>
            <p:nvPr/>
          </p:nvGrpSpPr>
          <p:grpSpPr>
            <a:xfrm>
              <a:off x="611560" y="1844824"/>
              <a:ext cx="2160240" cy="1656184"/>
              <a:chOff x="899592" y="1700808"/>
              <a:chExt cx="2160240" cy="1656184"/>
            </a:xfrm>
          </p:grpSpPr>
          <p:pic>
            <p:nvPicPr>
              <p:cNvPr id="10" name="Kép 9" descr="startmodel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43608" y="1916833"/>
                <a:ext cx="1837014" cy="1296143"/>
              </a:xfrm>
              <a:prstGeom prst="rect">
                <a:avLst/>
              </a:prstGeom>
            </p:spPr>
          </p:pic>
          <p:sp>
            <p:nvSpPr>
              <p:cNvPr id="16" name="Keret 15"/>
              <p:cNvSpPr/>
              <p:nvPr/>
            </p:nvSpPr>
            <p:spPr>
              <a:xfrm>
                <a:off x="899592" y="1700808"/>
                <a:ext cx="2160240" cy="1656184"/>
              </a:xfrm>
              <a:prstGeom prst="frame">
                <a:avLst>
                  <a:gd name="adj1" fmla="val 1879"/>
                </a:avLst>
              </a:prstGeom>
              <a:solidFill>
                <a:srgbClr val="EDBF3F"/>
              </a:solidFill>
              <a:ln>
                <a:solidFill>
                  <a:srgbClr val="EDB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Szövegdoboz 81"/>
            <p:cNvSpPr txBox="1"/>
            <p:nvPr/>
          </p:nvSpPr>
          <p:spPr>
            <a:xfrm>
              <a:off x="683568" y="19168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1</a:t>
              </a:r>
              <a:endParaRPr lang="hu-HU" dirty="0"/>
            </a:p>
          </p:txBody>
        </p:sp>
      </p:grpSp>
      <p:grpSp>
        <p:nvGrpSpPr>
          <p:cNvPr id="87" name="Csoportba foglalás 86"/>
          <p:cNvGrpSpPr>
            <a:grpSpLocks noChangeAspect="1"/>
          </p:cNvGrpSpPr>
          <p:nvPr/>
        </p:nvGrpSpPr>
        <p:grpSpPr>
          <a:xfrm>
            <a:off x="5796136" y="1772816"/>
            <a:ext cx="1878261" cy="1440000"/>
            <a:chOff x="5868144" y="1844824"/>
            <a:chExt cx="2160240" cy="1656184"/>
          </a:xfrm>
        </p:grpSpPr>
        <p:grpSp>
          <p:nvGrpSpPr>
            <p:cNvPr id="21" name="Csoportba foglalás 20"/>
            <p:cNvGrpSpPr/>
            <p:nvPr/>
          </p:nvGrpSpPr>
          <p:grpSpPr>
            <a:xfrm>
              <a:off x="5868144" y="1844824"/>
              <a:ext cx="2160240" cy="1656184"/>
              <a:chOff x="6300192" y="1700808"/>
              <a:chExt cx="2160240" cy="1656184"/>
            </a:xfrm>
          </p:grpSpPr>
          <p:pic>
            <p:nvPicPr>
              <p:cNvPr id="11" name="Kép 10" descr="startusermodel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44208" y="1844824"/>
                <a:ext cx="1738313" cy="1347788"/>
              </a:xfrm>
              <a:prstGeom prst="rect">
                <a:avLst/>
              </a:prstGeom>
            </p:spPr>
          </p:pic>
          <p:sp>
            <p:nvSpPr>
              <p:cNvPr id="18" name="Keret 17"/>
              <p:cNvSpPr/>
              <p:nvPr/>
            </p:nvSpPr>
            <p:spPr>
              <a:xfrm>
                <a:off x="6300192" y="1700808"/>
                <a:ext cx="2160240" cy="1656184"/>
              </a:xfrm>
              <a:prstGeom prst="frame">
                <a:avLst>
                  <a:gd name="adj1" fmla="val 1879"/>
                </a:avLst>
              </a:prstGeom>
              <a:solidFill>
                <a:srgbClr val="769CB6"/>
              </a:solidFill>
              <a:ln>
                <a:solidFill>
                  <a:srgbClr val="769C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Szövegdoboz 82"/>
            <p:cNvSpPr txBox="1"/>
            <p:nvPr/>
          </p:nvSpPr>
          <p:spPr>
            <a:xfrm>
              <a:off x="5940152" y="19168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2</a:t>
              </a:r>
              <a:endParaRPr lang="hu-HU" dirty="0"/>
            </a:p>
          </p:txBody>
        </p:sp>
      </p:grpSp>
      <p:grpSp>
        <p:nvGrpSpPr>
          <p:cNvPr id="88" name="Csoportba foglalás 87"/>
          <p:cNvGrpSpPr>
            <a:grpSpLocks noChangeAspect="1"/>
          </p:cNvGrpSpPr>
          <p:nvPr/>
        </p:nvGrpSpPr>
        <p:grpSpPr>
          <a:xfrm>
            <a:off x="5796135" y="3356992"/>
            <a:ext cx="1878261" cy="1440000"/>
            <a:chOff x="5868144" y="3717032"/>
            <a:chExt cx="2160240" cy="1656184"/>
          </a:xfrm>
        </p:grpSpPr>
        <p:grpSp>
          <p:nvGrpSpPr>
            <p:cNvPr id="22" name="Csoportba foglalás 21"/>
            <p:cNvGrpSpPr/>
            <p:nvPr/>
          </p:nvGrpSpPr>
          <p:grpSpPr>
            <a:xfrm>
              <a:off x="5868144" y="3717032"/>
              <a:ext cx="2160240" cy="1656184"/>
              <a:chOff x="6372200" y="3789040"/>
              <a:chExt cx="2160240" cy="1656184"/>
            </a:xfrm>
          </p:grpSpPr>
          <p:pic>
            <p:nvPicPr>
              <p:cNvPr id="12" name="Kép 11" descr="endusermodel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516216" y="3861048"/>
                <a:ext cx="1890476" cy="1440160"/>
              </a:xfrm>
              <a:prstGeom prst="rect">
                <a:avLst/>
              </a:prstGeom>
            </p:spPr>
          </p:pic>
          <p:sp>
            <p:nvSpPr>
              <p:cNvPr id="17" name="Keret 16"/>
              <p:cNvSpPr/>
              <p:nvPr/>
            </p:nvSpPr>
            <p:spPr>
              <a:xfrm>
                <a:off x="6372200" y="3789040"/>
                <a:ext cx="2160240" cy="1656184"/>
              </a:xfrm>
              <a:prstGeom prst="frame">
                <a:avLst>
                  <a:gd name="adj1" fmla="val 1879"/>
                </a:avLst>
              </a:prstGeom>
              <a:solidFill>
                <a:srgbClr val="769CB6"/>
              </a:solidFill>
              <a:ln>
                <a:solidFill>
                  <a:srgbClr val="769C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Szövegdoboz 83"/>
            <p:cNvSpPr txBox="1"/>
            <p:nvPr/>
          </p:nvSpPr>
          <p:spPr>
            <a:xfrm>
              <a:off x="5940152" y="37890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3</a:t>
              </a:r>
              <a:endParaRPr lang="hu-HU" dirty="0"/>
            </a:p>
          </p:txBody>
        </p:sp>
      </p:grpSp>
      <p:grpSp>
        <p:nvGrpSpPr>
          <p:cNvPr id="89" name="Csoportba foglalás 88"/>
          <p:cNvGrpSpPr>
            <a:grpSpLocks noChangeAspect="1"/>
          </p:cNvGrpSpPr>
          <p:nvPr/>
        </p:nvGrpSpPr>
        <p:grpSpPr>
          <a:xfrm>
            <a:off x="899591" y="3356992"/>
            <a:ext cx="1878261" cy="1440000"/>
            <a:chOff x="611560" y="3717032"/>
            <a:chExt cx="2160240" cy="1656184"/>
          </a:xfrm>
        </p:grpSpPr>
        <p:grpSp>
          <p:nvGrpSpPr>
            <p:cNvPr id="19" name="Csoportba foglalás 18"/>
            <p:cNvGrpSpPr/>
            <p:nvPr/>
          </p:nvGrpSpPr>
          <p:grpSpPr>
            <a:xfrm>
              <a:off x="611560" y="3717032"/>
              <a:ext cx="2160240" cy="1656184"/>
              <a:chOff x="611560" y="3789040"/>
              <a:chExt cx="2160240" cy="1656184"/>
            </a:xfrm>
            <a:solidFill>
              <a:srgbClr val="EDBF3F"/>
            </a:solidFill>
          </p:grpSpPr>
          <p:pic>
            <p:nvPicPr>
              <p:cNvPr id="13" name="Kép 12" descr="endmode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3568" y="3861048"/>
                <a:ext cx="2066925" cy="1524000"/>
              </a:xfrm>
              <a:prstGeom prst="rect">
                <a:avLst/>
              </a:prstGeom>
              <a:grpFill/>
              <a:ln>
                <a:solidFill>
                  <a:srgbClr val="EDBF3F"/>
                </a:solidFill>
              </a:ln>
            </p:spPr>
          </p:pic>
          <p:sp>
            <p:nvSpPr>
              <p:cNvPr id="15" name="Keret 14"/>
              <p:cNvSpPr/>
              <p:nvPr/>
            </p:nvSpPr>
            <p:spPr>
              <a:xfrm>
                <a:off x="611560" y="3789040"/>
                <a:ext cx="2160240" cy="1656184"/>
              </a:xfrm>
              <a:prstGeom prst="frame">
                <a:avLst>
                  <a:gd name="adj1" fmla="val 1879"/>
                </a:avLst>
              </a:prstGeom>
              <a:grpFill/>
              <a:ln>
                <a:solidFill>
                  <a:srgbClr val="EDBF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Szövegdoboz 84"/>
            <p:cNvSpPr txBox="1"/>
            <p:nvPr/>
          </p:nvSpPr>
          <p:spPr>
            <a:xfrm>
              <a:off x="683568" y="37890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4</a:t>
              </a:r>
              <a:endParaRPr lang="hu-HU" dirty="0"/>
            </a:p>
          </p:txBody>
        </p:sp>
      </p:grpSp>
      <p:sp>
        <p:nvSpPr>
          <p:cNvPr id="33" name="Szövegdoboz 32"/>
          <p:cNvSpPr txBox="1"/>
          <p:nvPr/>
        </p:nvSpPr>
        <p:spPr>
          <a:xfrm>
            <a:off x="179512" y="5733256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Gabor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Bergmann, Csaba Debreceni, </a:t>
            </a:r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Istvan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Rath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Daniel Varro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 Query-based Access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Control for Secure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Collaborative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Modeling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using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u-HU" sz="1500" dirty="0" err="1" smtClean="0">
                <a:latin typeface="Calibri" pitchFamily="34" charset="0"/>
                <a:cs typeface="Calibri" pitchFamily="34" charset="0"/>
              </a:rPr>
              <a:t>Bidirectional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Transformations</a:t>
            </a:r>
            <a:r>
              <a:rPr lang="hu-HU" sz="1500" dirty="0" smtClean="0">
                <a:latin typeface="Calibri" pitchFamily="34" charset="0"/>
                <a:cs typeface="Calibri" pitchFamily="34" charset="0"/>
              </a:rPr>
              <a:t>, 2016.</a:t>
            </a:r>
            <a:endParaRPr lang="hu-HU" sz="1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Ellipszis 37"/>
          <p:cNvSpPr/>
          <p:nvPr/>
        </p:nvSpPr>
        <p:spPr>
          <a:xfrm>
            <a:off x="3388513" y="1988840"/>
            <a:ext cx="1800200" cy="280831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Szövegdoboz 38"/>
          <p:cNvSpPr txBox="1"/>
          <p:nvPr/>
        </p:nvSpPr>
        <p:spPr>
          <a:xfrm>
            <a:off x="3900829" y="47520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Lencse</a:t>
            </a:r>
          </a:p>
        </p:txBody>
      </p:sp>
      <p:sp>
        <p:nvSpPr>
          <p:cNvPr id="40" name="Szövegdoboz 39"/>
          <p:cNvSpPr txBox="1"/>
          <p:nvPr/>
        </p:nvSpPr>
        <p:spPr>
          <a:xfrm>
            <a:off x="3131840" y="1628800"/>
            <a:ext cx="2202912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Calibri" pitchFamily="34" charset="0"/>
                <a:cs typeface="Calibri" pitchFamily="34" charset="0"/>
              </a:rPr>
              <a:t>Hozzáférési szabályok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Motivációs példa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5</a:t>
            </a:fld>
            <a:endParaRPr lang="hu-HU"/>
          </a:p>
        </p:txBody>
      </p:sp>
      <p:pic>
        <p:nvPicPr>
          <p:cNvPr id="6" name="Kép 5" descr="freshmanCampDem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813" y="1700808"/>
            <a:ext cx="6048375" cy="417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Gólyatábor példánymodellje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6</a:t>
            </a:fld>
            <a:endParaRPr lang="hu-HU"/>
          </a:p>
        </p:txBody>
      </p:sp>
      <p:pic>
        <p:nvPicPr>
          <p:cNvPr id="11" name="Tartalom helye 10" descr="instance demo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95300" y="1890211"/>
            <a:ext cx="8153400" cy="3915778"/>
          </a:xfrm>
        </p:spPr>
      </p:pic>
      <p:sp>
        <p:nvSpPr>
          <p:cNvPr id="12" name="Keret 11"/>
          <p:cNvSpPr/>
          <p:nvPr/>
        </p:nvSpPr>
        <p:spPr>
          <a:xfrm>
            <a:off x="1152000" y="3140968"/>
            <a:ext cx="1206000" cy="612000"/>
          </a:xfrm>
          <a:prstGeom prst="frame">
            <a:avLst>
              <a:gd name="adj1" fmla="val 2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Pluszjel 12"/>
          <p:cNvSpPr/>
          <p:nvPr/>
        </p:nvSpPr>
        <p:spPr>
          <a:xfrm>
            <a:off x="2123728" y="4077072"/>
            <a:ext cx="432048" cy="432048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Pluszjel 13"/>
          <p:cNvSpPr/>
          <p:nvPr/>
        </p:nvSpPr>
        <p:spPr>
          <a:xfrm>
            <a:off x="2051720" y="5013176"/>
            <a:ext cx="432048" cy="432048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Hozzáférési szabály, </a:t>
            </a:r>
            <a:r>
              <a:rPr lang="hu-HU" dirty="0" err="1" smtClean="0"/>
              <a:t>judgement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288000" y="1700809"/>
            <a:ext cx="856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latin typeface="Calibri" pitchFamily="34" charset="0"/>
                <a:cs typeface="Calibri" pitchFamily="34" charset="0"/>
              </a:rPr>
              <a:t>Szabály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felhasználó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gráf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minta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jogosultság</a:t>
            </a:r>
            <a:r>
              <a:rPr lang="hu-HU" sz="2800" dirty="0" smtClean="0">
                <a:latin typeface="Calibri" pitchFamily="34" charset="0"/>
                <a:cs typeface="Calibri" pitchFamily="34" charset="0"/>
              </a:rPr>
              <a:t> + prioritás</a:t>
            </a:r>
            <a:endParaRPr lang="hu-HU" sz="2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" name="Csoportba foglalás 15"/>
          <p:cNvGrpSpPr/>
          <p:nvPr/>
        </p:nvGrpSpPr>
        <p:grpSpPr>
          <a:xfrm>
            <a:off x="2051720" y="2276872"/>
            <a:ext cx="4176464" cy="1656184"/>
            <a:chOff x="2411760" y="3933056"/>
            <a:chExt cx="4176464" cy="1656184"/>
          </a:xfrm>
        </p:grpSpPr>
        <p:sp>
          <p:nvSpPr>
            <p:cNvPr id="13" name="Rectangle 12"/>
            <p:cNvSpPr/>
            <p:nvPr/>
          </p:nvSpPr>
          <p:spPr>
            <a:xfrm>
              <a:off x="2411760" y="3933056"/>
              <a:ext cx="41764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latin typeface="Calibri" pitchFamily="34" charset="0"/>
                  <a:cs typeface="Calibri" pitchFamily="34" charset="0"/>
                </a:rPr>
                <a:t>pattern </a:t>
              </a:r>
              <a:r>
                <a:rPr lang="hu-HU" sz="1700" dirty="0" err="1" smtClean="0">
                  <a:latin typeface="Calibri" pitchFamily="34" charset="0"/>
                  <a:cs typeface="Calibri" pitchFamily="34" charset="0"/>
                </a:rPr>
                <a:t>roomSeniors</a:t>
              </a:r>
              <a:r>
                <a:rPr lang="en-US" sz="1700" dirty="0" smtClean="0">
                  <a:latin typeface="Calibri" pitchFamily="34" charset="0"/>
                  <a:cs typeface="Calibri" pitchFamily="34" charset="0"/>
                </a:rPr>
                <a:t> (</a:t>
              </a:r>
              <a:r>
                <a:rPr lang="hu-HU" sz="1700" dirty="0" err="1" smtClean="0">
                  <a:latin typeface="Calibri" pitchFamily="34" charset="0"/>
                  <a:cs typeface="Calibri" pitchFamily="34" charset="0"/>
                </a:rPr>
                <a:t>roomSenior</a:t>
              </a:r>
              <a:r>
                <a:rPr lang="hu-HU" sz="1700" dirty="0" smtClean="0">
                  <a:latin typeface="Calibri" pitchFamily="34" charset="0"/>
                  <a:cs typeface="Calibri" pitchFamily="34" charset="0"/>
                </a:rPr>
                <a:t>, </a:t>
              </a:r>
              <a:r>
                <a:rPr lang="hu-HU" sz="1700" dirty="0" err="1" smtClean="0">
                  <a:latin typeface="Calibri" pitchFamily="34" charset="0"/>
                  <a:cs typeface="Calibri" pitchFamily="34" charset="0"/>
                </a:rPr>
                <a:t>colorType</a:t>
              </a:r>
              <a:r>
                <a:rPr lang="en-US" sz="1700" dirty="0" smtClean="0">
                  <a:latin typeface="Calibri" pitchFamily="34" charset="0"/>
                  <a:cs typeface="Calibri" pitchFamily="34" charset="0"/>
                </a:rPr>
                <a:t>)</a:t>
              </a:r>
              <a:endParaRPr lang="en-US" sz="17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11760" y="4221088"/>
              <a:ext cx="4176464" cy="13681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9407" y="4293096"/>
              <a:ext cx="2941171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 smtClean="0">
                  <a:latin typeface="Calibri" pitchFamily="34" charset="0"/>
                  <a:cs typeface="Calibri" pitchFamily="34" charset="0"/>
                </a:rPr>
                <a:t>roomSenior</a:t>
              </a: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: </a:t>
              </a:r>
              <a:r>
                <a:rPr lang="hu-HU" dirty="0" err="1" smtClean="0">
                  <a:latin typeface="Calibri" pitchFamily="34" charset="0"/>
                  <a:cs typeface="Calibri" pitchFamily="34" charset="0"/>
                </a:rPr>
                <a:t>Room</a:t>
              </a: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Senior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29407" y="5013176"/>
              <a:ext cx="2941171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 smtClean="0">
                  <a:latin typeface="Calibri" pitchFamily="34" charset="0"/>
                  <a:cs typeface="Calibri" pitchFamily="34" charset="0"/>
                </a:rPr>
                <a:t>colorType</a:t>
              </a:r>
              <a:r>
                <a:rPr lang="hu-HU" dirty="0" smtClean="0">
                  <a:latin typeface="Calibri" pitchFamily="34" charset="0"/>
                  <a:cs typeface="Calibri" pitchFamily="34" charset="0"/>
                </a:rPr>
                <a:t>: </a:t>
              </a:r>
              <a:r>
                <a:rPr lang="hu-HU" dirty="0" err="1" smtClean="0">
                  <a:latin typeface="Calibri" pitchFamily="34" charset="0"/>
                  <a:cs typeface="Calibri" pitchFamily="34" charset="0"/>
                </a:rPr>
                <a:t>Color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2"/>
              <a:endCxn id="18" idx="0"/>
            </p:cNvCxnSpPr>
            <p:nvPr/>
          </p:nvCxnSpPr>
          <p:spPr>
            <a:xfrm>
              <a:off x="4499993" y="4725144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ular Callout 21"/>
          <p:cNvSpPr/>
          <p:nvPr/>
        </p:nvSpPr>
        <p:spPr>
          <a:xfrm>
            <a:off x="5868144" y="1196752"/>
            <a:ext cx="2880320" cy="399328"/>
          </a:xfrm>
          <a:prstGeom prst="wedgeRoundRectCallout">
            <a:avLst>
              <a:gd name="adj1" fmla="val -40717"/>
              <a:gd name="adj2" fmla="val 91144"/>
              <a:gd name="adj3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Allow/Deny</a:t>
            </a:r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Read</a:t>
            </a:r>
            <a:r>
              <a:rPr lang="hu-H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Write</a:t>
            </a:r>
          </a:p>
        </p:txBody>
      </p:sp>
      <p:sp>
        <p:nvSpPr>
          <p:cNvPr id="26" name="Téglalap 25"/>
          <p:cNvSpPr/>
          <p:nvPr/>
        </p:nvSpPr>
        <p:spPr>
          <a:xfrm>
            <a:off x="251520" y="287994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Zsolti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églalap 26"/>
          <p:cNvSpPr/>
          <p:nvPr/>
        </p:nvSpPr>
        <p:spPr>
          <a:xfrm>
            <a:off x="6588000" y="287994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 RW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1692000" y="30239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6192000" y="30239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4211960" y="3068960"/>
            <a:ext cx="507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err="1" smtClean="0">
                <a:latin typeface="Calibri" pitchFamily="34" charset="0"/>
                <a:cs typeface="Calibri" pitchFamily="34" charset="0"/>
              </a:rPr>
              <a:t>color</a:t>
            </a:r>
            <a:endParaRPr lang="hu-HU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8028000" y="30239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+</a:t>
            </a:r>
            <a:endParaRPr lang="hu-HU" dirty="0"/>
          </a:p>
        </p:txBody>
      </p:sp>
      <p:sp>
        <p:nvSpPr>
          <p:cNvPr id="23" name="Téglalap 22"/>
          <p:cNvSpPr/>
          <p:nvPr/>
        </p:nvSpPr>
        <p:spPr>
          <a:xfrm>
            <a:off x="8424000" y="2879944"/>
            <a:ext cx="4685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1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288000" y="4581128"/>
            <a:ext cx="856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 smtClean="0">
                <a:latin typeface="Calibri" pitchFamily="34" charset="0"/>
                <a:cs typeface="Calibri" pitchFamily="34" charset="0"/>
              </a:rPr>
              <a:t>Judgement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hu-HU" sz="2800" dirty="0" err="1" smtClean="0">
                <a:latin typeface="Calibri" pitchFamily="34" charset="0"/>
                <a:cs typeface="Calibri" pitchFamily="34" charset="0"/>
              </a:rPr>
              <a:t>asset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</a:t>
            </a:r>
            <a:r>
              <a:rPr lang="hu-HU" sz="2800" dirty="0" smtClean="0">
                <a:latin typeface="Calibri" pitchFamily="34" charset="0"/>
                <a:cs typeface="Calibri" pitchFamily="34" charset="0"/>
              </a:rPr>
              <a:t> jogosultság + prioritás</a:t>
            </a:r>
            <a:endParaRPr lang="hu-H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efelé nyíl 24"/>
          <p:cNvSpPr/>
          <p:nvPr/>
        </p:nvSpPr>
        <p:spPr>
          <a:xfrm>
            <a:off x="4391980" y="407707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1979712" y="5229200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(Timi),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R, 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églalap 31"/>
          <p:cNvSpPr/>
          <p:nvPr/>
        </p:nvSpPr>
        <p:spPr>
          <a:xfrm>
            <a:off x="1979712" y="5661248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(Karesz),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R, 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églalap 32"/>
          <p:cNvSpPr/>
          <p:nvPr/>
        </p:nvSpPr>
        <p:spPr>
          <a:xfrm>
            <a:off x="4608124" y="5661248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(Karesz),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W, 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églalap 33"/>
          <p:cNvSpPr/>
          <p:nvPr/>
        </p:nvSpPr>
        <p:spPr>
          <a:xfrm>
            <a:off x="4608124" y="5229200"/>
            <a:ext cx="2556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J(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obj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(Timi), </a:t>
            </a:r>
            <a:r>
              <a:rPr lang="hu-HU" dirty="0" err="1" smtClean="0">
                <a:latin typeface="Calibri" pitchFamily="34" charset="0"/>
                <a:cs typeface="Calibri" pitchFamily="34" charset="0"/>
              </a:rPr>
              <a:t>allow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W, 1)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Tartalom helye 10" descr="instance dem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1890211"/>
            <a:ext cx="8153400" cy="391577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Hozzáférési szabály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12" name="Keret 11"/>
          <p:cNvSpPr/>
          <p:nvPr/>
        </p:nvSpPr>
        <p:spPr>
          <a:xfrm>
            <a:off x="1152000" y="4284000"/>
            <a:ext cx="1206000" cy="612000"/>
          </a:xfrm>
          <a:prstGeom prst="frame">
            <a:avLst>
              <a:gd name="adj1" fmla="val 2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Keret 12"/>
          <p:cNvSpPr/>
          <p:nvPr/>
        </p:nvSpPr>
        <p:spPr>
          <a:xfrm>
            <a:off x="971600" y="5184000"/>
            <a:ext cx="1296144" cy="612000"/>
          </a:xfrm>
          <a:prstGeom prst="frame">
            <a:avLst>
              <a:gd name="adj1" fmla="val 2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5652120" y="260648"/>
            <a:ext cx="3215876" cy="1497046"/>
            <a:chOff x="5652120" y="260648"/>
            <a:chExt cx="3215876" cy="1497046"/>
          </a:xfrm>
        </p:grpSpPr>
        <p:grpSp>
          <p:nvGrpSpPr>
            <p:cNvPr id="6" name="Csoportba foglalás 5"/>
            <p:cNvGrpSpPr>
              <a:grpSpLocks noChangeAspect="1"/>
            </p:cNvGrpSpPr>
            <p:nvPr/>
          </p:nvGrpSpPr>
          <p:grpSpPr>
            <a:xfrm>
              <a:off x="5652120" y="260648"/>
              <a:ext cx="3215876" cy="1497046"/>
              <a:chOff x="2411760" y="3933056"/>
              <a:chExt cx="4176464" cy="1944216"/>
            </a:xfrm>
          </p:grpSpPr>
          <p:sp>
            <p:nvSpPr>
              <p:cNvPr id="7" name="Rectangle 12"/>
              <p:cNvSpPr/>
              <p:nvPr/>
            </p:nvSpPr>
            <p:spPr>
              <a:xfrm>
                <a:off x="2411760" y="3933056"/>
                <a:ext cx="41764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pattern </a:t>
                </a:r>
                <a:r>
                  <a:rPr lang="hu-HU" sz="1200" dirty="0" err="1" smtClean="0">
                    <a:latin typeface="Calibri" pitchFamily="34" charset="0"/>
                    <a:cs typeface="Calibri" pitchFamily="34" charset="0"/>
                  </a:rPr>
                  <a:t>roomSeniors</a:t>
                </a: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 (</a:t>
                </a:r>
                <a:r>
                  <a:rPr lang="hu-HU" sz="1200" dirty="0" err="1" smtClean="0">
                    <a:latin typeface="Calibri" pitchFamily="34" charset="0"/>
                    <a:cs typeface="Calibri" pitchFamily="34" charset="0"/>
                  </a:rPr>
                  <a:t>roomSenior</a:t>
                </a:r>
                <a:r>
                  <a:rPr lang="hu-HU" sz="12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hu-HU" sz="1200" dirty="0" err="1" smtClean="0">
                    <a:latin typeface="Calibri" pitchFamily="34" charset="0"/>
                    <a:cs typeface="Calibri" pitchFamily="34" charset="0"/>
                  </a:rPr>
                  <a:t>colorType</a:t>
                </a:r>
                <a:r>
                  <a:rPr lang="en-US" sz="12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Rectangle 14"/>
              <p:cNvSpPr/>
              <p:nvPr/>
            </p:nvSpPr>
            <p:spPr>
              <a:xfrm>
                <a:off x="2411760" y="4221088"/>
                <a:ext cx="4176464" cy="165618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16"/>
              <p:cNvSpPr/>
              <p:nvPr/>
            </p:nvSpPr>
            <p:spPr>
              <a:xfrm>
                <a:off x="2996020" y="4392254"/>
                <a:ext cx="2992209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600" dirty="0" err="1" smtClean="0">
                    <a:latin typeface="Calibri" pitchFamily="34" charset="0"/>
                    <a:cs typeface="Calibri" pitchFamily="34" charset="0"/>
                  </a:rPr>
                  <a:t>roomSenior</a:t>
                </a:r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: </a:t>
                </a:r>
                <a:r>
                  <a:rPr lang="hu-HU" sz="1600" dirty="0" err="1" smtClean="0">
                    <a:latin typeface="Calibri" pitchFamily="34" charset="0"/>
                    <a:cs typeface="Calibri" pitchFamily="34" charset="0"/>
                  </a:rPr>
                  <a:t>Room</a:t>
                </a:r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Senior</a:t>
                </a:r>
                <a:endParaRPr lang="en-US" sz="16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" name="Rectangle 17"/>
              <p:cNvSpPr/>
              <p:nvPr/>
            </p:nvSpPr>
            <p:spPr>
              <a:xfrm>
                <a:off x="3029407" y="5288452"/>
                <a:ext cx="2941171" cy="43204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00" dirty="0" err="1" smtClean="0">
                    <a:latin typeface="Calibri" pitchFamily="34" charset="0"/>
                    <a:cs typeface="Calibri" pitchFamily="34" charset="0"/>
                  </a:rPr>
                  <a:t>colorType</a:t>
                </a:r>
                <a:r>
                  <a:rPr lang="hu-HU" sz="1400" dirty="0" smtClean="0">
                    <a:latin typeface="Calibri" pitchFamily="34" charset="0"/>
                    <a:cs typeface="Calibri" pitchFamily="34" charset="0"/>
                  </a:rPr>
                  <a:t>: </a:t>
                </a:r>
                <a:r>
                  <a:rPr lang="hu-HU" sz="1400" dirty="0" err="1" smtClean="0">
                    <a:latin typeface="Calibri" pitchFamily="34" charset="0"/>
                    <a:cs typeface="Calibri" pitchFamily="34" charset="0"/>
                  </a:rPr>
                  <a:t>Color</a:t>
                </a:r>
                <a:endParaRPr lang="en-US" sz="1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1" name="Straight Arrow Connector 18"/>
              <p:cNvCxnSpPr>
                <a:stCxn id="9" idx="2"/>
                <a:endCxn id="10" idx="0"/>
              </p:cNvCxnSpPr>
              <p:nvPr/>
            </p:nvCxnSpPr>
            <p:spPr>
              <a:xfrm>
                <a:off x="4492124" y="4824302"/>
                <a:ext cx="7869" cy="4641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Szövegdoboz 15"/>
            <p:cNvSpPr txBox="1"/>
            <p:nvPr/>
          </p:nvSpPr>
          <p:spPr>
            <a:xfrm>
              <a:off x="7200000" y="980728"/>
              <a:ext cx="4667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50" b="1" dirty="0" err="1" smtClean="0">
                  <a:latin typeface="Calibri" pitchFamily="34" charset="0"/>
                  <a:cs typeface="Calibri" pitchFamily="34" charset="0"/>
                </a:rPr>
                <a:t>color</a:t>
              </a:r>
              <a:endParaRPr lang="hu-HU" sz="105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3" name="Csoportba foglalás 22"/>
          <p:cNvGrpSpPr/>
          <p:nvPr/>
        </p:nvGrpSpPr>
        <p:grpSpPr>
          <a:xfrm>
            <a:off x="6804248" y="4293096"/>
            <a:ext cx="1367752" cy="1502904"/>
            <a:chOff x="6804248" y="4293096"/>
            <a:chExt cx="1367752" cy="1502904"/>
          </a:xfrm>
        </p:grpSpPr>
        <p:sp>
          <p:nvSpPr>
            <p:cNvPr id="14" name="Keret 13"/>
            <p:cNvSpPr/>
            <p:nvPr/>
          </p:nvSpPr>
          <p:spPr>
            <a:xfrm>
              <a:off x="6804248" y="4293096"/>
              <a:ext cx="1188000" cy="594000"/>
            </a:xfrm>
            <a:prstGeom prst="frame">
              <a:avLst>
                <a:gd name="adj1" fmla="val 22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15" name="Keret 14"/>
            <p:cNvSpPr/>
            <p:nvPr/>
          </p:nvSpPr>
          <p:spPr>
            <a:xfrm>
              <a:off x="6984000" y="5184000"/>
              <a:ext cx="1188000" cy="612000"/>
            </a:xfrm>
            <a:prstGeom prst="frame">
              <a:avLst>
                <a:gd name="adj1" fmla="val 22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read dep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2348880"/>
            <a:ext cx="1285875" cy="2257425"/>
          </a:xfrm>
          <a:prstGeom prst="rect">
            <a:avLst/>
          </a:prstGeom>
        </p:spPr>
      </p:pic>
      <p:pic>
        <p:nvPicPr>
          <p:cNvPr id="17" name="Kép 16" descr="read de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2060848"/>
            <a:ext cx="1543050" cy="294322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MONDO </a:t>
            </a:r>
            <a:r>
              <a:rPr lang="hu-HU" dirty="0" err="1" smtClean="0"/>
              <a:t>Collaboration</a:t>
            </a:r>
            <a:r>
              <a:rPr lang="hu-HU" dirty="0" smtClean="0"/>
              <a:t> Framework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833F62F-9CED-488E-8B97-DF9619669EF5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4967464" cy="2548880"/>
          </a:xfrm>
        </p:spPr>
        <p:txBody>
          <a:bodyPr/>
          <a:lstStyle/>
          <a:p>
            <a:r>
              <a:rPr lang="hu-HU" dirty="0" smtClean="0"/>
              <a:t>Hiányosságok:</a:t>
            </a:r>
          </a:p>
          <a:p>
            <a:pPr lvl="1"/>
            <a:r>
              <a:rPr lang="hu-HU" dirty="0" smtClean="0"/>
              <a:t>Alapértelmezett jogosultságok</a:t>
            </a:r>
          </a:p>
          <a:p>
            <a:pPr lvl="1"/>
            <a:r>
              <a:rPr lang="hu-HU" dirty="0" smtClean="0"/>
              <a:t>Olvasási függőségek</a:t>
            </a:r>
          </a:p>
          <a:p>
            <a:pPr lvl="1"/>
            <a:r>
              <a:rPr lang="hu-HU" dirty="0" smtClean="0"/>
              <a:t>Írási függőségek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51520" y="5157192"/>
            <a:ext cx="350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Calibri" pitchFamily="34" charset="0"/>
                <a:cs typeface="Calibri" pitchFamily="34" charset="0"/>
                <a:hlinkClick r:id="rId5"/>
              </a:rPr>
              <a:t>http://mondo.inf.mit.bme.hu/web/</a:t>
            </a:r>
            <a:endParaRPr lang="hu-HU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179512" y="551723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Calibri" pitchFamily="34" charset="0"/>
                <a:cs typeface="Calibri" pitchFamily="34" charset="0"/>
              </a:rPr>
              <a:t>Csaba Debreceni, Gábor Bergmann, István Ráth and Dániel Varró: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Deriving Effective Permissions for Modeling Artifacts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from Fine-grained Access Control Rules</a:t>
            </a:r>
            <a:r>
              <a:rPr lang="hu-HU" dirty="0" smtClean="0">
                <a:latin typeface="Calibri" pitchFamily="34" charset="0"/>
                <a:cs typeface="Calibri" pitchFamily="34" charset="0"/>
              </a:rPr>
              <a:t>, 2016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Szorzás 7"/>
          <p:cNvSpPr/>
          <p:nvPr/>
        </p:nvSpPr>
        <p:spPr>
          <a:xfrm>
            <a:off x="6228184" y="1772816"/>
            <a:ext cx="648072" cy="6480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Pluszjel 8"/>
          <p:cNvSpPr/>
          <p:nvPr/>
        </p:nvSpPr>
        <p:spPr>
          <a:xfrm>
            <a:off x="5940152" y="3068960"/>
            <a:ext cx="576064" cy="576064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Pluszjel 9"/>
          <p:cNvSpPr/>
          <p:nvPr/>
        </p:nvSpPr>
        <p:spPr>
          <a:xfrm>
            <a:off x="6012160" y="4077072"/>
            <a:ext cx="576064" cy="576064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Pluszjel 13"/>
          <p:cNvSpPr/>
          <p:nvPr/>
        </p:nvSpPr>
        <p:spPr>
          <a:xfrm>
            <a:off x="7596336" y="3284984"/>
            <a:ext cx="360040" cy="360040"/>
          </a:xfrm>
          <a:prstGeom prst="mathPlus">
            <a:avLst/>
          </a:prstGeom>
          <a:solidFill>
            <a:srgbClr val="3DA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orzás 14"/>
          <p:cNvSpPr/>
          <p:nvPr/>
        </p:nvSpPr>
        <p:spPr>
          <a:xfrm>
            <a:off x="7308304" y="2132856"/>
            <a:ext cx="648072" cy="5760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orzás 15"/>
          <p:cNvSpPr/>
          <p:nvPr/>
        </p:nvSpPr>
        <p:spPr>
          <a:xfrm>
            <a:off x="7308304" y="3717032"/>
            <a:ext cx="648072" cy="57606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Egyéni 1. séma">
      <a:dk1>
        <a:sysClr val="windowText" lastClr="000000"/>
      </a:dk1>
      <a:lt1>
        <a:sysClr val="window" lastClr="FFFFFF"/>
      </a:lt1>
      <a:dk2>
        <a:srgbClr val="D5C5D3"/>
      </a:dk2>
      <a:lt2>
        <a:srgbClr val="DEDEDE"/>
      </a:lt2>
      <a:accent1>
        <a:srgbClr val="754C78"/>
      </a:accent1>
      <a:accent2>
        <a:srgbClr val="754C7A"/>
      </a:accent2>
      <a:accent3>
        <a:srgbClr val="754C7A"/>
      </a:accent3>
      <a:accent4>
        <a:srgbClr val="754C7A"/>
      </a:accent4>
      <a:accent5>
        <a:srgbClr val="754C7A"/>
      </a:accent5>
      <a:accent6>
        <a:srgbClr val="754C7A"/>
      </a:accent6>
      <a:hlink>
        <a:srgbClr val="67AFBD"/>
      </a:hlink>
      <a:folHlink>
        <a:srgbClr val="C2A87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13977</TotalTime>
  <Words>1296</Words>
  <Application>Microsoft Office PowerPoint</Application>
  <PresentationFormat>Diavetítés a képernyőre (4:3 oldalarány)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Wingdings</vt:lpstr>
      <vt:lpstr>Wingdings 2</vt:lpstr>
      <vt:lpstr>Medián</vt:lpstr>
      <vt:lpstr>SZAKdolgozat   Modellelemek effektív jogosultságainak származtatása finomszemcsés hozzáférési szabályokból   Balogh Tímea Konzulens: Debreceni Csaba 2018.01.??.</vt:lpstr>
      <vt:lpstr>Kollaboratív modellezés, hozzáférés-szabályozás</vt:lpstr>
      <vt:lpstr>Fájl szintű hozzáférés szabályozás</vt:lpstr>
      <vt:lpstr>Szabály alapú hozzáférés szabályozás</vt:lpstr>
      <vt:lpstr>Motivációs példa</vt:lpstr>
      <vt:lpstr>Gólyatábor példánymodellje</vt:lpstr>
      <vt:lpstr>Hozzáférési szabály, judgement</vt:lpstr>
      <vt:lpstr>Hozzáférési szabály</vt:lpstr>
      <vt:lpstr>MONDO Collaboration Framework</vt:lpstr>
      <vt:lpstr>Konfliktusfeloldás</vt:lpstr>
      <vt:lpstr>Nyelvtan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Témalaboratórium Balogh Tímea</dc:title>
  <dc:creator>Balogh Tímea</dc:creator>
  <cp:lastModifiedBy>Windows-felhasználó</cp:lastModifiedBy>
  <cp:revision>38</cp:revision>
  <dcterms:created xsi:type="dcterms:W3CDTF">2016-12-03T22:25:06Z</dcterms:created>
  <dcterms:modified xsi:type="dcterms:W3CDTF">2017-11-22T20:49:03Z</dcterms:modified>
</cp:coreProperties>
</file>