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2"/>
  </p:notesMasterIdLst>
  <p:handoutMasterIdLst>
    <p:handoutMasterId r:id="rId43"/>
  </p:handoutMasterIdLst>
  <p:sldIdLst>
    <p:sldId id="304" r:id="rId3"/>
    <p:sldId id="307" r:id="rId4"/>
    <p:sldId id="308" r:id="rId5"/>
    <p:sldId id="338" r:id="rId6"/>
    <p:sldId id="339" r:id="rId7"/>
    <p:sldId id="363" r:id="rId8"/>
    <p:sldId id="309" r:id="rId9"/>
    <p:sldId id="315" r:id="rId10"/>
    <p:sldId id="316" r:id="rId11"/>
    <p:sldId id="317" r:id="rId12"/>
    <p:sldId id="318" r:id="rId13"/>
    <p:sldId id="319" r:id="rId14"/>
    <p:sldId id="340" r:id="rId15"/>
    <p:sldId id="325" r:id="rId16"/>
    <p:sldId id="326" r:id="rId17"/>
    <p:sldId id="364" r:id="rId18"/>
    <p:sldId id="342" r:id="rId19"/>
    <p:sldId id="341" r:id="rId20"/>
    <p:sldId id="344" r:id="rId21"/>
    <p:sldId id="345" r:id="rId22"/>
    <p:sldId id="343" r:id="rId23"/>
    <p:sldId id="347" r:id="rId24"/>
    <p:sldId id="365" r:id="rId25"/>
    <p:sldId id="351" r:id="rId26"/>
    <p:sldId id="352" r:id="rId27"/>
    <p:sldId id="350" r:id="rId28"/>
    <p:sldId id="349" r:id="rId29"/>
    <p:sldId id="348" r:id="rId30"/>
    <p:sldId id="354" r:id="rId31"/>
    <p:sldId id="353" r:id="rId32"/>
    <p:sldId id="366" r:id="rId33"/>
    <p:sldId id="357" r:id="rId34"/>
    <p:sldId id="356" r:id="rId35"/>
    <p:sldId id="355" r:id="rId36"/>
    <p:sldId id="359" r:id="rId37"/>
    <p:sldId id="358" r:id="rId38"/>
    <p:sldId id="360" r:id="rId39"/>
    <p:sldId id="361" r:id="rId40"/>
    <p:sldId id="32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7"/>
            <p14:sldId id="308"/>
            <p14:sldId id="338"/>
            <p14:sldId id="339"/>
            <p14:sldId id="363"/>
            <p14:sldId id="309"/>
            <p14:sldId id="315"/>
            <p14:sldId id="316"/>
            <p14:sldId id="317"/>
            <p14:sldId id="318"/>
            <p14:sldId id="319"/>
            <p14:sldId id="340"/>
            <p14:sldId id="325"/>
            <p14:sldId id="326"/>
            <p14:sldId id="364"/>
            <p14:sldId id="342"/>
            <p14:sldId id="341"/>
            <p14:sldId id="344"/>
            <p14:sldId id="345"/>
            <p14:sldId id="343"/>
            <p14:sldId id="347"/>
            <p14:sldId id="365"/>
            <p14:sldId id="351"/>
            <p14:sldId id="352"/>
            <p14:sldId id="350"/>
            <p14:sldId id="349"/>
            <p14:sldId id="348"/>
            <p14:sldId id="354"/>
            <p14:sldId id="353"/>
            <p14:sldId id="366"/>
            <p14:sldId id="357"/>
            <p14:sldId id="356"/>
            <p14:sldId id="355"/>
            <p14:sldId id="359"/>
            <p14:sldId id="358"/>
            <p14:sldId id="360"/>
            <p14:sldId id="361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1329" autoAdjust="0"/>
  </p:normalViewPr>
  <p:slideViewPr>
    <p:cSldViewPr snapToGrid="0">
      <p:cViewPr varScale="1">
        <p:scale>
          <a:sx n="94" d="100"/>
          <a:sy n="94" d="100"/>
        </p:scale>
        <p:origin x="2034" y="9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/>
      <dgm:t>
        <a:bodyPr/>
        <a:lstStyle/>
        <a:p>
          <a:r>
            <a:rPr lang="hu-HU" sz="2400" dirty="0" smtClean="0">
              <a:latin typeface="Verdana" pitchFamily="34" charset="0"/>
            </a:rPr>
            <a:t>P</a:t>
          </a:r>
          <a:r>
            <a:rPr lang="en-US" sz="2400" dirty="0" err="1" smtClean="0">
              <a:latin typeface="Verdana" pitchFamily="34" charset="0"/>
            </a:rPr>
            <a:t>olicy</a:t>
          </a:r>
          <a:r>
            <a:rPr lang="en-US" sz="2400" dirty="0" smtClean="0">
              <a:latin typeface="Verdana" pitchFamily="34" charset="0"/>
            </a:rPr>
            <a:t> language </a:t>
          </a:r>
          <a:r>
            <a:rPr lang="hu-HU" sz="2400" dirty="0" smtClean="0">
              <a:latin typeface="Verdana" pitchFamily="34" charset="0"/>
            </a:rPr>
            <a:t>for Access Control Rules</a:t>
          </a:r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r>
            <a:rPr lang="hu-HU" sz="2400" dirty="0" smtClean="0">
              <a:latin typeface="Verdana" pitchFamily="34" charset="0"/>
            </a:rPr>
            <a:t>S</a:t>
          </a:r>
          <a:r>
            <a:rPr lang="en-US" sz="2400" dirty="0" err="1" smtClean="0">
              <a:latin typeface="Verdana" pitchFamily="34" charset="0"/>
            </a:rPr>
            <a:t>ynthesize</a:t>
          </a:r>
          <a:r>
            <a:rPr lang="en-US" sz="2400" dirty="0" smtClean="0">
              <a:latin typeface="Verdana" pitchFamily="34" charset="0"/>
            </a:rPr>
            <a:t> consistent</a:t>
          </a:r>
          <a:r>
            <a:rPr lang="hu-HU" sz="2400" dirty="0" smtClean="0">
              <a:latin typeface="Verdana" pitchFamily="34" charset="0"/>
            </a:rPr>
            <a:t> secured models</a:t>
          </a:r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r>
            <a:rPr lang="hu-HU" sz="2400" dirty="0" smtClean="0">
              <a:latin typeface="Verdana" pitchFamily="34" charset="0"/>
            </a:rPr>
            <a:t>Deterministic conflict resolution</a:t>
          </a:r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28A8A2D-2BC2-474A-ABA9-F5DB14A8DFB0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1AFCAA-B805-47E3-B094-C7D87D083DB6}">
      <dgm:prSet phldrT="[Text]"/>
      <dgm:spPr/>
      <dgm:t>
        <a:bodyPr/>
        <a:lstStyle/>
        <a:p>
          <a:r>
            <a:rPr lang="hu-HU" dirty="0" smtClean="0"/>
            <a:t>Anylizing Conflicts and Dependencies</a:t>
          </a:r>
          <a:endParaRPr lang="en-US" dirty="0"/>
        </a:p>
      </dgm:t>
    </dgm:pt>
    <dgm:pt modelId="{797AF9BB-5909-476F-9068-6D12FEA7C979}" type="parTrans" cxnId="{EA08AE5B-6C48-4824-AF92-AC4FF3C4C95F}">
      <dgm:prSet/>
      <dgm:spPr/>
      <dgm:t>
        <a:bodyPr/>
        <a:lstStyle/>
        <a:p>
          <a:endParaRPr lang="en-US"/>
        </a:p>
      </dgm:t>
    </dgm:pt>
    <dgm:pt modelId="{348C62F7-71AF-4D7B-B86A-53FD18E19560}" type="sibTrans" cxnId="{EA08AE5B-6C48-4824-AF92-AC4FF3C4C95F}">
      <dgm:prSet/>
      <dgm:spPr/>
      <dgm:t>
        <a:bodyPr/>
        <a:lstStyle/>
        <a:p>
          <a:endParaRPr lang="en-US"/>
        </a:p>
      </dgm:t>
    </dgm:pt>
    <dgm:pt modelId="{8F2564DE-3D1E-4D50-9D56-D297F65CAAA8}">
      <dgm:prSet phldrT="[Text]"/>
      <dgm:spPr/>
      <dgm:t>
        <a:bodyPr/>
        <a:lstStyle/>
        <a:p>
          <a:r>
            <a:rPr lang="hu-HU" dirty="0" smtClean="0"/>
            <a:t>Operation types</a:t>
          </a:r>
          <a:endParaRPr lang="en-US" dirty="0"/>
        </a:p>
      </dgm:t>
    </dgm:pt>
    <dgm:pt modelId="{AD9E6CF8-D356-4153-B5F3-5509B7BAC9DB}" type="parTrans" cxnId="{95DDD38B-E3BA-4398-BEC4-143978EB21DA}">
      <dgm:prSet/>
      <dgm:spPr/>
      <dgm:t>
        <a:bodyPr/>
        <a:lstStyle/>
        <a:p>
          <a:endParaRPr lang="en-US"/>
        </a:p>
      </dgm:t>
    </dgm:pt>
    <dgm:pt modelId="{34AC481E-071D-47A3-AE7C-3E51815FA7C0}" type="sibTrans" cxnId="{95DDD38B-E3BA-4398-BEC4-143978EB21DA}">
      <dgm:prSet/>
      <dgm:spPr/>
      <dgm:t>
        <a:bodyPr/>
        <a:lstStyle/>
        <a:p>
          <a:endParaRPr lang="en-US"/>
        </a:p>
      </dgm:t>
    </dgm:pt>
    <dgm:pt modelId="{8AF26629-58DA-4FF3-8FF2-34549646B9C5}">
      <dgm:prSet phldrT="[Text]"/>
      <dgm:spPr/>
      <dgm:t>
        <a:bodyPr/>
        <a:lstStyle/>
        <a:p>
          <a:r>
            <a:rPr lang="hu-HU" dirty="0" smtClean="0"/>
            <a:t>Same/Different Assets</a:t>
          </a:r>
          <a:endParaRPr lang="en-US" dirty="0"/>
        </a:p>
      </dgm:t>
    </dgm:pt>
    <dgm:pt modelId="{B23F0FB9-794A-4361-9B1A-3F273866FEB2}" type="parTrans" cxnId="{1E65CED0-C753-4FFC-A57D-03308483E233}">
      <dgm:prSet/>
      <dgm:spPr/>
      <dgm:t>
        <a:bodyPr/>
        <a:lstStyle/>
        <a:p>
          <a:endParaRPr lang="en-US"/>
        </a:p>
      </dgm:t>
    </dgm:pt>
    <dgm:pt modelId="{D250BDEC-5929-4428-9AD7-BA1074E1180C}" type="sibTrans" cxnId="{1E65CED0-C753-4FFC-A57D-03308483E233}">
      <dgm:prSet/>
      <dgm:spPr/>
      <dgm:t>
        <a:bodyPr/>
        <a:lstStyle/>
        <a:p>
          <a:endParaRPr lang="en-US"/>
        </a:p>
      </dgm:t>
    </dgm:pt>
    <dgm:pt modelId="{ABE88284-1285-4110-919B-48A98F710140}">
      <dgm:prSet phldrT="[Text]"/>
      <dgm:spPr/>
      <dgm:t>
        <a:bodyPr/>
        <a:lstStyle/>
        <a:p>
          <a:r>
            <a:rPr lang="hu-HU" dirty="0" smtClean="0"/>
            <a:t>Formal Treatment of Conflict Resolution</a:t>
          </a:r>
          <a:endParaRPr lang="en-US" dirty="0"/>
        </a:p>
      </dgm:t>
    </dgm:pt>
    <dgm:pt modelId="{B49C53AC-C22B-4577-8001-5FA28B9016DB}" type="parTrans" cxnId="{B16923F5-D12E-4BA8-8FFC-5C1B4E99E103}">
      <dgm:prSet/>
      <dgm:spPr/>
      <dgm:t>
        <a:bodyPr/>
        <a:lstStyle/>
        <a:p>
          <a:endParaRPr lang="en-US"/>
        </a:p>
      </dgm:t>
    </dgm:pt>
    <dgm:pt modelId="{EA3A0223-15EC-4F6F-B8A8-BDFFB7E4C771}" type="sibTrans" cxnId="{B16923F5-D12E-4BA8-8FFC-5C1B4E99E103}">
      <dgm:prSet/>
      <dgm:spPr/>
      <dgm:t>
        <a:bodyPr/>
        <a:lstStyle/>
        <a:p>
          <a:endParaRPr lang="en-US"/>
        </a:p>
      </dgm:t>
    </dgm:pt>
    <dgm:pt modelId="{BBC28C03-8657-4D27-B735-0ECD48D0BFB1}">
      <dgm:prSet phldrT="[Text]"/>
      <dgm:spPr/>
      <dgm:t>
        <a:bodyPr/>
        <a:lstStyle/>
        <a:p>
          <a:r>
            <a:rPr lang="hu-HU" dirty="0" smtClean="0"/>
            <a:t>Internal Jud</a:t>
          </a:r>
          <a:r>
            <a:rPr lang="en-US" dirty="0" smtClean="0"/>
            <a:t>g</a:t>
          </a:r>
          <a:r>
            <a:rPr lang="hu-HU" dirty="0" smtClean="0"/>
            <a:t>ments</a:t>
          </a:r>
          <a:endParaRPr lang="en-US" dirty="0"/>
        </a:p>
      </dgm:t>
    </dgm:pt>
    <dgm:pt modelId="{409DB2A8-BD7D-4068-A277-FB492342E435}" type="parTrans" cxnId="{387133EC-5BB3-494E-B68F-AFF3385CE9D3}">
      <dgm:prSet/>
      <dgm:spPr/>
      <dgm:t>
        <a:bodyPr/>
        <a:lstStyle/>
        <a:p>
          <a:endParaRPr lang="en-US"/>
        </a:p>
      </dgm:t>
    </dgm:pt>
    <dgm:pt modelId="{FB248140-6ED9-45C0-BD29-B63B2D4B0216}" type="sibTrans" cxnId="{387133EC-5BB3-494E-B68F-AFF3385CE9D3}">
      <dgm:prSet/>
      <dgm:spPr/>
      <dgm:t>
        <a:bodyPr/>
        <a:lstStyle/>
        <a:p>
          <a:endParaRPr lang="en-US"/>
        </a:p>
      </dgm:t>
    </dgm:pt>
    <dgm:pt modelId="{C1F3ED06-3875-4817-8B02-E808D22647C7}">
      <dgm:prSet phldrT="[Text]"/>
      <dgm:spPr/>
      <dgm:t>
        <a:bodyPr/>
        <a:lstStyle/>
        <a:p>
          <a:r>
            <a:rPr lang="hu-HU" dirty="0" smtClean="0"/>
            <a:t>Effective Permissions</a:t>
          </a:r>
          <a:endParaRPr lang="en-US" dirty="0"/>
        </a:p>
      </dgm:t>
    </dgm:pt>
    <dgm:pt modelId="{B676F283-EC0A-471B-ABD8-16A6BC1B5EDA}" type="parTrans" cxnId="{CCA9D32D-7D4F-4D1B-8A8C-B030379F533C}">
      <dgm:prSet/>
      <dgm:spPr/>
      <dgm:t>
        <a:bodyPr/>
        <a:lstStyle/>
        <a:p>
          <a:endParaRPr lang="en-US"/>
        </a:p>
      </dgm:t>
    </dgm:pt>
    <dgm:pt modelId="{CEA5E884-C4B3-4F7D-9214-645BE942A534}" type="sibTrans" cxnId="{CCA9D32D-7D4F-4D1B-8A8C-B030379F533C}">
      <dgm:prSet/>
      <dgm:spPr/>
      <dgm:t>
        <a:bodyPr/>
        <a:lstStyle/>
        <a:p>
          <a:endParaRPr lang="en-US"/>
        </a:p>
      </dgm:t>
    </dgm:pt>
    <dgm:pt modelId="{201BEDA4-D9DD-4B76-B666-9BC6C95FCCB3}">
      <dgm:prSet phldrT="[Text]"/>
      <dgm:spPr/>
      <dgm:t>
        <a:bodyPr/>
        <a:lstStyle/>
        <a:p>
          <a:r>
            <a:rPr lang="hu-HU" dirty="0" smtClean="0"/>
            <a:t>Provided Algorithm</a:t>
          </a:r>
          <a:endParaRPr lang="en-US" dirty="0"/>
        </a:p>
      </dgm:t>
    </dgm:pt>
    <dgm:pt modelId="{5F7ECD18-BC57-4E7C-9BF2-C96B8EEE1B2A}" type="parTrans" cxnId="{9AA8D437-35B2-4899-B72D-CE72807954AA}">
      <dgm:prSet/>
      <dgm:spPr/>
      <dgm:t>
        <a:bodyPr/>
        <a:lstStyle/>
        <a:p>
          <a:endParaRPr lang="en-US"/>
        </a:p>
      </dgm:t>
    </dgm:pt>
    <dgm:pt modelId="{DA1F3E1D-38AF-4379-99FE-EBE51AB05816}" type="sibTrans" cxnId="{9AA8D437-35B2-4899-B72D-CE72807954AA}">
      <dgm:prSet/>
      <dgm:spPr/>
      <dgm:t>
        <a:bodyPr/>
        <a:lstStyle/>
        <a:p>
          <a:endParaRPr lang="en-US"/>
        </a:p>
      </dgm:t>
    </dgm:pt>
    <dgm:pt modelId="{4DBA6AC4-DC10-4CEB-ADEA-2ECF1EDE92F1}">
      <dgm:prSet phldrT="[Text]"/>
      <dgm:spPr/>
      <dgm:t>
        <a:bodyPr/>
        <a:lstStyle/>
        <a:p>
          <a:r>
            <a:rPr lang="hu-HU" dirty="0" smtClean="0"/>
            <a:t>Deterministic Resolution</a:t>
          </a:r>
          <a:endParaRPr lang="en-US" dirty="0"/>
        </a:p>
      </dgm:t>
    </dgm:pt>
    <dgm:pt modelId="{A0E6B1E0-2B60-430F-8AD0-850D86E7F9B4}" type="parTrans" cxnId="{D9D40CF2-638B-4D8B-A2CA-EBAFCB82B725}">
      <dgm:prSet/>
      <dgm:spPr/>
      <dgm:t>
        <a:bodyPr/>
        <a:lstStyle/>
        <a:p>
          <a:endParaRPr lang="en-US"/>
        </a:p>
      </dgm:t>
    </dgm:pt>
    <dgm:pt modelId="{53210B94-32AF-4C6B-BE49-DABE72B2E4A1}" type="sibTrans" cxnId="{D9D40CF2-638B-4D8B-A2CA-EBAFCB82B725}">
      <dgm:prSet/>
      <dgm:spPr/>
      <dgm:t>
        <a:bodyPr/>
        <a:lstStyle/>
        <a:p>
          <a:endParaRPr lang="en-US"/>
        </a:p>
      </dgm:t>
    </dgm:pt>
    <dgm:pt modelId="{A345A1D1-C021-45A1-9D79-8FCBE9A30804}">
      <dgm:prSet phldrT="[Text]"/>
      <dgm:spPr/>
      <dgm:t>
        <a:bodyPr/>
        <a:lstStyle/>
        <a:p>
          <a:r>
            <a:rPr lang="hu-HU" dirty="0" smtClean="0"/>
            <a:t>Consistent Secured Model</a:t>
          </a:r>
          <a:endParaRPr lang="en-US" dirty="0"/>
        </a:p>
      </dgm:t>
    </dgm:pt>
    <dgm:pt modelId="{B65B9BDD-4ACA-4099-B8DA-91FC4B02E61B}" type="parTrans" cxnId="{38EBFA17-2716-422A-BDDA-F8C33A4ACF63}">
      <dgm:prSet/>
      <dgm:spPr/>
      <dgm:t>
        <a:bodyPr/>
        <a:lstStyle/>
        <a:p>
          <a:endParaRPr lang="en-US"/>
        </a:p>
      </dgm:t>
    </dgm:pt>
    <dgm:pt modelId="{58C1566C-F651-488E-815D-9A22AA454EA5}" type="sibTrans" cxnId="{38EBFA17-2716-422A-BDDA-F8C33A4ACF63}">
      <dgm:prSet/>
      <dgm:spPr/>
      <dgm:t>
        <a:bodyPr/>
        <a:lstStyle/>
        <a:p>
          <a:endParaRPr lang="en-US"/>
        </a:p>
      </dgm:t>
    </dgm:pt>
    <dgm:pt modelId="{6C8102AF-705A-4427-A0C6-CCE485884AE7}">
      <dgm:prSet phldrT="[Text]"/>
      <dgm:spPr/>
      <dgm:t>
        <a:bodyPr/>
        <a:lstStyle/>
        <a:p>
          <a:r>
            <a:rPr lang="hu-HU" dirty="0" smtClean="0"/>
            <a:t>Fine-tuned Resolution</a:t>
          </a:r>
          <a:endParaRPr lang="en-US" dirty="0"/>
        </a:p>
      </dgm:t>
    </dgm:pt>
    <dgm:pt modelId="{15BE6954-78F2-494D-9ABB-9FC1062A8D18}" type="parTrans" cxnId="{7311AE06-B457-421D-AF76-16F371B5FD57}">
      <dgm:prSet/>
      <dgm:spPr/>
      <dgm:t>
        <a:bodyPr/>
        <a:lstStyle/>
        <a:p>
          <a:endParaRPr lang="en-US"/>
        </a:p>
      </dgm:t>
    </dgm:pt>
    <dgm:pt modelId="{4A17C422-9FFC-49F3-B2CA-E540992ED0F8}" type="sibTrans" cxnId="{7311AE06-B457-421D-AF76-16F371B5FD57}">
      <dgm:prSet/>
      <dgm:spPr/>
      <dgm:t>
        <a:bodyPr/>
        <a:lstStyle/>
        <a:p>
          <a:endParaRPr lang="en-US"/>
        </a:p>
      </dgm:t>
    </dgm:pt>
    <dgm:pt modelId="{77E34498-A812-4058-9569-3EE423B7D879}" type="pres">
      <dgm:prSet presAssocID="{E28A8A2D-2BC2-474A-ABA9-F5DB14A8DFB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71A050-6B33-440C-9C96-76A63B6ABF78}" type="pres">
      <dgm:prSet presAssocID="{761AFCAA-B805-47E3-B094-C7D87D083DB6}" presName="compNode" presStyleCnt="0"/>
      <dgm:spPr/>
    </dgm:pt>
    <dgm:pt modelId="{0C26B7B3-FE97-491F-A185-8E65B76D2A4A}" type="pres">
      <dgm:prSet presAssocID="{761AFCAA-B805-47E3-B094-C7D87D083DB6}" presName="aNode" presStyleLbl="bgShp" presStyleIdx="0" presStyleCnt="3"/>
      <dgm:spPr/>
      <dgm:t>
        <a:bodyPr/>
        <a:lstStyle/>
        <a:p>
          <a:endParaRPr lang="en-US"/>
        </a:p>
      </dgm:t>
    </dgm:pt>
    <dgm:pt modelId="{54BCE69C-BCEA-4C03-8EFF-4094D1AEB998}" type="pres">
      <dgm:prSet presAssocID="{761AFCAA-B805-47E3-B094-C7D87D083DB6}" presName="textNode" presStyleLbl="bgShp" presStyleIdx="0" presStyleCnt="3"/>
      <dgm:spPr/>
      <dgm:t>
        <a:bodyPr/>
        <a:lstStyle/>
        <a:p>
          <a:endParaRPr lang="en-US"/>
        </a:p>
      </dgm:t>
    </dgm:pt>
    <dgm:pt modelId="{81A20A61-7DAC-450E-A8F8-2445702DD8E7}" type="pres">
      <dgm:prSet presAssocID="{761AFCAA-B805-47E3-B094-C7D87D083DB6}" presName="compChildNode" presStyleCnt="0"/>
      <dgm:spPr/>
    </dgm:pt>
    <dgm:pt modelId="{665F339C-8115-4AC3-8F0A-877A61B3D364}" type="pres">
      <dgm:prSet presAssocID="{761AFCAA-B805-47E3-B094-C7D87D083DB6}" presName="theInnerList" presStyleCnt="0"/>
      <dgm:spPr/>
    </dgm:pt>
    <dgm:pt modelId="{22E70645-A3C8-4B4A-B55E-D2AA5AE70CD4}" type="pres">
      <dgm:prSet presAssocID="{8F2564DE-3D1E-4D50-9D56-D297F65CAAA8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14829-5004-45B3-82D9-1A2E291089E5}" type="pres">
      <dgm:prSet presAssocID="{8F2564DE-3D1E-4D50-9D56-D297F65CAAA8}" presName="aSpace2" presStyleCnt="0"/>
      <dgm:spPr/>
    </dgm:pt>
    <dgm:pt modelId="{00F28C51-256E-4E2D-AA3F-570770E4E7F7}" type="pres">
      <dgm:prSet presAssocID="{8AF26629-58DA-4FF3-8FF2-34549646B9C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85F64-B94B-40A1-9337-2F55EFD15DDF}" type="pres">
      <dgm:prSet presAssocID="{761AFCAA-B805-47E3-B094-C7D87D083DB6}" presName="aSpace" presStyleCnt="0"/>
      <dgm:spPr/>
    </dgm:pt>
    <dgm:pt modelId="{65E95328-27F6-4A30-A4D1-5D5BD31F3E0B}" type="pres">
      <dgm:prSet presAssocID="{ABE88284-1285-4110-919B-48A98F710140}" presName="compNode" presStyleCnt="0"/>
      <dgm:spPr/>
    </dgm:pt>
    <dgm:pt modelId="{232ED872-6A6D-48D7-B720-829D070E2583}" type="pres">
      <dgm:prSet presAssocID="{ABE88284-1285-4110-919B-48A98F710140}" presName="aNode" presStyleLbl="bgShp" presStyleIdx="1" presStyleCnt="3"/>
      <dgm:spPr/>
      <dgm:t>
        <a:bodyPr/>
        <a:lstStyle/>
        <a:p>
          <a:endParaRPr lang="en-US"/>
        </a:p>
      </dgm:t>
    </dgm:pt>
    <dgm:pt modelId="{E30733B2-94ED-426F-9BCE-923C2A62BE77}" type="pres">
      <dgm:prSet presAssocID="{ABE88284-1285-4110-919B-48A98F710140}" presName="textNode" presStyleLbl="bgShp" presStyleIdx="1" presStyleCnt="3"/>
      <dgm:spPr/>
      <dgm:t>
        <a:bodyPr/>
        <a:lstStyle/>
        <a:p>
          <a:endParaRPr lang="en-US"/>
        </a:p>
      </dgm:t>
    </dgm:pt>
    <dgm:pt modelId="{30A8BD1A-2812-4ABB-B8C3-EFE009AAA763}" type="pres">
      <dgm:prSet presAssocID="{ABE88284-1285-4110-919B-48A98F710140}" presName="compChildNode" presStyleCnt="0"/>
      <dgm:spPr/>
    </dgm:pt>
    <dgm:pt modelId="{D1A1C4CB-7F14-414D-8334-44513B07F7EA}" type="pres">
      <dgm:prSet presAssocID="{ABE88284-1285-4110-919B-48A98F710140}" presName="theInnerList" presStyleCnt="0"/>
      <dgm:spPr/>
    </dgm:pt>
    <dgm:pt modelId="{EB8E700B-BC7D-423C-8592-FB8CD7C6B61E}" type="pres">
      <dgm:prSet presAssocID="{BBC28C03-8657-4D27-B735-0ECD48D0BFB1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44DEA-6B78-44B0-9C3F-6F9B51DC2EC8}" type="pres">
      <dgm:prSet presAssocID="{BBC28C03-8657-4D27-B735-0ECD48D0BFB1}" presName="aSpace2" presStyleCnt="0"/>
      <dgm:spPr/>
    </dgm:pt>
    <dgm:pt modelId="{0D6BB6AF-D4D8-4320-8562-AC0C865373B1}" type="pres">
      <dgm:prSet presAssocID="{C1F3ED06-3875-4817-8B02-E808D22647C7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EAA7B-700C-4A00-B479-6D0B814EA4FE}" type="pres">
      <dgm:prSet presAssocID="{ABE88284-1285-4110-919B-48A98F710140}" presName="aSpace" presStyleCnt="0"/>
      <dgm:spPr/>
    </dgm:pt>
    <dgm:pt modelId="{35CE4E00-661D-4FB0-A31C-8E532891A147}" type="pres">
      <dgm:prSet presAssocID="{201BEDA4-D9DD-4B76-B666-9BC6C95FCCB3}" presName="compNode" presStyleCnt="0"/>
      <dgm:spPr/>
    </dgm:pt>
    <dgm:pt modelId="{E2BD912C-F758-4469-958E-A89082EB575F}" type="pres">
      <dgm:prSet presAssocID="{201BEDA4-D9DD-4B76-B666-9BC6C95FCCB3}" presName="aNode" presStyleLbl="bgShp" presStyleIdx="2" presStyleCnt="3"/>
      <dgm:spPr/>
      <dgm:t>
        <a:bodyPr/>
        <a:lstStyle/>
        <a:p>
          <a:endParaRPr lang="en-US"/>
        </a:p>
      </dgm:t>
    </dgm:pt>
    <dgm:pt modelId="{D52FF906-700E-4EF6-BD3B-FBA001FF2908}" type="pres">
      <dgm:prSet presAssocID="{201BEDA4-D9DD-4B76-B666-9BC6C95FCCB3}" presName="textNode" presStyleLbl="bgShp" presStyleIdx="2" presStyleCnt="3"/>
      <dgm:spPr/>
      <dgm:t>
        <a:bodyPr/>
        <a:lstStyle/>
        <a:p>
          <a:endParaRPr lang="en-US"/>
        </a:p>
      </dgm:t>
    </dgm:pt>
    <dgm:pt modelId="{1A7DA708-7216-49AB-928E-C18A8286DD1C}" type="pres">
      <dgm:prSet presAssocID="{201BEDA4-D9DD-4B76-B666-9BC6C95FCCB3}" presName="compChildNode" presStyleCnt="0"/>
      <dgm:spPr/>
    </dgm:pt>
    <dgm:pt modelId="{AA5635D5-B779-40FD-9695-A0C7C44B2205}" type="pres">
      <dgm:prSet presAssocID="{201BEDA4-D9DD-4B76-B666-9BC6C95FCCB3}" presName="theInnerList" presStyleCnt="0"/>
      <dgm:spPr/>
    </dgm:pt>
    <dgm:pt modelId="{1EFF2C37-48BC-456B-AFD9-FDA9B714C5EC}" type="pres">
      <dgm:prSet presAssocID="{4DBA6AC4-DC10-4CEB-ADEA-2ECF1EDE92F1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B299A-73CC-41CB-AC00-C4C5C94974E6}" type="pres">
      <dgm:prSet presAssocID="{4DBA6AC4-DC10-4CEB-ADEA-2ECF1EDE92F1}" presName="aSpace2" presStyleCnt="0"/>
      <dgm:spPr/>
    </dgm:pt>
    <dgm:pt modelId="{E5C1685B-BECB-4726-AB50-E559219CEDA8}" type="pres">
      <dgm:prSet presAssocID="{A345A1D1-C021-45A1-9D79-8FCBE9A3080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8424A-2CE5-4F70-B020-1699922FC577}" type="pres">
      <dgm:prSet presAssocID="{A345A1D1-C021-45A1-9D79-8FCBE9A30804}" presName="aSpace2" presStyleCnt="0"/>
      <dgm:spPr/>
    </dgm:pt>
    <dgm:pt modelId="{E8541C5C-2628-49E8-8977-A01C61594E21}" type="pres">
      <dgm:prSet presAssocID="{6C8102AF-705A-4427-A0C6-CCE485884AE7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8D437-35B2-4899-B72D-CE72807954AA}" srcId="{E28A8A2D-2BC2-474A-ABA9-F5DB14A8DFB0}" destId="{201BEDA4-D9DD-4B76-B666-9BC6C95FCCB3}" srcOrd="2" destOrd="0" parTransId="{5F7ECD18-BC57-4E7C-9BF2-C96B8EEE1B2A}" sibTransId="{DA1F3E1D-38AF-4379-99FE-EBE51AB05816}"/>
    <dgm:cxn modelId="{7311AE06-B457-421D-AF76-16F371B5FD57}" srcId="{201BEDA4-D9DD-4B76-B666-9BC6C95FCCB3}" destId="{6C8102AF-705A-4427-A0C6-CCE485884AE7}" srcOrd="2" destOrd="0" parTransId="{15BE6954-78F2-494D-9ABB-9FC1062A8D18}" sibTransId="{4A17C422-9FFC-49F3-B2CA-E540992ED0F8}"/>
    <dgm:cxn modelId="{25B4B223-1960-45D6-8E79-C132F6536436}" type="presOf" srcId="{761AFCAA-B805-47E3-B094-C7D87D083DB6}" destId="{0C26B7B3-FE97-491F-A185-8E65B76D2A4A}" srcOrd="0" destOrd="0" presId="urn:microsoft.com/office/officeart/2005/8/layout/lProcess2"/>
    <dgm:cxn modelId="{EA08AE5B-6C48-4824-AF92-AC4FF3C4C95F}" srcId="{E28A8A2D-2BC2-474A-ABA9-F5DB14A8DFB0}" destId="{761AFCAA-B805-47E3-B094-C7D87D083DB6}" srcOrd="0" destOrd="0" parTransId="{797AF9BB-5909-476F-9068-6D12FEA7C979}" sibTransId="{348C62F7-71AF-4D7B-B86A-53FD18E19560}"/>
    <dgm:cxn modelId="{CCA9D32D-7D4F-4D1B-8A8C-B030379F533C}" srcId="{ABE88284-1285-4110-919B-48A98F710140}" destId="{C1F3ED06-3875-4817-8B02-E808D22647C7}" srcOrd="1" destOrd="0" parTransId="{B676F283-EC0A-471B-ABD8-16A6BC1B5EDA}" sibTransId="{CEA5E884-C4B3-4F7D-9214-645BE942A534}"/>
    <dgm:cxn modelId="{4AB8027E-C447-4238-9DC0-5EB76E970A1D}" type="presOf" srcId="{4DBA6AC4-DC10-4CEB-ADEA-2ECF1EDE92F1}" destId="{1EFF2C37-48BC-456B-AFD9-FDA9B714C5EC}" srcOrd="0" destOrd="0" presId="urn:microsoft.com/office/officeart/2005/8/layout/lProcess2"/>
    <dgm:cxn modelId="{C314A818-FD8B-488B-BE57-E1D4C5CF291C}" type="presOf" srcId="{8AF26629-58DA-4FF3-8FF2-34549646B9C5}" destId="{00F28C51-256E-4E2D-AA3F-570770E4E7F7}" srcOrd="0" destOrd="0" presId="urn:microsoft.com/office/officeart/2005/8/layout/lProcess2"/>
    <dgm:cxn modelId="{89ED725B-C6BE-4196-9143-4BBB5722BD22}" type="presOf" srcId="{ABE88284-1285-4110-919B-48A98F710140}" destId="{E30733B2-94ED-426F-9BCE-923C2A62BE77}" srcOrd="1" destOrd="0" presId="urn:microsoft.com/office/officeart/2005/8/layout/lProcess2"/>
    <dgm:cxn modelId="{58B27666-B035-4F6C-94B6-A008D7BDFF5D}" type="presOf" srcId="{ABE88284-1285-4110-919B-48A98F710140}" destId="{232ED872-6A6D-48D7-B720-829D070E2583}" srcOrd="0" destOrd="0" presId="urn:microsoft.com/office/officeart/2005/8/layout/lProcess2"/>
    <dgm:cxn modelId="{8A29213F-BE56-4DF9-AA32-526EECA1C942}" type="presOf" srcId="{BBC28C03-8657-4D27-B735-0ECD48D0BFB1}" destId="{EB8E700B-BC7D-423C-8592-FB8CD7C6B61E}" srcOrd="0" destOrd="0" presId="urn:microsoft.com/office/officeart/2005/8/layout/lProcess2"/>
    <dgm:cxn modelId="{E6959D06-98A2-4F97-B450-064BBCF0CA8C}" type="presOf" srcId="{E28A8A2D-2BC2-474A-ABA9-F5DB14A8DFB0}" destId="{77E34498-A812-4058-9569-3EE423B7D879}" srcOrd="0" destOrd="0" presId="urn:microsoft.com/office/officeart/2005/8/layout/lProcess2"/>
    <dgm:cxn modelId="{89BFDCE0-3F16-4F50-8256-D2C5BBCD61A7}" type="presOf" srcId="{201BEDA4-D9DD-4B76-B666-9BC6C95FCCB3}" destId="{E2BD912C-F758-4469-958E-A89082EB575F}" srcOrd="0" destOrd="0" presId="urn:microsoft.com/office/officeart/2005/8/layout/lProcess2"/>
    <dgm:cxn modelId="{38EBFA17-2716-422A-BDDA-F8C33A4ACF63}" srcId="{201BEDA4-D9DD-4B76-B666-9BC6C95FCCB3}" destId="{A345A1D1-C021-45A1-9D79-8FCBE9A30804}" srcOrd="1" destOrd="0" parTransId="{B65B9BDD-4ACA-4099-B8DA-91FC4B02E61B}" sibTransId="{58C1566C-F651-488E-815D-9A22AA454EA5}"/>
    <dgm:cxn modelId="{1E65CED0-C753-4FFC-A57D-03308483E233}" srcId="{761AFCAA-B805-47E3-B094-C7D87D083DB6}" destId="{8AF26629-58DA-4FF3-8FF2-34549646B9C5}" srcOrd="1" destOrd="0" parTransId="{B23F0FB9-794A-4361-9B1A-3F273866FEB2}" sibTransId="{D250BDEC-5929-4428-9AD7-BA1074E1180C}"/>
    <dgm:cxn modelId="{35EC5B51-82AA-496B-B3B8-5EC90DAAFBC6}" type="presOf" srcId="{6C8102AF-705A-4427-A0C6-CCE485884AE7}" destId="{E8541C5C-2628-49E8-8977-A01C61594E21}" srcOrd="0" destOrd="0" presId="urn:microsoft.com/office/officeart/2005/8/layout/lProcess2"/>
    <dgm:cxn modelId="{09FAD576-96BD-4AD3-B2FC-5A48E66C1627}" type="presOf" srcId="{A345A1D1-C021-45A1-9D79-8FCBE9A30804}" destId="{E5C1685B-BECB-4726-AB50-E559219CEDA8}" srcOrd="0" destOrd="0" presId="urn:microsoft.com/office/officeart/2005/8/layout/lProcess2"/>
    <dgm:cxn modelId="{C774526C-D358-4931-A625-E47D3E9E5B4A}" type="presOf" srcId="{8F2564DE-3D1E-4D50-9D56-D297F65CAAA8}" destId="{22E70645-A3C8-4B4A-B55E-D2AA5AE70CD4}" srcOrd="0" destOrd="0" presId="urn:microsoft.com/office/officeart/2005/8/layout/lProcess2"/>
    <dgm:cxn modelId="{9C3A9D77-9754-46AF-98E1-82E6ED98ADCE}" type="presOf" srcId="{761AFCAA-B805-47E3-B094-C7D87D083DB6}" destId="{54BCE69C-BCEA-4C03-8EFF-4094D1AEB998}" srcOrd="1" destOrd="0" presId="urn:microsoft.com/office/officeart/2005/8/layout/lProcess2"/>
    <dgm:cxn modelId="{7B669881-EF70-4585-B532-1DFF06D2800D}" type="presOf" srcId="{201BEDA4-D9DD-4B76-B666-9BC6C95FCCB3}" destId="{D52FF906-700E-4EF6-BD3B-FBA001FF2908}" srcOrd="1" destOrd="0" presId="urn:microsoft.com/office/officeart/2005/8/layout/lProcess2"/>
    <dgm:cxn modelId="{B16923F5-D12E-4BA8-8FFC-5C1B4E99E103}" srcId="{E28A8A2D-2BC2-474A-ABA9-F5DB14A8DFB0}" destId="{ABE88284-1285-4110-919B-48A98F710140}" srcOrd="1" destOrd="0" parTransId="{B49C53AC-C22B-4577-8001-5FA28B9016DB}" sibTransId="{EA3A0223-15EC-4F6F-B8A8-BDFFB7E4C771}"/>
    <dgm:cxn modelId="{387133EC-5BB3-494E-B68F-AFF3385CE9D3}" srcId="{ABE88284-1285-4110-919B-48A98F710140}" destId="{BBC28C03-8657-4D27-B735-0ECD48D0BFB1}" srcOrd="0" destOrd="0" parTransId="{409DB2A8-BD7D-4068-A277-FB492342E435}" sibTransId="{FB248140-6ED9-45C0-BD29-B63B2D4B0216}"/>
    <dgm:cxn modelId="{95DDD38B-E3BA-4398-BEC4-143978EB21DA}" srcId="{761AFCAA-B805-47E3-B094-C7D87D083DB6}" destId="{8F2564DE-3D1E-4D50-9D56-D297F65CAAA8}" srcOrd="0" destOrd="0" parTransId="{AD9E6CF8-D356-4153-B5F3-5509B7BAC9DB}" sibTransId="{34AC481E-071D-47A3-AE7C-3E51815FA7C0}"/>
    <dgm:cxn modelId="{05BFCAA5-1590-44D9-8540-5FBBD576A214}" type="presOf" srcId="{C1F3ED06-3875-4817-8B02-E808D22647C7}" destId="{0D6BB6AF-D4D8-4320-8562-AC0C865373B1}" srcOrd="0" destOrd="0" presId="urn:microsoft.com/office/officeart/2005/8/layout/lProcess2"/>
    <dgm:cxn modelId="{D9D40CF2-638B-4D8B-A2CA-EBAFCB82B725}" srcId="{201BEDA4-D9DD-4B76-B666-9BC6C95FCCB3}" destId="{4DBA6AC4-DC10-4CEB-ADEA-2ECF1EDE92F1}" srcOrd="0" destOrd="0" parTransId="{A0E6B1E0-2B60-430F-8AD0-850D86E7F9B4}" sibTransId="{53210B94-32AF-4C6B-BE49-DABE72B2E4A1}"/>
    <dgm:cxn modelId="{34DEF956-10B4-4D2E-9BCD-A5DC8722CE79}" type="presParOf" srcId="{77E34498-A812-4058-9569-3EE423B7D879}" destId="{D271A050-6B33-440C-9C96-76A63B6ABF78}" srcOrd="0" destOrd="0" presId="urn:microsoft.com/office/officeart/2005/8/layout/lProcess2"/>
    <dgm:cxn modelId="{44484C24-9CDD-4B19-83A3-09DB2C5166D2}" type="presParOf" srcId="{D271A050-6B33-440C-9C96-76A63B6ABF78}" destId="{0C26B7B3-FE97-491F-A185-8E65B76D2A4A}" srcOrd="0" destOrd="0" presId="urn:microsoft.com/office/officeart/2005/8/layout/lProcess2"/>
    <dgm:cxn modelId="{F29DD5DF-25A3-46EC-A2D1-0581ED6802C0}" type="presParOf" srcId="{D271A050-6B33-440C-9C96-76A63B6ABF78}" destId="{54BCE69C-BCEA-4C03-8EFF-4094D1AEB998}" srcOrd="1" destOrd="0" presId="urn:microsoft.com/office/officeart/2005/8/layout/lProcess2"/>
    <dgm:cxn modelId="{4E26B852-8B18-46BA-AF3B-B49B3CB6187B}" type="presParOf" srcId="{D271A050-6B33-440C-9C96-76A63B6ABF78}" destId="{81A20A61-7DAC-450E-A8F8-2445702DD8E7}" srcOrd="2" destOrd="0" presId="urn:microsoft.com/office/officeart/2005/8/layout/lProcess2"/>
    <dgm:cxn modelId="{F80DD13C-4C04-4790-BD8B-4C2A6FE705CD}" type="presParOf" srcId="{81A20A61-7DAC-450E-A8F8-2445702DD8E7}" destId="{665F339C-8115-4AC3-8F0A-877A61B3D364}" srcOrd="0" destOrd="0" presId="urn:microsoft.com/office/officeart/2005/8/layout/lProcess2"/>
    <dgm:cxn modelId="{784E1097-4739-42FD-A6B6-4DAE88D1AE05}" type="presParOf" srcId="{665F339C-8115-4AC3-8F0A-877A61B3D364}" destId="{22E70645-A3C8-4B4A-B55E-D2AA5AE70CD4}" srcOrd="0" destOrd="0" presId="urn:microsoft.com/office/officeart/2005/8/layout/lProcess2"/>
    <dgm:cxn modelId="{165BE633-35B0-4DD8-96B2-F614731E2415}" type="presParOf" srcId="{665F339C-8115-4AC3-8F0A-877A61B3D364}" destId="{CF614829-5004-45B3-82D9-1A2E291089E5}" srcOrd="1" destOrd="0" presId="urn:microsoft.com/office/officeart/2005/8/layout/lProcess2"/>
    <dgm:cxn modelId="{75D4306F-5A00-4A82-A5E8-D4DB91941E12}" type="presParOf" srcId="{665F339C-8115-4AC3-8F0A-877A61B3D364}" destId="{00F28C51-256E-4E2D-AA3F-570770E4E7F7}" srcOrd="2" destOrd="0" presId="urn:microsoft.com/office/officeart/2005/8/layout/lProcess2"/>
    <dgm:cxn modelId="{46649B76-55CC-48FA-A48E-3F8F35673634}" type="presParOf" srcId="{77E34498-A812-4058-9569-3EE423B7D879}" destId="{9B885F64-B94B-40A1-9337-2F55EFD15DDF}" srcOrd="1" destOrd="0" presId="urn:microsoft.com/office/officeart/2005/8/layout/lProcess2"/>
    <dgm:cxn modelId="{3F6F2D34-EF67-4ADC-AE2F-D3CC4DD3EFF8}" type="presParOf" srcId="{77E34498-A812-4058-9569-3EE423B7D879}" destId="{65E95328-27F6-4A30-A4D1-5D5BD31F3E0B}" srcOrd="2" destOrd="0" presId="urn:microsoft.com/office/officeart/2005/8/layout/lProcess2"/>
    <dgm:cxn modelId="{C74FF28C-E377-4AEF-9B1D-B669B1EE527C}" type="presParOf" srcId="{65E95328-27F6-4A30-A4D1-5D5BD31F3E0B}" destId="{232ED872-6A6D-48D7-B720-829D070E2583}" srcOrd="0" destOrd="0" presId="urn:microsoft.com/office/officeart/2005/8/layout/lProcess2"/>
    <dgm:cxn modelId="{A3B052F6-5F0D-4CB0-A354-F0B477AFE2E0}" type="presParOf" srcId="{65E95328-27F6-4A30-A4D1-5D5BD31F3E0B}" destId="{E30733B2-94ED-426F-9BCE-923C2A62BE77}" srcOrd="1" destOrd="0" presId="urn:microsoft.com/office/officeart/2005/8/layout/lProcess2"/>
    <dgm:cxn modelId="{CE568852-99AF-4B0B-AC42-01EB16E44D0E}" type="presParOf" srcId="{65E95328-27F6-4A30-A4D1-5D5BD31F3E0B}" destId="{30A8BD1A-2812-4ABB-B8C3-EFE009AAA763}" srcOrd="2" destOrd="0" presId="urn:microsoft.com/office/officeart/2005/8/layout/lProcess2"/>
    <dgm:cxn modelId="{A5373B44-81D7-4A61-ACE3-217D5F46CD0B}" type="presParOf" srcId="{30A8BD1A-2812-4ABB-B8C3-EFE009AAA763}" destId="{D1A1C4CB-7F14-414D-8334-44513B07F7EA}" srcOrd="0" destOrd="0" presId="urn:microsoft.com/office/officeart/2005/8/layout/lProcess2"/>
    <dgm:cxn modelId="{A54FEAF5-8224-44E0-A100-F8717837053F}" type="presParOf" srcId="{D1A1C4CB-7F14-414D-8334-44513B07F7EA}" destId="{EB8E700B-BC7D-423C-8592-FB8CD7C6B61E}" srcOrd="0" destOrd="0" presId="urn:microsoft.com/office/officeart/2005/8/layout/lProcess2"/>
    <dgm:cxn modelId="{720153FB-C585-4272-A699-A8701B377D5F}" type="presParOf" srcId="{D1A1C4CB-7F14-414D-8334-44513B07F7EA}" destId="{52544DEA-6B78-44B0-9C3F-6F9B51DC2EC8}" srcOrd="1" destOrd="0" presId="urn:microsoft.com/office/officeart/2005/8/layout/lProcess2"/>
    <dgm:cxn modelId="{8C2FD3EC-04CD-4C43-B3B4-B53D679CA2F2}" type="presParOf" srcId="{D1A1C4CB-7F14-414D-8334-44513B07F7EA}" destId="{0D6BB6AF-D4D8-4320-8562-AC0C865373B1}" srcOrd="2" destOrd="0" presId="urn:microsoft.com/office/officeart/2005/8/layout/lProcess2"/>
    <dgm:cxn modelId="{E1E1A81D-E3F1-456B-8A1C-A7E01B4307E9}" type="presParOf" srcId="{77E34498-A812-4058-9569-3EE423B7D879}" destId="{F2BEAA7B-700C-4A00-B479-6D0B814EA4FE}" srcOrd="3" destOrd="0" presId="urn:microsoft.com/office/officeart/2005/8/layout/lProcess2"/>
    <dgm:cxn modelId="{C0FBBFF0-8EB2-4D68-91E1-37398A040AC1}" type="presParOf" srcId="{77E34498-A812-4058-9569-3EE423B7D879}" destId="{35CE4E00-661D-4FB0-A31C-8E532891A147}" srcOrd="4" destOrd="0" presId="urn:microsoft.com/office/officeart/2005/8/layout/lProcess2"/>
    <dgm:cxn modelId="{69818B4C-7BFD-4AE2-90E4-D887C26AA1B3}" type="presParOf" srcId="{35CE4E00-661D-4FB0-A31C-8E532891A147}" destId="{E2BD912C-F758-4469-958E-A89082EB575F}" srcOrd="0" destOrd="0" presId="urn:microsoft.com/office/officeart/2005/8/layout/lProcess2"/>
    <dgm:cxn modelId="{6A7032D7-27B4-4DDB-B3AE-BF3D8DDE70BC}" type="presParOf" srcId="{35CE4E00-661D-4FB0-A31C-8E532891A147}" destId="{D52FF906-700E-4EF6-BD3B-FBA001FF2908}" srcOrd="1" destOrd="0" presId="urn:microsoft.com/office/officeart/2005/8/layout/lProcess2"/>
    <dgm:cxn modelId="{221CF808-8188-46F6-8826-02CD8127D493}" type="presParOf" srcId="{35CE4E00-661D-4FB0-A31C-8E532891A147}" destId="{1A7DA708-7216-49AB-928E-C18A8286DD1C}" srcOrd="2" destOrd="0" presId="urn:microsoft.com/office/officeart/2005/8/layout/lProcess2"/>
    <dgm:cxn modelId="{8183943D-6DF4-4053-BE14-BD2D7B8C8E8A}" type="presParOf" srcId="{1A7DA708-7216-49AB-928E-C18A8286DD1C}" destId="{AA5635D5-B779-40FD-9695-A0C7C44B2205}" srcOrd="0" destOrd="0" presId="urn:microsoft.com/office/officeart/2005/8/layout/lProcess2"/>
    <dgm:cxn modelId="{64BC0A03-38D0-4F7E-A893-060870F93435}" type="presParOf" srcId="{AA5635D5-B779-40FD-9695-A0C7C44B2205}" destId="{1EFF2C37-48BC-456B-AFD9-FDA9B714C5EC}" srcOrd="0" destOrd="0" presId="urn:microsoft.com/office/officeart/2005/8/layout/lProcess2"/>
    <dgm:cxn modelId="{328B96FB-3C27-497E-B151-0AD1180247E6}" type="presParOf" srcId="{AA5635D5-B779-40FD-9695-A0C7C44B2205}" destId="{C4EB299A-73CC-41CB-AC00-C4C5C94974E6}" srcOrd="1" destOrd="0" presId="urn:microsoft.com/office/officeart/2005/8/layout/lProcess2"/>
    <dgm:cxn modelId="{788B9635-0618-4125-9567-46E67986AEA8}" type="presParOf" srcId="{AA5635D5-B779-40FD-9695-A0C7C44B2205}" destId="{E5C1685B-BECB-4726-AB50-E559219CEDA8}" srcOrd="2" destOrd="0" presId="urn:microsoft.com/office/officeart/2005/8/layout/lProcess2"/>
    <dgm:cxn modelId="{C907190C-8321-4DD4-82A1-B1187DF15EB4}" type="presParOf" srcId="{AA5635D5-B779-40FD-9695-A0C7C44B2205}" destId="{7068424A-2CE5-4F70-B020-1699922FC577}" srcOrd="3" destOrd="0" presId="urn:microsoft.com/office/officeart/2005/8/layout/lProcess2"/>
    <dgm:cxn modelId="{1FF68814-0D2B-4419-94B4-C7CBF168F916}" type="presParOf" srcId="{AA5635D5-B779-40FD-9695-A0C7C44B2205}" destId="{E8541C5C-2628-49E8-8977-A01C61594E2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A42EAB6-2A6E-4E07-9670-1D5E02279EB3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1AC641-888B-4AB9-A7F2-8E0DCA98E9A9}">
      <dgm:prSet phldrT="[Text]"/>
      <dgm:spPr/>
      <dgm:t>
        <a:bodyPr/>
        <a:lstStyle/>
        <a:p>
          <a:r>
            <a:rPr lang="hu-HU" dirty="0" smtClean="0"/>
            <a:t>Provide </a:t>
          </a:r>
          <a:r>
            <a:rPr lang="en-US" dirty="0" smtClean="0"/>
            <a:t>detailed </a:t>
          </a:r>
          <a:r>
            <a:rPr lang="hu-HU" dirty="0" smtClean="0"/>
            <a:t>textual syntax for the language</a:t>
          </a:r>
          <a:endParaRPr lang="en-US" dirty="0"/>
        </a:p>
      </dgm:t>
    </dgm:pt>
    <dgm:pt modelId="{8F6EE4B2-E12E-4824-BAA7-AB54741082E5}" type="parTrans" cxnId="{F52DE1C1-F456-47F2-85C8-A9ED09EABDED}">
      <dgm:prSet/>
      <dgm:spPr/>
      <dgm:t>
        <a:bodyPr/>
        <a:lstStyle/>
        <a:p>
          <a:endParaRPr lang="en-US"/>
        </a:p>
      </dgm:t>
    </dgm:pt>
    <dgm:pt modelId="{D352CAC4-9B17-419E-A8B4-9F137B4A2673}" type="sibTrans" cxnId="{F52DE1C1-F456-47F2-85C8-A9ED09EABDED}">
      <dgm:prSet/>
      <dgm:spPr/>
      <dgm:t>
        <a:bodyPr/>
        <a:lstStyle/>
        <a:p>
          <a:endParaRPr lang="en-US"/>
        </a:p>
      </dgm:t>
    </dgm:pt>
    <dgm:pt modelId="{11D0A843-1910-48B3-B269-E81CCC5FB8D6}">
      <dgm:prSet phldrT="[Text]"/>
      <dgm:spPr/>
      <dgm:t>
        <a:bodyPr/>
        <a:lstStyle/>
        <a:p>
          <a:r>
            <a:rPr lang="hu-HU" dirty="0" smtClean="0"/>
            <a:t>Pre-select specific sets of options (like XACML) </a:t>
          </a:r>
          <a:endParaRPr lang="en-US" dirty="0"/>
        </a:p>
      </dgm:t>
    </dgm:pt>
    <dgm:pt modelId="{EF5882A0-5B6D-4BC0-8D86-057D9A68D782}" type="parTrans" cxnId="{3ADC96E7-0859-49FB-A9D6-2772F54C8619}">
      <dgm:prSet/>
      <dgm:spPr/>
      <dgm:t>
        <a:bodyPr/>
        <a:lstStyle/>
        <a:p>
          <a:endParaRPr lang="en-US"/>
        </a:p>
      </dgm:t>
    </dgm:pt>
    <dgm:pt modelId="{A2EAE0FC-70B4-4C90-B3DC-633C647EC8F4}" type="sibTrans" cxnId="{3ADC96E7-0859-49FB-A9D6-2772F54C8619}">
      <dgm:prSet/>
      <dgm:spPr/>
      <dgm:t>
        <a:bodyPr/>
        <a:lstStyle/>
        <a:p>
          <a:endParaRPr lang="en-US"/>
        </a:p>
      </dgm:t>
    </dgm:pt>
    <dgm:pt modelId="{2B6E8B8D-E132-45E6-882D-8D3BFFAC0D82}">
      <dgm:prSet phldrT="[Text]"/>
      <dgm:spPr/>
      <dgm:t>
        <a:bodyPr/>
        <a:lstStyle/>
        <a:p>
          <a:r>
            <a:rPr lang="hu-HU" dirty="0" smtClean="0"/>
            <a:t>Incremental Evalution of Effective Permissions</a:t>
          </a:r>
          <a:endParaRPr lang="en-US" dirty="0"/>
        </a:p>
      </dgm:t>
    </dgm:pt>
    <dgm:pt modelId="{2E79A08B-2F31-4848-9C1F-CDE063537D9E}" type="parTrans" cxnId="{D43620E9-06AF-47D0-A390-038ECFC02E81}">
      <dgm:prSet/>
      <dgm:spPr/>
      <dgm:t>
        <a:bodyPr/>
        <a:lstStyle/>
        <a:p>
          <a:endParaRPr lang="en-US"/>
        </a:p>
      </dgm:t>
    </dgm:pt>
    <dgm:pt modelId="{A7FBD5E5-8573-4460-B129-0D6377637FC4}" type="sibTrans" cxnId="{D43620E9-06AF-47D0-A390-038ECFC02E81}">
      <dgm:prSet/>
      <dgm:spPr/>
      <dgm:t>
        <a:bodyPr/>
        <a:lstStyle/>
        <a:p>
          <a:endParaRPr lang="en-US"/>
        </a:p>
      </dgm:t>
    </dgm:pt>
    <dgm:pt modelId="{A4CA071D-EA0F-4C4A-847E-FFE499188AE0}" type="pres">
      <dgm:prSet presAssocID="{CA42EAB6-2A6E-4E07-9670-1D5E02279EB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422AD2E-22A7-4705-A582-8AF985624F4F}" type="pres">
      <dgm:prSet presAssocID="{CA42EAB6-2A6E-4E07-9670-1D5E02279EB3}" presName="Name1" presStyleCnt="0"/>
      <dgm:spPr/>
    </dgm:pt>
    <dgm:pt modelId="{DD0206CE-7EA3-411F-9C94-BDA9302822C6}" type="pres">
      <dgm:prSet presAssocID="{CA42EAB6-2A6E-4E07-9670-1D5E02279EB3}" presName="cycle" presStyleCnt="0"/>
      <dgm:spPr/>
    </dgm:pt>
    <dgm:pt modelId="{D013FEB2-72B6-4794-A010-13F53EE39C56}" type="pres">
      <dgm:prSet presAssocID="{CA42EAB6-2A6E-4E07-9670-1D5E02279EB3}" presName="srcNode" presStyleLbl="node1" presStyleIdx="0" presStyleCnt="3"/>
      <dgm:spPr/>
    </dgm:pt>
    <dgm:pt modelId="{E9236131-9873-46AE-8EC3-0B721AFDCEF9}" type="pres">
      <dgm:prSet presAssocID="{CA42EAB6-2A6E-4E07-9670-1D5E02279EB3}" presName="conn" presStyleLbl="parChTrans1D2" presStyleIdx="0" presStyleCnt="1"/>
      <dgm:spPr/>
      <dgm:t>
        <a:bodyPr/>
        <a:lstStyle/>
        <a:p>
          <a:endParaRPr lang="en-US"/>
        </a:p>
      </dgm:t>
    </dgm:pt>
    <dgm:pt modelId="{7F426A3B-7805-417D-AD34-6243F54670EA}" type="pres">
      <dgm:prSet presAssocID="{CA42EAB6-2A6E-4E07-9670-1D5E02279EB3}" presName="extraNode" presStyleLbl="node1" presStyleIdx="0" presStyleCnt="3"/>
      <dgm:spPr/>
    </dgm:pt>
    <dgm:pt modelId="{C6C3FD9A-3614-4A1C-AC1D-E0CE8E9B332C}" type="pres">
      <dgm:prSet presAssocID="{CA42EAB6-2A6E-4E07-9670-1D5E02279EB3}" presName="dstNode" presStyleLbl="node1" presStyleIdx="0" presStyleCnt="3"/>
      <dgm:spPr/>
    </dgm:pt>
    <dgm:pt modelId="{9BA40628-F854-4259-B497-B4832F27C854}" type="pres">
      <dgm:prSet presAssocID="{021AC641-888B-4AB9-A7F2-8E0DCA98E9A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9AEAC-3FE2-441D-BBF1-D25E517C02CB}" type="pres">
      <dgm:prSet presAssocID="{021AC641-888B-4AB9-A7F2-8E0DCA98E9A9}" presName="accent_1" presStyleCnt="0"/>
      <dgm:spPr/>
    </dgm:pt>
    <dgm:pt modelId="{0E8A1D55-813E-4169-A9A6-FCAAAF83690B}" type="pres">
      <dgm:prSet presAssocID="{021AC641-888B-4AB9-A7F2-8E0DCA98E9A9}" presName="accentRepeatNode" presStyleLbl="solidFgAcc1" presStyleIdx="0" presStyleCnt="3"/>
      <dgm:spPr/>
    </dgm:pt>
    <dgm:pt modelId="{55D74959-49D1-4829-A19F-856A769ECAA2}" type="pres">
      <dgm:prSet presAssocID="{11D0A843-1910-48B3-B269-E81CCC5FB8D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5EDA8-0CF8-45E9-851A-6B3259FBF531}" type="pres">
      <dgm:prSet presAssocID="{11D0A843-1910-48B3-B269-E81CCC5FB8D6}" presName="accent_2" presStyleCnt="0"/>
      <dgm:spPr/>
    </dgm:pt>
    <dgm:pt modelId="{E92B8287-A6AD-4D5F-BC4E-544617A5B6F9}" type="pres">
      <dgm:prSet presAssocID="{11D0A843-1910-48B3-B269-E81CCC5FB8D6}" presName="accentRepeatNode" presStyleLbl="solidFgAcc1" presStyleIdx="1" presStyleCnt="3"/>
      <dgm:spPr/>
    </dgm:pt>
    <dgm:pt modelId="{91329A6D-D567-421D-ADCE-BEFF6D4B41AE}" type="pres">
      <dgm:prSet presAssocID="{2B6E8B8D-E132-45E6-882D-8D3BFFAC0D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A9BD8-FD7D-4627-BF06-8EB61D19DBAF}" type="pres">
      <dgm:prSet presAssocID="{2B6E8B8D-E132-45E6-882D-8D3BFFAC0D82}" presName="accent_3" presStyleCnt="0"/>
      <dgm:spPr/>
    </dgm:pt>
    <dgm:pt modelId="{7803C167-899C-4173-98E7-C423ADCA5A57}" type="pres">
      <dgm:prSet presAssocID="{2B6E8B8D-E132-45E6-882D-8D3BFFAC0D82}" presName="accentRepeatNode" presStyleLbl="solidFgAcc1" presStyleIdx="2" presStyleCnt="3"/>
      <dgm:spPr/>
    </dgm:pt>
  </dgm:ptLst>
  <dgm:cxnLst>
    <dgm:cxn modelId="{3ADC96E7-0859-49FB-A9D6-2772F54C8619}" srcId="{CA42EAB6-2A6E-4E07-9670-1D5E02279EB3}" destId="{11D0A843-1910-48B3-B269-E81CCC5FB8D6}" srcOrd="1" destOrd="0" parTransId="{EF5882A0-5B6D-4BC0-8D86-057D9A68D782}" sibTransId="{A2EAE0FC-70B4-4C90-B3DC-633C647EC8F4}"/>
    <dgm:cxn modelId="{2F7DCE4E-C8B9-4CEA-9ED7-B3FFE10CC0C4}" type="presOf" srcId="{11D0A843-1910-48B3-B269-E81CCC5FB8D6}" destId="{55D74959-49D1-4829-A19F-856A769ECAA2}" srcOrd="0" destOrd="0" presId="urn:microsoft.com/office/officeart/2008/layout/VerticalCurvedList"/>
    <dgm:cxn modelId="{FFCDC2A1-25A3-43FE-AA8B-848DB6A7FE10}" type="presOf" srcId="{D352CAC4-9B17-419E-A8B4-9F137B4A2673}" destId="{E9236131-9873-46AE-8EC3-0B721AFDCEF9}" srcOrd="0" destOrd="0" presId="urn:microsoft.com/office/officeart/2008/layout/VerticalCurvedList"/>
    <dgm:cxn modelId="{D43620E9-06AF-47D0-A390-038ECFC02E81}" srcId="{CA42EAB6-2A6E-4E07-9670-1D5E02279EB3}" destId="{2B6E8B8D-E132-45E6-882D-8D3BFFAC0D82}" srcOrd="2" destOrd="0" parTransId="{2E79A08B-2F31-4848-9C1F-CDE063537D9E}" sibTransId="{A7FBD5E5-8573-4460-B129-0D6377637FC4}"/>
    <dgm:cxn modelId="{E2FBCEA4-35AB-4F35-8C27-DEA23DF89157}" type="presOf" srcId="{CA42EAB6-2A6E-4E07-9670-1D5E02279EB3}" destId="{A4CA071D-EA0F-4C4A-847E-FFE499188AE0}" srcOrd="0" destOrd="0" presId="urn:microsoft.com/office/officeart/2008/layout/VerticalCurvedList"/>
    <dgm:cxn modelId="{E822FC39-4147-43F3-9D49-E377518E87F5}" type="presOf" srcId="{2B6E8B8D-E132-45E6-882D-8D3BFFAC0D82}" destId="{91329A6D-D567-421D-ADCE-BEFF6D4B41AE}" srcOrd="0" destOrd="0" presId="urn:microsoft.com/office/officeart/2008/layout/VerticalCurvedList"/>
    <dgm:cxn modelId="{F52DE1C1-F456-47F2-85C8-A9ED09EABDED}" srcId="{CA42EAB6-2A6E-4E07-9670-1D5E02279EB3}" destId="{021AC641-888B-4AB9-A7F2-8E0DCA98E9A9}" srcOrd="0" destOrd="0" parTransId="{8F6EE4B2-E12E-4824-BAA7-AB54741082E5}" sibTransId="{D352CAC4-9B17-419E-A8B4-9F137B4A2673}"/>
    <dgm:cxn modelId="{BFA86615-2FBC-4E2C-84BE-135D7186BBDD}" type="presOf" srcId="{021AC641-888B-4AB9-A7F2-8E0DCA98E9A9}" destId="{9BA40628-F854-4259-B497-B4832F27C854}" srcOrd="0" destOrd="0" presId="urn:microsoft.com/office/officeart/2008/layout/VerticalCurvedList"/>
    <dgm:cxn modelId="{52A94D7B-3031-4190-A081-18567F59F278}" type="presParOf" srcId="{A4CA071D-EA0F-4C4A-847E-FFE499188AE0}" destId="{5422AD2E-22A7-4705-A582-8AF985624F4F}" srcOrd="0" destOrd="0" presId="urn:microsoft.com/office/officeart/2008/layout/VerticalCurvedList"/>
    <dgm:cxn modelId="{380C535F-7674-4EB6-88D7-B7B45D79C4EF}" type="presParOf" srcId="{5422AD2E-22A7-4705-A582-8AF985624F4F}" destId="{DD0206CE-7EA3-411F-9C94-BDA9302822C6}" srcOrd="0" destOrd="0" presId="urn:microsoft.com/office/officeart/2008/layout/VerticalCurvedList"/>
    <dgm:cxn modelId="{B3C806C9-CC3C-4137-888B-B730E7CAE9DF}" type="presParOf" srcId="{DD0206CE-7EA3-411F-9C94-BDA9302822C6}" destId="{D013FEB2-72B6-4794-A010-13F53EE39C56}" srcOrd="0" destOrd="0" presId="urn:microsoft.com/office/officeart/2008/layout/VerticalCurvedList"/>
    <dgm:cxn modelId="{ACD62FC0-89BA-4A0A-82D2-8627257AEBD4}" type="presParOf" srcId="{DD0206CE-7EA3-411F-9C94-BDA9302822C6}" destId="{E9236131-9873-46AE-8EC3-0B721AFDCEF9}" srcOrd="1" destOrd="0" presId="urn:microsoft.com/office/officeart/2008/layout/VerticalCurvedList"/>
    <dgm:cxn modelId="{81C6D1B9-2F94-498B-9C07-B1E38253FC9C}" type="presParOf" srcId="{DD0206CE-7EA3-411F-9C94-BDA9302822C6}" destId="{7F426A3B-7805-417D-AD34-6243F54670EA}" srcOrd="2" destOrd="0" presId="urn:microsoft.com/office/officeart/2008/layout/VerticalCurvedList"/>
    <dgm:cxn modelId="{46D324CB-56CA-4338-8DB9-2AB59DB3BBA6}" type="presParOf" srcId="{DD0206CE-7EA3-411F-9C94-BDA9302822C6}" destId="{C6C3FD9A-3614-4A1C-AC1D-E0CE8E9B332C}" srcOrd="3" destOrd="0" presId="urn:microsoft.com/office/officeart/2008/layout/VerticalCurvedList"/>
    <dgm:cxn modelId="{CD7839D3-A71B-427A-A2D2-CF93D9E48927}" type="presParOf" srcId="{5422AD2E-22A7-4705-A582-8AF985624F4F}" destId="{9BA40628-F854-4259-B497-B4832F27C854}" srcOrd="1" destOrd="0" presId="urn:microsoft.com/office/officeart/2008/layout/VerticalCurvedList"/>
    <dgm:cxn modelId="{7D4D65A1-35EC-4540-B938-052CB563C65C}" type="presParOf" srcId="{5422AD2E-22A7-4705-A582-8AF985624F4F}" destId="{EC89AEAC-3FE2-441D-BBF1-D25E517C02CB}" srcOrd="2" destOrd="0" presId="urn:microsoft.com/office/officeart/2008/layout/VerticalCurvedList"/>
    <dgm:cxn modelId="{89BD99DF-98BB-4F46-9E1F-714C01319BED}" type="presParOf" srcId="{EC89AEAC-3FE2-441D-BBF1-D25E517C02CB}" destId="{0E8A1D55-813E-4169-A9A6-FCAAAF83690B}" srcOrd="0" destOrd="0" presId="urn:microsoft.com/office/officeart/2008/layout/VerticalCurvedList"/>
    <dgm:cxn modelId="{15E8001B-2262-47A5-A8EB-CBBF856F6F8C}" type="presParOf" srcId="{5422AD2E-22A7-4705-A582-8AF985624F4F}" destId="{55D74959-49D1-4829-A19F-856A769ECAA2}" srcOrd="3" destOrd="0" presId="urn:microsoft.com/office/officeart/2008/layout/VerticalCurvedList"/>
    <dgm:cxn modelId="{1F3C3786-5DD7-4E8C-9078-B557B2E52013}" type="presParOf" srcId="{5422AD2E-22A7-4705-A582-8AF985624F4F}" destId="{CC55EDA8-0CF8-45E9-851A-6B3259FBF531}" srcOrd="4" destOrd="0" presId="urn:microsoft.com/office/officeart/2008/layout/VerticalCurvedList"/>
    <dgm:cxn modelId="{3BD504A0-1898-4F51-A9E4-97C606E69881}" type="presParOf" srcId="{CC55EDA8-0CF8-45E9-851A-6B3259FBF531}" destId="{E92B8287-A6AD-4D5F-BC4E-544617A5B6F9}" srcOrd="0" destOrd="0" presId="urn:microsoft.com/office/officeart/2008/layout/VerticalCurvedList"/>
    <dgm:cxn modelId="{CB80945D-2D83-4B38-9B26-B3853C88894B}" type="presParOf" srcId="{5422AD2E-22A7-4705-A582-8AF985624F4F}" destId="{91329A6D-D567-421D-ADCE-BEFF6D4B41AE}" srcOrd="5" destOrd="0" presId="urn:microsoft.com/office/officeart/2008/layout/VerticalCurvedList"/>
    <dgm:cxn modelId="{7F780A0A-4BB2-4B82-8169-C2E3343BB397}" type="presParOf" srcId="{5422AD2E-22A7-4705-A582-8AF985624F4F}" destId="{C98A9BD8-FD7D-4627-BF06-8EB61D19DBAF}" srcOrd="6" destOrd="0" presId="urn:microsoft.com/office/officeart/2008/layout/VerticalCurvedList"/>
    <dgm:cxn modelId="{349B3079-AFDB-4B9B-AABD-2AF918745ECB}" type="presParOf" srcId="{C98A9BD8-FD7D-4627-BF06-8EB61D19DBAF}" destId="{7803C167-899C-4173-98E7-C423ADCA5A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/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04E6F4-5D45-457A-B5F1-7C0B2166B151}" type="doc">
      <dgm:prSet loTypeId="urn:microsoft.com/office/officeart/2005/8/layout/vList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BC6F8-F4F2-431F-BF3E-6D351ADACF97}">
      <dgm:prSet phldrT="[Text]" custT="1"/>
      <dgm:spPr>
        <a:ln w="76200">
          <a:noFill/>
        </a:ln>
      </dgm:spPr>
      <dgm:t>
        <a:bodyPr/>
        <a:lstStyle/>
        <a:p>
          <a:endParaRPr lang="en-US" sz="2400" dirty="0"/>
        </a:p>
      </dgm:t>
    </dgm:pt>
    <dgm:pt modelId="{F2ED5A70-0383-4273-AEC1-51733A8820CE}" type="parTrans" cxnId="{501948F9-3487-4F43-9D1E-BAB96A6F51E5}">
      <dgm:prSet/>
      <dgm:spPr/>
      <dgm:t>
        <a:bodyPr/>
        <a:lstStyle/>
        <a:p>
          <a:endParaRPr lang="en-US"/>
        </a:p>
      </dgm:t>
    </dgm:pt>
    <dgm:pt modelId="{C2E1DADD-2ADC-4515-8A44-C5D4D1F7066F}" type="sibTrans" cxnId="{501948F9-3487-4F43-9D1E-BAB96A6F51E5}">
      <dgm:prSet/>
      <dgm:spPr/>
      <dgm:t>
        <a:bodyPr/>
        <a:lstStyle/>
        <a:p>
          <a:endParaRPr lang="en-US"/>
        </a:p>
      </dgm:t>
    </dgm:pt>
    <dgm:pt modelId="{AB8676AB-8DE5-4FFB-B7D7-BF2D8B19C7E1}">
      <dgm:prSet phldrT="[Text]" custT="1"/>
      <dgm:spPr>
        <a:ln w="76200">
          <a:solidFill>
            <a:srgbClr val="C00000"/>
          </a:solidFill>
        </a:ln>
      </dgm:spPr>
      <dgm:t>
        <a:bodyPr/>
        <a:lstStyle/>
        <a:p>
          <a:endParaRPr lang="en-US" sz="2400" dirty="0"/>
        </a:p>
      </dgm:t>
    </dgm:pt>
    <dgm:pt modelId="{E4B69A74-F1CF-48E0-81CE-3138A6B3D2A5}" type="parTrans" cxnId="{F7A313C4-794D-488D-BFC0-99E641594899}">
      <dgm:prSet/>
      <dgm:spPr/>
      <dgm:t>
        <a:bodyPr/>
        <a:lstStyle/>
        <a:p>
          <a:endParaRPr lang="en-US"/>
        </a:p>
      </dgm:t>
    </dgm:pt>
    <dgm:pt modelId="{EE6968B6-2CEA-4D16-8642-9427CC64A1D0}" type="sibTrans" cxnId="{F7A313C4-794D-488D-BFC0-99E641594899}">
      <dgm:prSet/>
      <dgm:spPr/>
      <dgm:t>
        <a:bodyPr/>
        <a:lstStyle/>
        <a:p>
          <a:endParaRPr lang="en-US"/>
        </a:p>
      </dgm:t>
    </dgm:pt>
    <dgm:pt modelId="{81EE0E93-1D97-4049-B21A-3BFAE8AD7F43}">
      <dgm:prSet phldrT="[Text]" custT="1"/>
      <dgm:spPr/>
      <dgm:t>
        <a:bodyPr/>
        <a:lstStyle/>
        <a:p>
          <a:endParaRPr lang="en-US" sz="2400" dirty="0"/>
        </a:p>
      </dgm:t>
    </dgm:pt>
    <dgm:pt modelId="{4A703881-E0EA-4A32-B8E9-B73CFFC7F410}" type="parTrans" cxnId="{60E79E3A-9D90-4FB0-98A7-F95D7D3B6598}">
      <dgm:prSet/>
      <dgm:spPr/>
      <dgm:t>
        <a:bodyPr/>
        <a:lstStyle/>
        <a:p>
          <a:endParaRPr lang="en-US"/>
        </a:p>
      </dgm:t>
    </dgm:pt>
    <dgm:pt modelId="{615089D5-93AF-4A56-B22A-21D853B10F31}" type="sibTrans" cxnId="{60E79E3A-9D90-4FB0-98A7-F95D7D3B6598}">
      <dgm:prSet/>
      <dgm:spPr/>
      <dgm:t>
        <a:bodyPr/>
        <a:lstStyle/>
        <a:p>
          <a:endParaRPr lang="en-US"/>
        </a:p>
      </dgm:t>
    </dgm:pt>
    <dgm:pt modelId="{9A92C4E3-5392-4FDB-8508-6294F4413527}" type="pres">
      <dgm:prSet presAssocID="{8F04E6F4-5D45-457A-B5F1-7C0B2166B15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F24872-6753-4133-80EA-2E00D9F8E71C}" type="pres">
      <dgm:prSet presAssocID="{986BC6F8-F4F2-431F-BF3E-6D351ADACF97}" presName="comp" presStyleCnt="0"/>
      <dgm:spPr/>
    </dgm:pt>
    <dgm:pt modelId="{C3F38BBA-5D50-4606-A031-D6903A30344F}" type="pres">
      <dgm:prSet presAssocID="{986BC6F8-F4F2-431F-BF3E-6D351ADACF97}" presName="box" presStyleLbl="node1" presStyleIdx="0" presStyleCnt="3"/>
      <dgm:spPr/>
      <dgm:t>
        <a:bodyPr/>
        <a:lstStyle/>
        <a:p>
          <a:endParaRPr lang="en-US"/>
        </a:p>
      </dgm:t>
    </dgm:pt>
    <dgm:pt modelId="{C149CA13-70B1-4F30-B8BC-B0C1F0A48FF6}" type="pres">
      <dgm:prSet presAssocID="{986BC6F8-F4F2-431F-BF3E-6D351ADACF9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n-US"/>
        </a:p>
      </dgm:t>
    </dgm:pt>
    <dgm:pt modelId="{C7B40A30-9AE8-4ECD-99B9-3C8D096523F4}" type="pres">
      <dgm:prSet presAssocID="{986BC6F8-F4F2-431F-BF3E-6D351ADACF9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DCF81-32B2-460C-8067-FAE4C1A8FC96}" type="pres">
      <dgm:prSet presAssocID="{C2E1DADD-2ADC-4515-8A44-C5D4D1F7066F}" presName="spacer" presStyleCnt="0"/>
      <dgm:spPr/>
    </dgm:pt>
    <dgm:pt modelId="{397E0874-BDFC-4B57-9FF4-678F49C2B969}" type="pres">
      <dgm:prSet presAssocID="{AB8676AB-8DE5-4FFB-B7D7-BF2D8B19C7E1}" presName="comp" presStyleCnt="0"/>
      <dgm:spPr/>
    </dgm:pt>
    <dgm:pt modelId="{587CE2DF-6641-4D97-AEE9-E392437B141B}" type="pres">
      <dgm:prSet presAssocID="{AB8676AB-8DE5-4FFB-B7D7-BF2D8B19C7E1}" presName="box" presStyleLbl="node1" presStyleIdx="1" presStyleCnt="3"/>
      <dgm:spPr/>
      <dgm:t>
        <a:bodyPr/>
        <a:lstStyle/>
        <a:p>
          <a:endParaRPr lang="en-US"/>
        </a:p>
      </dgm:t>
    </dgm:pt>
    <dgm:pt modelId="{080D4013-1C33-49FB-9BC4-FF0099F38F7E}" type="pres">
      <dgm:prSet presAssocID="{AB8676AB-8DE5-4FFB-B7D7-BF2D8B19C7E1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  <dgm:t>
        <a:bodyPr/>
        <a:lstStyle/>
        <a:p>
          <a:endParaRPr lang="en-US"/>
        </a:p>
      </dgm:t>
    </dgm:pt>
    <dgm:pt modelId="{F27D06DF-1151-46AB-B617-E6FB9F6F9228}" type="pres">
      <dgm:prSet presAssocID="{AB8676AB-8DE5-4FFB-B7D7-BF2D8B19C7E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A1AAE-1BC3-4083-8697-D4F7A37EC1E1}" type="pres">
      <dgm:prSet presAssocID="{EE6968B6-2CEA-4D16-8642-9427CC64A1D0}" presName="spacer" presStyleCnt="0"/>
      <dgm:spPr/>
    </dgm:pt>
    <dgm:pt modelId="{D64B31FC-FBCB-417A-B3C9-D41CEAE20BCD}" type="pres">
      <dgm:prSet presAssocID="{81EE0E93-1D97-4049-B21A-3BFAE8AD7F43}" presName="comp" presStyleCnt="0"/>
      <dgm:spPr/>
    </dgm:pt>
    <dgm:pt modelId="{ECF95960-2017-4523-A4F4-B47B7967C787}" type="pres">
      <dgm:prSet presAssocID="{81EE0E93-1D97-4049-B21A-3BFAE8AD7F43}" presName="box" presStyleLbl="node1" presStyleIdx="2" presStyleCnt="3"/>
      <dgm:spPr/>
      <dgm:t>
        <a:bodyPr/>
        <a:lstStyle/>
        <a:p>
          <a:endParaRPr lang="en-US"/>
        </a:p>
      </dgm:t>
    </dgm:pt>
    <dgm:pt modelId="{B2096293-176F-48A3-982B-5966C0217E0E}" type="pres">
      <dgm:prSet presAssocID="{81EE0E93-1D97-4049-B21A-3BFAE8AD7F4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72EB9464-2682-47D2-9CE1-D157D8FF81A6}" type="pres">
      <dgm:prSet presAssocID="{81EE0E93-1D97-4049-B21A-3BFAE8AD7F4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9476-C921-42EA-8651-76A6443711B2}" type="presOf" srcId="{81EE0E93-1D97-4049-B21A-3BFAE8AD7F43}" destId="{72EB9464-2682-47D2-9CE1-D157D8FF81A6}" srcOrd="1" destOrd="0" presId="urn:microsoft.com/office/officeart/2005/8/layout/vList4"/>
    <dgm:cxn modelId="{F7A313C4-794D-488D-BFC0-99E641594899}" srcId="{8F04E6F4-5D45-457A-B5F1-7C0B2166B151}" destId="{AB8676AB-8DE5-4FFB-B7D7-BF2D8B19C7E1}" srcOrd="1" destOrd="0" parTransId="{E4B69A74-F1CF-48E0-81CE-3138A6B3D2A5}" sibTransId="{EE6968B6-2CEA-4D16-8642-9427CC64A1D0}"/>
    <dgm:cxn modelId="{7963D233-EE8E-4A8D-B2AA-77340480DE06}" type="presOf" srcId="{81EE0E93-1D97-4049-B21A-3BFAE8AD7F43}" destId="{ECF95960-2017-4523-A4F4-B47B7967C787}" srcOrd="0" destOrd="0" presId="urn:microsoft.com/office/officeart/2005/8/layout/vList4"/>
    <dgm:cxn modelId="{501948F9-3487-4F43-9D1E-BAB96A6F51E5}" srcId="{8F04E6F4-5D45-457A-B5F1-7C0B2166B151}" destId="{986BC6F8-F4F2-431F-BF3E-6D351ADACF97}" srcOrd="0" destOrd="0" parTransId="{F2ED5A70-0383-4273-AEC1-51733A8820CE}" sibTransId="{C2E1DADD-2ADC-4515-8A44-C5D4D1F7066F}"/>
    <dgm:cxn modelId="{E20BDF9E-50AE-4719-9371-3A06F4F04E44}" type="presOf" srcId="{AB8676AB-8DE5-4FFB-B7D7-BF2D8B19C7E1}" destId="{F27D06DF-1151-46AB-B617-E6FB9F6F9228}" srcOrd="1" destOrd="0" presId="urn:microsoft.com/office/officeart/2005/8/layout/vList4"/>
    <dgm:cxn modelId="{223D4A14-7FD2-416C-B316-8F5283B1D865}" type="presOf" srcId="{986BC6F8-F4F2-431F-BF3E-6D351ADACF97}" destId="{C3F38BBA-5D50-4606-A031-D6903A30344F}" srcOrd="0" destOrd="0" presId="urn:microsoft.com/office/officeart/2005/8/layout/vList4"/>
    <dgm:cxn modelId="{A42A282A-A751-4112-A038-94B11F06A31E}" type="presOf" srcId="{986BC6F8-F4F2-431F-BF3E-6D351ADACF97}" destId="{C7B40A30-9AE8-4ECD-99B9-3C8D096523F4}" srcOrd="1" destOrd="0" presId="urn:microsoft.com/office/officeart/2005/8/layout/vList4"/>
    <dgm:cxn modelId="{8854C447-CC31-4B92-8D1D-77E1091D3DA6}" type="presOf" srcId="{8F04E6F4-5D45-457A-B5F1-7C0B2166B151}" destId="{9A92C4E3-5392-4FDB-8508-6294F4413527}" srcOrd="0" destOrd="0" presId="urn:microsoft.com/office/officeart/2005/8/layout/vList4"/>
    <dgm:cxn modelId="{78A128A6-2560-4162-A148-4F9EF1BB19AE}" type="presOf" srcId="{AB8676AB-8DE5-4FFB-B7D7-BF2D8B19C7E1}" destId="{587CE2DF-6641-4D97-AEE9-E392437B141B}" srcOrd="0" destOrd="0" presId="urn:microsoft.com/office/officeart/2005/8/layout/vList4"/>
    <dgm:cxn modelId="{60E79E3A-9D90-4FB0-98A7-F95D7D3B6598}" srcId="{8F04E6F4-5D45-457A-B5F1-7C0B2166B151}" destId="{81EE0E93-1D97-4049-B21A-3BFAE8AD7F43}" srcOrd="2" destOrd="0" parTransId="{4A703881-E0EA-4A32-B8E9-B73CFFC7F410}" sibTransId="{615089D5-93AF-4A56-B22A-21D853B10F31}"/>
    <dgm:cxn modelId="{811FCFEA-0DF9-4CD2-B402-E3E6EC1E4E99}" type="presParOf" srcId="{9A92C4E3-5392-4FDB-8508-6294F4413527}" destId="{6EF24872-6753-4133-80EA-2E00D9F8E71C}" srcOrd="0" destOrd="0" presId="urn:microsoft.com/office/officeart/2005/8/layout/vList4"/>
    <dgm:cxn modelId="{69EF3E3D-5A48-4327-BC74-CFC2B2AFEBFC}" type="presParOf" srcId="{6EF24872-6753-4133-80EA-2E00D9F8E71C}" destId="{C3F38BBA-5D50-4606-A031-D6903A30344F}" srcOrd="0" destOrd="0" presId="urn:microsoft.com/office/officeart/2005/8/layout/vList4"/>
    <dgm:cxn modelId="{D020EE1F-69AB-478C-8F21-53432CEBAE3F}" type="presParOf" srcId="{6EF24872-6753-4133-80EA-2E00D9F8E71C}" destId="{C149CA13-70B1-4F30-B8BC-B0C1F0A48FF6}" srcOrd="1" destOrd="0" presId="urn:microsoft.com/office/officeart/2005/8/layout/vList4"/>
    <dgm:cxn modelId="{DE7C010B-42D8-426E-A7B8-DFE6D801DCDF}" type="presParOf" srcId="{6EF24872-6753-4133-80EA-2E00D9F8E71C}" destId="{C7B40A30-9AE8-4ECD-99B9-3C8D096523F4}" srcOrd="2" destOrd="0" presId="urn:microsoft.com/office/officeart/2005/8/layout/vList4"/>
    <dgm:cxn modelId="{57FDF518-FA21-45B4-9D5D-B2A04EB6A17F}" type="presParOf" srcId="{9A92C4E3-5392-4FDB-8508-6294F4413527}" destId="{B55DCF81-32B2-460C-8067-FAE4C1A8FC96}" srcOrd="1" destOrd="0" presId="urn:microsoft.com/office/officeart/2005/8/layout/vList4"/>
    <dgm:cxn modelId="{FC26914E-FADA-4B28-9324-05E79CB23F46}" type="presParOf" srcId="{9A92C4E3-5392-4FDB-8508-6294F4413527}" destId="{397E0874-BDFC-4B57-9FF4-678F49C2B969}" srcOrd="2" destOrd="0" presId="urn:microsoft.com/office/officeart/2005/8/layout/vList4"/>
    <dgm:cxn modelId="{E3E9D67B-C7E6-4982-BFE2-DBF156E8737A}" type="presParOf" srcId="{397E0874-BDFC-4B57-9FF4-678F49C2B969}" destId="{587CE2DF-6641-4D97-AEE9-E392437B141B}" srcOrd="0" destOrd="0" presId="urn:microsoft.com/office/officeart/2005/8/layout/vList4"/>
    <dgm:cxn modelId="{4892B5FE-28EA-4E55-88BD-322B33043907}" type="presParOf" srcId="{397E0874-BDFC-4B57-9FF4-678F49C2B969}" destId="{080D4013-1C33-49FB-9BC4-FF0099F38F7E}" srcOrd="1" destOrd="0" presId="urn:microsoft.com/office/officeart/2005/8/layout/vList4"/>
    <dgm:cxn modelId="{2458B1D4-AFD6-430E-A20B-6F73BEAD313F}" type="presParOf" srcId="{397E0874-BDFC-4B57-9FF4-678F49C2B969}" destId="{F27D06DF-1151-46AB-B617-E6FB9F6F9228}" srcOrd="2" destOrd="0" presId="urn:microsoft.com/office/officeart/2005/8/layout/vList4"/>
    <dgm:cxn modelId="{37590152-9F9B-414A-9898-257EDAEAD5D5}" type="presParOf" srcId="{9A92C4E3-5392-4FDB-8508-6294F4413527}" destId="{CC9A1AAE-1BC3-4083-8697-D4F7A37EC1E1}" srcOrd="3" destOrd="0" presId="urn:microsoft.com/office/officeart/2005/8/layout/vList4"/>
    <dgm:cxn modelId="{5F98B84A-F014-4E9A-B18F-D6DDB8897927}" type="presParOf" srcId="{9A92C4E3-5392-4FDB-8508-6294F4413527}" destId="{D64B31FC-FBCB-417A-B3C9-D41CEAE20BCD}" srcOrd="4" destOrd="0" presId="urn:microsoft.com/office/officeart/2005/8/layout/vList4"/>
    <dgm:cxn modelId="{2AF9004A-542B-4DDC-B7AA-CA17BDB83288}" type="presParOf" srcId="{D64B31FC-FBCB-417A-B3C9-D41CEAE20BCD}" destId="{ECF95960-2017-4523-A4F4-B47B7967C787}" srcOrd="0" destOrd="0" presId="urn:microsoft.com/office/officeart/2005/8/layout/vList4"/>
    <dgm:cxn modelId="{5710C181-B6AB-44E2-AB08-34806B823182}" type="presParOf" srcId="{D64B31FC-FBCB-417A-B3C9-D41CEAE20BCD}" destId="{B2096293-176F-48A3-982B-5966C0217E0E}" srcOrd="1" destOrd="0" presId="urn:microsoft.com/office/officeart/2005/8/layout/vList4"/>
    <dgm:cxn modelId="{F85A3A0D-261C-4D4F-8A98-CD4DD87E9B4F}" type="presParOf" srcId="{D64B31FC-FBCB-417A-B3C9-D41CEAE20BCD}" destId="{72EB9464-2682-47D2-9CE1-D157D8FF81A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latin typeface="Verdana" pitchFamily="34" charset="0"/>
            </a:rPr>
            <a:t>P</a:t>
          </a:r>
          <a:r>
            <a:rPr lang="en-US" sz="2400" kern="1200" dirty="0" err="1" smtClean="0">
              <a:latin typeface="Verdana" pitchFamily="34" charset="0"/>
            </a:rPr>
            <a:t>olicy</a:t>
          </a:r>
          <a:r>
            <a:rPr lang="en-US" sz="2400" kern="1200" dirty="0" smtClean="0">
              <a:latin typeface="Verdana" pitchFamily="34" charset="0"/>
            </a:rPr>
            <a:t> language </a:t>
          </a:r>
          <a:r>
            <a:rPr lang="hu-HU" sz="2400" kern="1200" dirty="0" smtClean="0">
              <a:latin typeface="Verdana" pitchFamily="34" charset="0"/>
            </a:rPr>
            <a:t>for Access Control Rules</a:t>
          </a: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latin typeface="Verdana" pitchFamily="34" charset="0"/>
            </a:rPr>
            <a:t>S</a:t>
          </a:r>
          <a:r>
            <a:rPr lang="en-US" sz="2400" kern="1200" dirty="0" err="1" smtClean="0">
              <a:latin typeface="Verdana" pitchFamily="34" charset="0"/>
            </a:rPr>
            <a:t>ynthesize</a:t>
          </a:r>
          <a:r>
            <a:rPr lang="en-US" sz="2400" kern="1200" dirty="0" smtClean="0">
              <a:latin typeface="Verdana" pitchFamily="34" charset="0"/>
            </a:rPr>
            <a:t> consistent</a:t>
          </a:r>
          <a:r>
            <a:rPr lang="hu-HU" sz="2400" kern="1200" dirty="0" smtClean="0">
              <a:latin typeface="Verdana" pitchFamily="34" charset="0"/>
            </a:rPr>
            <a:t> secured models</a:t>
          </a: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latin typeface="Verdana" pitchFamily="34" charset="0"/>
            </a:rPr>
            <a:t>Deterministic conflict resolution</a:t>
          </a: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6B7B3-FE97-491F-A185-8E65B76D2A4A}">
      <dsp:nvSpPr>
        <dsp:cNvPr id="0" name=""/>
        <dsp:cNvSpPr/>
      </dsp:nvSpPr>
      <dsp:spPr>
        <a:xfrm>
          <a:off x="1081" y="0"/>
          <a:ext cx="2811456" cy="29977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Anylizing Conflicts and Dependencies</a:t>
          </a:r>
          <a:endParaRPr lang="en-US" sz="2400" kern="1200" dirty="0"/>
        </a:p>
      </dsp:txBody>
      <dsp:txXfrm>
        <a:off x="1081" y="0"/>
        <a:ext cx="2811456" cy="899332"/>
      </dsp:txXfrm>
    </dsp:sp>
    <dsp:sp modelId="{22E70645-A3C8-4B4A-B55E-D2AA5AE70CD4}">
      <dsp:nvSpPr>
        <dsp:cNvPr id="0" name=""/>
        <dsp:cNvSpPr/>
      </dsp:nvSpPr>
      <dsp:spPr>
        <a:xfrm>
          <a:off x="282226" y="900211"/>
          <a:ext cx="2249165" cy="903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Operation types</a:t>
          </a:r>
          <a:endParaRPr lang="en-US" sz="1700" kern="1200" dirty="0"/>
        </a:p>
      </dsp:txBody>
      <dsp:txXfrm>
        <a:off x="308699" y="926684"/>
        <a:ext cx="2196219" cy="850924"/>
      </dsp:txXfrm>
    </dsp:sp>
    <dsp:sp modelId="{00F28C51-256E-4E2D-AA3F-570770E4E7F7}">
      <dsp:nvSpPr>
        <dsp:cNvPr id="0" name=""/>
        <dsp:cNvSpPr/>
      </dsp:nvSpPr>
      <dsp:spPr>
        <a:xfrm>
          <a:off x="282226" y="1943138"/>
          <a:ext cx="2249165" cy="903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Same/Different Assets</a:t>
          </a:r>
          <a:endParaRPr lang="en-US" sz="1700" kern="1200" dirty="0"/>
        </a:p>
      </dsp:txBody>
      <dsp:txXfrm>
        <a:off x="308699" y="1969611"/>
        <a:ext cx="2196219" cy="850924"/>
      </dsp:txXfrm>
    </dsp:sp>
    <dsp:sp modelId="{232ED872-6A6D-48D7-B720-829D070E2583}">
      <dsp:nvSpPr>
        <dsp:cNvPr id="0" name=""/>
        <dsp:cNvSpPr/>
      </dsp:nvSpPr>
      <dsp:spPr>
        <a:xfrm>
          <a:off x="3023396" y="0"/>
          <a:ext cx="2811456" cy="29977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Formal Treatment of Conflict Resolution</a:t>
          </a:r>
          <a:endParaRPr lang="en-US" sz="2400" kern="1200" dirty="0"/>
        </a:p>
      </dsp:txBody>
      <dsp:txXfrm>
        <a:off x="3023396" y="0"/>
        <a:ext cx="2811456" cy="899332"/>
      </dsp:txXfrm>
    </dsp:sp>
    <dsp:sp modelId="{EB8E700B-BC7D-423C-8592-FB8CD7C6B61E}">
      <dsp:nvSpPr>
        <dsp:cNvPr id="0" name=""/>
        <dsp:cNvSpPr/>
      </dsp:nvSpPr>
      <dsp:spPr>
        <a:xfrm>
          <a:off x="3304542" y="900211"/>
          <a:ext cx="2249165" cy="903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Internal Jud</a:t>
          </a:r>
          <a:r>
            <a:rPr lang="en-US" sz="1700" kern="1200" dirty="0" smtClean="0"/>
            <a:t>g</a:t>
          </a:r>
          <a:r>
            <a:rPr lang="hu-HU" sz="1700" kern="1200" dirty="0" smtClean="0"/>
            <a:t>ments</a:t>
          </a:r>
          <a:endParaRPr lang="en-US" sz="1700" kern="1200" dirty="0"/>
        </a:p>
      </dsp:txBody>
      <dsp:txXfrm>
        <a:off x="3331015" y="926684"/>
        <a:ext cx="2196219" cy="850924"/>
      </dsp:txXfrm>
    </dsp:sp>
    <dsp:sp modelId="{0D6BB6AF-D4D8-4320-8562-AC0C865373B1}">
      <dsp:nvSpPr>
        <dsp:cNvPr id="0" name=""/>
        <dsp:cNvSpPr/>
      </dsp:nvSpPr>
      <dsp:spPr>
        <a:xfrm>
          <a:off x="3304542" y="1943138"/>
          <a:ext cx="2249165" cy="903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Effective Permissions</a:t>
          </a:r>
          <a:endParaRPr lang="en-US" sz="1700" kern="1200" dirty="0"/>
        </a:p>
      </dsp:txBody>
      <dsp:txXfrm>
        <a:off x="3331015" y="1969611"/>
        <a:ext cx="2196219" cy="850924"/>
      </dsp:txXfrm>
    </dsp:sp>
    <dsp:sp modelId="{E2BD912C-F758-4469-958E-A89082EB575F}">
      <dsp:nvSpPr>
        <dsp:cNvPr id="0" name=""/>
        <dsp:cNvSpPr/>
      </dsp:nvSpPr>
      <dsp:spPr>
        <a:xfrm>
          <a:off x="6045712" y="0"/>
          <a:ext cx="2811456" cy="29977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Provided Algorithm</a:t>
          </a:r>
          <a:endParaRPr lang="en-US" sz="2400" kern="1200" dirty="0"/>
        </a:p>
      </dsp:txBody>
      <dsp:txXfrm>
        <a:off x="6045712" y="0"/>
        <a:ext cx="2811456" cy="899332"/>
      </dsp:txXfrm>
    </dsp:sp>
    <dsp:sp modelId="{1EFF2C37-48BC-456B-AFD9-FDA9B714C5EC}">
      <dsp:nvSpPr>
        <dsp:cNvPr id="0" name=""/>
        <dsp:cNvSpPr/>
      </dsp:nvSpPr>
      <dsp:spPr>
        <a:xfrm>
          <a:off x="6326858" y="899588"/>
          <a:ext cx="2249165" cy="588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Deterministic Resolution</a:t>
          </a:r>
          <a:endParaRPr lang="en-US" sz="1700" kern="1200" dirty="0"/>
        </a:p>
      </dsp:txBody>
      <dsp:txXfrm>
        <a:off x="6344108" y="916838"/>
        <a:ext cx="2214665" cy="554442"/>
      </dsp:txXfrm>
    </dsp:sp>
    <dsp:sp modelId="{E5C1685B-BECB-4726-AB50-E559219CEDA8}">
      <dsp:nvSpPr>
        <dsp:cNvPr id="0" name=""/>
        <dsp:cNvSpPr/>
      </dsp:nvSpPr>
      <dsp:spPr>
        <a:xfrm>
          <a:off x="6326858" y="1579138"/>
          <a:ext cx="2249165" cy="588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Consistent Secured Model</a:t>
          </a:r>
          <a:endParaRPr lang="en-US" sz="1700" kern="1200" dirty="0"/>
        </a:p>
      </dsp:txBody>
      <dsp:txXfrm>
        <a:off x="6344108" y="1596388"/>
        <a:ext cx="2214665" cy="554442"/>
      </dsp:txXfrm>
    </dsp:sp>
    <dsp:sp modelId="{E8541C5C-2628-49E8-8977-A01C61594E21}">
      <dsp:nvSpPr>
        <dsp:cNvPr id="0" name=""/>
        <dsp:cNvSpPr/>
      </dsp:nvSpPr>
      <dsp:spPr>
        <a:xfrm>
          <a:off x="6326858" y="2258688"/>
          <a:ext cx="2249165" cy="588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Fine-tuned Resolution</a:t>
          </a:r>
          <a:endParaRPr lang="en-US" sz="1700" kern="1200" dirty="0"/>
        </a:p>
      </dsp:txBody>
      <dsp:txXfrm>
        <a:off x="6344108" y="2275938"/>
        <a:ext cx="2214665" cy="55444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36131-9873-46AE-8EC3-0B721AFDCEF9}">
      <dsp:nvSpPr>
        <dsp:cNvPr id="0" name=""/>
        <dsp:cNvSpPr/>
      </dsp:nvSpPr>
      <dsp:spPr>
        <a:xfrm>
          <a:off x="-2952073" y="-454740"/>
          <a:ext cx="3521927" cy="3521927"/>
        </a:xfrm>
        <a:prstGeom prst="blockArc">
          <a:avLst>
            <a:gd name="adj1" fmla="val 18900000"/>
            <a:gd name="adj2" fmla="val 2700000"/>
            <a:gd name="adj3" fmla="val 61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40628-F854-4259-B497-B4832F27C854}">
      <dsp:nvSpPr>
        <dsp:cNvPr id="0" name=""/>
        <dsp:cNvSpPr/>
      </dsp:nvSpPr>
      <dsp:spPr>
        <a:xfrm>
          <a:off x="366398" y="261244"/>
          <a:ext cx="8491628" cy="5224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472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Provide </a:t>
          </a:r>
          <a:r>
            <a:rPr lang="en-US" sz="2700" kern="1200" dirty="0" smtClean="0"/>
            <a:t>detailed </a:t>
          </a:r>
          <a:r>
            <a:rPr lang="hu-HU" sz="2700" kern="1200" dirty="0" smtClean="0"/>
            <a:t>textual syntax for the language</a:t>
          </a:r>
          <a:endParaRPr lang="en-US" sz="2700" kern="1200" dirty="0"/>
        </a:p>
      </dsp:txBody>
      <dsp:txXfrm>
        <a:off x="366398" y="261244"/>
        <a:ext cx="8491628" cy="522489"/>
      </dsp:txXfrm>
    </dsp:sp>
    <dsp:sp modelId="{0E8A1D55-813E-4169-A9A6-FCAAAF83690B}">
      <dsp:nvSpPr>
        <dsp:cNvPr id="0" name=""/>
        <dsp:cNvSpPr/>
      </dsp:nvSpPr>
      <dsp:spPr>
        <a:xfrm>
          <a:off x="39842" y="195933"/>
          <a:ext cx="653111" cy="6531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D74959-49D1-4829-A19F-856A769ECAA2}">
      <dsp:nvSpPr>
        <dsp:cNvPr id="0" name=""/>
        <dsp:cNvSpPr/>
      </dsp:nvSpPr>
      <dsp:spPr>
        <a:xfrm>
          <a:off x="556323" y="1044978"/>
          <a:ext cx="8301703" cy="5224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472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Pre-select specific sets of options (like XACML) </a:t>
          </a:r>
          <a:endParaRPr lang="en-US" sz="2700" kern="1200" dirty="0"/>
        </a:p>
      </dsp:txBody>
      <dsp:txXfrm>
        <a:off x="556323" y="1044978"/>
        <a:ext cx="8301703" cy="522489"/>
      </dsp:txXfrm>
    </dsp:sp>
    <dsp:sp modelId="{E92B8287-A6AD-4D5F-BC4E-544617A5B6F9}">
      <dsp:nvSpPr>
        <dsp:cNvPr id="0" name=""/>
        <dsp:cNvSpPr/>
      </dsp:nvSpPr>
      <dsp:spPr>
        <a:xfrm>
          <a:off x="229767" y="979667"/>
          <a:ext cx="653111" cy="6531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329A6D-D567-421D-ADCE-BEFF6D4B41AE}">
      <dsp:nvSpPr>
        <dsp:cNvPr id="0" name=""/>
        <dsp:cNvSpPr/>
      </dsp:nvSpPr>
      <dsp:spPr>
        <a:xfrm>
          <a:off x="366398" y="1828712"/>
          <a:ext cx="8491628" cy="5224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472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700" kern="1200" dirty="0" smtClean="0"/>
            <a:t>Incremental Evalution of Effective Permissions</a:t>
          </a:r>
          <a:endParaRPr lang="en-US" sz="2700" kern="1200" dirty="0"/>
        </a:p>
      </dsp:txBody>
      <dsp:txXfrm>
        <a:off x="366398" y="1828712"/>
        <a:ext cx="8491628" cy="522489"/>
      </dsp:txXfrm>
    </dsp:sp>
    <dsp:sp modelId="{7803C167-899C-4173-98E7-C423ADCA5A57}">
      <dsp:nvSpPr>
        <dsp:cNvPr id="0" name=""/>
        <dsp:cNvSpPr/>
      </dsp:nvSpPr>
      <dsp:spPr>
        <a:xfrm>
          <a:off x="39842" y="1763401"/>
          <a:ext cx="653111" cy="6531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8BBA-5D50-4606-A031-D6903A30344F}">
      <dsp:nvSpPr>
        <dsp:cNvPr id="0" name=""/>
        <dsp:cNvSpPr/>
      </dsp:nvSpPr>
      <dsp:spPr>
        <a:xfrm>
          <a:off x="0" y="0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0"/>
        <a:ext cx="6693889" cy="1504433"/>
      </dsp:txXfrm>
    </dsp:sp>
    <dsp:sp modelId="{C149CA13-70B1-4F30-B8BC-B0C1F0A48FF6}">
      <dsp:nvSpPr>
        <dsp:cNvPr id="0" name=""/>
        <dsp:cNvSpPr/>
      </dsp:nvSpPr>
      <dsp:spPr>
        <a:xfrm>
          <a:off x="150443" y="150443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7CE2DF-6641-4D97-AEE9-E392437B141B}">
      <dsp:nvSpPr>
        <dsp:cNvPr id="0" name=""/>
        <dsp:cNvSpPr/>
      </dsp:nvSpPr>
      <dsp:spPr>
        <a:xfrm>
          <a:off x="0" y="1654877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76200"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1654877"/>
        <a:ext cx="6693889" cy="1504433"/>
      </dsp:txXfrm>
    </dsp:sp>
    <dsp:sp modelId="{080D4013-1C33-49FB-9BC4-FF0099F38F7E}">
      <dsp:nvSpPr>
        <dsp:cNvPr id="0" name=""/>
        <dsp:cNvSpPr/>
      </dsp:nvSpPr>
      <dsp:spPr>
        <a:xfrm>
          <a:off x="150443" y="1805320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F95960-2017-4523-A4F4-B47B7967C787}">
      <dsp:nvSpPr>
        <dsp:cNvPr id="0" name=""/>
        <dsp:cNvSpPr/>
      </dsp:nvSpPr>
      <dsp:spPr>
        <a:xfrm>
          <a:off x="0" y="3309754"/>
          <a:ext cx="8555416" cy="1504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861526" y="3309754"/>
        <a:ext cx="6693889" cy="1504433"/>
      </dsp:txXfrm>
    </dsp:sp>
    <dsp:sp modelId="{B2096293-176F-48A3-982B-5966C0217E0E}">
      <dsp:nvSpPr>
        <dsp:cNvPr id="0" name=""/>
        <dsp:cNvSpPr/>
      </dsp:nvSpPr>
      <dsp:spPr>
        <a:xfrm>
          <a:off x="150443" y="3460197"/>
          <a:ext cx="1711083" cy="1203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2016. 10. 04.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8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9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4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5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3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1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3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4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7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3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9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 Budapest University of Technology and Economics</a:t>
            </a:r>
            <a:endParaRPr lang="hu-HU" sz="10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 MTA-BME</a:t>
            </a:r>
            <a:r>
              <a:rPr lang="hu-HU" sz="1000" b="1" baseline="0" dirty="0" smtClean="0">
                <a:solidFill>
                  <a:schemeClr val="bg1"/>
                </a:solidFill>
                <a:latin typeface="+mn-lt"/>
                <a:cs typeface="+mn-cs"/>
              </a:rPr>
              <a:t> Lendület Research Group on Cyber-Physical Systems</a:t>
            </a:r>
            <a:endParaRPr lang="hu-HU" sz="1000" b="1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151" y="5720409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4461530"/>
            <a:ext cx="9144000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  <a:cs typeface="+mn-cs"/>
              </a:rPr>
              <a:t> Budapest University of Technology and Economics</a:t>
            </a:r>
            <a:endParaRPr lang="hu-HU" sz="2400" b="1" dirty="0" smtClean="0">
              <a:latin typeface="+mn-lt"/>
              <a:cs typeface="+mn-cs"/>
            </a:endParaRP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  <a:cs typeface="+mn-cs"/>
              </a:rPr>
              <a:t>Department of Measurement and Information System</a:t>
            </a:r>
            <a:r>
              <a:rPr lang="hu-HU" sz="2400" b="1" dirty="0" smtClean="0">
                <a:latin typeface="+mn-lt"/>
                <a:cs typeface="+mn-cs"/>
              </a:rPr>
              <a:t>,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  <a:cs typeface="+mn-cs"/>
              </a:rPr>
              <a:t> MTA-BME </a:t>
            </a:r>
            <a:r>
              <a:rPr lang="en-US" sz="2400" b="1" dirty="0" err="1" smtClean="0">
                <a:latin typeface="+mn-lt"/>
                <a:cs typeface="+mn-cs"/>
              </a:rPr>
              <a:t>Lendület</a:t>
            </a:r>
            <a:r>
              <a:rPr lang="en-US" sz="2400" b="1" dirty="0" smtClean="0">
                <a:latin typeface="+mn-lt"/>
                <a:cs typeface="+mn-cs"/>
              </a:rPr>
              <a:t> Research Group on Cyber-Physical Systems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8" name="Picture 4" descr="MONDO Project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32" y="5669774"/>
            <a:ext cx="1863727" cy="6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6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6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950720"/>
          </a:xfrm>
        </p:spPr>
        <p:txBody>
          <a:bodyPr/>
          <a:lstStyle/>
          <a:p>
            <a:r>
              <a:rPr lang="en-US" sz="3600" dirty="0"/>
              <a:t>Deriving Effective Permissions 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en-US" sz="3600" dirty="0" smtClean="0"/>
              <a:t>for </a:t>
            </a:r>
            <a:r>
              <a:rPr lang="en-US" sz="3600" dirty="0"/>
              <a:t>Modeling Artifacts</a:t>
            </a:r>
            <a:br>
              <a:rPr lang="en-US" sz="3600" dirty="0"/>
            </a:br>
            <a:r>
              <a:rPr lang="en-US" sz="3600" dirty="0"/>
              <a:t>from Fine-grained Access Control Rules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Csaba </a:t>
            </a:r>
            <a:r>
              <a:rPr lang="hu-HU" b="1" dirty="0" smtClean="0"/>
              <a:t>Debreceni, </a:t>
            </a:r>
            <a:r>
              <a:rPr lang="hu-HU" dirty="0" smtClean="0"/>
              <a:t>Gábor Bergmann, </a:t>
            </a:r>
            <a:r>
              <a:rPr lang="hu-HU" dirty="0"/>
              <a:t>István </a:t>
            </a:r>
            <a:r>
              <a:rPr lang="hu-HU" dirty="0" smtClean="0"/>
              <a:t>Ráth </a:t>
            </a:r>
            <a:r>
              <a:rPr lang="hu-HU" dirty="0"/>
              <a:t>and Dániel </a:t>
            </a:r>
            <a:r>
              <a:rPr lang="hu-HU" dirty="0" smtClean="0"/>
              <a:t>Varró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120" y="717925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621281" y="1540884"/>
            <a:ext cx="6177280" cy="122936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R3: </a:t>
            </a:r>
            <a:r>
              <a:rPr lang="en-US" sz="2400" dirty="0"/>
              <a:t>Specialists must be able to modify signals provided </a:t>
            </a:r>
            <a:r>
              <a:rPr lang="en-US" sz="2400" dirty="0" smtClean="0"/>
              <a:t>by</a:t>
            </a:r>
            <a:r>
              <a:rPr lang="hu-HU" sz="2400" dirty="0" smtClean="0"/>
              <a:t> </a:t>
            </a:r>
            <a:r>
              <a:rPr lang="en-US" sz="2400" dirty="0" smtClean="0"/>
              <a:t>their </a:t>
            </a:r>
            <a:r>
              <a:rPr lang="en-US" sz="2400" dirty="0"/>
              <a:t>owned control units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2895600"/>
            <a:ext cx="1290320" cy="650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119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740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719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6340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194" y="4966454"/>
            <a:ext cx="38985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187556" y="5002156"/>
            <a:ext cx="38985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5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120" y="717925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200400" y="2895600"/>
            <a:ext cx="1290320" cy="650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119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740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719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6340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194" y="4966454"/>
            <a:ext cx="3898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187556" y="5002156"/>
            <a:ext cx="3898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61836" y="4536440"/>
            <a:ext cx="6461759" cy="122936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R4: </a:t>
            </a:r>
            <a:r>
              <a:rPr lang="en-US" sz="2400" dirty="0"/>
              <a:t> Specialists must see which modules consume signals </a:t>
            </a:r>
            <a:r>
              <a:rPr lang="en-US" sz="2400" dirty="0" smtClean="0"/>
              <a:t>provided </a:t>
            </a:r>
            <a:r>
              <a:rPr lang="en-US" sz="2400" dirty="0"/>
              <a:t>by their owned control units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0720" y="1834993"/>
            <a:ext cx="1211780" cy="681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5972" y="1834993"/>
            <a:ext cx="1031917" cy="681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712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120" y="717925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200400" y="2895600"/>
            <a:ext cx="1290320" cy="650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119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740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719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6340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194" y="4966454"/>
            <a:ext cx="3898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3187556" y="5002156"/>
            <a:ext cx="3898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2280720" y="1834993"/>
            <a:ext cx="1211780" cy="681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1350" y="4016365"/>
            <a:ext cx="8963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hu-HU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8815" y="5163813"/>
            <a:ext cx="8963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hu-HU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56364" y="1862702"/>
            <a:ext cx="995224" cy="64293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3318" y="2496288"/>
            <a:ext cx="7250644" cy="70045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R5: </a:t>
            </a:r>
            <a:r>
              <a:rPr lang="en-US" sz="2400" dirty="0"/>
              <a:t>  Specialists must not able to see confidential signals.</a:t>
            </a:r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95119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740" y="4226560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719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6340" y="5409087"/>
            <a:ext cx="1709621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1350" y="4016365"/>
            <a:ext cx="8963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hu-HU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8815" y="5163813"/>
            <a:ext cx="8963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hu-HU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1400" y="752872"/>
            <a:ext cx="3331100" cy="1028700"/>
            <a:chOff x="2951162" y="5302250"/>
            <a:chExt cx="3331100" cy="10287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162" y="5302250"/>
              <a:ext cx="1114425" cy="10287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23347" y="5631934"/>
              <a:ext cx="235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Pump Control Engineer</a:t>
              </a:r>
              <a:endParaRPr lang="hu-HU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671820" y="1838145"/>
            <a:ext cx="1176020" cy="64293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56364" y="788992"/>
            <a:ext cx="995224" cy="64293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51355" y="2759366"/>
            <a:ext cx="1555852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7046" y="3565035"/>
            <a:ext cx="3898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W</a:t>
            </a:r>
            <a:endParaRPr lang="hu-HU" dirty="0"/>
          </a:p>
        </p:txBody>
      </p:sp>
      <p:sp>
        <p:nvSpPr>
          <p:cNvPr id="29" name="Rectangle 28"/>
          <p:cNvSpPr/>
          <p:nvPr/>
        </p:nvSpPr>
        <p:spPr>
          <a:xfrm>
            <a:off x="1432560" y="2768600"/>
            <a:ext cx="1597055" cy="904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2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Access Control Rules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Queries select Assets</a:t>
            </a:r>
          </a:p>
          <a:p>
            <a:pPr lvl="1"/>
            <a:r>
              <a:rPr lang="hu-HU" dirty="0" smtClean="0"/>
              <a:t>Object </a:t>
            </a:r>
            <a:r>
              <a:rPr lang="en-US" dirty="0"/>
              <a:t>A</a:t>
            </a:r>
            <a:r>
              <a:rPr lang="en-US" dirty="0" smtClean="0"/>
              <a:t>ssets</a:t>
            </a:r>
            <a:r>
              <a:rPr lang="hu-HU" dirty="0" smtClean="0"/>
              <a:t> </a:t>
            </a:r>
            <a:r>
              <a:rPr lang="hu-HU" sz="2000" b="1" i="1" dirty="0" smtClean="0"/>
              <a:t>Obj(id, type)</a:t>
            </a:r>
            <a:r>
              <a:rPr lang="hu-HU" sz="2000" i="1" dirty="0" smtClean="0"/>
              <a:t> </a:t>
            </a:r>
            <a:endParaRPr lang="hu-HU" i="1" dirty="0" smtClean="0"/>
          </a:p>
          <a:p>
            <a:pPr lvl="3"/>
            <a:r>
              <a:rPr lang="hu-HU" dirty="0" smtClean="0"/>
              <a:t>e.g. Obj(</a:t>
            </a:r>
            <a:r>
              <a:rPr lang="en-US" dirty="0" smtClean="0"/>
              <a:t>c1</a:t>
            </a:r>
            <a:r>
              <a:rPr lang="hu-HU" dirty="0" smtClean="0"/>
              <a:t>, </a:t>
            </a:r>
            <a:r>
              <a:rPr lang="en-US" dirty="0" smtClean="0"/>
              <a:t>Composite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Reference </a:t>
            </a:r>
            <a:r>
              <a:rPr lang="en-US" dirty="0" smtClean="0"/>
              <a:t>Assets</a:t>
            </a:r>
            <a:r>
              <a:rPr lang="hu-HU" dirty="0" smtClean="0"/>
              <a:t> </a:t>
            </a:r>
            <a:r>
              <a:rPr lang="hu-HU" sz="2000" b="1" i="1" dirty="0" smtClean="0"/>
              <a:t>Ref(name, src, trg)</a:t>
            </a:r>
            <a:r>
              <a:rPr lang="hu-HU" sz="2000" i="1" dirty="0" smtClean="0"/>
              <a:t> </a:t>
            </a:r>
            <a:endParaRPr lang="hu-HU" i="1" dirty="0" smtClean="0"/>
          </a:p>
          <a:p>
            <a:pPr lvl="3"/>
            <a:r>
              <a:rPr lang="hu-HU" dirty="0" smtClean="0"/>
              <a:t>e.g. Ref(submodules, c3, ctrl3)</a:t>
            </a:r>
          </a:p>
          <a:p>
            <a:pPr lvl="1"/>
            <a:r>
              <a:rPr lang="hu-HU" dirty="0" smtClean="0"/>
              <a:t>Attri</a:t>
            </a:r>
            <a:r>
              <a:rPr lang="en-US" dirty="0" smtClean="0"/>
              <a:t>b</a:t>
            </a:r>
            <a:r>
              <a:rPr lang="hu-HU" dirty="0" smtClean="0"/>
              <a:t>ute </a:t>
            </a:r>
            <a:r>
              <a:rPr lang="en-US" dirty="0" smtClean="0"/>
              <a:t>Assets</a:t>
            </a:r>
            <a:r>
              <a:rPr lang="hu-HU" dirty="0" smtClean="0"/>
              <a:t> </a:t>
            </a:r>
            <a:r>
              <a:rPr lang="hu-HU" sz="2000" b="1" i="1" dirty="0" smtClean="0"/>
              <a:t>Attr(name, src, value)</a:t>
            </a:r>
            <a:r>
              <a:rPr lang="hu-HU" sz="2000" i="1" dirty="0" smtClean="0"/>
              <a:t> </a:t>
            </a:r>
            <a:endParaRPr lang="hu-HU" i="1" dirty="0" smtClean="0"/>
          </a:p>
          <a:p>
            <a:pPr lvl="3"/>
            <a:r>
              <a:rPr lang="hu-HU" dirty="0" smtClean="0"/>
              <a:t>e.g. Attr(cycle, ctrl3, ::low)</a:t>
            </a:r>
          </a:p>
          <a:p>
            <a:r>
              <a:rPr lang="en-US" dirty="0" smtClean="0"/>
              <a:t>Rules are applied on assets</a:t>
            </a:r>
            <a:endParaRPr lang="hu-HU" dirty="0"/>
          </a:p>
          <a:p>
            <a:pPr lvl="2"/>
            <a:r>
              <a:rPr lang="en-US" dirty="0" smtClean="0"/>
              <a:t>Access: allow, obfuscate, deny</a:t>
            </a:r>
          </a:p>
          <a:p>
            <a:pPr lvl="2"/>
            <a:r>
              <a:rPr lang="en-US" dirty="0" smtClean="0"/>
              <a:t>Operation: Read (R), Write (W)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92" y="3567681"/>
            <a:ext cx="2215258" cy="19069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35621" y="3567681"/>
            <a:ext cx="1176020" cy="64293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cxnSp>
        <p:nvCxnSpPr>
          <p:cNvPr id="10" name="Elbow Connector 9"/>
          <p:cNvCxnSpPr>
            <a:stCxn id="9" idx="1"/>
          </p:cNvCxnSpPr>
          <p:nvPr/>
        </p:nvCxnSpPr>
        <p:spPr>
          <a:xfrm rot="10800000">
            <a:off x="4338323" y="2123442"/>
            <a:ext cx="3197298" cy="1765706"/>
          </a:xfrm>
          <a:prstGeom prst="bentConnector3">
            <a:avLst>
              <a:gd name="adj1" fmla="val 83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05600" y="4296133"/>
            <a:ext cx="956686" cy="20474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4998720" y="3007363"/>
            <a:ext cx="1706880" cy="1391145"/>
          </a:xfrm>
          <a:prstGeom prst="bentConnector3">
            <a:avLst>
              <a:gd name="adj1" fmla="val 255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27992" y="5220701"/>
            <a:ext cx="1385048" cy="25392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0800000">
            <a:off x="4622800" y="3870962"/>
            <a:ext cx="1805192" cy="1452878"/>
          </a:xfrm>
          <a:prstGeom prst="bentConnector3">
            <a:avLst>
              <a:gd name="adj1" fmla="val 37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Kép 44" descr="policy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847" y="5347665"/>
            <a:ext cx="791940" cy="91321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1957" y="5661955"/>
            <a:ext cx="3994923" cy="53564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llow R </a:t>
            </a:r>
            <a:r>
              <a:rPr lang="en-US" sz="2400" dirty="0" err="1" smtClean="0">
                <a:solidFill>
                  <a:schemeClr val="tx2"/>
                </a:solidFill>
              </a:rPr>
              <a:t>Obj</a:t>
            </a:r>
            <a:r>
              <a:rPr lang="en-US" sz="2400" dirty="0" smtClean="0">
                <a:solidFill>
                  <a:schemeClr val="tx2"/>
                </a:solidFill>
              </a:rPr>
              <a:t>(c1, Composite)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63714" y="862838"/>
            <a:ext cx="2356675" cy="1841244"/>
            <a:chOff x="5409491" y="878767"/>
            <a:chExt cx="3734509" cy="2917731"/>
          </a:xfrm>
        </p:grpSpPr>
        <p:grpSp>
          <p:nvGrpSpPr>
            <p:cNvPr id="15" name="Csoportba foglalás 64"/>
            <p:cNvGrpSpPr/>
            <p:nvPr/>
          </p:nvGrpSpPr>
          <p:grpSpPr>
            <a:xfrm>
              <a:off x="5409491" y="878767"/>
              <a:ext cx="1417031" cy="1364273"/>
              <a:chOff x="1419804" y="2002570"/>
              <a:chExt cx="1417031" cy="1364273"/>
            </a:xfrm>
          </p:grpSpPr>
          <p:sp>
            <p:nvSpPr>
              <p:cNvPr id="16" name="Lekerekített téglalap 65"/>
              <p:cNvSpPr/>
              <p:nvPr/>
            </p:nvSpPr>
            <p:spPr>
              <a:xfrm>
                <a:off x="1419804" y="2002570"/>
                <a:ext cx="1417031" cy="1364273"/>
              </a:xfrm>
              <a:prstGeom prst="round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76200" cap="flat" cmpd="sng" algn="ctr">
                <a:solidFill>
                  <a:srgbClr val="F9DD2F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Téglalap 66"/>
              <p:cNvSpPr/>
              <p:nvPr/>
            </p:nvSpPr>
            <p:spPr>
              <a:xfrm>
                <a:off x="2408941" y="2938948"/>
                <a:ext cx="246185" cy="254977"/>
              </a:xfrm>
              <a:prstGeom prst="rect">
                <a:avLst/>
              </a:prstGeom>
              <a:gradFill rotWithShape="1">
                <a:gsLst>
                  <a:gs pos="0">
                    <a:srgbClr val="762536">
                      <a:tint val="50000"/>
                      <a:satMod val="300000"/>
                    </a:srgbClr>
                  </a:gs>
                  <a:gs pos="35000">
                    <a:srgbClr val="762536">
                      <a:tint val="37000"/>
                      <a:satMod val="300000"/>
                    </a:srgbClr>
                  </a:gs>
                  <a:gs pos="100000">
                    <a:srgbClr val="76253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76253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églalap 67"/>
              <p:cNvSpPr/>
              <p:nvPr/>
            </p:nvSpPr>
            <p:spPr>
              <a:xfrm>
                <a:off x="2406010" y="2138850"/>
                <a:ext cx="246185" cy="254977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Egyenes összekötő 68"/>
              <p:cNvCxnSpPr>
                <a:endCxn id="20" idx="1"/>
              </p:cNvCxnSpPr>
              <p:nvPr/>
            </p:nvCxnSpPr>
            <p:spPr>
              <a:xfrm>
                <a:off x="2168619" y="2266338"/>
                <a:ext cx="237391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007D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2" name="Egyenes összekötő 69"/>
              <p:cNvCxnSpPr/>
              <p:nvPr/>
            </p:nvCxnSpPr>
            <p:spPr>
              <a:xfrm>
                <a:off x="2168618" y="2641475"/>
                <a:ext cx="237391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76253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3" name="Egyenes összekötő 70"/>
              <p:cNvCxnSpPr>
                <a:endCxn id="17" idx="1"/>
              </p:cNvCxnSpPr>
              <p:nvPr/>
            </p:nvCxnSpPr>
            <p:spPr>
              <a:xfrm>
                <a:off x="2167151" y="3066436"/>
                <a:ext cx="241790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007D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5" name="Egyenes összekötő 71"/>
              <p:cNvCxnSpPr>
                <a:stCxn id="26" idx="0"/>
                <a:endCxn id="20" idx="2"/>
              </p:cNvCxnSpPr>
              <p:nvPr/>
            </p:nvCxnSpPr>
            <p:spPr>
              <a:xfrm flipH="1" flipV="1">
                <a:off x="2529103" y="2393827"/>
                <a:ext cx="1" cy="120161"/>
              </a:xfrm>
              <a:prstGeom prst="line">
                <a:avLst/>
              </a:prstGeom>
              <a:noFill/>
              <a:ln w="38100" cap="flat" cmpd="sng" algn="ctr">
                <a:solidFill>
                  <a:srgbClr val="007D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6" name="Téglalap 72"/>
              <p:cNvSpPr/>
              <p:nvPr/>
            </p:nvSpPr>
            <p:spPr>
              <a:xfrm>
                <a:off x="2406011" y="2513988"/>
                <a:ext cx="246185" cy="254977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Téglalap 73"/>
              <p:cNvSpPr/>
              <p:nvPr/>
            </p:nvSpPr>
            <p:spPr>
              <a:xfrm>
                <a:off x="1544366" y="2138851"/>
                <a:ext cx="624253" cy="1069732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Téglalap 74"/>
              <p:cNvSpPr/>
              <p:nvPr/>
            </p:nvSpPr>
            <p:spPr>
              <a:xfrm>
                <a:off x="1665993" y="2377706"/>
                <a:ext cx="342900" cy="187568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shade val="51000"/>
                      <a:satMod val="130000"/>
                    </a:srgbClr>
                  </a:gs>
                  <a:gs pos="80000">
                    <a:srgbClr val="007D00">
                      <a:shade val="93000"/>
                      <a:satMod val="130000"/>
                    </a:srgbClr>
                  </a:gs>
                  <a:gs pos="100000">
                    <a:srgbClr val="007D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Téglalap 75"/>
              <p:cNvSpPr/>
              <p:nvPr/>
            </p:nvSpPr>
            <p:spPr>
              <a:xfrm>
                <a:off x="1665993" y="2666391"/>
                <a:ext cx="342900" cy="187568"/>
              </a:xfrm>
              <a:prstGeom prst="rect">
                <a:avLst/>
              </a:prstGeom>
              <a:gradFill rotWithShape="1">
                <a:gsLst>
                  <a:gs pos="0">
                    <a:srgbClr val="762536">
                      <a:shade val="51000"/>
                      <a:satMod val="130000"/>
                    </a:srgbClr>
                  </a:gs>
                  <a:gs pos="80000">
                    <a:srgbClr val="762536">
                      <a:shade val="93000"/>
                      <a:satMod val="130000"/>
                    </a:srgbClr>
                  </a:gs>
                  <a:gs pos="100000">
                    <a:srgbClr val="762536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églalap 76"/>
              <p:cNvSpPr/>
              <p:nvPr/>
            </p:nvSpPr>
            <p:spPr>
              <a:xfrm>
                <a:off x="1665993" y="2934550"/>
                <a:ext cx="342900" cy="187568"/>
              </a:xfrm>
              <a:prstGeom prst="rect">
                <a:avLst/>
              </a:prstGeom>
              <a:gradFill rotWithShape="1">
                <a:gsLst>
                  <a:gs pos="0">
                    <a:srgbClr val="E67300">
                      <a:shade val="51000"/>
                      <a:satMod val="130000"/>
                    </a:srgbClr>
                  </a:gs>
                  <a:gs pos="80000">
                    <a:srgbClr val="E67300">
                      <a:shade val="93000"/>
                      <a:satMod val="130000"/>
                    </a:srgbClr>
                  </a:gs>
                  <a:gs pos="100000">
                    <a:srgbClr val="E673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Csoportba foglalás 77"/>
            <p:cNvGrpSpPr/>
            <p:nvPr/>
          </p:nvGrpSpPr>
          <p:grpSpPr>
            <a:xfrm>
              <a:off x="7726969" y="2432225"/>
              <a:ext cx="1417031" cy="1364273"/>
              <a:chOff x="5461454" y="2040535"/>
              <a:chExt cx="1417031" cy="1364273"/>
            </a:xfrm>
          </p:grpSpPr>
          <p:sp>
            <p:nvSpPr>
              <p:cNvPr id="32" name="Lekerekített téglalap 78"/>
              <p:cNvSpPr/>
              <p:nvPr/>
            </p:nvSpPr>
            <p:spPr>
              <a:xfrm>
                <a:off x="5461454" y="2040535"/>
                <a:ext cx="1417031" cy="1364273"/>
              </a:xfrm>
              <a:prstGeom prst="round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76200" cap="flat" cmpd="sng" algn="ctr">
                <a:solidFill>
                  <a:srgbClr val="2B56CF">
                    <a:lumMod val="60000"/>
                    <a:lumOff val="40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Téglalap 79"/>
              <p:cNvSpPr/>
              <p:nvPr/>
            </p:nvSpPr>
            <p:spPr>
              <a:xfrm>
                <a:off x="5586016" y="2176816"/>
                <a:ext cx="624253" cy="1069732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Téglalap 80"/>
              <p:cNvSpPr/>
              <p:nvPr/>
            </p:nvSpPr>
            <p:spPr>
              <a:xfrm>
                <a:off x="6447660" y="2176815"/>
                <a:ext cx="246185" cy="254977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Egyenes összekötő 81"/>
              <p:cNvCxnSpPr>
                <a:endCxn id="34" idx="1"/>
              </p:cNvCxnSpPr>
              <p:nvPr/>
            </p:nvCxnSpPr>
            <p:spPr>
              <a:xfrm>
                <a:off x="6210269" y="2304303"/>
                <a:ext cx="237391" cy="1"/>
              </a:xfrm>
              <a:prstGeom prst="line">
                <a:avLst/>
              </a:prstGeom>
              <a:noFill/>
              <a:ln w="38100" cap="flat" cmpd="sng" algn="ctr">
                <a:solidFill>
                  <a:srgbClr val="007D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36" name="Egyenes összekötő 82"/>
              <p:cNvCxnSpPr>
                <a:stCxn id="39" idx="0"/>
                <a:endCxn id="34" idx="2"/>
              </p:cNvCxnSpPr>
              <p:nvPr/>
            </p:nvCxnSpPr>
            <p:spPr>
              <a:xfrm flipH="1" flipV="1">
                <a:off x="6570753" y="2431792"/>
                <a:ext cx="1" cy="120161"/>
              </a:xfrm>
              <a:prstGeom prst="line">
                <a:avLst/>
              </a:prstGeom>
              <a:noFill/>
              <a:ln w="38100" cap="flat" cmpd="sng" algn="ctr">
                <a:solidFill>
                  <a:srgbClr val="007D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37" name="Téglalap 83"/>
              <p:cNvSpPr/>
              <p:nvPr/>
            </p:nvSpPr>
            <p:spPr>
              <a:xfrm>
                <a:off x="5707643" y="2415671"/>
                <a:ext cx="342900" cy="187568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shade val="51000"/>
                      <a:satMod val="130000"/>
                    </a:srgbClr>
                  </a:gs>
                  <a:gs pos="80000">
                    <a:srgbClr val="007D00">
                      <a:shade val="93000"/>
                      <a:satMod val="130000"/>
                    </a:srgbClr>
                  </a:gs>
                  <a:gs pos="100000">
                    <a:srgbClr val="007D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omboid 84"/>
              <p:cNvSpPr/>
              <p:nvPr/>
            </p:nvSpPr>
            <p:spPr>
              <a:xfrm>
                <a:off x="5707643" y="2972515"/>
                <a:ext cx="342900" cy="187568"/>
              </a:xfrm>
              <a:prstGeom prst="parallelogram">
                <a:avLst/>
              </a:prstGeom>
              <a:gradFill rotWithShape="1">
                <a:gsLst>
                  <a:gs pos="0">
                    <a:srgbClr val="E67300">
                      <a:shade val="51000"/>
                      <a:satMod val="130000"/>
                    </a:srgbClr>
                  </a:gs>
                  <a:gs pos="80000">
                    <a:srgbClr val="E67300">
                      <a:shade val="93000"/>
                      <a:satMod val="130000"/>
                    </a:srgbClr>
                  </a:gs>
                  <a:gs pos="100000">
                    <a:srgbClr val="E673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Téglalap 85"/>
              <p:cNvSpPr/>
              <p:nvPr/>
            </p:nvSpPr>
            <p:spPr>
              <a:xfrm>
                <a:off x="6447661" y="2551953"/>
                <a:ext cx="246185" cy="254977"/>
              </a:xfrm>
              <a:prstGeom prst="rect">
                <a:avLst/>
              </a:prstGeom>
              <a:gradFill rotWithShape="1">
                <a:gsLst>
                  <a:gs pos="0">
                    <a:srgbClr val="007D00">
                      <a:tint val="50000"/>
                      <a:satMod val="300000"/>
                    </a:srgbClr>
                  </a:gs>
                  <a:gs pos="35000">
                    <a:srgbClr val="007D00">
                      <a:tint val="37000"/>
                      <a:satMod val="300000"/>
                    </a:srgbClr>
                  </a:gs>
                  <a:gs pos="100000">
                    <a:srgbClr val="007D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7D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Ellipszis 99"/>
            <p:cNvSpPr/>
            <p:nvPr/>
          </p:nvSpPr>
          <p:spPr>
            <a:xfrm rot="2700000">
              <a:off x="6931708" y="1733092"/>
              <a:ext cx="682826" cy="1207643"/>
            </a:xfrm>
            <a:prstGeom prst="ellipse">
              <a:avLst/>
            </a:prstGeom>
            <a:noFill/>
            <a:ln w="76200" cap="flat" cmpd="sng" algn="ctr">
              <a:solidFill>
                <a:srgbClr val="00B05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Jobbra nyíl 102"/>
            <p:cNvSpPr/>
            <p:nvPr/>
          </p:nvSpPr>
          <p:spPr>
            <a:xfrm rot="1800000">
              <a:off x="6806121" y="1924942"/>
              <a:ext cx="1218705" cy="433638"/>
            </a:xfrm>
            <a:prstGeom prst="rightArrow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Jobbra nyíl 114"/>
            <p:cNvSpPr/>
            <p:nvPr/>
          </p:nvSpPr>
          <p:spPr>
            <a:xfrm rot="12360667">
              <a:off x="6370048" y="2237064"/>
              <a:ext cx="1494511" cy="391245"/>
            </a:xfrm>
            <a:prstGeom prst="rightArrow">
              <a:avLst/>
            </a:prstGeom>
            <a:gradFill rotWithShape="1">
              <a:gsLst>
                <a:gs pos="0">
                  <a:srgbClr val="2B56CF">
                    <a:tint val="50000"/>
                    <a:satMod val="300000"/>
                  </a:srgbClr>
                </a:gs>
                <a:gs pos="35000">
                  <a:srgbClr val="2B56CF">
                    <a:tint val="37000"/>
                    <a:satMod val="300000"/>
                  </a:srgbClr>
                </a:gs>
                <a:gs pos="100000">
                  <a:srgbClr val="2B56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B56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églalap 115"/>
            <p:cNvSpPr/>
            <p:nvPr/>
          </p:nvSpPr>
          <p:spPr>
            <a:xfrm rot="1560667">
              <a:off x="6585829" y="2174023"/>
              <a:ext cx="1157771" cy="552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 dirty="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46" name="Téglalap 116"/>
            <p:cNvSpPr/>
            <p:nvPr/>
          </p:nvSpPr>
          <p:spPr>
            <a:xfrm>
              <a:off x="7967805" y="2804754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2B56CF">
                    <a:tint val="50000"/>
                    <a:satMod val="300000"/>
                  </a:srgbClr>
                </a:gs>
                <a:gs pos="35000">
                  <a:srgbClr val="2B56CF">
                    <a:tint val="37000"/>
                    <a:satMod val="300000"/>
                  </a:srgbClr>
                </a:gs>
                <a:gs pos="100000">
                  <a:srgbClr val="2B56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B56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églalap 117"/>
            <p:cNvSpPr/>
            <p:nvPr/>
          </p:nvSpPr>
          <p:spPr>
            <a:xfrm>
              <a:off x="7968530" y="2808160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F9DD2F">
                    <a:shade val="51000"/>
                    <a:satMod val="130000"/>
                  </a:srgbClr>
                </a:gs>
                <a:gs pos="80000">
                  <a:srgbClr val="F9DD2F">
                    <a:shade val="93000"/>
                    <a:satMod val="130000"/>
                  </a:srgbClr>
                </a:gs>
                <a:gs pos="100000">
                  <a:srgbClr val="F9DD2F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9DD2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églalap 118"/>
            <p:cNvSpPr/>
            <p:nvPr/>
          </p:nvSpPr>
          <p:spPr>
            <a:xfrm>
              <a:off x="5654090" y="1252654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2B56CF">
                    <a:tint val="50000"/>
                    <a:satMod val="300000"/>
                  </a:srgbClr>
                </a:gs>
                <a:gs pos="35000">
                  <a:srgbClr val="2B56CF">
                    <a:tint val="37000"/>
                    <a:satMod val="300000"/>
                  </a:srgbClr>
                </a:gs>
                <a:gs pos="100000">
                  <a:srgbClr val="2B56C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B56C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4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Goals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34416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6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policy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deny RW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by default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9280" y="894080"/>
            <a:ext cx="2600960" cy="3657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Lekerekített téglalap feliratnak 110"/>
          <p:cNvSpPr/>
          <p:nvPr/>
        </p:nvSpPr>
        <p:spPr>
          <a:xfrm>
            <a:off x="5181599" y="1841508"/>
            <a:ext cx="3551841" cy="1092031"/>
          </a:xfrm>
          <a:prstGeom prst="wedgeRoundRectCallout">
            <a:avLst>
              <a:gd name="adj1" fmla="val -123"/>
              <a:gd name="adj2" fmla="val -11019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rules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all assets in the model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7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policy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deny RW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by default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rule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permitControl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</a:t>
            </a: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RW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 flipV="1">
            <a:off x="5384800" y="1503680"/>
            <a:ext cx="3200400" cy="396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Lekerekített téglalap feliratnak 110"/>
          <p:cNvSpPr/>
          <p:nvPr/>
        </p:nvSpPr>
        <p:spPr>
          <a:xfrm>
            <a:off x="5384800" y="2484289"/>
            <a:ext cx="3848798" cy="1092031"/>
          </a:xfrm>
          <a:prstGeom prst="wedgeRoundRectCallout">
            <a:avLst>
              <a:gd name="adj1" fmla="val 3001"/>
              <a:gd name="adj2" fmla="val -107408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Specify permissions of operations to users/groups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 flipH="1" flipV="1">
            <a:off x="3037840" y="2128689"/>
            <a:ext cx="2204720" cy="396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Lekerekített téglalap feliratnak 110"/>
          <p:cNvSpPr/>
          <p:nvPr/>
        </p:nvSpPr>
        <p:spPr>
          <a:xfrm>
            <a:off x="2600960" y="2936826"/>
            <a:ext cx="2580640" cy="768755"/>
          </a:xfrm>
          <a:prstGeom prst="wedgeRoundRectCallout">
            <a:avLst>
              <a:gd name="adj1" fmla="val -3598"/>
              <a:gd name="adj2" fmla="val -10926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OPTIONAL: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Priorities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policy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deny RW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by default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rule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permitControl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</a:t>
            </a: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RW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query </a:t>
            </a:r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objectControls</a:t>
            </a: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  }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1869440"/>
            <a:ext cx="4145280" cy="2200879"/>
            <a:chOff x="3200400" y="1869440"/>
            <a:chExt cx="4145280" cy="2200879"/>
          </a:xfrm>
        </p:grpSpPr>
        <p:sp>
          <p:nvSpPr>
            <p:cNvPr id="9" name="Rectangle 8"/>
            <p:cNvSpPr/>
            <p:nvPr/>
          </p:nvSpPr>
          <p:spPr>
            <a:xfrm flipH="1" flipV="1">
              <a:off x="3200400" y="1869440"/>
              <a:ext cx="2997200" cy="29464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 err="1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89680" y="2749519"/>
              <a:ext cx="3556000" cy="13208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 err="1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9840" y="2762158"/>
              <a:ext cx="2651760" cy="312481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tx2"/>
                  </a:solidFill>
                </a:rPr>
                <a:t>objectControls</a:t>
              </a:r>
              <a:r>
                <a:rPr lang="en-US" sz="2400" dirty="0" smtClean="0">
                  <a:solidFill>
                    <a:schemeClr val="tx2"/>
                  </a:solidFill>
                </a:rPr>
                <a:t> (</a:t>
              </a:r>
              <a:r>
                <a:rPr lang="en-US" sz="2400" dirty="0" err="1" smtClean="0">
                  <a:solidFill>
                    <a:schemeClr val="tx2"/>
                  </a:solidFill>
                </a:rPr>
                <a:t>obj</a:t>
              </a:r>
              <a:r>
                <a:rPr lang="en-US" sz="2400" dirty="0" smtClean="0">
                  <a:solidFill>
                    <a:schemeClr val="tx2"/>
                  </a:solidFill>
                </a:rPr>
                <a:t>)</a:t>
              </a:r>
              <a:endParaRPr lang="hu-HU" sz="2400" dirty="0" err="1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0080" y="3352195"/>
              <a:ext cx="2159000" cy="43688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2"/>
                  </a:solidFill>
                </a:rPr>
                <a:t>obj</a:t>
              </a:r>
              <a:r>
                <a:rPr lang="en-US" sz="2000" dirty="0" smtClean="0">
                  <a:solidFill>
                    <a:schemeClr val="tx2"/>
                  </a:solidFill>
                </a:rPr>
                <a:t>: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HeaterControl</a:t>
              </a:r>
              <a:endParaRPr lang="hu-HU" sz="20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3"/>
              <a:endCxn id="9" idx="1"/>
            </p:cNvCxnSpPr>
            <p:nvPr/>
          </p:nvCxnSpPr>
          <p:spPr>
            <a:xfrm flipH="1" flipV="1">
              <a:off x="6197600" y="2016760"/>
              <a:ext cx="1148080" cy="1393159"/>
            </a:xfrm>
            <a:prstGeom prst="bentConnector3">
              <a:avLst>
                <a:gd name="adj1" fmla="val -199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24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Collaborative Modelling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7" name="Téglalap 7"/>
          <p:cNvSpPr/>
          <p:nvPr/>
        </p:nvSpPr>
        <p:spPr>
          <a:xfrm>
            <a:off x="179760" y="931704"/>
            <a:ext cx="3960440" cy="540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Henger 9"/>
          <p:cNvSpPr/>
          <p:nvPr/>
        </p:nvSpPr>
        <p:spPr>
          <a:xfrm>
            <a:off x="1547912" y="931704"/>
            <a:ext cx="914400" cy="936104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hu-HU" sz="2800" kern="0" dirty="0" smtClean="0">
                <a:solidFill>
                  <a:sysClr val="window" lastClr="FFFFFF"/>
                </a:solidFill>
                <a:latin typeface="Calibri"/>
              </a:rPr>
              <a:t>VCS</a:t>
            </a:r>
            <a:endParaRPr lang="en-US" sz="2800" kern="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9" name="Csoportba foglalás 10"/>
          <p:cNvGrpSpPr/>
          <p:nvPr/>
        </p:nvGrpSpPr>
        <p:grpSpPr>
          <a:xfrm>
            <a:off x="1713632" y="2227848"/>
            <a:ext cx="2066280" cy="1346666"/>
            <a:chOff x="2001416" y="2339588"/>
            <a:chExt cx="2066280" cy="1346666"/>
          </a:xfrm>
        </p:grpSpPr>
        <p:sp>
          <p:nvSpPr>
            <p:cNvPr id="10" name="Háromszög 11"/>
            <p:cNvSpPr/>
            <p:nvPr/>
          </p:nvSpPr>
          <p:spPr>
            <a:xfrm>
              <a:off x="2001416" y="2339588"/>
              <a:ext cx="576064" cy="504056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Derékszögű háromszög 12"/>
            <p:cNvSpPr/>
            <p:nvPr/>
          </p:nvSpPr>
          <p:spPr>
            <a:xfrm>
              <a:off x="2289448" y="2339588"/>
              <a:ext cx="720080" cy="504056"/>
            </a:xfrm>
            <a:prstGeom prst="rtTriangl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12" name="Egyenes összekötő nyíllal 13"/>
            <p:cNvCxnSpPr>
              <a:stCxn id="20" idx="0"/>
              <a:endCxn id="11" idx="2"/>
            </p:cNvCxnSpPr>
            <p:nvPr/>
          </p:nvCxnSpPr>
          <p:spPr>
            <a:xfrm flipV="1">
              <a:off x="2289448" y="2843644"/>
              <a:ext cx="0" cy="842610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sp>
          <p:nvSpPr>
            <p:cNvPr id="13" name="Szövegdoboz 14"/>
            <p:cNvSpPr txBox="1"/>
            <p:nvPr/>
          </p:nvSpPr>
          <p:spPr>
            <a:xfrm>
              <a:off x="3009280" y="2588711"/>
              <a:ext cx="1058416" cy="83099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hu-HU" sz="1600" kern="0" dirty="0" smtClean="0">
                  <a:solidFill>
                    <a:sysClr val="windowText" lastClr="000000"/>
                  </a:solidFill>
                  <a:latin typeface="Calibri"/>
                </a:rPr>
                <a:t>5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)</a:t>
              </a:r>
              <a:r>
                <a:rPr lang="hu-HU" sz="16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hu-HU" sz="1600" kern="0" dirty="0" err="1" smtClean="0">
                  <a:solidFill>
                    <a:sysClr val="windowText" lastClr="000000"/>
                  </a:solidFill>
                  <a:latin typeface="Calibri"/>
                </a:rPr>
                <a:t>Merge</a:t>
              </a:r>
              <a:r>
                <a:rPr lang="hu-HU" sz="1600" kern="0" dirty="0" smtClean="0">
                  <a:solidFill>
                    <a:sysClr val="windowText" lastClr="000000"/>
                  </a:solidFill>
                  <a:latin typeface="Calibri"/>
                </a:rPr>
                <a:t> (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Resolved conflict</a:t>
              </a:r>
              <a:r>
                <a:rPr lang="hu-HU" sz="1600" kern="0" dirty="0" smtClean="0">
                  <a:solidFill>
                    <a:sysClr val="windowText" lastClr="000000"/>
                  </a:solidFill>
                  <a:latin typeface="Calibri"/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14" name="Derékszögű háromszög 17"/>
          <p:cNvSpPr/>
          <p:nvPr/>
        </p:nvSpPr>
        <p:spPr>
          <a:xfrm>
            <a:off x="2001664" y="3574514"/>
            <a:ext cx="720080" cy="504056"/>
          </a:xfrm>
          <a:prstGeom prst="rt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Derékszögű háromszög 18"/>
          <p:cNvSpPr/>
          <p:nvPr/>
        </p:nvSpPr>
        <p:spPr>
          <a:xfrm>
            <a:off x="2627784" y="4460096"/>
            <a:ext cx="720080" cy="504056"/>
          </a:xfrm>
          <a:prstGeom prst="rt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Szövegdoboz 19"/>
          <p:cNvSpPr txBox="1"/>
          <p:nvPr/>
        </p:nvSpPr>
        <p:spPr>
          <a:xfrm>
            <a:off x="1490216" y="4379377"/>
            <a:ext cx="1115616" cy="58477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 defTabSz="914400">
              <a:defRPr/>
            </a:pPr>
            <a:r>
              <a:rPr lang="hu-HU" sz="1600" kern="0" dirty="0">
                <a:solidFill>
                  <a:sysClr val="windowText" lastClr="000000"/>
                </a:solidFill>
                <a:latin typeface="Calibri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) Commit</a:t>
            </a:r>
            <a:r>
              <a:rPr lang="hu-HU" sz="1600" kern="0" dirty="0" smtClean="0">
                <a:solidFill>
                  <a:sysClr val="windowText" lastClr="000000"/>
                </a:solidFill>
                <a:latin typeface="Calibri"/>
              </a:rPr>
              <a:t/>
            </a:r>
            <a:br>
              <a:rPr lang="hu-HU" sz="1600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hu-HU" sz="1600" kern="0" dirty="0" err="1" smtClean="0">
                <a:solidFill>
                  <a:sysClr val="windowText" lastClr="000000"/>
                </a:solidFill>
                <a:latin typeface="Calibri"/>
              </a:rPr>
              <a:t>attempt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7" name="Egyenes összekötő nyíllal 20"/>
          <p:cNvCxnSpPr>
            <a:stCxn id="15" idx="0"/>
            <a:endCxn id="20" idx="4"/>
          </p:cNvCxnSpPr>
          <p:nvPr/>
        </p:nvCxnSpPr>
        <p:spPr>
          <a:xfrm flipH="1" flipV="1">
            <a:off x="2289696" y="4078570"/>
            <a:ext cx="338088" cy="38152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Szövegdoboz 21"/>
          <p:cNvSpPr txBox="1"/>
          <p:nvPr/>
        </p:nvSpPr>
        <p:spPr>
          <a:xfrm>
            <a:off x="2267744" y="3523992"/>
            <a:ext cx="100811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defTabSz="914400">
              <a:defRPr/>
            </a:pPr>
            <a:r>
              <a:rPr lang="hu-HU" sz="1600" kern="0" dirty="0" smtClean="0">
                <a:solidFill>
                  <a:sysClr val="windowText" lastClr="000000"/>
                </a:solidFill>
                <a:latin typeface="Calibri"/>
              </a:rPr>
              <a:t>4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)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Conflict</a:t>
            </a:r>
          </a:p>
        </p:txBody>
      </p:sp>
      <p:cxnSp>
        <p:nvCxnSpPr>
          <p:cNvPr id="19" name="Egyenes összekötő nyíllal 22"/>
          <p:cNvCxnSpPr>
            <a:stCxn id="30" idx="1"/>
            <a:endCxn id="15" idx="3"/>
          </p:cNvCxnSpPr>
          <p:nvPr/>
        </p:nvCxnSpPr>
        <p:spPr>
          <a:xfrm flipH="1" flipV="1">
            <a:off x="2987824" y="4964152"/>
            <a:ext cx="169416" cy="28803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20" name="Háromszög 24"/>
          <p:cNvSpPr/>
          <p:nvPr/>
        </p:nvSpPr>
        <p:spPr>
          <a:xfrm>
            <a:off x="1713632" y="3574514"/>
            <a:ext cx="576064" cy="504056"/>
          </a:xfrm>
          <a:prstGeom prst="triangle">
            <a:avLst/>
          </a:prstGeom>
          <a:solidFill>
            <a:srgbClr val="C0504D">
              <a:alpha val="49000"/>
            </a:srgbClr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Háromszög 25"/>
          <p:cNvSpPr/>
          <p:nvPr/>
        </p:nvSpPr>
        <p:spPr>
          <a:xfrm>
            <a:off x="849536" y="4460096"/>
            <a:ext cx="576064" cy="504056"/>
          </a:xfrm>
          <a:prstGeom prst="triangle">
            <a:avLst/>
          </a:prstGeom>
          <a:solidFill>
            <a:srgbClr val="C0504D">
              <a:alpha val="49000"/>
            </a:srgbClr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" name="Szövegdoboz 26"/>
          <p:cNvSpPr txBox="1"/>
          <p:nvPr/>
        </p:nvSpPr>
        <p:spPr>
          <a:xfrm>
            <a:off x="541908" y="2206942"/>
            <a:ext cx="1115616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2)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Commit</a:t>
            </a:r>
          </a:p>
        </p:txBody>
      </p:sp>
      <p:cxnSp>
        <p:nvCxnSpPr>
          <p:cNvPr id="23" name="Egyenes összekötő nyíllal 27"/>
          <p:cNvCxnSpPr>
            <a:stCxn id="21" idx="0"/>
          </p:cNvCxnSpPr>
          <p:nvPr/>
        </p:nvCxnSpPr>
        <p:spPr>
          <a:xfrm flipV="1">
            <a:off x="1137568" y="1867808"/>
            <a:ext cx="460648" cy="2592288"/>
          </a:xfrm>
          <a:prstGeom prst="straightConnector1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Egyenes összekötő nyíllal 28"/>
          <p:cNvCxnSpPr>
            <a:stCxn id="26" idx="1"/>
            <a:endCxn id="21" idx="3"/>
          </p:cNvCxnSpPr>
          <p:nvPr/>
        </p:nvCxnSpPr>
        <p:spPr>
          <a:xfrm flipH="1" flipV="1">
            <a:off x="1137568" y="4964152"/>
            <a:ext cx="3448" cy="288032"/>
          </a:xfrm>
          <a:prstGeom prst="straightConnector1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  <a:tailEnd type="arrow"/>
          </a:ln>
          <a:effectLst/>
        </p:spPr>
      </p:cxnSp>
      <p:grpSp>
        <p:nvGrpSpPr>
          <p:cNvPr id="25" name="Csoportba foglalás 29"/>
          <p:cNvGrpSpPr/>
          <p:nvPr/>
        </p:nvGrpSpPr>
        <p:grpSpPr>
          <a:xfrm>
            <a:off x="360288" y="1013004"/>
            <a:ext cx="1259632" cy="5175284"/>
            <a:chOff x="648072" y="1124744"/>
            <a:chExt cx="1259632" cy="5175284"/>
          </a:xfrm>
        </p:grpSpPr>
        <p:sp>
          <p:nvSpPr>
            <p:cNvPr id="26" name="Henger 30"/>
            <p:cNvSpPr/>
            <p:nvPr/>
          </p:nvSpPr>
          <p:spPr>
            <a:xfrm>
              <a:off x="971600" y="5363924"/>
              <a:ext cx="914400" cy="936104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kern="0">
                  <a:solidFill>
                    <a:sysClr val="window" lastClr="FFFFFF"/>
                  </a:solidFill>
                  <a:latin typeface="Calibri"/>
                </a:rPr>
                <a:t>Local Copy</a:t>
              </a:r>
              <a:r>
                <a:rPr lang="en-US" kern="0" baseline="-25000">
                  <a:solidFill>
                    <a:sysClr val="window" lastClr="FFFFFF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27" name="Egyenes összekötő nyíllal 39"/>
            <p:cNvCxnSpPr>
              <a:stCxn id="8" idx="2"/>
              <a:endCxn id="26" idx="2"/>
            </p:cNvCxnSpPr>
            <p:nvPr/>
          </p:nvCxnSpPr>
          <p:spPr>
            <a:xfrm rot="10800000" flipV="1">
              <a:off x="971600" y="1521656"/>
              <a:ext cx="864096" cy="4310320"/>
            </a:xfrm>
            <a:prstGeom prst="bentConnector3">
              <a:avLst>
                <a:gd name="adj1" fmla="val 126455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28" name="Szövegdoboz 32"/>
            <p:cNvSpPr txBox="1"/>
            <p:nvPr/>
          </p:nvSpPr>
          <p:spPr>
            <a:xfrm>
              <a:off x="648072" y="1124744"/>
              <a:ext cx="125963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</a:rPr>
                <a:t>1a) Checkout</a:t>
              </a:r>
            </a:p>
          </p:txBody>
        </p:sp>
      </p:grpSp>
      <p:grpSp>
        <p:nvGrpSpPr>
          <p:cNvPr id="29" name="Csoportba foglalás 33"/>
          <p:cNvGrpSpPr/>
          <p:nvPr/>
        </p:nvGrpSpPr>
        <p:grpSpPr>
          <a:xfrm>
            <a:off x="2462312" y="1013004"/>
            <a:ext cx="1353344" cy="5175284"/>
            <a:chOff x="2750096" y="1124744"/>
            <a:chExt cx="1353344" cy="5175284"/>
          </a:xfrm>
        </p:grpSpPr>
        <p:sp>
          <p:nvSpPr>
            <p:cNvPr id="30" name="Henger 34"/>
            <p:cNvSpPr/>
            <p:nvPr/>
          </p:nvSpPr>
          <p:spPr>
            <a:xfrm>
              <a:off x="2987824" y="5363924"/>
              <a:ext cx="914400" cy="936104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kern="0">
                  <a:solidFill>
                    <a:sysClr val="window" lastClr="FFFFFF"/>
                  </a:solidFill>
                  <a:latin typeface="Calibri"/>
                </a:rPr>
                <a:t>Local Copy</a:t>
              </a:r>
              <a:r>
                <a:rPr lang="en-US" kern="0" baseline="-25000">
                  <a:solidFill>
                    <a:sysClr val="window" lastClr="FFFFFF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31" name="Egyenes összekötő nyíllal 39"/>
            <p:cNvCxnSpPr>
              <a:stCxn id="8" idx="4"/>
              <a:endCxn id="30" idx="4"/>
            </p:cNvCxnSpPr>
            <p:nvPr/>
          </p:nvCxnSpPr>
          <p:spPr>
            <a:xfrm>
              <a:off x="2750096" y="1521656"/>
              <a:ext cx="1152128" cy="4310320"/>
            </a:xfrm>
            <a:prstGeom prst="bentConnector3">
              <a:avLst>
                <a:gd name="adj1" fmla="val 119842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32" name="Szövegdoboz 36"/>
            <p:cNvSpPr txBox="1"/>
            <p:nvPr/>
          </p:nvSpPr>
          <p:spPr>
            <a:xfrm>
              <a:off x="2843808" y="1124744"/>
              <a:ext cx="125963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1b) Checkout</a:t>
              </a:r>
            </a:p>
          </p:txBody>
        </p:sp>
      </p:grpSp>
      <p:pic>
        <p:nvPicPr>
          <p:cNvPr id="33" name="Picture 23" descr="7321018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35" y="5324192"/>
            <a:ext cx="406411" cy="864096"/>
          </a:xfrm>
          <a:prstGeom prst="rect">
            <a:avLst/>
          </a:prstGeom>
        </p:spPr>
      </p:pic>
      <p:sp>
        <p:nvSpPr>
          <p:cNvPr id="34" name="Szövegdoboz 40"/>
          <p:cNvSpPr txBox="1"/>
          <p:nvPr/>
        </p:nvSpPr>
        <p:spPr>
          <a:xfrm>
            <a:off x="2135336" y="1900907"/>
            <a:ext cx="1644824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defTabSz="914400">
              <a:defRPr/>
            </a:pPr>
            <a:r>
              <a:rPr lang="hu-HU" sz="1600" kern="0" dirty="0" smtClean="0">
                <a:solidFill>
                  <a:sysClr val="windowText" lastClr="000000"/>
                </a:solidFill>
                <a:latin typeface="Calibri"/>
              </a:rPr>
              <a:t>6) </a:t>
            </a:r>
            <a:r>
              <a:rPr lang="hu-HU" sz="1600" kern="0" dirty="0" err="1" smtClean="0">
                <a:solidFill>
                  <a:sysClr val="windowText" lastClr="000000"/>
                </a:solidFill>
                <a:latin typeface="Calibri"/>
              </a:rPr>
              <a:t>Commit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Egyenes összekötő nyíllal 41"/>
          <p:cNvCxnSpPr/>
          <p:nvPr/>
        </p:nvCxnSpPr>
        <p:spPr>
          <a:xfrm flipV="1">
            <a:off x="2001664" y="1949108"/>
            <a:ext cx="3448" cy="278740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36" name="Egyenes összekötő nyíllal 42"/>
          <p:cNvCxnSpPr/>
          <p:nvPr/>
        </p:nvCxnSpPr>
        <p:spPr>
          <a:xfrm rot="16200000" flipH="1">
            <a:off x="1691679" y="3451984"/>
            <a:ext cx="2592288" cy="1152128"/>
          </a:xfrm>
          <a:prstGeom prst="bentConnector3">
            <a:avLst>
              <a:gd name="adj1" fmla="val 26974"/>
            </a:avLst>
          </a:prstGeom>
          <a:noFill/>
          <a:ln w="28575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pic>
        <p:nvPicPr>
          <p:cNvPr id="37" name="Picture 2" descr="http://styleandbeauty.cult2.net/wp-content/uploads/2010/02/business-woman-fashion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98" y="5281423"/>
            <a:ext cx="649614" cy="92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7"/>
          <p:cNvSpPr/>
          <p:nvPr/>
        </p:nvSpPr>
        <p:spPr>
          <a:xfrm>
            <a:off x="4644008" y="952004"/>
            <a:ext cx="3960440" cy="540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9" name="Henger 9"/>
          <p:cNvSpPr/>
          <p:nvPr/>
        </p:nvSpPr>
        <p:spPr>
          <a:xfrm>
            <a:off x="6012160" y="952004"/>
            <a:ext cx="914400" cy="936104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hu-HU" sz="2000" kern="0" dirty="0" smtClean="0">
                <a:solidFill>
                  <a:sysClr val="window" lastClr="FFFFFF"/>
                </a:solidFill>
                <a:latin typeface="Calibri"/>
              </a:rPr>
              <a:t>Web</a:t>
            </a:r>
            <a:br>
              <a:rPr lang="hu-HU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hu-HU" sz="2000" kern="0" dirty="0" smtClean="0">
                <a:solidFill>
                  <a:sysClr val="window" lastClr="FFFFFF"/>
                </a:solidFill>
                <a:latin typeface="Calibri"/>
              </a:rPr>
              <a:t>Server</a:t>
            </a:r>
            <a:endParaRPr lang="en-US" sz="2000" kern="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0" name="Csoportba foglalás 10"/>
          <p:cNvGrpSpPr/>
          <p:nvPr/>
        </p:nvGrpSpPr>
        <p:grpSpPr>
          <a:xfrm>
            <a:off x="5076056" y="1888108"/>
            <a:ext cx="1393304" cy="2457565"/>
            <a:chOff x="5076056" y="1979548"/>
            <a:chExt cx="1393304" cy="2457565"/>
          </a:xfrm>
        </p:grpSpPr>
        <p:cxnSp>
          <p:nvCxnSpPr>
            <p:cNvPr id="41" name="Egyenes összekötő nyíllal 11"/>
            <p:cNvCxnSpPr>
              <a:stCxn id="44" idx="0"/>
              <a:endCxn id="39" idx="3"/>
            </p:cNvCxnSpPr>
            <p:nvPr/>
          </p:nvCxnSpPr>
          <p:spPr>
            <a:xfrm flipV="1">
              <a:off x="5631547" y="1979548"/>
              <a:ext cx="837813" cy="2457565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2" name="Szövegdoboz 12"/>
            <p:cNvSpPr txBox="1"/>
            <p:nvPr/>
          </p:nvSpPr>
          <p:spPr>
            <a:xfrm>
              <a:off x="5076056" y="2348880"/>
              <a:ext cx="1224136" cy="83099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3) </a:t>
              </a: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Immediate </a:t>
              </a:r>
              <a:r>
                <a:rPr lang="hu-HU" sz="1600" kern="0" dirty="0" err="1" smtClean="0">
                  <a:solidFill>
                    <a:sysClr val="windowText" lastClr="000000"/>
                  </a:solidFill>
                  <a:latin typeface="Calibri"/>
                </a:rPr>
                <a:t>model</a:t>
              </a:r>
              <a:r>
                <a:rPr lang="hu-HU" sz="16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hu-HU" sz="1600" kern="0" dirty="0" err="1" smtClean="0">
                  <a:solidFill>
                    <a:sysClr val="windowText" lastClr="000000"/>
                  </a:solidFill>
                  <a:latin typeface="Calibri"/>
                </a:rPr>
                <a:t>change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43" name="Csoportba foglalás 13"/>
          <p:cNvGrpSpPr/>
          <p:nvPr/>
        </p:nvGrpSpPr>
        <p:grpSpPr>
          <a:xfrm>
            <a:off x="5466957" y="4345672"/>
            <a:ext cx="1228771" cy="926812"/>
            <a:chOff x="5466957" y="4437112"/>
            <a:chExt cx="1228771" cy="926812"/>
          </a:xfrm>
        </p:grpSpPr>
        <p:sp>
          <p:nvSpPr>
            <p:cNvPr id="44" name="Háromszög 14"/>
            <p:cNvSpPr/>
            <p:nvPr/>
          </p:nvSpPr>
          <p:spPr>
            <a:xfrm>
              <a:off x="5466957" y="4437113"/>
              <a:ext cx="329179" cy="288032"/>
            </a:xfrm>
            <a:prstGeom prst="triangle">
              <a:avLst/>
            </a:prstGeom>
            <a:solidFill>
              <a:srgbClr val="C0504D">
                <a:alpha val="49000"/>
              </a:srgbClr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Szövegdoboz 15"/>
            <p:cNvSpPr txBox="1"/>
            <p:nvPr/>
          </p:nvSpPr>
          <p:spPr>
            <a:xfrm>
              <a:off x="5796136" y="4437112"/>
              <a:ext cx="89959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2) </a:t>
              </a:r>
              <a:r>
                <a:rPr lang="hu-HU" sz="1600" kern="0" dirty="0" err="1" smtClean="0">
                  <a:solidFill>
                    <a:sysClr val="windowText" lastClr="000000"/>
                  </a:solidFill>
                  <a:latin typeface="Calibri"/>
                </a:rPr>
                <a:t>Modify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cxnSp>
          <p:nvCxnSpPr>
            <p:cNvPr id="46" name="Egyenes összekötő nyíllal 16"/>
            <p:cNvCxnSpPr>
              <a:endCxn id="44" idx="3"/>
            </p:cNvCxnSpPr>
            <p:nvPr/>
          </p:nvCxnSpPr>
          <p:spPr>
            <a:xfrm flipV="1">
              <a:off x="5605264" y="4725145"/>
              <a:ext cx="26283" cy="638779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>
                  <a:lumMod val="75000"/>
                </a:srgbClr>
              </a:solidFill>
              <a:prstDash val="solid"/>
              <a:tailEnd type="arrow"/>
            </a:ln>
            <a:effectLst/>
          </p:spPr>
        </p:cxnSp>
      </p:grpSp>
      <p:cxnSp>
        <p:nvCxnSpPr>
          <p:cNvPr id="47" name="Egyenes összekötő nyíllal 39"/>
          <p:cNvCxnSpPr>
            <a:stCxn id="39" idx="2"/>
          </p:cNvCxnSpPr>
          <p:nvPr/>
        </p:nvCxnSpPr>
        <p:spPr>
          <a:xfrm rot="10800000" flipV="1">
            <a:off x="5148064" y="1420056"/>
            <a:ext cx="864096" cy="4320480"/>
          </a:xfrm>
          <a:prstGeom prst="bentConnector3">
            <a:avLst>
              <a:gd name="adj1" fmla="val 126455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tailEnd type="arrow"/>
          </a:ln>
          <a:effectLst/>
        </p:spPr>
      </p:cxnSp>
      <p:sp>
        <p:nvSpPr>
          <p:cNvPr id="48" name="Szövegdoboz 20"/>
          <p:cNvSpPr txBox="1"/>
          <p:nvPr/>
        </p:nvSpPr>
        <p:spPr>
          <a:xfrm>
            <a:off x="4824536" y="1033304"/>
            <a:ext cx="125963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defTabSz="914400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1a) </a:t>
            </a:r>
            <a:r>
              <a:rPr lang="hu-HU" sz="1600" kern="0" dirty="0" err="1" smtClean="0">
                <a:solidFill>
                  <a:sysClr val="windowText" lastClr="000000"/>
                </a:solidFill>
                <a:latin typeface="Calibri"/>
              </a:rPr>
              <a:t>View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49" name="Egyenes összekötő nyíllal 39"/>
          <p:cNvCxnSpPr>
            <a:stCxn id="39" idx="4"/>
          </p:cNvCxnSpPr>
          <p:nvPr/>
        </p:nvCxnSpPr>
        <p:spPr>
          <a:xfrm>
            <a:off x="6926560" y="1420056"/>
            <a:ext cx="1152128" cy="4320480"/>
          </a:xfrm>
          <a:prstGeom prst="bentConnector3">
            <a:avLst>
              <a:gd name="adj1" fmla="val 119842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tailEnd type="arrow"/>
          </a:ln>
          <a:effectLst/>
        </p:spPr>
      </p:cxnSp>
      <p:sp>
        <p:nvSpPr>
          <p:cNvPr id="50" name="Szövegdoboz 24"/>
          <p:cNvSpPr txBox="1"/>
          <p:nvPr/>
        </p:nvSpPr>
        <p:spPr>
          <a:xfrm>
            <a:off x="7020272" y="1033304"/>
            <a:ext cx="1259632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defTabSz="914400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1b) </a:t>
            </a:r>
            <a:r>
              <a:rPr lang="hu-HU" sz="1600" kern="0" dirty="0" err="1" smtClean="0">
                <a:solidFill>
                  <a:sysClr val="windowText" lastClr="000000"/>
                </a:solidFill>
                <a:latin typeface="Calibri"/>
              </a:rPr>
              <a:t>View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51" name="Csoportba foglalás 25"/>
          <p:cNvGrpSpPr/>
          <p:nvPr/>
        </p:nvGrpSpPr>
        <p:grpSpPr>
          <a:xfrm>
            <a:off x="7092280" y="4201656"/>
            <a:ext cx="1152128" cy="782796"/>
            <a:chOff x="7092280" y="4293096"/>
            <a:chExt cx="1152128" cy="782796"/>
          </a:xfrm>
        </p:grpSpPr>
        <p:sp>
          <p:nvSpPr>
            <p:cNvPr id="52" name="Derékszögű háromszög 26"/>
            <p:cNvSpPr/>
            <p:nvPr/>
          </p:nvSpPr>
          <p:spPr>
            <a:xfrm>
              <a:off x="7258000" y="4571836"/>
              <a:ext cx="720080" cy="504056"/>
            </a:xfrm>
            <a:prstGeom prst="rtTriangl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3" name="Szövegdoboz 27"/>
            <p:cNvSpPr txBox="1"/>
            <p:nvPr/>
          </p:nvSpPr>
          <p:spPr>
            <a:xfrm>
              <a:off x="7128792" y="4293096"/>
              <a:ext cx="1115616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r" defTabSz="914400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</a:rPr>
                <a:t>5) Updated model</a:t>
              </a:r>
            </a:p>
          </p:txBody>
        </p:sp>
        <p:sp>
          <p:nvSpPr>
            <p:cNvPr id="54" name="Háromszög 29"/>
            <p:cNvSpPr/>
            <p:nvPr/>
          </p:nvSpPr>
          <p:spPr>
            <a:xfrm>
              <a:off x="7092280" y="4581128"/>
              <a:ext cx="329179" cy="288032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5" name="Csoportba foglalás 30"/>
          <p:cNvGrpSpPr/>
          <p:nvPr/>
        </p:nvGrpSpPr>
        <p:grpSpPr>
          <a:xfrm>
            <a:off x="6469360" y="1796668"/>
            <a:ext cx="1847056" cy="2601580"/>
            <a:chOff x="6469360" y="1888108"/>
            <a:chExt cx="1847056" cy="2601580"/>
          </a:xfrm>
        </p:grpSpPr>
        <p:sp>
          <p:nvSpPr>
            <p:cNvPr id="56" name="Szövegdoboz 31"/>
            <p:cNvSpPr txBox="1"/>
            <p:nvPr/>
          </p:nvSpPr>
          <p:spPr>
            <a:xfrm>
              <a:off x="6588224" y="1916832"/>
              <a:ext cx="1728192" cy="58477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defTabSz="914400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4) Immediate change propagation</a:t>
              </a:r>
            </a:p>
          </p:txBody>
        </p:sp>
        <p:cxnSp>
          <p:nvCxnSpPr>
            <p:cNvPr id="57" name="Egyenes összekötő nyíllal 32"/>
            <p:cNvCxnSpPr>
              <a:stCxn id="39" idx="3"/>
            </p:cNvCxnSpPr>
            <p:nvPr/>
          </p:nvCxnSpPr>
          <p:spPr>
            <a:xfrm>
              <a:off x="6469360" y="1888108"/>
              <a:ext cx="766936" cy="2601580"/>
            </a:xfrm>
            <a:prstGeom prst="straightConnector1">
              <a:avLst/>
            </a:prstGeom>
            <a:noFill/>
            <a:ln w="28575" cap="flat" cmpd="sng" algn="ctr">
              <a:solidFill>
                <a:srgbClr val="C0504D">
                  <a:lumMod val="75000"/>
                </a:srgbClr>
              </a:solidFill>
              <a:prstDash val="solid"/>
              <a:tailEnd type="arrow"/>
            </a:ln>
            <a:effectLst/>
          </p:spPr>
        </p:cxnSp>
      </p:grpSp>
      <p:pic>
        <p:nvPicPr>
          <p:cNvPr id="58" name="Picture 23" descr="7321018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071616"/>
            <a:ext cx="593570" cy="1262025"/>
          </a:xfrm>
          <a:prstGeom prst="rect">
            <a:avLst/>
          </a:prstGeom>
        </p:spPr>
      </p:pic>
      <p:pic>
        <p:nvPicPr>
          <p:cNvPr id="59" name="Picture 2" descr="http://styleandbeauty.cult2.net/wp-content/uploads/2010/02/business-woman-fashion-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71" y="5052103"/>
            <a:ext cx="911083" cy="13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policy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deny RW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by default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rule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permitControl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</a:t>
            </a: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RW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query </a:t>
            </a:r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objectControls</a:t>
            </a:r>
            <a:endParaRPr lang="en-US" sz="2000" b="1" dirty="0" smtClean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  }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rule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viewSignal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to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query </a:t>
            </a:r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objectSignals</a:t>
            </a:r>
            <a:endParaRPr lang="en-US" sz="2000" b="1" dirty="0" smtClean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	}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 flipV="1">
            <a:off x="3073400" y="3078480"/>
            <a:ext cx="2997200" cy="29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3400" y="3767517"/>
            <a:ext cx="4180840" cy="13531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cxnSp>
        <p:nvCxnSpPr>
          <p:cNvPr id="9" name="Elbow Connector 8"/>
          <p:cNvCxnSpPr>
            <a:stCxn id="8" idx="3"/>
            <a:endCxn id="6" idx="1"/>
          </p:cNvCxnSpPr>
          <p:nvPr/>
        </p:nvCxnSpPr>
        <p:spPr>
          <a:xfrm flipH="1" flipV="1">
            <a:off x="6070600" y="3225800"/>
            <a:ext cx="1183640" cy="1218279"/>
          </a:xfrm>
          <a:prstGeom prst="bentConnector3">
            <a:avLst>
              <a:gd name="adj1" fmla="val -193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83560" y="3777676"/>
            <a:ext cx="2651760" cy="3124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objectSignals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obj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6120" y="4179118"/>
            <a:ext cx="2082800" cy="30543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HeaterControl</a:t>
            </a:r>
            <a:endParaRPr lang="hu-HU" sz="20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3893" y="4571517"/>
            <a:ext cx="1260094" cy="30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obj</a:t>
            </a:r>
            <a:r>
              <a:rPr lang="en-US" sz="2000" dirty="0" smtClean="0">
                <a:solidFill>
                  <a:schemeClr val="tx2"/>
                </a:solidFill>
              </a:rPr>
              <a:t>: Signal</a:t>
            </a:r>
            <a:endParaRPr lang="hu-HU" sz="2000" dirty="0" err="1">
              <a:solidFill>
                <a:schemeClr val="tx2"/>
              </a:solidFill>
            </a:endParaRPr>
          </a:p>
        </p:txBody>
      </p:sp>
      <p:cxnSp>
        <p:nvCxnSpPr>
          <p:cNvPr id="14" name="Elbow Connector 13"/>
          <p:cNvCxnSpPr>
            <a:stCxn id="11" idx="3"/>
            <a:endCxn id="12" idx="0"/>
          </p:cNvCxnSpPr>
          <p:nvPr/>
        </p:nvCxnSpPr>
        <p:spPr>
          <a:xfrm>
            <a:off x="5328920" y="4331836"/>
            <a:ext cx="795020" cy="239681"/>
          </a:xfrm>
          <a:prstGeom prst="bentConnector2">
            <a:avLst/>
          </a:prstGeom>
          <a:ln>
            <a:headEnd type="diamond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3400" y="5006719"/>
            <a:ext cx="4180840" cy="11639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0560" y="5555843"/>
            <a:ext cx="2082800" cy="30543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HeaterControl</a:t>
            </a:r>
            <a:endParaRPr lang="hu-HU" sz="2000" dirty="0" err="1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93893" y="5793514"/>
            <a:ext cx="1260094" cy="30776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obj</a:t>
            </a:r>
            <a:r>
              <a:rPr lang="en-US" sz="2000" dirty="0" smtClean="0">
                <a:solidFill>
                  <a:schemeClr val="tx2"/>
                </a:solidFill>
              </a:rPr>
              <a:t>: Signal</a:t>
            </a:r>
            <a:endParaRPr lang="hu-HU" sz="2000" dirty="0" err="1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64480" y="5089241"/>
            <a:ext cx="1518920" cy="30543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Composite</a:t>
            </a:r>
            <a:endParaRPr lang="hu-HU" sz="2000" dirty="0" err="1">
              <a:solidFill>
                <a:schemeClr val="tx2"/>
              </a:solidFill>
            </a:endParaRPr>
          </a:p>
        </p:txBody>
      </p: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251960" y="5209601"/>
            <a:ext cx="1076960" cy="346241"/>
          </a:xfrm>
          <a:prstGeom prst="bentConnector2">
            <a:avLst/>
          </a:prstGeom>
          <a:ln>
            <a:headEnd type="diamond"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6041158" y="5418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hu-HU" dirty="0"/>
          </a:p>
        </p:txBody>
      </p:sp>
      <p:sp>
        <p:nvSpPr>
          <p:cNvPr id="27" name="Lekerekített téglalap feliratnak 110"/>
          <p:cNvSpPr/>
          <p:nvPr/>
        </p:nvSpPr>
        <p:spPr>
          <a:xfrm>
            <a:off x="6746240" y="5209601"/>
            <a:ext cx="1828800" cy="681455"/>
          </a:xfrm>
          <a:prstGeom prst="wedgeRoundRectCallout">
            <a:avLst>
              <a:gd name="adj1" fmla="val -71708"/>
              <a:gd name="adj2" fmla="val -2218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Transitive Closure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83560" y="4871879"/>
            <a:ext cx="577100" cy="31248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or</a:t>
            </a:r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6" grpId="0"/>
      <p:bldP spid="27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Policy Language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03347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policy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Example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deny RW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by default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rule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permitControl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</a:t>
            </a:r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RW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to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	query </a:t>
            </a:r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objectControls</a:t>
            </a:r>
            <a:endParaRPr lang="en-US" sz="2000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rule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viewSignal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allow 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to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HCEngineer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query </a:t>
            </a:r>
            <a:r>
              <a:rPr lang="en-US" sz="2000" b="1" dirty="0" err="1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objectSignals</a:t>
            </a:r>
            <a:endParaRPr lang="en-US" sz="2000" b="1" dirty="0" smtClean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	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priority</a:t>
            </a:r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with </a:t>
            </a:r>
            <a:r>
              <a:rPr lang="en-US" sz="2000" b="1" dirty="0" smtClean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restrictive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resolution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 flipV="1">
            <a:off x="2555240" y="5572597"/>
            <a:ext cx="3876040" cy="294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Lekerekített téglalap feliratnak 110"/>
          <p:cNvSpPr/>
          <p:nvPr/>
        </p:nvSpPr>
        <p:spPr>
          <a:xfrm>
            <a:off x="2875280" y="3787201"/>
            <a:ext cx="3830320" cy="1435825"/>
          </a:xfrm>
          <a:prstGeom prst="wedgeRoundRectCallout">
            <a:avLst>
              <a:gd name="adj1" fmla="val -4865"/>
              <a:gd name="adj2" fmla="val 70666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Priority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rgbClr val="FFFFFF"/>
                </a:solidFill>
                <a:latin typeface="Calibri"/>
              </a:rPr>
              <a:t>deny &lt; obfuscate &lt; allow</a:t>
            </a:r>
            <a:endParaRPr lang="en-US" sz="2400" b="1" kern="0" dirty="0">
              <a:solidFill>
                <a:srgbClr val="FFFFFF"/>
              </a:solidFill>
              <a:latin typeface="Calibri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 smtClean="0">
                <a:solidFill>
                  <a:srgbClr val="FFFFFF"/>
                </a:solidFill>
                <a:latin typeface="Calibri"/>
              </a:rPr>
              <a:t>Restrictive | Permissive</a:t>
            </a:r>
            <a:endParaRPr lang="en-US" sz="2400" kern="0" dirty="0" smtClea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9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Consistent</a:t>
            </a:r>
            <a:r>
              <a:rPr lang="hu-HU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Consistent</a:t>
            </a:r>
            <a:r>
              <a:rPr lang="hu-HU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Consistent</a:t>
            </a:r>
            <a:r>
              <a:rPr lang="hu-HU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2385318" y="2468452"/>
            <a:ext cx="3215382" cy="612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Verdana" pitchFamily="34" charset="0"/>
              </a:rPr>
              <a:t>Consistent 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25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2385317" y="3215447"/>
            <a:ext cx="3215382" cy="612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Verdana" pitchFamily="34" charset="0"/>
              </a:rPr>
              <a:t>Consistent 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26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5686586" y="2459272"/>
            <a:ext cx="3061173" cy="136831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Verdana" pitchFamily="34" charset="0"/>
              </a:rPr>
              <a:t>Consistent 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27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2443480" y="4045519"/>
            <a:ext cx="6080760" cy="50838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Verdana" pitchFamily="34" charset="0"/>
              </a:rPr>
              <a:t>Consistent 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28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4919" y="2407920"/>
            <a:ext cx="6513961" cy="2336800"/>
            <a:chOff x="1212693" y="3469322"/>
            <a:chExt cx="6962454" cy="25250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693" y="3469322"/>
              <a:ext cx="6962454" cy="2525078"/>
            </a:xfrm>
            <a:prstGeom prst="rect">
              <a:avLst/>
            </a:prstGeom>
          </p:spPr>
        </p:pic>
        <p:sp>
          <p:nvSpPr>
            <p:cNvPr id="9" name="Jobbra nyíl 59"/>
            <p:cNvSpPr/>
            <p:nvPr/>
          </p:nvSpPr>
          <p:spPr bwMode="auto">
            <a:xfrm>
              <a:off x="2718405" y="36814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Jobbra nyíl 59"/>
            <p:cNvSpPr/>
            <p:nvPr/>
          </p:nvSpPr>
          <p:spPr bwMode="auto">
            <a:xfrm>
              <a:off x="2718405" y="4522681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Jobbra nyíl 59"/>
            <p:cNvSpPr/>
            <p:nvPr/>
          </p:nvSpPr>
          <p:spPr bwMode="auto">
            <a:xfrm>
              <a:off x="4394805" y="5357865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Jobbra nyíl 59"/>
            <p:cNvSpPr/>
            <p:nvPr/>
          </p:nvSpPr>
          <p:spPr bwMode="auto">
            <a:xfrm>
              <a:off x="6159500" y="4134039"/>
              <a:ext cx="432388" cy="28868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06" y="4744720"/>
            <a:ext cx="2876652" cy="1512647"/>
          </a:xfrm>
          <a:prstGeom prst="rect">
            <a:avLst/>
          </a:prstGeom>
        </p:spPr>
      </p:pic>
      <p:sp>
        <p:nvSpPr>
          <p:cNvPr id="15" name="Jobbra nyíl 59"/>
          <p:cNvSpPr/>
          <p:nvPr/>
        </p:nvSpPr>
        <p:spPr bwMode="auto">
          <a:xfrm rot="5400000">
            <a:off x="5112390" y="5341328"/>
            <a:ext cx="483684" cy="31943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 flipV="1">
            <a:off x="3915906" y="4744717"/>
            <a:ext cx="2876652" cy="150650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Verdana" pitchFamily="34" charset="0"/>
              </a:rPr>
              <a:t>Consistent S</a:t>
            </a:r>
            <a:r>
              <a:rPr lang="hu-HU" dirty="0" smtClean="0">
                <a:latin typeface="Verdana" pitchFamily="34" charset="0"/>
              </a:rPr>
              <a:t>ecured </a:t>
            </a:r>
            <a:r>
              <a:rPr lang="en-US" dirty="0" smtClean="0">
                <a:latin typeface="Verdana" pitchFamily="34" charset="0"/>
              </a:rPr>
              <a:t>M</a:t>
            </a:r>
            <a:r>
              <a:rPr lang="hu-HU" dirty="0" smtClean="0">
                <a:latin typeface="Verdana" pitchFamily="34" charset="0"/>
              </a:rPr>
              <a:t>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29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60451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Dangling Edges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Containment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Multiplicity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Compatibility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389" y="3129280"/>
            <a:ext cx="6134621" cy="13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5" name="Romboid 36"/>
          <p:cNvSpPr/>
          <p:nvPr/>
        </p:nvSpPr>
        <p:spPr>
          <a:xfrm>
            <a:off x="3622986" y="2527112"/>
            <a:ext cx="4786346" cy="1428760"/>
          </a:xfrm>
          <a:prstGeom prst="parallelogram">
            <a:avLst>
              <a:gd name="adj" fmla="val 76135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/>
          </a:p>
        </p:txBody>
      </p:sp>
      <p:sp>
        <p:nvSpPr>
          <p:cNvPr id="6" name="Romboid 33"/>
          <p:cNvSpPr/>
          <p:nvPr/>
        </p:nvSpPr>
        <p:spPr>
          <a:xfrm>
            <a:off x="765466" y="2527112"/>
            <a:ext cx="4000528" cy="1428760"/>
          </a:xfrm>
          <a:prstGeom prst="parallelogram">
            <a:avLst>
              <a:gd name="adj" fmla="val 761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/>
          </a:p>
        </p:txBody>
      </p:sp>
      <p:sp>
        <p:nvSpPr>
          <p:cNvPr id="7" name="Ellipszis 2"/>
          <p:cNvSpPr/>
          <p:nvPr/>
        </p:nvSpPr>
        <p:spPr>
          <a:xfrm>
            <a:off x="1837036" y="2884302"/>
            <a:ext cx="2214578" cy="714380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/>
          </a:p>
        </p:txBody>
      </p:sp>
      <p:cxnSp>
        <p:nvCxnSpPr>
          <p:cNvPr id="8" name="Egyenes összekötő 4"/>
          <p:cNvCxnSpPr>
            <a:stCxn id="18" idx="2"/>
            <a:endCxn id="7" idx="2"/>
          </p:cNvCxnSpPr>
          <p:nvPr/>
        </p:nvCxnSpPr>
        <p:spPr>
          <a:xfrm rot="10800000" flipH="1" flipV="1">
            <a:off x="336838" y="1491260"/>
            <a:ext cx="1500198" cy="1750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5"/>
          <p:cNvCxnSpPr>
            <a:stCxn id="18" idx="6"/>
            <a:endCxn id="7" idx="6"/>
          </p:cNvCxnSpPr>
          <p:nvPr/>
        </p:nvCxnSpPr>
        <p:spPr>
          <a:xfrm>
            <a:off x="3051482" y="1491261"/>
            <a:ext cx="1000132" cy="1750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10"/>
          <p:cNvSpPr/>
          <p:nvPr/>
        </p:nvSpPr>
        <p:spPr>
          <a:xfrm>
            <a:off x="3480110" y="2884302"/>
            <a:ext cx="2214578" cy="714380"/>
          </a:xfrm>
          <a:prstGeom prst="ellipse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/>
          </a:p>
        </p:txBody>
      </p:sp>
      <p:cxnSp>
        <p:nvCxnSpPr>
          <p:cNvPr id="11" name="Egyenes összekötő 12"/>
          <p:cNvCxnSpPr>
            <a:stCxn id="17" idx="2"/>
            <a:endCxn id="10" idx="2"/>
          </p:cNvCxnSpPr>
          <p:nvPr/>
        </p:nvCxnSpPr>
        <p:spPr>
          <a:xfrm rot="10800000" flipH="1" flipV="1">
            <a:off x="3194358" y="1491260"/>
            <a:ext cx="285752" cy="175023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5"/>
          <p:cNvCxnSpPr>
            <a:stCxn id="17" idx="6"/>
            <a:endCxn id="10" idx="6"/>
          </p:cNvCxnSpPr>
          <p:nvPr/>
        </p:nvCxnSpPr>
        <p:spPr>
          <a:xfrm flipH="1">
            <a:off x="5694688" y="1491261"/>
            <a:ext cx="214314" cy="175023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zis 23"/>
          <p:cNvSpPr/>
          <p:nvPr/>
        </p:nvSpPr>
        <p:spPr>
          <a:xfrm>
            <a:off x="5123184" y="2884302"/>
            <a:ext cx="2214578" cy="714380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/>
          </a:p>
        </p:txBody>
      </p:sp>
      <p:cxnSp>
        <p:nvCxnSpPr>
          <p:cNvPr id="14" name="Egyenes összekötő 25"/>
          <p:cNvCxnSpPr>
            <a:stCxn id="16" idx="2"/>
            <a:endCxn id="13" idx="2"/>
          </p:cNvCxnSpPr>
          <p:nvPr/>
        </p:nvCxnSpPr>
        <p:spPr>
          <a:xfrm rot="10800000" flipV="1">
            <a:off x="5123184" y="1491260"/>
            <a:ext cx="1143008" cy="175023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28"/>
          <p:cNvCxnSpPr>
            <a:stCxn id="16" idx="6"/>
            <a:endCxn id="13" idx="6"/>
          </p:cNvCxnSpPr>
          <p:nvPr/>
        </p:nvCxnSpPr>
        <p:spPr>
          <a:xfrm flipH="1">
            <a:off x="7337762" y="1491261"/>
            <a:ext cx="1643074" cy="175023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24"/>
          <p:cNvSpPr/>
          <p:nvPr/>
        </p:nvSpPr>
        <p:spPr>
          <a:xfrm>
            <a:off x="6266192" y="1026914"/>
            <a:ext cx="2714644" cy="9286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View</a:t>
            </a:r>
            <a:r>
              <a:rPr lang="hu-HU" sz="2000" dirty="0" smtClean="0"/>
              <a:t> </a:t>
            </a:r>
            <a:r>
              <a:rPr lang="hu-HU" sz="2000" dirty="0" err="1" smtClean="0"/>
              <a:t>for</a:t>
            </a:r>
            <a:r>
              <a:rPr lang="hu-HU" sz="2000" dirty="0" smtClean="0"/>
              <a:t> HW Supplier</a:t>
            </a:r>
            <a:r>
              <a:rPr lang="hu-HU" sz="2000" baseline="-25000" dirty="0" smtClean="0"/>
              <a:t>1</a:t>
            </a:r>
            <a:endParaRPr lang="hu-HU" sz="2000" baseline="-25000" dirty="0"/>
          </a:p>
        </p:txBody>
      </p:sp>
      <p:sp>
        <p:nvSpPr>
          <p:cNvPr id="17" name="Ellipszis 11"/>
          <p:cNvSpPr/>
          <p:nvPr/>
        </p:nvSpPr>
        <p:spPr>
          <a:xfrm>
            <a:off x="3194358" y="1026914"/>
            <a:ext cx="2714644" cy="9286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View</a:t>
            </a:r>
            <a:r>
              <a:rPr lang="hu-HU" sz="2000" dirty="0" smtClean="0"/>
              <a:t> </a:t>
            </a:r>
            <a:r>
              <a:rPr lang="hu-HU" sz="2000" dirty="0" err="1" smtClean="0"/>
              <a:t>for</a:t>
            </a:r>
            <a:r>
              <a:rPr lang="hu-HU" sz="2000" dirty="0" smtClean="0"/>
              <a:t> SW Provider</a:t>
            </a:r>
            <a:r>
              <a:rPr lang="hu-HU" sz="2000" baseline="-25000" dirty="0" smtClean="0"/>
              <a:t>2</a:t>
            </a:r>
            <a:endParaRPr lang="hu-HU" sz="2000" baseline="-25000" dirty="0"/>
          </a:p>
        </p:txBody>
      </p:sp>
      <p:sp>
        <p:nvSpPr>
          <p:cNvPr id="18" name="Ellipszis 1"/>
          <p:cNvSpPr/>
          <p:nvPr/>
        </p:nvSpPr>
        <p:spPr>
          <a:xfrm>
            <a:off x="336838" y="1026914"/>
            <a:ext cx="271464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View</a:t>
            </a:r>
            <a:r>
              <a:rPr lang="hu-HU" sz="2000" dirty="0" smtClean="0"/>
              <a:t> </a:t>
            </a:r>
            <a:r>
              <a:rPr lang="hu-HU" sz="2000" dirty="0" err="1" smtClean="0"/>
              <a:t>for</a:t>
            </a:r>
            <a:r>
              <a:rPr lang="hu-HU" sz="2000" dirty="0" smtClean="0"/>
              <a:t> SW Provider</a:t>
            </a:r>
            <a:r>
              <a:rPr lang="hu-HU" sz="2000" baseline="-25000" dirty="0" smtClean="0"/>
              <a:t>1</a:t>
            </a:r>
            <a:endParaRPr lang="hu-HU" sz="2000" baseline="-25000" dirty="0"/>
          </a:p>
        </p:txBody>
      </p:sp>
      <p:sp>
        <p:nvSpPr>
          <p:cNvPr id="19" name="Szövegdoboz 119"/>
          <p:cNvSpPr txBox="1"/>
          <p:nvPr/>
        </p:nvSpPr>
        <p:spPr>
          <a:xfrm>
            <a:off x="694028" y="359868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Integrated</a:t>
            </a:r>
            <a:r>
              <a:rPr lang="hu-HU" sz="2000" dirty="0"/>
              <a:t>	</a:t>
            </a:r>
            <a:r>
              <a:rPr lang="hu-HU" sz="2000" dirty="0" smtClean="0"/>
              <a:t>System	</a:t>
            </a:r>
            <a:r>
              <a:rPr lang="hu-HU" sz="2000" dirty="0" err="1" smtClean="0"/>
              <a:t>Model</a:t>
            </a:r>
            <a:endParaRPr lang="hu-HU" sz="2000" dirty="0"/>
          </a:p>
        </p:txBody>
      </p:sp>
      <p:pic>
        <p:nvPicPr>
          <p:cNvPr id="20" name="Kép 83" descr="Hardware-Chip-icon.png"/>
          <p:cNvPicPr>
            <a:picLocks noChangeAspect="1"/>
          </p:cNvPicPr>
          <p:nvPr/>
        </p:nvPicPr>
        <p:blipFill>
          <a:blip r:embed="rId3" cstate="print"/>
          <a:srcRect t="23622" b="17717"/>
          <a:stretch>
            <a:fillRect/>
          </a:stretch>
        </p:blipFill>
        <p:spPr>
          <a:xfrm>
            <a:off x="8337894" y="1438968"/>
            <a:ext cx="785786" cy="460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 85" descr="Aircraft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028" y="3358956"/>
            <a:ext cx="1214446" cy="525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Kép 89" descr="software-to-find-duplicate-photos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6060" y="1384104"/>
            <a:ext cx="642943" cy="642943"/>
          </a:xfrm>
          <a:prstGeom prst="rect">
            <a:avLst/>
          </a:prstGeom>
        </p:spPr>
      </p:pic>
      <p:pic>
        <p:nvPicPr>
          <p:cNvPr id="23" name="Kép 90" descr="software-to-find-duplicate-photos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79978" y="1384104"/>
            <a:ext cx="642942" cy="642942"/>
          </a:xfrm>
          <a:prstGeom prst="rect">
            <a:avLst/>
          </a:prstGeom>
        </p:spPr>
      </p:pic>
      <p:pic>
        <p:nvPicPr>
          <p:cNvPr id="24" name="Kép 95" descr="BMW-X1-Concept-Car-Pics1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680091" y="2312798"/>
            <a:ext cx="871325" cy="483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Kép 103" descr="article-page-main_ehow_images_a07_7m_06_import-cvs-subversion-800x800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9904" y="2180595"/>
            <a:ext cx="767949" cy="750883"/>
          </a:xfrm>
          <a:prstGeom prst="rect">
            <a:avLst/>
          </a:prstGeom>
        </p:spPr>
      </p:pic>
      <p:sp>
        <p:nvSpPr>
          <p:cNvPr id="26" name="Ellipszis 45"/>
          <p:cNvSpPr/>
          <p:nvPr/>
        </p:nvSpPr>
        <p:spPr>
          <a:xfrm>
            <a:off x="5278999" y="3003698"/>
            <a:ext cx="1474320" cy="475587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/>
          </a:p>
        </p:txBody>
      </p:sp>
      <p:sp>
        <p:nvSpPr>
          <p:cNvPr id="27" name="Ellipszis 46"/>
          <p:cNvSpPr/>
          <p:nvPr/>
        </p:nvSpPr>
        <p:spPr>
          <a:xfrm>
            <a:off x="5271760" y="3990072"/>
            <a:ext cx="2242117" cy="11521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Writable</a:t>
            </a:r>
            <a:r>
              <a:rPr lang="hu-HU" sz="2000" dirty="0" smtClean="0"/>
              <a:t> </a:t>
            </a:r>
            <a:r>
              <a:rPr lang="hu-HU" sz="2000" dirty="0" err="1" smtClean="0"/>
              <a:t>by</a:t>
            </a:r>
            <a:r>
              <a:rPr lang="hu-HU" sz="2000" dirty="0" smtClean="0"/>
              <a:t> HW Supplier</a:t>
            </a:r>
            <a:r>
              <a:rPr lang="hu-HU" sz="2000" baseline="-25000" dirty="0" smtClean="0"/>
              <a:t>1</a:t>
            </a:r>
            <a:endParaRPr lang="hu-HU" sz="2000" baseline="-25000" dirty="0"/>
          </a:p>
        </p:txBody>
      </p:sp>
      <p:cxnSp>
        <p:nvCxnSpPr>
          <p:cNvPr id="28" name="Egyenes összekötő 47"/>
          <p:cNvCxnSpPr>
            <a:stCxn id="27" idx="2"/>
            <a:endCxn id="26" idx="2"/>
          </p:cNvCxnSpPr>
          <p:nvPr/>
        </p:nvCxnSpPr>
        <p:spPr>
          <a:xfrm flipV="1">
            <a:off x="5271760" y="3241492"/>
            <a:ext cx="7239" cy="13246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48"/>
          <p:cNvCxnSpPr>
            <a:stCxn id="27" idx="6"/>
            <a:endCxn id="26" idx="6"/>
          </p:cNvCxnSpPr>
          <p:nvPr/>
        </p:nvCxnSpPr>
        <p:spPr>
          <a:xfrm flipH="1" flipV="1">
            <a:off x="6753319" y="3241492"/>
            <a:ext cx="760558" cy="13246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2"/>
          <p:cNvSpPr>
            <a:spLocks noGrp="1"/>
          </p:cNvSpPr>
          <p:nvPr>
            <p:ph idx="1"/>
          </p:nvPr>
        </p:nvSpPr>
        <p:spPr>
          <a:xfrm>
            <a:off x="-20319" y="3998791"/>
            <a:ext cx="5715008" cy="2079513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privileges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endParaRPr lang="hu-HU" dirty="0" smtClean="0"/>
          </a:p>
          <a:p>
            <a:pPr lvl="1"/>
            <a:r>
              <a:rPr lang="hu-HU" dirty="0" err="1" smtClean="0"/>
              <a:t>Stakeholders</a:t>
            </a:r>
            <a:endParaRPr lang="hu-HU" dirty="0" smtClean="0"/>
          </a:p>
          <a:p>
            <a:pPr lvl="1"/>
            <a:r>
              <a:rPr lang="hu-HU" dirty="0" err="1" smtClean="0"/>
              <a:t>Subcontractors</a:t>
            </a:r>
            <a:endParaRPr lang="hu-HU" dirty="0" smtClean="0"/>
          </a:p>
          <a:p>
            <a:pPr lvl="1"/>
            <a:r>
              <a:rPr lang="hu-HU" dirty="0" err="1" smtClean="0"/>
              <a:t>In-house</a:t>
            </a:r>
            <a:r>
              <a:rPr lang="hu-HU" dirty="0" smtClean="0"/>
              <a:t> </a:t>
            </a:r>
            <a:r>
              <a:rPr lang="hu-HU" dirty="0" err="1" smtClean="0"/>
              <a:t>teams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 smtClean="0"/>
          </a:p>
        </p:txBody>
      </p:sp>
      <p:sp>
        <p:nvSpPr>
          <p:cNvPr id="31" name="Téglalap 3"/>
          <p:cNvSpPr/>
          <p:nvPr/>
        </p:nvSpPr>
        <p:spPr bwMode="auto">
          <a:xfrm>
            <a:off x="5054420" y="5195988"/>
            <a:ext cx="3961756" cy="12149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Challenge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: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b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</a:br>
            <a:r>
              <a:rPr lang="hu-HU" sz="2400" dirty="0" err="1" smtClean="0">
                <a:solidFill>
                  <a:schemeClr val="bg1"/>
                </a:solidFill>
                <a:latin typeface="Verdana" pitchFamily="34" charset="0"/>
              </a:rPr>
              <a:t>H</a:t>
            </a:r>
            <a:r>
              <a:rPr kumimoji="0" lang="hu-HU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ow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to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provide</a:t>
            </a:r>
            <a:r>
              <a:rPr lang="hu-HU" sz="24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secure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access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for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collaboration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?</a:t>
            </a:r>
            <a:endParaRPr kumimoji="0" lang="hu-H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30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31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Lekerekített téglalap feliratnak 110"/>
          <p:cNvSpPr/>
          <p:nvPr/>
        </p:nvSpPr>
        <p:spPr>
          <a:xfrm>
            <a:off x="2550160" y="2058069"/>
            <a:ext cx="2898140" cy="512411"/>
          </a:xfrm>
          <a:prstGeom prst="wedgeRoundRectCallout">
            <a:avLst>
              <a:gd name="adj1" fmla="val 34666"/>
              <a:gd name="adj2" fmla="val -111904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solidFill>
                  <a:srgbClr val="FFFFFF"/>
                </a:solidFill>
                <a:latin typeface="Calibri"/>
              </a:rPr>
              <a:t>allow,obfuscate,deny</a:t>
            </a:r>
            <a:endParaRPr lang="en-US" sz="2400" kern="0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Lekerekített téglalap feliratnak 110"/>
          <p:cNvSpPr/>
          <p:nvPr/>
        </p:nvSpPr>
        <p:spPr>
          <a:xfrm>
            <a:off x="5600700" y="2058704"/>
            <a:ext cx="1155700" cy="511776"/>
          </a:xfrm>
          <a:prstGeom prst="wedgeRoundRectCallout">
            <a:avLst>
              <a:gd name="adj1" fmla="val -40086"/>
              <a:gd name="adj2" fmla="val -113898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FFFFFF"/>
                </a:solidFill>
                <a:latin typeface="Calibri"/>
              </a:rPr>
              <a:t>R or W</a:t>
            </a:r>
          </a:p>
        </p:txBody>
      </p:sp>
    </p:spTree>
    <p:extLst>
      <p:ext uri="{BB962C8B-B14F-4D97-AF65-F5344CB8AC3E}">
        <p14:creationId xmlns:p14="http://schemas.microsoft.com/office/powerpoint/2010/main" val="9928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32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33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1600" y="4049143"/>
            <a:ext cx="1198880" cy="6955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72835" y="3799840"/>
            <a:ext cx="815690" cy="2493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deny R</a:t>
            </a:r>
            <a:endParaRPr lang="hu-HU" dirty="0" err="1">
              <a:solidFill>
                <a:schemeClr val="tx2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6748589" y="2293812"/>
            <a:ext cx="2118743" cy="1391920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3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34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err="1" smtClean="0">
                <a:solidFill>
                  <a:schemeClr val="tx1"/>
                </a:solidFill>
              </a:rPr>
              <a:t>Jugments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Elementary conflicts of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 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deny R</a:t>
            </a: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Using Priorities (External/Internal)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Restrictive / Permissive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35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</a:t>
            </a:r>
            <a:r>
              <a:rPr lang="en-US" sz="2800" smtClean="0">
                <a:solidFill>
                  <a:schemeClr val="tx1"/>
                </a:solidFill>
              </a:rPr>
              <a:t>of </a:t>
            </a:r>
            <a:r>
              <a:rPr lang="en-US" sz="2800" b="1" i="1" smtClean="0">
                <a:solidFill>
                  <a:schemeClr val="tx1"/>
                </a:solidFill>
              </a:rPr>
              <a:t>Judgments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Elementary conflicts of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 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deny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Using Priorities (External/Internal)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Restrictive / Permissive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Extend the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Compatibility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55950" y="5445849"/>
            <a:ext cx="1550129" cy="6955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7186" y="5196546"/>
            <a:ext cx="1054672" cy="2493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R</a:t>
            </a:r>
            <a:endParaRPr lang="hu-HU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8628" y="5445849"/>
            <a:ext cx="3615358" cy="63649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J(</a:t>
            </a:r>
            <a:r>
              <a:rPr lang="en-US" dirty="0" err="1" smtClean="0">
                <a:solidFill>
                  <a:schemeClr val="tx2"/>
                </a:solidFill>
              </a:rPr>
              <a:t>obj</a:t>
            </a:r>
            <a:r>
              <a:rPr lang="en-US" dirty="0" smtClean="0">
                <a:solidFill>
                  <a:schemeClr val="tx2"/>
                </a:solidFill>
              </a:rPr>
              <a:t>(ctrl3,HeaterControl),allow,R,1)</a:t>
            </a:r>
            <a:endParaRPr lang="hu-HU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36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Elementary conflicts of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 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deny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Using Priorities (External/Internal)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Restrictive / Permissive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Extend the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Compatibility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55950" y="5445849"/>
            <a:ext cx="1550129" cy="6955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7186" y="5196546"/>
            <a:ext cx="1054672" cy="2493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R</a:t>
            </a:r>
            <a:endParaRPr lang="hu-HU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8628" y="5445849"/>
            <a:ext cx="3615358" cy="63649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J(</a:t>
            </a:r>
            <a:r>
              <a:rPr lang="en-US" dirty="0" err="1" smtClean="0">
                <a:solidFill>
                  <a:schemeClr val="tx2"/>
                </a:solidFill>
              </a:rPr>
              <a:t>obj</a:t>
            </a:r>
            <a:r>
              <a:rPr lang="en-US" dirty="0" smtClean="0">
                <a:solidFill>
                  <a:schemeClr val="tx2"/>
                </a:solidFill>
              </a:rPr>
              <a:t>(ctrl3,HeaterControl),allow,R,1)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+J(</a:t>
            </a:r>
            <a:r>
              <a:rPr lang="en-US" b="1" i="1" dirty="0" err="1" smtClean="0">
                <a:solidFill>
                  <a:schemeClr val="tx2"/>
                </a:solidFill>
              </a:rPr>
              <a:t>obj</a:t>
            </a:r>
            <a:r>
              <a:rPr lang="en-US" b="1" i="1" dirty="0" smtClean="0">
                <a:solidFill>
                  <a:schemeClr val="tx2"/>
                </a:solidFill>
              </a:rPr>
              <a:t>(c1,Composite),</a:t>
            </a:r>
            <a:r>
              <a:rPr lang="en-US" b="1" i="1" dirty="0">
                <a:solidFill>
                  <a:schemeClr val="tx2"/>
                </a:solidFill>
              </a:rPr>
              <a:t>allow,R,1)</a:t>
            </a:r>
            <a:endParaRPr lang="hu-HU" b="1" i="1" dirty="0" err="1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11440" y="4050243"/>
            <a:ext cx="1209040" cy="6955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29205" y="3817799"/>
            <a:ext cx="1054672" cy="2493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R</a:t>
            </a:r>
            <a:endParaRPr lang="hu-HU" dirty="0" err="1">
              <a:solidFill>
                <a:schemeClr val="tx2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6748589" y="2293812"/>
            <a:ext cx="2118743" cy="1391920"/>
          </a:xfrm>
          <a:prstGeom prst="bentConnector3">
            <a:avLst>
              <a:gd name="adj1" fmla="val 9987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37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Elementary conflicts of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 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deny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Using Priorities (External/Internal)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Restrictive / Permissive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Extend the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Compatibility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8628" y="5445849"/>
            <a:ext cx="3615358" cy="63649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J(</a:t>
            </a:r>
            <a:r>
              <a:rPr lang="en-US" dirty="0" err="1" smtClean="0">
                <a:solidFill>
                  <a:schemeClr val="tx2"/>
                </a:solidFill>
              </a:rPr>
              <a:t>attr</a:t>
            </a:r>
            <a:r>
              <a:rPr lang="en-US" dirty="0" smtClean="0">
                <a:solidFill>
                  <a:schemeClr val="tx2"/>
                </a:solidFill>
              </a:rPr>
              <a:t>(c1,vendor,B),</a:t>
            </a:r>
            <a:r>
              <a:rPr lang="en-US" dirty="0" err="1" smtClean="0">
                <a:solidFill>
                  <a:schemeClr val="tx2"/>
                </a:solidFill>
              </a:rPr>
              <a:t>allow,W,m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endParaRPr lang="hu-HU" b="1" i="1" dirty="0" err="1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1440" y="4481818"/>
            <a:ext cx="1209040" cy="28432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29765" y="4336846"/>
            <a:ext cx="1054672" cy="2493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W</a:t>
            </a:r>
            <a:endParaRPr lang="hu-HU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</a:rPr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38</a:t>
            </a:fld>
            <a:endParaRPr lang="hu-H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32732"/>
              </p:ext>
            </p:extLst>
          </p:nvPr>
        </p:nvGraphicFramePr>
        <p:xfrm>
          <a:off x="263464" y="1115121"/>
          <a:ext cx="8555416" cy="481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55520" y="873760"/>
            <a:ext cx="6766560" cy="5405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Maintaining a set of </a:t>
            </a:r>
            <a:r>
              <a:rPr lang="en-US" sz="2800" b="1" i="1" dirty="0" smtClean="0">
                <a:solidFill>
                  <a:schemeClr val="tx1"/>
                </a:solidFill>
              </a:rPr>
              <a:t>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J(asset, access, operation, priority)</a:t>
            </a:r>
          </a:p>
          <a:p>
            <a:pPr lvl="2"/>
            <a:r>
              <a:rPr lang="en-US" sz="2000" i="1" dirty="0" smtClean="0">
                <a:solidFill>
                  <a:schemeClr val="tx1"/>
                </a:solidFill>
              </a:rPr>
              <a:t>e.g. J(</a:t>
            </a:r>
            <a:r>
              <a:rPr lang="en-US" sz="2000" i="1" dirty="0" err="1" smtClean="0">
                <a:solidFill>
                  <a:schemeClr val="tx1"/>
                </a:solidFill>
              </a:rPr>
              <a:t>obj</a:t>
            </a:r>
            <a:r>
              <a:rPr lang="en-US" sz="2000" i="1" dirty="0" smtClean="0">
                <a:solidFill>
                  <a:schemeClr val="tx1"/>
                </a:solidFill>
              </a:rPr>
              <a:t>(c1,Composite), deny, R, </a:t>
            </a:r>
            <a:r>
              <a:rPr lang="en-US" sz="2000" i="1" dirty="0" err="1" smtClean="0">
                <a:solidFill>
                  <a:schemeClr val="tx1"/>
                </a:solidFill>
              </a:rPr>
              <a:t>def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Elementary conflicts of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llow 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deny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Using Priorities (External/Internal)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Restrictive / Permissive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Extend the Judgments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Internal 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Compatibility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951" y="4049143"/>
            <a:ext cx="2464529" cy="21215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88628" y="5445849"/>
            <a:ext cx="3615358" cy="63649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J(</a:t>
            </a:r>
            <a:r>
              <a:rPr lang="en-US" dirty="0" err="1" smtClean="0">
                <a:solidFill>
                  <a:schemeClr val="tx2"/>
                </a:solidFill>
              </a:rPr>
              <a:t>attr</a:t>
            </a:r>
            <a:r>
              <a:rPr lang="en-US" dirty="0" smtClean="0">
                <a:solidFill>
                  <a:schemeClr val="tx2"/>
                </a:solidFill>
              </a:rPr>
              <a:t>(c1,vendor,B),</a:t>
            </a:r>
            <a:r>
              <a:rPr lang="en-US" dirty="0" err="1" smtClean="0">
                <a:solidFill>
                  <a:schemeClr val="tx2"/>
                </a:solidFill>
              </a:rPr>
              <a:t>allow,W,m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+J(</a:t>
            </a:r>
            <a:r>
              <a:rPr lang="en-US" b="1" i="1" dirty="0" err="1" smtClean="0">
                <a:solidFill>
                  <a:schemeClr val="tx2"/>
                </a:solidFill>
              </a:rPr>
              <a:t>attr</a:t>
            </a:r>
            <a:r>
              <a:rPr lang="en-US" b="1" i="1" dirty="0" smtClean="0">
                <a:solidFill>
                  <a:schemeClr val="tx2"/>
                </a:solidFill>
              </a:rPr>
              <a:t>(c1,vendor,B</a:t>
            </a:r>
            <a:r>
              <a:rPr lang="en-US" b="1" i="1" dirty="0">
                <a:solidFill>
                  <a:schemeClr val="tx2"/>
                </a:solidFill>
              </a:rPr>
              <a:t>),</a:t>
            </a:r>
            <a:r>
              <a:rPr lang="en-US" b="1" i="1" dirty="0" err="1" smtClean="0">
                <a:solidFill>
                  <a:schemeClr val="tx2"/>
                </a:solidFill>
              </a:rPr>
              <a:t>allow,R,m</a:t>
            </a:r>
            <a:r>
              <a:rPr lang="en-US" b="1" i="1" dirty="0">
                <a:solidFill>
                  <a:schemeClr val="tx2"/>
                </a:solidFill>
              </a:rPr>
              <a:t>)</a:t>
            </a:r>
            <a:endParaRPr lang="hu-HU" b="1" i="1" dirty="0" err="1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1440" y="4481818"/>
            <a:ext cx="1209040" cy="28432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29765" y="4336846"/>
            <a:ext cx="1054672" cy="2493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W</a:t>
            </a:r>
            <a:endParaRPr lang="hu-HU" dirty="0" err="1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29765" y="4612658"/>
            <a:ext cx="1054672" cy="2493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allow R</a:t>
            </a:r>
            <a:endParaRPr lang="hu-HU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Conclusion and Future Work</a:t>
            </a:r>
            <a:endParaRPr lang="hu-H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425758"/>
              </p:ext>
            </p:extLst>
          </p:nvPr>
        </p:nvGraphicFramePr>
        <p:xfrm>
          <a:off x="142875" y="857251"/>
          <a:ext cx="8858250" cy="299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39</a:t>
            </a:fld>
            <a:endParaRPr lang="hu-H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07291229"/>
              </p:ext>
            </p:extLst>
          </p:nvPr>
        </p:nvGraphicFramePr>
        <p:xfrm>
          <a:off x="110837" y="3866861"/>
          <a:ext cx="8890288" cy="261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87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Secured Offline Collaboration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5" name="Folyamatábra: Mágneslemez 84"/>
          <p:cNvSpPr/>
          <p:nvPr/>
        </p:nvSpPr>
        <p:spPr>
          <a:xfrm>
            <a:off x="3543300" y="1509821"/>
            <a:ext cx="2045744" cy="4413752"/>
          </a:xfrm>
          <a:prstGeom prst="flowChartMagneticDisk">
            <a:avLst/>
          </a:prstGeom>
          <a:gradFill flip="none" rotWithShape="1">
            <a:gsLst>
              <a:gs pos="0">
                <a:srgbClr val="CC9900">
                  <a:tint val="66000"/>
                  <a:satMod val="160000"/>
                </a:srgbClr>
              </a:gs>
              <a:gs pos="50000">
                <a:srgbClr val="CC9900">
                  <a:tint val="44500"/>
                  <a:satMod val="160000"/>
                </a:srgbClr>
              </a:gs>
              <a:gs pos="100000">
                <a:srgbClr val="CC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lyamatábra: Mágneslemez 85"/>
          <p:cNvSpPr/>
          <p:nvPr/>
        </p:nvSpPr>
        <p:spPr>
          <a:xfrm>
            <a:off x="6632340" y="1509820"/>
            <a:ext cx="2045744" cy="4413752"/>
          </a:xfrm>
          <a:prstGeom prst="flowChartMagneticDisk">
            <a:avLst/>
          </a:prstGeom>
          <a:gradFill flip="none" rotWithShape="1">
            <a:gsLst>
              <a:gs pos="0">
                <a:srgbClr val="33CCFF">
                  <a:tint val="66000"/>
                  <a:satMod val="160000"/>
                </a:srgbClr>
              </a:gs>
              <a:gs pos="50000">
                <a:srgbClr val="33CCFF">
                  <a:tint val="44500"/>
                  <a:satMod val="160000"/>
                </a:srgbClr>
              </a:gs>
              <a:gs pos="100000">
                <a:srgbClr val="33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lyamatábra: Mágneslemez 86"/>
          <p:cNvSpPr/>
          <p:nvPr/>
        </p:nvSpPr>
        <p:spPr>
          <a:xfrm>
            <a:off x="486509" y="1509821"/>
            <a:ext cx="2045744" cy="4413752"/>
          </a:xfrm>
          <a:prstGeom prst="flowChartMagneticDisk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Csoportba foglalás 87"/>
          <p:cNvGrpSpPr/>
          <p:nvPr/>
        </p:nvGrpSpPr>
        <p:grpSpPr>
          <a:xfrm>
            <a:off x="3837095" y="4303673"/>
            <a:ext cx="1417031" cy="1364273"/>
            <a:chOff x="1419804" y="2002570"/>
            <a:chExt cx="1417031" cy="1364273"/>
          </a:xfrm>
        </p:grpSpPr>
        <p:sp>
          <p:nvSpPr>
            <p:cNvPr id="9" name="Lekerekített téglalap 88"/>
            <p:cNvSpPr/>
            <p:nvPr/>
          </p:nvSpPr>
          <p:spPr>
            <a:xfrm>
              <a:off x="1419804" y="2002570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F9DD2F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églalap 89"/>
            <p:cNvSpPr/>
            <p:nvPr/>
          </p:nvSpPr>
          <p:spPr>
            <a:xfrm>
              <a:off x="2408941" y="293894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762536">
                    <a:tint val="50000"/>
                    <a:satMod val="300000"/>
                  </a:srgbClr>
                </a:gs>
                <a:gs pos="35000">
                  <a:srgbClr val="762536">
                    <a:tint val="37000"/>
                    <a:satMod val="300000"/>
                  </a:srgbClr>
                </a:gs>
                <a:gs pos="100000">
                  <a:srgbClr val="76253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6253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églalap 90"/>
            <p:cNvSpPr/>
            <p:nvPr/>
          </p:nvSpPr>
          <p:spPr>
            <a:xfrm>
              <a:off x="2406010" y="2138850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Egyenes összekötő 91"/>
            <p:cNvCxnSpPr>
              <a:endCxn id="11" idx="1"/>
            </p:cNvCxnSpPr>
            <p:nvPr/>
          </p:nvCxnSpPr>
          <p:spPr>
            <a:xfrm>
              <a:off x="2168619" y="2266338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Egyenes összekötő 92"/>
            <p:cNvCxnSpPr/>
            <p:nvPr/>
          </p:nvCxnSpPr>
          <p:spPr>
            <a:xfrm>
              <a:off x="2168618" y="2641475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76253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4" name="Egyenes összekötő 93"/>
            <p:cNvCxnSpPr>
              <a:endCxn id="10" idx="1"/>
            </p:cNvCxnSpPr>
            <p:nvPr/>
          </p:nvCxnSpPr>
          <p:spPr>
            <a:xfrm>
              <a:off x="2167151" y="3066436"/>
              <a:ext cx="241790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" name="Egyenes összekötő 94"/>
            <p:cNvCxnSpPr>
              <a:stCxn id="16" idx="0"/>
              <a:endCxn id="11" idx="2"/>
            </p:cNvCxnSpPr>
            <p:nvPr/>
          </p:nvCxnSpPr>
          <p:spPr>
            <a:xfrm flipH="1" flipV="1">
              <a:off x="2529103" y="2393827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6" name="Téglalap 95"/>
            <p:cNvSpPr/>
            <p:nvPr/>
          </p:nvSpPr>
          <p:spPr>
            <a:xfrm>
              <a:off x="2406011" y="251398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églalap 96"/>
            <p:cNvSpPr/>
            <p:nvPr/>
          </p:nvSpPr>
          <p:spPr>
            <a:xfrm>
              <a:off x="1544366" y="2138851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églalap 97"/>
            <p:cNvSpPr/>
            <p:nvPr/>
          </p:nvSpPr>
          <p:spPr>
            <a:xfrm>
              <a:off x="1665993" y="2377706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églalap 98"/>
            <p:cNvSpPr/>
            <p:nvPr/>
          </p:nvSpPr>
          <p:spPr>
            <a:xfrm>
              <a:off x="1665993" y="266639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762536">
                    <a:shade val="51000"/>
                    <a:satMod val="130000"/>
                  </a:srgbClr>
                </a:gs>
                <a:gs pos="80000">
                  <a:srgbClr val="762536">
                    <a:shade val="93000"/>
                    <a:satMod val="130000"/>
                  </a:srgbClr>
                </a:gs>
                <a:gs pos="100000">
                  <a:srgbClr val="76253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églalap 99"/>
            <p:cNvSpPr/>
            <p:nvPr/>
          </p:nvSpPr>
          <p:spPr>
            <a:xfrm>
              <a:off x="1665993" y="2934550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Lekerekített téglalap 100"/>
          <p:cNvSpPr/>
          <p:nvPr/>
        </p:nvSpPr>
        <p:spPr>
          <a:xfrm>
            <a:off x="4470145" y="3963496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F9DD2F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azetta 101"/>
          <p:cNvSpPr/>
          <p:nvPr/>
        </p:nvSpPr>
        <p:spPr>
          <a:xfrm>
            <a:off x="3112465" y="5958729"/>
            <a:ext cx="2866293" cy="360485"/>
          </a:xfrm>
          <a:prstGeom prst="bevel">
            <a:avLst/>
          </a:prstGeom>
          <a:solidFill>
            <a:srgbClr val="CC9900"/>
          </a:soli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„Gold” VCS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</a:t>
            </a: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azetta 102"/>
          <p:cNvSpPr/>
          <p:nvPr/>
        </p:nvSpPr>
        <p:spPr>
          <a:xfrm>
            <a:off x="6201505" y="5961659"/>
            <a:ext cx="2866293" cy="360485"/>
          </a:xfrm>
          <a:prstGeom prst="bevel">
            <a:avLst/>
          </a:prstGeom>
          <a:solidFill>
            <a:srgbClr val="33CCFF"/>
          </a:soli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sp>
        <p:nvSpPr>
          <p:cNvPr id="24" name="Fazetta 103"/>
          <p:cNvSpPr/>
          <p:nvPr/>
        </p:nvSpPr>
        <p:spPr>
          <a:xfrm>
            <a:off x="55674" y="5958728"/>
            <a:ext cx="2866293" cy="360485"/>
          </a:xfrm>
          <a:prstGeom prst="bevel">
            <a:avLst/>
          </a:prstGeom>
          <a:solidFill>
            <a:srgbClr val="7030A0"/>
          </a:solidFill>
          <a:ln w="9525" cap="flat" cmpd="sng" algn="ctr">
            <a:solidFill>
              <a:srgbClr val="92959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</a:p>
        </p:txBody>
      </p:sp>
      <p:cxnSp>
        <p:nvCxnSpPr>
          <p:cNvPr id="25" name="Szögletes összekötő 36"/>
          <p:cNvCxnSpPr>
            <a:stCxn id="9" idx="0"/>
            <a:endCxn id="21" idx="2"/>
          </p:cNvCxnSpPr>
          <p:nvPr/>
        </p:nvCxnSpPr>
        <p:spPr>
          <a:xfrm flipV="1">
            <a:off x="4545611" y="4116427"/>
            <a:ext cx="4397" cy="18724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6" name="Lekerekített téglalap 105"/>
          <p:cNvSpPr/>
          <p:nvPr/>
        </p:nvSpPr>
        <p:spPr>
          <a:xfrm>
            <a:off x="4473081" y="3605960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F9DD2F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zögletes összekötő 36"/>
          <p:cNvCxnSpPr>
            <a:stCxn id="21" idx="0"/>
            <a:endCxn id="26" idx="2"/>
          </p:cNvCxnSpPr>
          <p:nvPr/>
        </p:nvCxnSpPr>
        <p:spPr>
          <a:xfrm flipV="1">
            <a:off x="4550008" y="3758891"/>
            <a:ext cx="2936" cy="20460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grpSp>
        <p:nvGrpSpPr>
          <p:cNvPr id="28" name="Csoportba foglalás 107"/>
          <p:cNvGrpSpPr/>
          <p:nvPr/>
        </p:nvGrpSpPr>
        <p:grpSpPr>
          <a:xfrm>
            <a:off x="6958980" y="4304402"/>
            <a:ext cx="1417031" cy="1364273"/>
            <a:chOff x="5461454" y="2040535"/>
            <a:chExt cx="1417031" cy="1364273"/>
          </a:xfrm>
        </p:grpSpPr>
        <p:sp>
          <p:nvSpPr>
            <p:cNvPr id="29" name="Lekerekített téglalap 108"/>
            <p:cNvSpPr/>
            <p:nvPr/>
          </p:nvSpPr>
          <p:spPr>
            <a:xfrm>
              <a:off x="5461454" y="2040535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2B56CF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églalap 109"/>
            <p:cNvSpPr/>
            <p:nvPr/>
          </p:nvSpPr>
          <p:spPr>
            <a:xfrm>
              <a:off x="5586016" y="2176816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églalap 110"/>
            <p:cNvSpPr/>
            <p:nvPr/>
          </p:nvSpPr>
          <p:spPr>
            <a:xfrm>
              <a:off x="6447660" y="2176815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Egyenes összekötő 111"/>
            <p:cNvCxnSpPr>
              <a:endCxn id="31" idx="1"/>
            </p:cNvCxnSpPr>
            <p:nvPr/>
          </p:nvCxnSpPr>
          <p:spPr>
            <a:xfrm>
              <a:off x="6210269" y="2304303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" name="Egyenes összekötő 112"/>
            <p:cNvCxnSpPr>
              <a:stCxn id="36" idx="0"/>
              <a:endCxn id="31" idx="2"/>
            </p:cNvCxnSpPr>
            <p:nvPr/>
          </p:nvCxnSpPr>
          <p:spPr>
            <a:xfrm flipH="1" flipV="1">
              <a:off x="6570753" y="2431792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" name="Téglalap 113"/>
            <p:cNvSpPr/>
            <p:nvPr/>
          </p:nvSpPr>
          <p:spPr>
            <a:xfrm>
              <a:off x="5707643" y="241567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mboid 114"/>
            <p:cNvSpPr/>
            <p:nvPr/>
          </p:nvSpPr>
          <p:spPr>
            <a:xfrm>
              <a:off x="5707643" y="2972515"/>
              <a:ext cx="342900" cy="187568"/>
            </a:xfrm>
            <a:prstGeom prst="parallelogram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églalap 115"/>
            <p:cNvSpPr/>
            <p:nvPr/>
          </p:nvSpPr>
          <p:spPr>
            <a:xfrm>
              <a:off x="6447661" y="2551953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Lekerekített téglalap 116"/>
          <p:cNvSpPr/>
          <p:nvPr/>
        </p:nvSpPr>
        <p:spPr>
          <a:xfrm>
            <a:off x="7587632" y="3965111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2B56CF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zögletes összekötő 36"/>
          <p:cNvCxnSpPr>
            <a:stCxn id="29" idx="0"/>
            <a:endCxn id="37" idx="2"/>
          </p:cNvCxnSpPr>
          <p:nvPr/>
        </p:nvCxnSpPr>
        <p:spPr>
          <a:xfrm flipH="1" flipV="1">
            <a:off x="7667495" y="4118042"/>
            <a:ext cx="1" cy="18636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9" name="Lekerekített téglalap 118"/>
          <p:cNvSpPr/>
          <p:nvPr/>
        </p:nvSpPr>
        <p:spPr>
          <a:xfrm>
            <a:off x="7590568" y="3607575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2B56CF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zögletes összekötő 36"/>
          <p:cNvCxnSpPr>
            <a:stCxn id="37" idx="0"/>
            <a:endCxn id="39" idx="2"/>
          </p:cNvCxnSpPr>
          <p:nvPr/>
        </p:nvCxnSpPr>
        <p:spPr>
          <a:xfrm flipV="1">
            <a:off x="7667495" y="3760506"/>
            <a:ext cx="2936" cy="20460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grpSp>
        <p:nvGrpSpPr>
          <p:cNvPr id="41" name="Csoportba foglalás 120"/>
          <p:cNvGrpSpPr/>
          <p:nvPr/>
        </p:nvGrpSpPr>
        <p:grpSpPr>
          <a:xfrm>
            <a:off x="780304" y="4315401"/>
            <a:ext cx="1417031" cy="1364273"/>
            <a:chOff x="1419804" y="2002570"/>
            <a:chExt cx="1417031" cy="1364273"/>
          </a:xfrm>
        </p:grpSpPr>
        <p:sp>
          <p:nvSpPr>
            <p:cNvPr id="42" name="Lekerekített téglalap 121"/>
            <p:cNvSpPr/>
            <p:nvPr/>
          </p:nvSpPr>
          <p:spPr>
            <a:xfrm>
              <a:off x="1419804" y="2002570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7030A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églalap 122"/>
            <p:cNvSpPr/>
            <p:nvPr/>
          </p:nvSpPr>
          <p:spPr>
            <a:xfrm>
              <a:off x="2408941" y="293894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762536">
                    <a:tint val="50000"/>
                    <a:satMod val="300000"/>
                  </a:srgbClr>
                </a:gs>
                <a:gs pos="35000">
                  <a:srgbClr val="762536">
                    <a:tint val="37000"/>
                    <a:satMod val="300000"/>
                  </a:srgbClr>
                </a:gs>
                <a:gs pos="100000">
                  <a:srgbClr val="76253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6253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Egyenes összekötő 123"/>
            <p:cNvCxnSpPr/>
            <p:nvPr/>
          </p:nvCxnSpPr>
          <p:spPr>
            <a:xfrm>
              <a:off x="2168618" y="2641475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76253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5" name="Egyenes összekötő 124"/>
            <p:cNvCxnSpPr>
              <a:endCxn id="43" idx="1"/>
            </p:cNvCxnSpPr>
            <p:nvPr/>
          </p:nvCxnSpPr>
          <p:spPr>
            <a:xfrm>
              <a:off x="2167151" y="3066436"/>
              <a:ext cx="241790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46" name="Téglalap 125"/>
            <p:cNvSpPr/>
            <p:nvPr/>
          </p:nvSpPr>
          <p:spPr>
            <a:xfrm>
              <a:off x="2406011" y="251398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églalap 126"/>
            <p:cNvSpPr/>
            <p:nvPr/>
          </p:nvSpPr>
          <p:spPr>
            <a:xfrm>
              <a:off x="1544366" y="2138851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mboid 127"/>
            <p:cNvSpPr/>
            <p:nvPr/>
          </p:nvSpPr>
          <p:spPr>
            <a:xfrm>
              <a:off x="1665993" y="2377706"/>
              <a:ext cx="342900" cy="187568"/>
            </a:xfrm>
            <a:prstGeom prst="parallelogram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églalap 128"/>
            <p:cNvSpPr/>
            <p:nvPr/>
          </p:nvSpPr>
          <p:spPr>
            <a:xfrm>
              <a:off x="1665993" y="266639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762536">
                    <a:shade val="51000"/>
                    <a:satMod val="130000"/>
                  </a:srgbClr>
                </a:gs>
                <a:gs pos="80000">
                  <a:srgbClr val="762536">
                    <a:shade val="93000"/>
                    <a:satMod val="130000"/>
                  </a:srgbClr>
                </a:gs>
                <a:gs pos="100000">
                  <a:srgbClr val="76253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Lekerekített téglalap 129"/>
          <p:cNvSpPr/>
          <p:nvPr/>
        </p:nvSpPr>
        <p:spPr>
          <a:xfrm>
            <a:off x="1413354" y="3966432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zögletes összekötő 36"/>
          <p:cNvCxnSpPr>
            <a:stCxn id="42" idx="0"/>
            <a:endCxn id="50" idx="2"/>
          </p:cNvCxnSpPr>
          <p:nvPr/>
        </p:nvCxnSpPr>
        <p:spPr>
          <a:xfrm flipV="1">
            <a:off x="1488820" y="4119363"/>
            <a:ext cx="4397" cy="196038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52" name="Lekerekített téglalap 131"/>
          <p:cNvSpPr/>
          <p:nvPr/>
        </p:nvSpPr>
        <p:spPr>
          <a:xfrm>
            <a:off x="1416290" y="3617688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zögletes összekötő 36"/>
          <p:cNvCxnSpPr>
            <a:stCxn id="50" idx="0"/>
            <a:endCxn id="52" idx="2"/>
          </p:cNvCxnSpPr>
          <p:nvPr/>
        </p:nvCxnSpPr>
        <p:spPr>
          <a:xfrm flipV="1">
            <a:off x="1493217" y="3770619"/>
            <a:ext cx="2936" cy="19581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54" name="Egyenes összekötő nyíllal 133"/>
          <p:cNvCxnSpPr>
            <a:stCxn id="9" idx="3"/>
            <a:endCxn id="29" idx="1"/>
          </p:cNvCxnSpPr>
          <p:nvPr/>
        </p:nvCxnSpPr>
        <p:spPr>
          <a:xfrm>
            <a:off x="5254126" y="4985810"/>
            <a:ext cx="1704854" cy="729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55" name="Szövegdoboz 134"/>
          <p:cNvSpPr txBox="1"/>
          <p:nvPr/>
        </p:nvSpPr>
        <p:spPr>
          <a:xfrm>
            <a:off x="5841966" y="46516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7D00">
                    <a:lumMod val="75000"/>
                  </a:srgbClr>
                </a:solidFill>
                <a:latin typeface="Calibri"/>
              </a:rPr>
              <a:t>GET</a:t>
            </a:r>
            <a:endParaRPr lang="hu-HU" dirty="0">
              <a:solidFill>
                <a:srgbClr val="007D00">
                  <a:lumMod val="75000"/>
                </a:srgbClr>
              </a:solidFill>
              <a:latin typeface="Calibri"/>
            </a:endParaRPr>
          </a:p>
        </p:txBody>
      </p:sp>
      <p:cxnSp>
        <p:nvCxnSpPr>
          <p:cNvPr id="56" name="Egyenes összekötő nyíllal 135"/>
          <p:cNvCxnSpPr>
            <a:stCxn id="21" idx="3"/>
            <a:endCxn id="37" idx="1"/>
          </p:cNvCxnSpPr>
          <p:nvPr/>
        </p:nvCxnSpPr>
        <p:spPr>
          <a:xfrm>
            <a:off x="4629871" y="4039962"/>
            <a:ext cx="2957761" cy="1615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Egyenes összekötő nyíllal 136"/>
          <p:cNvCxnSpPr>
            <a:stCxn id="26" idx="3"/>
            <a:endCxn id="39" idx="1"/>
          </p:cNvCxnSpPr>
          <p:nvPr/>
        </p:nvCxnSpPr>
        <p:spPr>
          <a:xfrm>
            <a:off x="4632807" y="3682426"/>
            <a:ext cx="2957761" cy="1615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Egyenes összekötő nyíllal 137"/>
          <p:cNvCxnSpPr>
            <a:stCxn id="26" idx="1"/>
            <a:endCxn id="52" idx="3"/>
          </p:cNvCxnSpPr>
          <p:nvPr/>
        </p:nvCxnSpPr>
        <p:spPr>
          <a:xfrm flipH="1">
            <a:off x="1576016" y="3682426"/>
            <a:ext cx="2897065" cy="11728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Egyenes összekötő nyíllal 138"/>
          <p:cNvCxnSpPr>
            <a:stCxn id="21" idx="1"/>
            <a:endCxn id="50" idx="3"/>
          </p:cNvCxnSpPr>
          <p:nvPr/>
        </p:nvCxnSpPr>
        <p:spPr>
          <a:xfrm flipH="1">
            <a:off x="1573080" y="4039962"/>
            <a:ext cx="2897065" cy="2936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Egyenes összekötő nyíllal 139"/>
          <p:cNvCxnSpPr>
            <a:stCxn id="9" idx="1"/>
            <a:endCxn id="42" idx="3"/>
          </p:cNvCxnSpPr>
          <p:nvPr/>
        </p:nvCxnSpPr>
        <p:spPr>
          <a:xfrm flipH="1">
            <a:off x="2197335" y="4985810"/>
            <a:ext cx="1639760" cy="11728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61" name="Lekerekített téglalap 140"/>
          <p:cNvSpPr/>
          <p:nvPr/>
        </p:nvSpPr>
        <p:spPr>
          <a:xfrm>
            <a:off x="7590568" y="3070713"/>
            <a:ext cx="159726" cy="152931"/>
          </a:xfrm>
          <a:prstGeom prst="roundRect">
            <a:avLst/>
          </a:prstGeom>
          <a:solidFill>
            <a:srgbClr val="00B0F0"/>
          </a:solidFill>
          <a:ln w="76200" cap="flat" cmpd="sng" algn="ctr">
            <a:solidFill>
              <a:srgbClr val="2B56CF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zögletes összekötő 36"/>
          <p:cNvCxnSpPr>
            <a:stCxn id="39" idx="0"/>
            <a:endCxn id="61" idx="2"/>
          </p:cNvCxnSpPr>
          <p:nvPr/>
        </p:nvCxnSpPr>
        <p:spPr>
          <a:xfrm flipV="1">
            <a:off x="7670431" y="3223644"/>
            <a:ext cx="0" cy="383931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63" name="Téglalap 142"/>
          <p:cNvSpPr/>
          <p:nvPr/>
        </p:nvSpPr>
        <p:spPr>
          <a:xfrm>
            <a:off x="5589044" y="2815677"/>
            <a:ext cx="106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2060"/>
                </a:solidFill>
                <a:latin typeface="Calibri"/>
              </a:rPr>
              <a:t>PUTBACK</a:t>
            </a:r>
          </a:p>
        </p:txBody>
      </p:sp>
      <p:cxnSp>
        <p:nvCxnSpPr>
          <p:cNvPr id="64" name="Egyenes összekötő nyíllal 143"/>
          <p:cNvCxnSpPr>
            <a:stCxn id="61" idx="1"/>
          </p:cNvCxnSpPr>
          <p:nvPr/>
        </p:nvCxnSpPr>
        <p:spPr>
          <a:xfrm flipH="1" flipV="1">
            <a:off x="4624015" y="3147178"/>
            <a:ext cx="2966553" cy="1"/>
          </a:xfrm>
          <a:prstGeom prst="straightConnector1">
            <a:avLst/>
          </a:prstGeom>
          <a:noFill/>
          <a:ln w="57150" cap="flat" cmpd="sng" algn="ctr">
            <a:solidFill>
              <a:srgbClr val="2B56CF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Lekerekített téglalap 144"/>
          <p:cNvSpPr/>
          <p:nvPr/>
        </p:nvSpPr>
        <p:spPr>
          <a:xfrm>
            <a:off x="4471613" y="3070713"/>
            <a:ext cx="159726" cy="152931"/>
          </a:xfrm>
          <a:prstGeom prst="roundRect">
            <a:avLst/>
          </a:prstGeom>
          <a:solidFill>
            <a:srgbClr val="00B0F0"/>
          </a:solidFill>
          <a:ln w="76200" cap="flat" cmpd="sng" algn="ctr">
            <a:solidFill>
              <a:srgbClr val="F9DD2F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Szögletes összekötő 36"/>
          <p:cNvCxnSpPr>
            <a:stCxn id="26" idx="0"/>
            <a:endCxn id="65" idx="2"/>
          </p:cNvCxnSpPr>
          <p:nvPr/>
        </p:nvCxnSpPr>
        <p:spPr>
          <a:xfrm flipH="1" flipV="1">
            <a:off x="4551476" y="3223644"/>
            <a:ext cx="1468" cy="38231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67" name="Lekerekített téglalap 146"/>
          <p:cNvSpPr/>
          <p:nvPr/>
        </p:nvSpPr>
        <p:spPr>
          <a:xfrm>
            <a:off x="1416290" y="3070182"/>
            <a:ext cx="159726" cy="152931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76200" cap="flat" cmpd="sng" algn="ctr">
            <a:solidFill>
              <a:srgbClr val="7030A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zögletes összekötő 36"/>
          <p:cNvCxnSpPr>
            <a:stCxn id="52" idx="0"/>
            <a:endCxn id="67" idx="2"/>
          </p:cNvCxnSpPr>
          <p:nvPr/>
        </p:nvCxnSpPr>
        <p:spPr>
          <a:xfrm flipV="1">
            <a:off x="1496153" y="3223113"/>
            <a:ext cx="0" cy="394575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69" name="Egyenes összekötő nyíllal 148"/>
          <p:cNvCxnSpPr/>
          <p:nvPr/>
        </p:nvCxnSpPr>
        <p:spPr>
          <a:xfrm flipH="1">
            <a:off x="1568682" y="3151014"/>
            <a:ext cx="2897065" cy="11728"/>
          </a:xfrm>
          <a:prstGeom prst="straightConnector1">
            <a:avLst/>
          </a:prstGeom>
          <a:noFill/>
          <a:ln w="57150" cap="flat" cmpd="sng" algn="ctr">
            <a:solidFill>
              <a:srgbClr val="007D00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Balra-felfelé nyíl 150"/>
          <p:cNvSpPr/>
          <p:nvPr/>
        </p:nvSpPr>
        <p:spPr>
          <a:xfrm rot="10800000">
            <a:off x="7464668" y="1083394"/>
            <a:ext cx="1099376" cy="1472712"/>
          </a:xfrm>
          <a:prstGeom prst="leftUpArrow">
            <a:avLst>
              <a:gd name="adj1" fmla="val 10191"/>
              <a:gd name="adj2" fmla="val 18336"/>
              <a:gd name="adj3" fmla="val 1759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1" name="Picture 3" descr="C:\Users\bergmann\AppData\Local\Microsoft\Windows\Temporary Internet Files\Content.IE5\1NBPELQC\Hungary_road_sign_C-002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03" y="958104"/>
            <a:ext cx="861646" cy="8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zövegdoboz 152"/>
          <p:cNvSpPr txBox="1"/>
          <p:nvPr/>
        </p:nvSpPr>
        <p:spPr>
          <a:xfrm>
            <a:off x="4029642" y="174062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No Access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Szövegdoboz 153"/>
          <p:cNvSpPr txBox="1"/>
          <p:nvPr/>
        </p:nvSpPr>
        <p:spPr>
          <a:xfrm>
            <a:off x="6586931" y="657233"/>
            <a:ext cx="148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Accessible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by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hu-HU" dirty="0" smtClean="0">
                <a:solidFill>
                  <a:srgbClr val="000000"/>
                </a:solidFill>
                <a:latin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</a:rPr>
              <a:t>standard VCS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 </a:t>
            </a:r>
            <a:br>
              <a:rPr lang="hu-HU" dirty="0" smtClean="0">
                <a:solidFill>
                  <a:srgbClr val="000000"/>
                </a:solidFill>
                <a:latin typeface="Calibri"/>
              </a:rPr>
            </a:b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protocols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Szövegdoboz 154"/>
          <p:cNvSpPr txBox="1"/>
          <p:nvPr/>
        </p:nvSpPr>
        <p:spPr>
          <a:xfrm>
            <a:off x="8376011" y="1740622"/>
            <a:ext cx="80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dirty="0">
                <a:solidFill>
                  <a:srgbClr val="000000"/>
                </a:solidFill>
                <a:latin typeface="Calibri"/>
              </a:rPr>
              <a:t/>
            </a:r>
            <a:br>
              <a:rPr lang="hu-HU" dirty="0">
                <a:solidFill>
                  <a:srgbClr val="000000"/>
                </a:solidFill>
                <a:latin typeface="Calibri"/>
              </a:rPr>
            </a:br>
            <a:r>
              <a:rPr lang="hu-HU" dirty="0" smtClean="0">
                <a:solidFill>
                  <a:srgbClr val="000000"/>
                </a:solidFill>
                <a:latin typeface="Calibri"/>
              </a:rPr>
              <a:t>A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5" name="Picture 3" descr="7321018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11" y="774107"/>
            <a:ext cx="593570" cy="1057649"/>
          </a:xfrm>
          <a:prstGeom prst="rect">
            <a:avLst/>
          </a:prstGeom>
        </p:spPr>
      </p:pic>
      <p:sp>
        <p:nvSpPr>
          <p:cNvPr id="76" name="Szövegdoboz 156"/>
          <p:cNvSpPr txBox="1"/>
          <p:nvPr/>
        </p:nvSpPr>
        <p:spPr>
          <a:xfrm>
            <a:off x="-28980" y="1740622"/>
            <a:ext cx="80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dirty="0">
                <a:solidFill>
                  <a:srgbClr val="000000"/>
                </a:solidFill>
                <a:latin typeface="Calibri"/>
              </a:rPr>
              <a:t/>
            </a:r>
            <a:br>
              <a:rPr lang="hu-HU" dirty="0">
                <a:solidFill>
                  <a:srgbClr val="000000"/>
                </a:solidFill>
                <a:latin typeface="Calibri"/>
              </a:rPr>
            </a:br>
            <a:r>
              <a:rPr lang="hu-HU" dirty="0" smtClean="0">
                <a:solidFill>
                  <a:srgbClr val="000000"/>
                </a:solidFill>
                <a:latin typeface="Calibri"/>
              </a:rPr>
              <a:t>B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Balra-felfelé nyíl 157"/>
          <p:cNvSpPr/>
          <p:nvPr/>
        </p:nvSpPr>
        <p:spPr>
          <a:xfrm rot="10800000" flipH="1">
            <a:off x="627181" y="1162858"/>
            <a:ext cx="1099376" cy="1472712"/>
          </a:xfrm>
          <a:prstGeom prst="leftUpArrow">
            <a:avLst>
              <a:gd name="adj1" fmla="val 10191"/>
              <a:gd name="adj2" fmla="val 18336"/>
              <a:gd name="adj3" fmla="val 1759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Szövegdoboz 158"/>
          <p:cNvSpPr txBox="1"/>
          <p:nvPr/>
        </p:nvSpPr>
        <p:spPr>
          <a:xfrm>
            <a:off x="7734424" y="3840718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latin typeface="Calibri"/>
              </a:rPr>
              <a:t>version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Szövegdoboz 159"/>
          <p:cNvSpPr txBox="1"/>
          <p:nvPr/>
        </p:nvSpPr>
        <p:spPr>
          <a:xfrm>
            <a:off x="7734424" y="3497759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latin typeface="Calibri"/>
              </a:rPr>
              <a:t>version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Szövegdoboz 160"/>
          <p:cNvSpPr txBox="1"/>
          <p:nvPr/>
        </p:nvSpPr>
        <p:spPr>
          <a:xfrm>
            <a:off x="7750294" y="296251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latin typeface="Calibri"/>
              </a:rPr>
              <a:t>version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Szövegdoboz 161"/>
          <p:cNvSpPr txBox="1"/>
          <p:nvPr/>
        </p:nvSpPr>
        <p:spPr>
          <a:xfrm>
            <a:off x="2739735" y="281567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7D00">
                    <a:lumMod val="75000"/>
                  </a:srgbClr>
                </a:solidFill>
                <a:latin typeface="Calibri"/>
              </a:rPr>
              <a:t>GET</a:t>
            </a:r>
            <a:endParaRPr lang="hu-HU" dirty="0">
              <a:solidFill>
                <a:srgbClr val="007D00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82" name="Lekerekített téglalap feliratnak 6"/>
          <p:cNvSpPr/>
          <p:nvPr/>
        </p:nvSpPr>
        <p:spPr bwMode="auto">
          <a:xfrm>
            <a:off x="2455387" y="4158509"/>
            <a:ext cx="1138321" cy="683667"/>
          </a:xfrm>
          <a:prstGeom prst="wedgeRoundRectCallout">
            <a:avLst>
              <a:gd name="adj1" fmla="val 117861"/>
              <a:gd name="adj2" fmla="val -8611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dirty="0">
                <a:solidFill>
                  <a:schemeClr val="tx1"/>
                </a:solidFill>
                <a:latin typeface="Verdana" pitchFamily="34" charset="0"/>
              </a:rPr>
              <a:t>Version </a:t>
            </a:r>
            <a:br>
              <a:rPr lang="hu-HU" dirty="0">
                <a:solidFill>
                  <a:schemeClr val="tx1"/>
                </a:solidFill>
                <a:latin typeface="Verdana" pitchFamily="34" charset="0"/>
              </a:rPr>
            </a:br>
            <a:r>
              <a:rPr lang="hu-HU" dirty="0" err="1">
                <a:solidFill>
                  <a:schemeClr val="tx1"/>
                </a:solidFill>
                <a:latin typeface="Verdana" pitchFamily="34" charset="0"/>
              </a:rPr>
              <a:t>History</a:t>
            </a:r>
            <a:endParaRPr lang="hu-HU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83" name="Picture 2" descr="http://styleandbeauty.cult2.net/wp-content/uploads/2010/02/business-woman-fashion-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05" y="705520"/>
            <a:ext cx="771215" cy="11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Secured Online Collaboration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5" name="Téglalap 63"/>
          <p:cNvSpPr/>
          <p:nvPr/>
        </p:nvSpPr>
        <p:spPr>
          <a:xfrm>
            <a:off x="517440" y="1124745"/>
            <a:ext cx="8087008" cy="453650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Collaboration</a:t>
            </a:r>
            <a:r>
              <a:rPr lang="hu-HU" sz="3200" kern="0" dirty="0">
                <a:solidFill>
                  <a:srgbClr val="000000"/>
                </a:solidFill>
                <a:latin typeface="Calibri"/>
              </a:rPr>
              <a:t> </a:t>
            </a:r>
            <a:r>
              <a:rPr kumimoji="0" lang="hu-H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</a:t>
            </a:r>
            <a:br>
              <a:rPr kumimoji="0" lang="hu-H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églalap 62"/>
          <p:cNvSpPr/>
          <p:nvPr/>
        </p:nvSpPr>
        <p:spPr>
          <a:xfrm>
            <a:off x="738311" y="1628800"/>
            <a:ext cx="7069018" cy="3694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églalap 120"/>
          <p:cNvSpPr/>
          <p:nvPr/>
        </p:nvSpPr>
        <p:spPr>
          <a:xfrm>
            <a:off x="870392" y="1723856"/>
            <a:ext cx="7069018" cy="3694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églalap 121"/>
          <p:cNvSpPr/>
          <p:nvPr/>
        </p:nvSpPr>
        <p:spPr>
          <a:xfrm>
            <a:off x="1006693" y="1800207"/>
            <a:ext cx="7069018" cy="3694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„</a:t>
            </a:r>
            <a:r>
              <a:rPr kumimoji="0" lang="hu-HU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Whiteboard</a:t>
            </a:r>
            <a:r>
              <a:rPr kumimoji="0" lang="hu-H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  <a:br>
              <a:rPr kumimoji="0" lang="hu-H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(online session)</a:t>
            </a:r>
          </a:p>
        </p:txBody>
      </p:sp>
      <p:grpSp>
        <p:nvGrpSpPr>
          <p:cNvPr id="9" name="Csoportba foglalás 64"/>
          <p:cNvGrpSpPr/>
          <p:nvPr/>
        </p:nvGrpSpPr>
        <p:grpSpPr>
          <a:xfrm>
            <a:off x="3707904" y="2057500"/>
            <a:ext cx="1417031" cy="1364273"/>
            <a:chOff x="1419804" y="2002570"/>
            <a:chExt cx="1417031" cy="1364273"/>
          </a:xfrm>
        </p:grpSpPr>
        <p:sp>
          <p:nvSpPr>
            <p:cNvPr id="10" name="Lekerekített téglalap 65"/>
            <p:cNvSpPr/>
            <p:nvPr/>
          </p:nvSpPr>
          <p:spPr>
            <a:xfrm>
              <a:off x="1419804" y="2002570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F9DD2F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églalap 66"/>
            <p:cNvSpPr/>
            <p:nvPr/>
          </p:nvSpPr>
          <p:spPr>
            <a:xfrm>
              <a:off x="2408941" y="293894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762536">
                    <a:tint val="50000"/>
                    <a:satMod val="300000"/>
                  </a:srgbClr>
                </a:gs>
                <a:gs pos="35000">
                  <a:srgbClr val="762536">
                    <a:tint val="37000"/>
                    <a:satMod val="300000"/>
                  </a:srgbClr>
                </a:gs>
                <a:gs pos="100000">
                  <a:srgbClr val="76253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6253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églalap 67"/>
            <p:cNvSpPr/>
            <p:nvPr/>
          </p:nvSpPr>
          <p:spPr>
            <a:xfrm>
              <a:off x="2406010" y="2138850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Egyenes összekötő 68"/>
            <p:cNvCxnSpPr>
              <a:endCxn id="12" idx="1"/>
            </p:cNvCxnSpPr>
            <p:nvPr/>
          </p:nvCxnSpPr>
          <p:spPr>
            <a:xfrm>
              <a:off x="2168619" y="2266338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4" name="Egyenes összekötő 69"/>
            <p:cNvCxnSpPr/>
            <p:nvPr/>
          </p:nvCxnSpPr>
          <p:spPr>
            <a:xfrm>
              <a:off x="2168618" y="2641475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76253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" name="Egyenes összekötő 70"/>
            <p:cNvCxnSpPr>
              <a:endCxn id="11" idx="1"/>
            </p:cNvCxnSpPr>
            <p:nvPr/>
          </p:nvCxnSpPr>
          <p:spPr>
            <a:xfrm>
              <a:off x="2167151" y="3066436"/>
              <a:ext cx="241790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6" name="Egyenes összekötő 71"/>
            <p:cNvCxnSpPr>
              <a:stCxn id="17" idx="0"/>
              <a:endCxn id="12" idx="2"/>
            </p:cNvCxnSpPr>
            <p:nvPr/>
          </p:nvCxnSpPr>
          <p:spPr>
            <a:xfrm flipH="1" flipV="1">
              <a:off x="2529103" y="2393827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7" name="Téglalap 72"/>
            <p:cNvSpPr/>
            <p:nvPr/>
          </p:nvSpPr>
          <p:spPr>
            <a:xfrm>
              <a:off x="2406011" y="251398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églalap 73"/>
            <p:cNvSpPr/>
            <p:nvPr/>
          </p:nvSpPr>
          <p:spPr>
            <a:xfrm>
              <a:off x="1544366" y="2138851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églalap 74"/>
            <p:cNvSpPr/>
            <p:nvPr/>
          </p:nvSpPr>
          <p:spPr>
            <a:xfrm>
              <a:off x="1665993" y="2377706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églalap 75"/>
            <p:cNvSpPr/>
            <p:nvPr/>
          </p:nvSpPr>
          <p:spPr>
            <a:xfrm>
              <a:off x="1665993" y="266639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762536">
                    <a:shade val="51000"/>
                    <a:satMod val="130000"/>
                  </a:srgbClr>
                </a:gs>
                <a:gs pos="80000">
                  <a:srgbClr val="762536">
                    <a:shade val="93000"/>
                    <a:satMod val="130000"/>
                  </a:srgbClr>
                </a:gs>
                <a:gs pos="100000">
                  <a:srgbClr val="76253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églalap 76"/>
            <p:cNvSpPr/>
            <p:nvPr/>
          </p:nvSpPr>
          <p:spPr>
            <a:xfrm>
              <a:off x="1665993" y="2934550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Csoportba foglalás 77"/>
          <p:cNvGrpSpPr/>
          <p:nvPr/>
        </p:nvGrpSpPr>
        <p:grpSpPr>
          <a:xfrm>
            <a:off x="6025382" y="3610958"/>
            <a:ext cx="1417031" cy="1364273"/>
            <a:chOff x="5461454" y="2040535"/>
            <a:chExt cx="1417031" cy="1364273"/>
          </a:xfrm>
        </p:grpSpPr>
        <p:sp>
          <p:nvSpPr>
            <p:cNvPr id="23" name="Lekerekített téglalap 78"/>
            <p:cNvSpPr/>
            <p:nvPr/>
          </p:nvSpPr>
          <p:spPr>
            <a:xfrm>
              <a:off x="5461454" y="2040535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2B56CF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églalap 79"/>
            <p:cNvSpPr/>
            <p:nvPr/>
          </p:nvSpPr>
          <p:spPr>
            <a:xfrm>
              <a:off x="5586016" y="2176816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églalap 80"/>
            <p:cNvSpPr/>
            <p:nvPr/>
          </p:nvSpPr>
          <p:spPr>
            <a:xfrm>
              <a:off x="6447660" y="2176815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" name="Egyenes összekötő 81"/>
            <p:cNvCxnSpPr>
              <a:endCxn id="25" idx="1"/>
            </p:cNvCxnSpPr>
            <p:nvPr/>
          </p:nvCxnSpPr>
          <p:spPr>
            <a:xfrm>
              <a:off x="6210269" y="2304303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Egyenes összekötő 82"/>
            <p:cNvCxnSpPr>
              <a:stCxn id="30" idx="0"/>
              <a:endCxn id="25" idx="2"/>
            </p:cNvCxnSpPr>
            <p:nvPr/>
          </p:nvCxnSpPr>
          <p:spPr>
            <a:xfrm flipH="1" flipV="1">
              <a:off x="6570753" y="2431792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8" name="Téglalap 83"/>
            <p:cNvSpPr/>
            <p:nvPr/>
          </p:nvSpPr>
          <p:spPr>
            <a:xfrm>
              <a:off x="5707643" y="241567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mboid 84"/>
            <p:cNvSpPr/>
            <p:nvPr/>
          </p:nvSpPr>
          <p:spPr>
            <a:xfrm>
              <a:off x="5707643" y="2972515"/>
              <a:ext cx="342900" cy="187568"/>
            </a:xfrm>
            <a:prstGeom prst="parallelogram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églalap 85"/>
            <p:cNvSpPr/>
            <p:nvPr/>
          </p:nvSpPr>
          <p:spPr>
            <a:xfrm>
              <a:off x="6447661" y="2551953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Csoportba foglalás 86"/>
          <p:cNvGrpSpPr/>
          <p:nvPr/>
        </p:nvGrpSpPr>
        <p:grpSpPr>
          <a:xfrm>
            <a:off x="1630238" y="3654198"/>
            <a:ext cx="1417031" cy="1364273"/>
            <a:chOff x="1419804" y="2002570"/>
            <a:chExt cx="1417031" cy="1364273"/>
          </a:xfrm>
        </p:grpSpPr>
        <p:sp>
          <p:nvSpPr>
            <p:cNvPr id="32" name="Lekerekített téglalap 87"/>
            <p:cNvSpPr/>
            <p:nvPr/>
          </p:nvSpPr>
          <p:spPr>
            <a:xfrm>
              <a:off x="1419804" y="2002570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7030A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églalap 88"/>
            <p:cNvSpPr/>
            <p:nvPr/>
          </p:nvSpPr>
          <p:spPr>
            <a:xfrm>
              <a:off x="2408941" y="293894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762536">
                    <a:tint val="50000"/>
                    <a:satMod val="300000"/>
                  </a:srgbClr>
                </a:gs>
                <a:gs pos="35000">
                  <a:srgbClr val="762536">
                    <a:tint val="37000"/>
                    <a:satMod val="300000"/>
                  </a:srgbClr>
                </a:gs>
                <a:gs pos="100000">
                  <a:srgbClr val="76253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6253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Egyenes összekötő 89"/>
            <p:cNvCxnSpPr/>
            <p:nvPr/>
          </p:nvCxnSpPr>
          <p:spPr>
            <a:xfrm>
              <a:off x="2168618" y="2641475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76253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5" name="Egyenes összekötő 90"/>
            <p:cNvCxnSpPr>
              <a:endCxn id="33" idx="1"/>
            </p:cNvCxnSpPr>
            <p:nvPr/>
          </p:nvCxnSpPr>
          <p:spPr>
            <a:xfrm>
              <a:off x="2167151" y="3066436"/>
              <a:ext cx="241790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6" name="Téglalap 91"/>
            <p:cNvSpPr/>
            <p:nvPr/>
          </p:nvSpPr>
          <p:spPr>
            <a:xfrm>
              <a:off x="2406011" y="251398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églalap 92"/>
            <p:cNvSpPr/>
            <p:nvPr/>
          </p:nvSpPr>
          <p:spPr>
            <a:xfrm>
              <a:off x="1544366" y="2138851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mboid 93"/>
            <p:cNvSpPr/>
            <p:nvPr/>
          </p:nvSpPr>
          <p:spPr>
            <a:xfrm>
              <a:off x="1665993" y="2377706"/>
              <a:ext cx="342900" cy="187568"/>
            </a:xfrm>
            <a:prstGeom prst="parallelogram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églalap 94"/>
            <p:cNvSpPr/>
            <p:nvPr/>
          </p:nvSpPr>
          <p:spPr>
            <a:xfrm>
              <a:off x="1665993" y="266639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762536">
                    <a:shade val="51000"/>
                    <a:satMod val="130000"/>
                  </a:srgbClr>
                </a:gs>
                <a:gs pos="80000">
                  <a:srgbClr val="762536">
                    <a:shade val="93000"/>
                    <a:satMod val="130000"/>
                  </a:srgbClr>
                </a:gs>
                <a:gs pos="100000">
                  <a:srgbClr val="76253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Szövegdoboz 95"/>
          <p:cNvSpPr txBox="1"/>
          <p:nvPr/>
        </p:nvSpPr>
        <p:spPr>
          <a:xfrm>
            <a:off x="3961274" y="3429000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sz="2000" b="1" dirty="0" smtClean="0">
                <a:solidFill>
                  <a:srgbClr val="F9DD2F">
                    <a:lumMod val="75000"/>
                  </a:srgbClr>
                </a:solidFill>
                <a:latin typeface="Calibri"/>
              </a:rPr>
              <a:t>Gold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” </a:t>
            </a:r>
            <a:br>
              <a:rPr lang="hu-HU" sz="2000" dirty="0" smtClean="0">
                <a:solidFill>
                  <a:srgbClr val="000000"/>
                </a:solidFill>
                <a:latin typeface="Calibri"/>
              </a:rPr>
            </a:b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model</a:t>
            </a:r>
            <a:endParaRPr lang="hu-HU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Szövegdoboz 96"/>
          <p:cNvSpPr txBox="1"/>
          <p:nvPr/>
        </p:nvSpPr>
        <p:spPr>
          <a:xfrm>
            <a:off x="5292080" y="5027263"/>
            <a:ext cx="284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sz="2000" b="1" dirty="0" smtClean="0">
                <a:solidFill>
                  <a:srgbClr val="2B56CF">
                    <a:lumMod val="60000"/>
                    <a:lumOff val="40000"/>
                  </a:srgbClr>
                </a:solidFill>
                <a:latin typeface="Calibri"/>
              </a:rPr>
              <a:t>Front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model</a:t>
            </a:r>
            <a:r>
              <a:rPr lang="hu-HU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for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b="1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b="1" dirty="0" smtClean="0">
                <a:solidFill>
                  <a:srgbClr val="000000"/>
                </a:solidFill>
                <a:latin typeface="Calibri"/>
              </a:rPr>
              <a:t> A</a:t>
            </a:r>
            <a:endParaRPr lang="hu-HU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Szövegdoboz 97"/>
          <p:cNvSpPr txBox="1"/>
          <p:nvPr/>
        </p:nvSpPr>
        <p:spPr>
          <a:xfrm>
            <a:off x="984735" y="5027263"/>
            <a:ext cx="284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sz="2000" b="1" dirty="0" smtClean="0">
                <a:solidFill>
                  <a:srgbClr val="7030A0"/>
                </a:solidFill>
                <a:latin typeface="Calibri"/>
              </a:rPr>
              <a:t>Front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model</a:t>
            </a:r>
            <a:r>
              <a:rPr lang="hu-HU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for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b="1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b="1" dirty="0" smtClean="0">
                <a:solidFill>
                  <a:srgbClr val="000000"/>
                </a:solidFill>
                <a:latin typeface="Calibri"/>
              </a:rPr>
              <a:t> B</a:t>
            </a:r>
            <a:endParaRPr lang="hu-HU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Ellipszis 98"/>
          <p:cNvSpPr/>
          <p:nvPr/>
        </p:nvSpPr>
        <p:spPr>
          <a:xfrm rot="18900000">
            <a:off x="3069437" y="2901459"/>
            <a:ext cx="682826" cy="1207643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Ellipszis 99"/>
          <p:cNvSpPr/>
          <p:nvPr/>
        </p:nvSpPr>
        <p:spPr>
          <a:xfrm rot="2700000">
            <a:off x="5230121" y="2911825"/>
            <a:ext cx="682826" cy="1207643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Szövegdoboz 100"/>
          <p:cNvSpPr txBox="1"/>
          <p:nvPr/>
        </p:nvSpPr>
        <p:spPr>
          <a:xfrm>
            <a:off x="2616443" y="26862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b="1" dirty="0" smtClean="0">
                <a:solidFill>
                  <a:srgbClr val="00B050"/>
                </a:solidFill>
                <a:latin typeface="Calibri"/>
              </a:rPr>
              <a:t>LENS</a:t>
            </a:r>
            <a:endParaRPr lang="hu-HU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6" name="Szövegdoboz 101"/>
          <p:cNvSpPr txBox="1"/>
          <p:nvPr/>
        </p:nvSpPr>
        <p:spPr>
          <a:xfrm>
            <a:off x="5522423" y="27067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b="1" dirty="0" smtClean="0">
                <a:solidFill>
                  <a:srgbClr val="00B050"/>
                </a:solidFill>
                <a:latin typeface="Calibri"/>
              </a:rPr>
              <a:t>LENS</a:t>
            </a:r>
            <a:endParaRPr lang="hu-HU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7" name="Jobbra nyíl 102"/>
          <p:cNvSpPr/>
          <p:nvPr/>
        </p:nvSpPr>
        <p:spPr>
          <a:xfrm rot="1800000">
            <a:off x="5104534" y="3103675"/>
            <a:ext cx="1218705" cy="433638"/>
          </a:xfrm>
          <a:prstGeom prst="rightArrow">
            <a:avLst/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</a:p>
        </p:txBody>
      </p:sp>
      <p:sp>
        <p:nvSpPr>
          <p:cNvPr id="48" name="Balra nyíl 103"/>
          <p:cNvSpPr/>
          <p:nvPr/>
        </p:nvSpPr>
        <p:spPr>
          <a:xfrm rot="18866100">
            <a:off x="2732214" y="3214563"/>
            <a:ext cx="1227971" cy="414196"/>
          </a:xfrm>
          <a:prstGeom prst="leftArrow">
            <a:avLst/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</a:p>
        </p:txBody>
      </p:sp>
      <p:sp>
        <p:nvSpPr>
          <p:cNvPr id="49" name="Balra-felfelé nyíl 108"/>
          <p:cNvSpPr/>
          <p:nvPr/>
        </p:nvSpPr>
        <p:spPr>
          <a:xfrm rot="10800000" flipH="1" flipV="1">
            <a:off x="564590" y="5301208"/>
            <a:ext cx="1933890" cy="870577"/>
          </a:xfrm>
          <a:prstGeom prst="leftUpArrow">
            <a:avLst>
              <a:gd name="adj1" fmla="val 16251"/>
              <a:gd name="adj2" fmla="val 22376"/>
              <a:gd name="adj3" fmla="val 2870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Balra-felfelé nyíl 109"/>
          <p:cNvSpPr/>
          <p:nvPr/>
        </p:nvSpPr>
        <p:spPr>
          <a:xfrm rot="10800000" flipV="1">
            <a:off x="6546915" y="5345383"/>
            <a:ext cx="1933890" cy="870577"/>
          </a:xfrm>
          <a:prstGeom prst="leftUpArrow">
            <a:avLst>
              <a:gd name="adj1" fmla="val 16251"/>
              <a:gd name="adj2" fmla="val 22376"/>
              <a:gd name="adj3" fmla="val 2870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Szövegdoboz 113"/>
          <p:cNvSpPr txBox="1"/>
          <p:nvPr/>
        </p:nvSpPr>
        <p:spPr>
          <a:xfrm>
            <a:off x="3200391" y="5718552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Accessible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in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 web browser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Jobbra nyíl 114"/>
          <p:cNvSpPr/>
          <p:nvPr/>
        </p:nvSpPr>
        <p:spPr>
          <a:xfrm rot="12360667">
            <a:off x="4668461" y="3415797"/>
            <a:ext cx="1494511" cy="391245"/>
          </a:xfrm>
          <a:prstGeom prst="rightArrow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églalap 115"/>
          <p:cNvSpPr/>
          <p:nvPr/>
        </p:nvSpPr>
        <p:spPr>
          <a:xfrm rot="1560667">
            <a:off x="4884243" y="3444095"/>
            <a:ext cx="115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2060"/>
                </a:solidFill>
                <a:latin typeface="Calibri"/>
              </a:rPr>
              <a:t>PUTBACK</a:t>
            </a:r>
          </a:p>
        </p:txBody>
      </p:sp>
      <p:sp>
        <p:nvSpPr>
          <p:cNvPr id="55" name="Téglalap 116"/>
          <p:cNvSpPr/>
          <p:nvPr/>
        </p:nvSpPr>
        <p:spPr>
          <a:xfrm>
            <a:off x="6266218" y="3983487"/>
            <a:ext cx="342900" cy="187568"/>
          </a:xfrm>
          <a:prstGeom prst="rect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églalap 117"/>
          <p:cNvSpPr/>
          <p:nvPr/>
        </p:nvSpPr>
        <p:spPr>
          <a:xfrm>
            <a:off x="6266943" y="3986893"/>
            <a:ext cx="342900" cy="187568"/>
          </a:xfrm>
          <a:prstGeom prst="rect">
            <a:avLst/>
          </a:prstGeom>
          <a:gradFill rotWithShape="1">
            <a:gsLst>
              <a:gs pos="0">
                <a:srgbClr val="F9DD2F">
                  <a:shade val="51000"/>
                  <a:satMod val="130000"/>
                </a:srgbClr>
              </a:gs>
              <a:gs pos="80000">
                <a:srgbClr val="F9DD2F">
                  <a:shade val="93000"/>
                  <a:satMod val="130000"/>
                </a:srgbClr>
              </a:gs>
              <a:gs pos="100000">
                <a:srgbClr val="F9DD2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9DD2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églalap 118"/>
          <p:cNvSpPr/>
          <p:nvPr/>
        </p:nvSpPr>
        <p:spPr>
          <a:xfrm>
            <a:off x="3952503" y="2431387"/>
            <a:ext cx="342900" cy="187568"/>
          </a:xfrm>
          <a:prstGeom prst="rect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omboid 119"/>
          <p:cNvSpPr/>
          <p:nvPr/>
        </p:nvSpPr>
        <p:spPr>
          <a:xfrm>
            <a:off x="1877004" y="4029334"/>
            <a:ext cx="342900" cy="187568"/>
          </a:xfrm>
          <a:prstGeom prst="parallelogram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9" name="Picture 4" descr="C:\Users\bergmann\AppData\Local\Microsoft\Windows\Temporary Internet Files\Content.IE5\FJ2MDTZQ\web-browser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37" y="5661248"/>
            <a:ext cx="816158" cy="8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bergmann\AppData\Local\Microsoft\Windows\Temporary Internet Files\Content.IE5\FJ2MDTZQ\web-browser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61" y="5679047"/>
            <a:ext cx="816158" cy="81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Szövegdoboz 96"/>
          <p:cNvSpPr txBox="1"/>
          <p:nvPr/>
        </p:nvSpPr>
        <p:spPr>
          <a:xfrm>
            <a:off x="5292080" y="5027263"/>
            <a:ext cx="2840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sz="2000" b="1" dirty="0" smtClean="0">
                <a:solidFill>
                  <a:srgbClr val="2B56CF">
                    <a:lumMod val="60000"/>
                    <a:lumOff val="40000"/>
                  </a:srgbClr>
                </a:solidFill>
                <a:latin typeface="Calibri"/>
              </a:rPr>
              <a:t>Front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model</a:t>
            </a:r>
            <a:r>
              <a:rPr lang="hu-HU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for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b="1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b="1" dirty="0" smtClean="0">
                <a:solidFill>
                  <a:srgbClr val="000000"/>
                </a:solidFill>
                <a:latin typeface="Calibri"/>
              </a:rPr>
              <a:t> A</a:t>
            </a:r>
            <a:endParaRPr lang="hu-HU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Szövegdoboz 97"/>
          <p:cNvSpPr txBox="1"/>
          <p:nvPr/>
        </p:nvSpPr>
        <p:spPr>
          <a:xfrm>
            <a:off x="984735" y="5027263"/>
            <a:ext cx="284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sz="2000" b="1" dirty="0" smtClean="0">
                <a:solidFill>
                  <a:srgbClr val="7030A0"/>
                </a:solidFill>
                <a:latin typeface="Calibri"/>
              </a:rPr>
              <a:t>Front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model</a:t>
            </a:r>
            <a:r>
              <a:rPr lang="hu-HU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for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sz="2000" b="1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b="1" dirty="0" smtClean="0">
                <a:solidFill>
                  <a:srgbClr val="000000"/>
                </a:solidFill>
                <a:latin typeface="Calibri"/>
              </a:rPr>
              <a:t> B</a:t>
            </a:r>
            <a:endParaRPr lang="hu-HU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Szövegdoboz 105"/>
          <p:cNvSpPr txBox="1"/>
          <p:nvPr/>
        </p:nvSpPr>
        <p:spPr>
          <a:xfrm>
            <a:off x="7134682" y="6200720"/>
            <a:ext cx="134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A</a:t>
            </a:r>
            <a:endParaRPr lang="hu-HU" sz="20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4" name="Picture 3" descr="7321018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8980" y="5494521"/>
            <a:ext cx="593570" cy="1057649"/>
          </a:xfrm>
          <a:prstGeom prst="rect">
            <a:avLst/>
          </a:prstGeom>
        </p:spPr>
      </p:pic>
      <p:sp>
        <p:nvSpPr>
          <p:cNvPr id="65" name="Szövegdoboz 107"/>
          <p:cNvSpPr txBox="1"/>
          <p:nvPr/>
        </p:nvSpPr>
        <p:spPr>
          <a:xfrm>
            <a:off x="517440" y="6175331"/>
            <a:ext cx="93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000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sz="2000" dirty="0" smtClean="0">
                <a:solidFill>
                  <a:srgbClr val="000000"/>
                </a:solidFill>
                <a:latin typeface="Calibri"/>
              </a:rPr>
              <a:t> B</a:t>
            </a:r>
            <a:endParaRPr lang="hu-HU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Balra-felfelé nyíl 108"/>
          <p:cNvSpPr/>
          <p:nvPr/>
        </p:nvSpPr>
        <p:spPr>
          <a:xfrm rot="10800000" flipH="1" flipV="1">
            <a:off x="564590" y="5301208"/>
            <a:ext cx="1933890" cy="870577"/>
          </a:xfrm>
          <a:prstGeom prst="leftUpArrow">
            <a:avLst>
              <a:gd name="adj1" fmla="val 16251"/>
              <a:gd name="adj2" fmla="val 22376"/>
              <a:gd name="adj3" fmla="val 2870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Balra-felfelé nyíl 109"/>
          <p:cNvSpPr/>
          <p:nvPr/>
        </p:nvSpPr>
        <p:spPr>
          <a:xfrm rot="10800000" flipV="1">
            <a:off x="6546915" y="5345383"/>
            <a:ext cx="1933890" cy="870577"/>
          </a:xfrm>
          <a:prstGeom prst="leftUpArrow">
            <a:avLst>
              <a:gd name="adj1" fmla="val 16251"/>
              <a:gd name="adj2" fmla="val 22376"/>
              <a:gd name="adj3" fmla="val 28705"/>
            </a:avLst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0C0"/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Szövegdoboz 113"/>
          <p:cNvSpPr txBox="1"/>
          <p:nvPr/>
        </p:nvSpPr>
        <p:spPr>
          <a:xfrm>
            <a:off x="3200391" y="5718552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Accessible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in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 web browser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9" name="Picture 2" descr="http://styleandbeauty.cult2.net/wp-content/uploads/2010/02/business-woman-fashion-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445224"/>
            <a:ext cx="771215" cy="11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2" grpId="0"/>
      <p:bldP spid="53" grpId="0" animBg="1"/>
      <p:bldP spid="54" grpId="0"/>
      <p:bldP spid="55" grpId="0" animBg="1"/>
      <p:bldP spid="56" grpId="0" animBg="1"/>
      <p:bldP spid="56" grpId="1" animBg="1"/>
      <p:bldP spid="57" grpId="0" animBg="1"/>
      <p:bldP spid="58" grpId="0" animBg="1"/>
      <p:bldP spid="61" grpId="0"/>
      <p:bldP spid="62" grpId="0"/>
      <p:bldP spid="63" grpId="0"/>
      <p:bldP spid="65" grpId="0"/>
      <p:bldP spid="66" grpId="0" animBg="1"/>
      <p:bldP spid="67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Fine-grained Query-based AC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41" name="Téglalap 3"/>
          <p:cNvSpPr/>
          <p:nvPr/>
        </p:nvSpPr>
        <p:spPr bwMode="auto">
          <a:xfrm>
            <a:off x="945044" y="3745553"/>
            <a:ext cx="4267742" cy="18937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Challenge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: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sz="2400" dirty="0" smtClean="0">
                <a:solidFill>
                  <a:schemeClr val="bg1"/>
                </a:solidFill>
                <a:latin typeface="Verdana" pitchFamily="34" charset="0"/>
              </a:rPr>
              <a:t>H</a:t>
            </a: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ow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to resolve contradicting access control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 </a:t>
            </a:r>
            <a:r>
              <a:rPr kumimoji="0" lang="hu-HU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rules?</a:t>
            </a:r>
            <a:endParaRPr kumimoji="0" lang="hu-H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5" name="Szövegdoboz 79"/>
          <p:cNvSpPr txBox="1"/>
          <p:nvPr/>
        </p:nvSpPr>
        <p:spPr>
          <a:xfrm>
            <a:off x="1797897" y="2706934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b="1" dirty="0" smtClean="0">
                <a:solidFill>
                  <a:srgbClr val="F9DD2F">
                    <a:lumMod val="75000"/>
                  </a:srgbClr>
                </a:solidFill>
                <a:latin typeface="Calibri"/>
              </a:rPr>
              <a:t>Gold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model</a:t>
            </a:r>
            <a:endParaRPr lang="hu-HU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Jobbra nyíl 80"/>
          <p:cNvSpPr/>
          <p:nvPr/>
        </p:nvSpPr>
        <p:spPr>
          <a:xfrm>
            <a:off x="3426640" y="1755860"/>
            <a:ext cx="1943081" cy="460132"/>
          </a:xfrm>
          <a:prstGeom prst="rightArrow">
            <a:avLst/>
          </a:prstGeom>
          <a:gradFill rotWithShape="1">
            <a:gsLst>
              <a:gs pos="0">
                <a:srgbClr val="007D00">
                  <a:tint val="50000"/>
                  <a:satMod val="300000"/>
                </a:srgbClr>
              </a:gs>
              <a:gs pos="35000">
                <a:srgbClr val="007D00">
                  <a:tint val="37000"/>
                  <a:satMod val="300000"/>
                </a:srgbClr>
              </a:gs>
              <a:gs pos="100000">
                <a:srgbClr val="007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</a:p>
        </p:txBody>
      </p:sp>
      <p:sp>
        <p:nvSpPr>
          <p:cNvPr id="7" name="Szövegdoboz 81"/>
          <p:cNvSpPr txBox="1"/>
          <p:nvPr/>
        </p:nvSpPr>
        <p:spPr>
          <a:xfrm>
            <a:off x="5025829" y="2691557"/>
            <a:ext cx="27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smtClean="0">
                <a:solidFill>
                  <a:srgbClr val="000000"/>
                </a:solidFill>
                <a:latin typeface="Calibri"/>
              </a:rPr>
              <a:t>„</a:t>
            </a:r>
            <a:r>
              <a:rPr lang="hu-HU" b="1" dirty="0" smtClean="0">
                <a:solidFill>
                  <a:srgbClr val="2B56CF">
                    <a:lumMod val="60000"/>
                    <a:lumOff val="40000"/>
                  </a:srgbClr>
                </a:solidFill>
                <a:latin typeface="Calibri"/>
              </a:rPr>
              <a:t>Front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”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model</a:t>
            </a:r>
            <a:r>
              <a:rPr lang="hu-HU" dirty="0">
                <a:solidFill>
                  <a:srgbClr val="000000"/>
                </a:solidFill>
                <a:latin typeface="Calibri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Calibri"/>
              </a:rPr>
              <a:t>for</a:t>
            </a:r>
            <a:r>
              <a:rPr lang="hu-HU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hu-HU" b="1" dirty="0" err="1" smtClean="0">
                <a:solidFill>
                  <a:srgbClr val="000000"/>
                </a:solidFill>
                <a:latin typeface="Calibri"/>
              </a:rPr>
              <a:t>User</a:t>
            </a:r>
            <a:r>
              <a:rPr lang="hu-HU" b="1" dirty="0" smtClean="0">
                <a:solidFill>
                  <a:srgbClr val="000000"/>
                </a:solidFill>
                <a:latin typeface="Calibri"/>
              </a:rPr>
              <a:t> A</a:t>
            </a:r>
            <a:endParaRPr lang="hu-HU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Csoportba foglalás 82"/>
          <p:cNvGrpSpPr/>
          <p:nvPr/>
        </p:nvGrpSpPr>
        <p:grpSpPr>
          <a:xfrm>
            <a:off x="5633942" y="1342661"/>
            <a:ext cx="1417031" cy="1364273"/>
            <a:chOff x="5461454" y="2040535"/>
            <a:chExt cx="1417031" cy="1364273"/>
          </a:xfrm>
        </p:grpSpPr>
        <p:sp>
          <p:nvSpPr>
            <p:cNvPr id="9" name="Lekerekített téglalap 83"/>
            <p:cNvSpPr/>
            <p:nvPr/>
          </p:nvSpPr>
          <p:spPr>
            <a:xfrm>
              <a:off x="5461454" y="2040535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2B56CF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églalap 84"/>
            <p:cNvSpPr/>
            <p:nvPr/>
          </p:nvSpPr>
          <p:spPr>
            <a:xfrm>
              <a:off x="5586016" y="2176816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églalap 85"/>
            <p:cNvSpPr/>
            <p:nvPr/>
          </p:nvSpPr>
          <p:spPr>
            <a:xfrm>
              <a:off x="6447660" y="2176815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Egyenes összekötő 86"/>
            <p:cNvCxnSpPr>
              <a:endCxn id="11" idx="1"/>
            </p:cNvCxnSpPr>
            <p:nvPr/>
          </p:nvCxnSpPr>
          <p:spPr>
            <a:xfrm>
              <a:off x="6210269" y="2304303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Egyenes összekötő 87"/>
            <p:cNvCxnSpPr>
              <a:stCxn id="16" idx="0"/>
              <a:endCxn id="11" idx="2"/>
            </p:cNvCxnSpPr>
            <p:nvPr/>
          </p:nvCxnSpPr>
          <p:spPr>
            <a:xfrm flipH="1" flipV="1">
              <a:off x="6570753" y="2431792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4" name="Téglalap 88"/>
            <p:cNvSpPr/>
            <p:nvPr/>
          </p:nvSpPr>
          <p:spPr>
            <a:xfrm>
              <a:off x="5707643" y="241567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mboid 89"/>
            <p:cNvSpPr/>
            <p:nvPr/>
          </p:nvSpPr>
          <p:spPr>
            <a:xfrm>
              <a:off x="5707643" y="2972515"/>
              <a:ext cx="342900" cy="187568"/>
            </a:xfrm>
            <a:prstGeom prst="parallelogram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églalap 90"/>
            <p:cNvSpPr/>
            <p:nvPr/>
          </p:nvSpPr>
          <p:spPr>
            <a:xfrm>
              <a:off x="6447661" y="2551953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Csoportba foglalás 91"/>
          <p:cNvGrpSpPr/>
          <p:nvPr/>
        </p:nvGrpSpPr>
        <p:grpSpPr>
          <a:xfrm>
            <a:off x="1846524" y="1304696"/>
            <a:ext cx="1417031" cy="1364273"/>
            <a:chOff x="1419804" y="2002570"/>
            <a:chExt cx="1417031" cy="1364273"/>
          </a:xfrm>
        </p:grpSpPr>
        <p:sp>
          <p:nvSpPr>
            <p:cNvPr id="18" name="Lekerekített téglalap 92"/>
            <p:cNvSpPr/>
            <p:nvPr/>
          </p:nvSpPr>
          <p:spPr>
            <a:xfrm>
              <a:off x="1419804" y="2002570"/>
              <a:ext cx="1417031" cy="1364273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76200" cap="flat" cmpd="sng" algn="ctr">
              <a:solidFill>
                <a:srgbClr val="F9DD2F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églalap 93"/>
            <p:cNvSpPr/>
            <p:nvPr/>
          </p:nvSpPr>
          <p:spPr>
            <a:xfrm>
              <a:off x="2408941" y="293894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762536">
                    <a:tint val="50000"/>
                    <a:satMod val="300000"/>
                  </a:srgbClr>
                </a:gs>
                <a:gs pos="35000">
                  <a:srgbClr val="762536">
                    <a:tint val="37000"/>
                    <a:satMod val="300000"/>
                  </a:srgbClr>
                </a:gs>
                <a:gs pos="100000">
                  <a:srgbClr val="76253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76253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églalap 94"/>
            <p:cNvSpPr/>
            <p:nvPr/>
          </p:nvSpPr>
          <p:spPr>
            <a:xfrm>
              <a:off x="2406010" y="2138850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Egyenes összekötő 95"/>
            <p:cNvCxnSpPr>
              <a:endCxn id="20" idx="1"/>
            </p:cNvCxnSpPr>
            <p:nvPr/>
          </p:nvCxnSpPr>
          <p:spPr>
            <a:xfrm>
              <a:off x="2168619" y="2266338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2" name="Egyenes összekötő 96"/>
            <p:cNvCxnSpPr/>
            <p:nvPr/>
          </p:nvCxnSpPr>
          <p:spPr>
            <a:xfrm>
              <a:off x="2168618" y="2641475"/>
              <a:ext cx="237391" cy="1"/>
            </a:xfrm>
            <a:prstGeom prst="line">
              <a:avLst/>
            </a:prstGeom>
            <a:noFill/>
            <a:ln w="38100" cap="flat" cmpd="sng" algn="ctr">
              <a:solidFill>
                <a:srgbClr val="76253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3" name="Egyenes összekötő 97"/>
            <p:cNvCxnSpPr>
              <a:endCxn id="19" idx="1"/>
            </p:cNvCxnSpPr>
            <p:nvPr/>
          </p:nvCxnSpPr>
          <p:spPr>
            <a:xfrm>
              <a:off x="2167151" y="3066436"/>
              <a:ext cx="241790" cy="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4" name="Egyenes összekötő 98"/>
            <p:cNvCxnSpPr>
              <a:stCxn id="25" idx="0"/>
              <a:endCxn id="20" idx="2"/>
            </p:cNvCxnSpPr>
            <p:nvPr/>
          </p:nvCxnSpPr>
          <p:spPr>
            <a:xfrm flipH="1" flipV="1">
              <a:off x="2529103" y="2393827"/>
              <a:ext cx="1" cy="120161"/>
            </a:xfrm>
            <a:prstGeom prst="line">
              <a:avLst/>
            </a:prstGeom>
            <a:noFill/>
            <a:ln w="38100" cap="flat" cmpd="sng" algn="ctr">
              <a:solidFill>
                <a:srgbClr val="007D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5" name="Téglalap 99"/>
            <p:cNvSpPr/>
            <p:nvPr/>
          </p:nvSpPr>
          <p:spPr>
            <a:xfrm>
              <a:off x="2406011" y="2513988"/>
              <a:ext cx="246185" cy="254977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églalap 100"/>
            <p:cNvSpPr/>
            <p:nvPr/>
          </p:nvSpPr>
          <p:spPr>
            <a:xfrm>
              <a:off x="1544366" y="2138851"/>
              <a:ext cx="624253" cy="1069732"/>
            </a:xfrm>
            <a:prstGeom prst="rect">
              <a:avLst/>
            </a:prstGeom>
            <a:gradFill rotWithShape="1">
              <a:gsLst>
                <a:gs pos="0">
                  <a:srgbClr val="007D00">
                    <a:tint val="50000"/>
                    <a:satMod val="300000"/>
                  </a:srgbClr>
                </a:gs>
                <a:gs pos="35000">
                  <a:srgbClr val="007D00">
                    <a:tint val="37000"/>
                    <a:satMod val="300000"/>
                  </a:srgbClr>
                </a:gs>
                <a:gs pos="100000">
                  <a:srgbClr val="007D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7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églalap 101"/>
            <p:cNvSpPr/>
            <p:nvPr/>
          </p:nvSpPr>
          <p:spPr>
            <a:xfrm>
              <a:off x="1665993" y="2377706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007D00">
                    <a:shade val="51000"/>
                    <a:satMod val="130000"/>
                  </a:srgbClr>
                </a:gs>
                <a:gs pos="80000">
                  <a:srgbClr val="007D00">
                    <a:shade val="93000"/>
                    <a:satMod val="130000"/>
                  </a:srgbClr>
                </a:gs>
                <a:gs pos="100000">
                  <a:srgbClr val="007D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églalap 102"/>
            <p:cNvSpPr/>
            <p:nvPr/>
          </p:nvSpPr>
          <p:spPr>
            <a:xfrm>
              <a:off x="1665993" y="2666391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762536">
                    <a:shade val="51000"/>
                    <a:satMod val="130000"/>
                  </a:srgbClr>
                </a:gs>
                <a:gs pos="80000">
                  <a:srgbClr val="762536">
                    <a:shade val="93000"/>
                    <a:satMod val="130000"/>
                  </a:srgbClr>
                </a:gs>
                <a:gs pos="100000">
                  <a:srgbClr val="76253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églalap 103"/>
            <p:cNvSpPr/>
            <p:nvPr/>
          </p:nvSpPr>
          <p:spPr>
            <a:xfrm>
              <a:off x="1665993" y="2934550"/>
              <a:ext cx="342900" cy="187568"/>
            </a:xfrm>
            <a:prstGeom prst="rect">
              <a:avLst/>
            </a:prstGeom>
            <a:gradFill rotWithShape="1">
              <a:gsLst>
                <a:gs pos="0">
                  <a:srgbClr val="E67300">
                    <a:shade val="51000"/>
                    <a:satMod val="130000"/>
                  </a:srgbClr>
                </a:gs>
                <a:gs pos="80000">
                  <a:srgbClr val="E67300">
                    <a:shade val="93000"/>
                    <a:satMod val="130000"/>
                  </a:srgbClr>
                </a:gs>
                <a:gs pos="100000">
                  <a:srgbClr val="E673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Téglalap 104"/>
          <p:cNvSpPr/>
          <p:nvPr/>
        </p:nvSpPr>
        <p:spPr>
          <a:xfrm>
            <a:off x="5880131" y="1716334"/>
            <a:ext cx="342900" cy="187568"/>
          </a:xfrm>
          <a:prstGeom prst="rect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églalap 105"/>
          <p:cNvSpPr/>
          <p:nvPr/>
        </p:nvSpPr>
        <p:spPr>
          <a:xfrm>
            <a:off x="5880856" y="1719740"/>
            <a:ext cx="342900" cy="187568"/>
          </a:xfrm>
          <a:prstGeom prst="rect">
            <a:avLst/>
          </a:prstGeom>
          <a:gradFill rotWithShape="1">
            <a:gsLst>
              <a:gs pos="0">
                <a:srgbClr val="F9DD2F">
                  <a:shade val="51000"/>
                  <a:satMod val="130000"/>
                </a:srgbClr>
              </a:gs>
              <a:gs pos="80000">
                <a:srgbClr val="F9DD2F">
                  <a:shade val="93000"/>
                  <a:satMod val="130000"/>
                </a:srgbClr>
              </a:gs>
              <a:gs pos="100000">
                <a:srgbClr val="F9DD2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9DD2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Jobbra nyíl 106"/>
          <p:cNvSpPr/>
          <p:nvPr/>
        </p:nvSpPr>
        <p:spPr>
          <a:xfrm rot="10800000">
            <a:off x="3417846" y="2330362"/>
            <a:ext cx="1951874" cy="391245"/>
          </a:xfrm>
          <a:prstGeom prst="rightArrow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Szövegdoboz 107"/>
          <p:cNvSpPr txBox="1"/>
          <p:nvPr/>
        </p:nvSpPr>
        <p:spPr>
          <a:xfrm>
            <a:off x="3968673" y="210361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err="1" smtClean="0">
                <a:solidFill>
                  <a:srgbClr val="2B56CF"/>
                </a:solidFill>
                <a:latin typeface="Calibri"/>
              </a:rPr>
              <a:t>Check</a:t>
            </a:r>
            <a:endParaRPr lang="hu-HU" dirty="0">
              <a:solidFill>
                <a:srgbClr val="2B56CF"/>
              </a:solidFill>
              <a:latin typeface="Calibri"/>
            </a:endParaRPr>
          </a:p>
        </p:txBody>
      </p:sp>
      <p:sp>
        <p:nvSpPr>
          <p:cNvPr id="34" name="Téglalap 108"/>
          <p:cNvSpPr/>
          <p:nvPr/>
        </p:nvSpPr>
        <p:spPr>
          <a:xfrm>
            <a:off x="2092683" y="1682045"/>
            <a:ext cx="342900" cy="187568"/>
          </a:xfrm>
          <a:prstGeom prst="rect">
            <a:avLst/>
          </a:prstGeom>
          <a:gradFill rotWithShape="1">
            <a:gsLst>
              <a:gs pos="0">
                <a:srgbClr val="2B56CF">
                  <a:tint val="50000"/>
                  <a:satMod val="300000"/>
                </a:srgbClr>
              </a:gs>
              <a:gs pos="35000">
                <a:srgbClr val="2B56CF">
                  <a:tint val="37000"/>
                  <a:satMod val="300000"/>
                </a:srgbClr>
              </a:gs>
              <a:gs pos="100000">
                <a:srgbClr val="2B56C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B56C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églalap 109"/>
          <p:cNvSpPr/>
          <p:nvPr/>
        </p:nvSpPr>
        <p:spPr>
          <a:xfrm>
            <a:off x="3867778" y="2337665"/>
            <a:ext cx="106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02060"/>
                </a:solidFill>
                <a:latin typeface="Calibri"/>
              </a:rPr>
              <a:t>PUTBACK</a:t>
            </a:r>
          </a:p>
        </p:txBody>
      </p:sp>
      <p:sp>
        <p:nvSpPr>
          <p:cNvPr id="36" name="Szövegdoboz 111"/>
          <p:cNvSpPr txBox="1"/>
          <p:nvPr/>
        </p:nvSpPr>
        <p:spPr>
          <a:xfrm>
            <a:off x="4043643" y="135837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err="1" smtClean="0">
                <a:solidFill>
                  <a:srgbClr val="FF0000"/>
                </a:solidFill>
                <a:latin typeface="Calibri"/>
              </a:rPr>
              <a:t>Hide</a:t>
            </a:r>
            <a:endParaRPr lang="hu-HU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7" name="Szövegdoboz 112"/>
          <p:cNvSpPr txBox="1"/>
          <p:nvPr/>
        </p:nvSpPr>
        <p:spPr>
          <a:xfrm>
            <a:off x="3808322" y="1581984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dirty="0" err="1" smtClean="0">
                <a:solidFill>
                  <a:srgbClr val="FFC000"/>
                </a:solidFill>
                <a:latin typeface="Calibri"/>
              </a:rPr>
              <a:t>Obfuscate</a:t>
            </a:r>
            <a:endParaRPr lang="hu-HU" dirty="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38" name="Ellipszis 110"/>
          <p:cNvSpPr/>
          <p:nvPr/>
        </p:nvSpPr>
        <p:spPr>
          <a:xfrm>
            <a:off x="3713487" y="1246142"/>
            <a:ext cx="1311617" cy="1919266"/>
          </a:xfrm>
          <a:prstGeom prst="ellipse">
            <a:avLst/>
          </a:prstGeom>
          <a:noFill/>
          <a:ln w="76200" cap="flat" cmpd="sng" algn="ctr">
            <a:solidFill>
              <a:srgbClr val="00B05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Jobbra nyíl 59"/>
          <p:cNvSpPr/>
          <p:nvPr/>
        </p:nvSpPr>
        <p:spPr bwMode="auto">
          <a:xfrm rot="16200000">
            <a:off x="4161125" y="2828025"/>
            <a:ext cx="432388" cy="2886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39" name="Kép 44" descr="policy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1858" y="3127267"/>
            <a:ext cx="928694" cy="9132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7712" y="5750560"/>
            <a:ext cx="902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Gábor Bergmann, Csaba Debreceni, István Ráth and Dániel Varró: </a:t>
            </a:r>
            <a:r>
              <a:rPr lang="en-US" dirty="0"/>
              <a:t>Query-based Access Control </a:t>
            </a:r>
            <a:endParaRPr lang="hu-HU" dirty="0" smtClean="0"/>
          </a:p>
          <a:p>
            <a:r>
              <a:rPr lang="en-US" dirty="0" smtClean="0"/>
              <a:t>for </a:t>
            </a:r>
            <a:r>
              <a:rPr lang="en-US" dirty="0"/>
              <a:t>Secure </a:t>
            </a:r>
            <a:r>
              <a:rPr lang="en-US" dirty="0" smtClean="0"/>
              <a:t>Collaborative</a:t>
            </a:r>
            <a:r>
              <a:rPr lang="hu-HU" dirty="0" smtClean="0"/>
              <a:t> </a:t>
            </a:r>
            <a:r>
              <a:rPr lang="en-US" dirty="0" smtClean="0"/>
              <a:t>Modeling </a:t>
            </a:r>
            <a:r>
              <a:rPr lang="en-US" dirty="0"/>
              <a:t>using Bidirectional </a:t>
            </a:r>
            <a:r>
              <a:rPr lang="en-US" dirty="0" smtClean="0"/>
              <a:t>Transformations</a:t>
            </a:r>
            <a:r>
              <a:rPr lang="hu-HU" dirty="0" smtClean="0"/>
              <a:t>, MODELS’16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" grpId="0" animBg="1"/>
      <p:bldP spid="7" grpId="0"/>
      <p:bldP spid="30" grpId="0" animBg="1"/>
      <p:bldP spid="31" grpId="0" animBg="1"/>
      <p:bldP spid="31" grpId="1" animBg="1"/>
      <p:bldP spid="32" grpId="0" animBg="1"/>
      <p:bldP spid="33" grpId="0"/>
      <p:bldP spid="34" grpId="0" animBg="1"/>
      <p:bldP spid="35" grpId="0"/>
      <p:bldP spid="36" grpId="0"/>
      <p:bldP spid="37" grpId="0"/>
      <p:bldP spid="38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Running Example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14" y="1515306"/>
            <a:ext cx="7426959" cy="355803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76964" y="5184894"/>
            <a:ext cx="2450962" cy="1028700"/>
            <a:chOff x="494665" y="5302250"/>
            <a:chExt cx="2450962" cy="10287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65" y="5302250"/>
              <a:ext cx="112395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69389" y="5631934"/>
              <a:ext cx="1476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Administrator</a:t>
              </a:r>
              <a:endParaRPr lang="hu-H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1861" y="5184894"/>
            <a:ext cx="3331100" cy="1028700"/>
            <a:chOff x="2951162" y="5302250"/>
            <a:chExt cx="3331100" cy="10287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162" y="5302250"/>
              <a:ext cx="1114425" cy="1028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23347" y="5631934"/>
              <a:ext cx="2358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Pump Control Engineer</a:t>
              </a:r>
              <a:endParaRPr lang="hu-HU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57979" y="5184894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18" name="Lekerekített téglalap feliratnak 110"/>
          <p:cNvSpPr/>
          <p:nvPr/>
        </p:nvSpPr>
        <p:spPr>
          <a:xfrm>
            <a:off x="3037789" y="3794119"/>
            <a:ext cx="3848798" cy="1092031"/>
          </a:xfrm>
          <a:prstGeom prst="wedgeRoundRectCallout">
            <a:avLst>
              <a:gd name="adj1" fmla="val -48066"/>
              <a:gd name="adj2" fmla="val 8332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Executed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efficiently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live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transformation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hu-HU" sz="2400" i="0" u="none" strike="noStrike" kern="0" cap="small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Viatra</a:t>
            </a:r>
            <a:r>
              <a:rPr kumimoji="0" lang="hu-HU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Lekerekített téglalap feliratnak 110"/>
          <p:cNvSpPr/>
          <p:nvPr/>
        </p:nvSpPr>
        <p:spPr>
          <a:xfrm>
            <a:off x="3037789" y="3818492"/>
            <a:ext cx="3848798" cy="1092031"/>
          </a:xfrm>
          <a:prstGeom prst="wedgeRoundRectCallout">
            <a:avLst>
              <a:gd name="adj1" fmla="val 60757"/>
              <a:gd name="adj2" fmla="val 96345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Executed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efficiently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live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transformation</a:t>
            </a:r>
            <a:r>
              <a:rPr kumimoji="0" lang="hu-HU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hu-HU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hu-HU" sz="2400" i="0" u="none" strike="noStrike" kern="0" cap="small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Viatra</a:t>
            </a:r>
            <a:r>
              <a:rPr kumimoji="0" lang="hu-HU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ekerekített téglalap feliratnak 110"/>
          <p:cNvSpPr/>
          <p:nvPr/>
        </p:nvSpPr>
        <p:spPr>
          <a:xfrm>
            <a:off x="3037789" y="3810386"/>
            <a:ext cx="3848798" cy="1092031"/>
          </a:xfrm>
          <a:prstGeom prst="wedgeRoundRectCallout">
            <a:avLst>
              <a:gd name="adj1" fmla="val -96519"/>
              <a:gd name="adj2" fmla="val 92624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</a:t>
            </a:r>
            <a:endParaRPr kumimoji="0" lang="hu-HU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kern="0" dirty="0" smtClean="0">
                <a:solidFill>
                  <a:srgbClr val="FFFFFF"/>
                </a:solidFill>
                <a:latin typeface="Calibri"/>
              </a:rPr>
              <a:t>with different access control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Lekerekített téglalap feliratnak 110"/>
          <p:cNvSpPr/>
          <p:nvPr/>
        </p:nvSpPr>
        <p:spPr>
          <a:xfrm>
            <a:off x="20890" y="973052"/>
            <a:ext cx="4076562" cy="605250"/>
          </a:xfrm>
          <a:prstGeom prst="wedgeRoundRectCallout">
            <a:avLst>
              <a:gd name="adj1" fmla="val -3078"/>
              <a:gd name="adj2" fmla="val 76258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 of</a:t>
            </a:r>
            <a:r>
              <a:rPr kumimoji="0" lang="hu-HU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MONDO Project</a:t>
            </a:r>
            <a:endParaRPr kumimoji="0" lang="hu-HU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4" descr="MONDO Projec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52" y="795782"/>
            <a:ext cx="1863727" cy="6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120" y="717925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54660" y="4714240"/>
            <a:ext cx="6177280" cy="122936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R1: </a:t>
            </a:r>
            <a:r>
              <a:rPr lang="en-US" sz="2400" dirty="0">
                <a:solidFill>
                  <a:schemeClr val="tx2"/>
                </a:solidFill>
              </a:rPr>
              <a:t>Each group of specialists shall be responsible for a </a:t>
            </a:r>
            <a:r>
              <a:rPr lang="en-US" sz="2400" dirty="0" smtClean="0">
                <a:solidFill>
                  <a:schemeClr val="tx2"/>
                </a:solidFill>
              </a:rPr>
              <a:t>specific </a:t>
            </a:r>
            <a:r>
              <a:rPr lang="en-US" sz="2400" dirty="0">
                <a:solidFill>
                  <a:schemeClr val="tx2"/>
                </a:solidFill>
              </a:rPr>
              <a:t>kind of control unit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9920" y="2865120"/>
            <a:ext cx="1330960" cy="701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798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Access Control Rules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94" y="717925"/>
            <a:ext cx="6422733" cy="576759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120" y="717925"/>
            <a:ext cx="3426687" cy="1028700"/>
            <a:chOff x="6492240" y="5302250"/>
            <a:chExt cx="3426687" cy="10287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240" y="5302250"/>
              <a:ext cx="1638300" cy="10287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68448" y="5631934"/>
              <a:ext cx="245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Heat</a:t>
              </a:r>
              <a:r>
                <a:rPr lang="en-US" dirty="0" err="1" smtClean="0"/>
                <a:t>er</a:t>
              </a:r>
              <a:r>
                <a:rPr lang="hu-HU" dirty="0" smtClean="0"/>
                <a:t> Control Engineer</a:t>
              </a:r>
              <a:endParaRPr lang="hu-HU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14321" y="556379"/>
            <a:ext cx="6177280" cy="122936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R2: </a:t>
            </a:r>
            <a:r>
              <a:rPr lang="en-US" sz="2400" dirty="0"/>
              <a:t>Specialists must see only those signals that are in scope</a:t>
            </a:r>
            <a:r>
              <a:rPr lang="hu-HU" sz="2400" dirty="0"/>
              <a:t> </a:t>
            </a:r>
            <a:r>
              <a:rPr lang="en-US" sz="2400" dirty="0"/>
              <a:t>for their owned control units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2895600"/>
            <a:ext cx="1290320" cy="65024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119" y="4226560"/>
            <a:ext cx="1709621" cy="904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740" y="4226560"/>
            <a:ext cx="1709621" cy="904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6719" y="5409087"/>
            <a:ext cx="1709621" cy="904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6340" y="5409087"/>
            <a:ext cx="1709621" cy="904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86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15221</TotalTime>
  <Words>1149</Words>
  <Application>Microsoft Office PowerPoint</Application>
  <PresentationFormat>On-screen Show (4:3)</PresentationFormat>
  <Paragraphs>464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Bradley Hand ITC</vt:lpstr>
      <vt:lpstr>Calibri</vt:lpstr>
      <vt:lpstr>Consolas</vt:lpstr>
      <vt:lpstr>Courier New</vt:lpstr>
      <vt:lpstr>Verdana</vt:lpstr>
      <vt:lpstr>Wingdings</vt:lpstr>
      <vt:lpstr>FTSRG presentation</vt:lpstr>
      <vt:lpstr>FTSRG print</vt:lpstr>
      <vt:lpstr>Deriving Effective Permissions  for Modeling Artifacts from Fine-grained Access Control Rules</vt:lpstr>
      <vt:lpstr>Collaborative Modelling</vt:lpstr>
      <vt:lpstr>Access Control</vt:lpstr>
      <vt:lpstr>Secured Offline Collaboration</vt:lpstr>
      <vt:lpstr>Secured Online Collaboration</vt:lpstr>
      <vt:lpstr>Fine-grained Query-based AC</vt:lpstr>
      <vt:lpstr>Running Example</vt:lpstr>
      <vt:lpstr>Access Control Rules</vt:lpstr>
      <vt:lpstr>Access Control Rules</vt:lpstr>
      <vt:lpstr>Access Control Rules</vt:lpstr>
      <vt:lpstr>Access Control Rules</vt:lpstr>
      <vt:lpstr>Access Control Rules</vt:lpstr>
      <vt:lpstr>Access Control Rules</vt:lpstr>
      <vt:lpstr>Query-based Access Control Rules</vt:lpstr>
      <vt:lpstr>Goals</vt:lpstr>
      <vt:lpstr>Policy Language</vt:lpstr>
      <vt:lpstr>Policy Language</vt:lpstr>
      <vt:lpstr>Policy Language</vt:lpstr>
      <vt:lpstr>Policy Language</vt:lpstr>
      <vt:lpstr>Policy Language</vt:lpstr>
      <vt:lpstr>Policy Language</vt:lpstr>
      <vt:lpstr>Consistent Secured Models</vt:lpstr>
      <vt:lpstr>Consistent Secured Models</vt:lpstr>
      <vt:lpstr>Consistent Secured Models</vt:lpstr>
      <vt:lpstr>Consistent Secured Models</vt:lpstr>
      <vt:lpstr>Consistent Secured Models</vt:lpstr>
      <vt:lpstr>Consistent Secured Models</vt:lpstr>
      <vt:lpstr>Consistent Secured Models</vt:lpstr>
      <vt:lpstr>Consistent Secured Models</vt:lpstr>
      <vt:lpstr>Conflict Resolution</vt:lpstr>
      <vt:lpstr>Conflict Resolution</vt:lpstr>
      <vt:lpstr>Conflict Resolution</vt:lpstr>
      <vt:lpstr>Conflict Resolution</vt:lpstr>
      <vt:lpstr>Conflict Resolution</vt:lpstr>
      <vt:lpstr>Conflict Resolution</vt:lpstr>
      <vt:lpstr>Conflict Resolution</vt:lpstr>
      <vt:lpstr>Conflict Resolution</vt:lpstr>
      <vt:lpstr>Conflict Resolution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Csaba Debreceni</cp:lastModifiedBy>
  <cp:revision>2222</cp:revision>
  <dcterms:created xsi:type="dcterms:W3CDTF">2013-06-08T09:47:17Z</dcterms:created>
  <dcterms:modified xsi:type="dcterms:W3CDTF">2016-10-04T10:10:19Z</dcterms:modified>
</cp:coreProperties>
</file>