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2"/>
  </p:notesMasterIdLst>
  <p:handoutMasterIdLst>
    <p:handoutMasterId r:id="rId23"/>
  </p:handoutMasterIdLst>
  <p:sldIdLst>
    <p:sldId id="256" r:id="rId2"/>
    <p:sldId id="272" r:id="rId3"/>
    <p:sldId id="273" r:id="rId4"/>
    <p:sldId id="257" r:id="rId5"/>
    <p:sldId id="274" r:id="rId6"/>
    <p:sldId id="275" r:id="rId7"/>
    <p:sldId id="283" r:id="rId8"/>
    <p:sldId id="289" r:id="rId9"/>
    <p:sldId id="278" r:id="rId10"/>
    <p:sldId id="279" r:id="rId11"/>
    <p:sldId id="284" r:id="rId12"/>
    <p:sldId id="285" r:id="rId13"/>
    <p:sldId id="286" r:id="rId14"/>
    <p:sldId id="287" r:id="rId15"/>
    <p:sldId id="293" r:id="rId16"/>
    <p:sldId id="292" r:id="rId17"/>
    <p:sldId id="288" r:id="rId18"/>
    <p:sldId id="290" r:id="rId19"/>
    <p:sldId id="291" r:id="rId20"/>
    <p:sldId id="259" r:id="rId21"/>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0066"/>
    <a:srgbClr val="0000FF"/>
    <a:srgbClr val="3DA42C"/>
    <a:srgbClr val="EDBF3F"/>
    <a:srgbClr val="769CB6"/>
    <a:srgbClr val="FCE220"/>
    <a:srgbClr val="E2FD5D"/>
    <a:srgbClr val="754C7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73408" autoAdjust="0"/>
  </p:normalViewPr>
  <p:slideViewPr>
    <p:cSldViewPr>
      <p:cViewPr varScale="1">
        <p:scale>
          <a:sx n="50" d="100"/>
          <a:sy n="50" d="100"/>
        </p:scale>
        <p:origin x="-18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C3FE02-1F02-4C8E-94DD-79FEBFE60E68}" type="datetimeFigureOut">
              <a:rPr lang="hu-HU" smtClean="0"/>
              <a:pPr/>
              <a:t>2017. 04. 13.</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937FD-CBC0-42AF-96B7-DA7AE36EA039}" type="slidenum">
              <a:rPr lang="hu-HU" smtClean="0"/>
              <a:pPr/>
              <a:t>‹#›</a:t>
            </a:fld>
            <a:endParaRPr lang="hu-HU"/>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5E2AE-4B9A-4F63-9CA8-B2DBA93C724D}" type="datetimeFigureOut">
              <a:rPr lang="hu-HU" smtClean="0"/>
              <a:pPr/>
              <a:t>2017. 04. 13.</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D84AD-92A8-4829-AF52-52E07EFBB975}" type="slidenum">
              <a:rPr lang="hu-HU" smtClean="0"/>
              <a:pPr/>
              <a:t>‹#›</a:t>
            </a:fld>
            <a:endParaRPr lang="hu-HU"/>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szabályok</a:t>
            </a:r>
            <a:r>
              <a:rPr lang="hu-HU" baseline="0" dirty="0" smtClean="0"/>
              <a:t> definiálásához először egy nyelvtant készítettem, a dián ennek a szöveges szerkesztője látható, amelyben az előbb példaként felhozott szabályt írtam le.</a:t>
            </a:r>
            <a:endParaRPr lang="hu-H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Az elején adhatjuk meg a felhasználókat, vagy egy halmazukat, akikre majd a szabályok vonatkoznak.</a:t>
            </a:r>
            <a:endParaRPr lang="hu-H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szabályokat vagyis </a:t>
            </a:r>
            <a:r>
              <a:rPr lang="hu-HU" baseline="0" dirty="0" err="1" smtClean="0"/>
              <a:t>rule-okat</a:t>
            </a:r>
            <a:r>
              <a:rPr lang="hu-HU" baseline="0" dirty="0" smtClean="0"/>
              <a:t> policyba csoportosíthatjuk,</a:t>
            </a:r>
            <a:endParaRPr lang="hu-H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erre megszabhatunk egy alapértelmezett jogosultságot (itt az írás/olvasás tiltott),</a:t>
            </a:r>
            <a:endParaRPr lang="hu-H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valamint korlátozó vagy engedélyező tulajdonságot, ami megszabja, hogy az azonos prioritású szabályok között a tiltó vagy az engedélyező a dominánsabb. Itt pl. mivel korlátozó tulajdonságot szabtunk meg, ha lenne még egy szabály, ami a meglévő engedélyezővel szemben a Zsolti nevű felhasználónak megtiltja a hozzáférést ezekhez az objektumokhoz, akkor az a szabály érvényesülne.</a:t>
            </a:r>
            <a:endParaRPr lang="hu-H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a:t>
            </a:r>
            <a:r>
              <a:rPr lang="hu-HU" baseline="0" dirty="0" smtClean="0"/>
              <a:t> </a:t>
            </a:r>
            <a:r>
              <a:rPr lang="hu-HU" baseline="0" dirty="0" err="1" smtClean="0"/>
              <a:t>rule</a:t>
            </a:r>
            <a:r>
              <a:rPr lang="hu-HU" baseline="0" dirty="0" smtClean="0"/>
              <a:t> elején megadjuk, hogy melyik felhasználóra vonatkozik, és milyen jogokat ad/tilt: itt engedélyezzük Zsoltinak az olvasást/írást.</a:t>
            </a:r>
            <a:endParaRPr lang="hu-H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végén</a:t>
            </a:r>
            <a:r>
              <a:rPr lang="hu-HU" baseline="0" dirty="0" smtClean="0"/>
              <a:t> adhatjuk meg hozzá a már említett prioritást.</a:t>
            </a:r>
            <a:endParaRPr lang="hu-H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a:t>
            </a:r>
            <a:r>
              <a:rPr lang="hu-HU" baseline="0" dirty="0" err="1" smtClean="0"/>
              <a:t>rule-on</a:t>
            </a:r>
            <a:r>
              <a:rPr lang="hu-HU" baseline="0" dirty="0" smtClean="0"/>
              <a:t> belül egy </a:t>
            </a:r>
            <a:r>
              <a:rPr lang="hu-HU" baseline="0" dirty="0" err="1" smtClean="0"/>
              <a:t>gráflekérdezésre</a:t>
            </a:r>
            <a:r>
              <a:rPr lang="hu-HU" baseline="0" dirty="0" smtClean="0"/>
              <a:t> hivatkozunk, az én példám szerint ez adja vissza a </a:t>
            </a:r>
            <a:r>
              <a:rPr lang="hu-HU" baseline="0" dirty="0" err="1" smtClean="0"/>
              <a:t>kártyaseniorokat</a:t>
            </a:r>
            <a:r>
              <a:rPr lang="hu-HU" baseline="0" dirty="0" smtClean="0"/>
              <a:t> </a:t>
            </a:r>
            <a:r>
              <a:rPr lang="hu-HU" baseline="0" dirty="0" err="1" smtClean="0"/>
              <a:t>a</a:t>
            </a:r>
            <a:r>
              <a:rPr lang="hu-HU" baseline="0" dirty="0" smtClean="0"/>
              <a:t> színükkel együtt.</a:t>
            </a:r>
            <a:endParaRPr lang="hu-H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Ebből választhatunk ki objektum, attribútum vagy referencia </a:t>
            </a:r>
            <a:r>
              <a:rPr lang="hu-HU" baseline="0" dirty="0" err="1" smtClean="0"/>
              <a:t>asseteket</a:t>
            </a:r>
            <a:r>
              <a:rPr lang="hu-HU" baseline="0" dirty="0" smtClean="0"/>
              <a:t>, itt a </a:t>
            </a:r>
            <a:r>
              <a:rPr lang="hu-HU" baseline="0" dirty="0" err="1" smtClean="0"/>
              <a:t>kártyasenior</a:t>
            </a:r>
            <a:r>
              <a:rPr lang="hu-HU" baseline="0" dirty="0" smtClean="0"/>
              <a:t> objektumokat,</a:t>
            </a:r>
            <a:endParaRPr lang="hu-H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amelyek halmazát különböző megkötésekkel=</a:t>
            </a:r>
            <a:r>
              <a:rPr lang="hu-HU" baseline="0" dirty="0" err="1" smtClean="0"/>
              <a:t>bind-okkal</a:t>
            </a:r>
            <a:r>
              <a:rPr lang="hu-HU" baseline="0" dirty="0" smtClean="0"/>
              <a:t> tovább specifikálhatjuk: a </a:t>
            </a:r>
            <a:r>
              <a:rPr lang="hu-HU" baseline="0" dirty="0" err="1" smtClean="0"/>
              <a:t>kártyaseniorok</a:t>
            </a:r>
            <a:r>
              <a:rPr lang="hu-HU" baseline="0" dirty="0" smtClean="0"/>
              <a:t> közül a kékek kellenek.</a:t>
            </a:r>
            <a:endParaRPr lang="hu-H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modell</a:t>
            </a:r>
            <a:r>
              <a:rPr lang="hu-HU" baseline="0" dirty="0" smtClean="0"/>
              <a:t>vezérelt szoftverfejlesztési módszer lényege, hogy a rendszert magas absztrakciós szintű modellekkel írjuk le, később ezeket folyamatosan finomítjuk, és futtatható forráskódot is generálhatunk belőlük. Ez nagyban megkönnyíti komplex rendszerek átláthatóságát is, amelyeket leggyakrabban többen, csapatokban egyszerre fejlesztenek. kollaboráció során szükséges a hatékony hozzáférés szabályozás a különböző modell elemek biztonsága érdekében.</a:t>
            </a:r>
            <a:endParaRPr lang="hu-HU"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Az</a:t>
            </a:r>
            <a:r>
              <a:rPr lang="hu-HU" baseline="0" dirty="0" smtClean="0"/>
              <a:t> eddigi munkám során az </a:t>
            </a:r>
            <a:r>
              <a:rPr lang="hu-HU" baseline="0" dirty="0" err="1" smtClean="0"/>
              <a:t>Xtext</a:t>
            </a:r>
            <a:r>
              <a:rPr lang="hu-HU" baseline="0" dirty="0" smtClean="0"/>
              <a:t> keretrendszerrel, az EMF reflektív </a:t>
            </a:r>
            <a:r>
              <a:rPr lang="hu-HU" baseline="0" dirty="0" err="1" smtClean="0"/>
              <a:t>API-val</a:t>
            </a:r>
            <a:r>
              <a:rPr lang="hu-HU" baseline="0" dirty="0" smtClean="0"/>
              <a:t> és a </a:t>
            </a:r>
            <a:r>
              <a:rPr lang="hu-HU" baseline="0" dirty="0" err="1" smtClean="0"/>
              <a:t>ViatraQuery</a:t>
            </a:r>
            <a:r>
              <a:rPr lang="hu-HU" baseline="0" dirty="0" smtClean="0"/>
              <a:t> technológiával ismerkedtem meg jobban. A félév hátralevő részében a már említett effektív hozzáférési szabályokat meghatározó algoritmussal szeretnék foglalkozni.</a:t>
            </a:r>
            <a:endParaRPr lang="hu-H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Fájl szintű hozzáférés szabályozás esetén</a:t>
            </a:r>
            <a:r>
              <a:rPr lang="hu-HU" baseline="0" dirty="0" smtClean="0"/>
              <a:t> ha egy felhasználónak csak a modell egy bizonyos fr</a:t>
            </a:r>
            <a:r>
              <a:rPr lang="en-US" baseline="0" dirty="0" smtClean="0"/>
              <a:t>a</a:t>
            </a:r>
            <a:r>
              <a:rPr lang="hu-HU" baseline="0" dirty="0" smtClean="0"/>
              <a:t>gmenséhez szeretnénk jogosultságot biztosítani, akkor a modellnek ezt a részét le kell választanunk és külön kell tárolnunk. Itt pl. a teljes modellből ennek a két (felső) </a:t>
            </a:r>
            <a:r>
              <a:rPr lang="hu-HU" baseline="0" dirty="0" err="1" smtClean="0"/>
              <a:t>usernek</a:t>
            </a:r>
            <a:r>
              <a:rPr lang="hu-HU" baseline="0" dirty="0" smtClean="0"/>
              <a:t> leválasztjuk ezeket a részeket, a harmadik (középső) az előző kettő mindegyikéből hozzáfér egy-egy szelethez, és így tovább, a szabályok hozzáadásával egyre inkább felaprózódhat a modell. Összetettebb, több felhasználós rendszerek esetén ez megnehezíti a fejlesztés folyamatát. Ennél előnyösebb megoldás lehet..</a:t>
            </a:r>
            <a:endParaRPr lang="hu-H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…egy lekérdezés alapú</a:t>
            </a:r>
            <a:r>
              <a:rPr lang="hu-HU" baseline="0" dirty="0" smtClean="0"/>
              <a:t> hozzáférés szabályozás, amely során modell szinten, szabályokban fogalmazhatjuk meg, hogy ki milyen olvasási/írási jogosultsággal rendelkezzen a különböző modell elemek felett. Ezen szabályok betartásáért egy ún. lencse felelős, ez egy kétirányú modell transzformáció, aminek műveletei a GET és a PUTBACK. Előbbi minden felhasználó számára egy egyedi nézetet készít a modellből, amelyen csak azok a modell elemek (objektumok, attribútumok, referenciák) szerepelnek, amiket a szabályok szerint láthat. A módosítások a PUTBACK művelettel érvényesíthetők, ami előbb ellenőrzi az írási jogosultságokat, amennyiben azok teljesülnek, végrehajtja a változást, ha nem, akkor visszautasítja a műveletet.</a:t>
            </a:r>
            <a:endParaRPr lang="hu-H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Hozzáférési szabályok definiálásához példaként </a:t>
            </a:r>
            <a:r>
              <a:rPr lang="hu-HU" baseline="0" dirty="0" smtClean="0"/>
              <a:t>egy gólyatábor témájú modellt használtam. Ennek </a:t>
            </a:r>
            <a:r>
              <a:rPr lang="hu-HU" dirty="0" smtClean="0"/>
              <a:t>gyökérosztálya maga a tábor,</a:t>
            </a:r>
            <a:r>
              <a:rPr lang="hu-HU" baseline="0" dirty="0" smtClean="0"/>
              <a:t> ami tartalmazza a gólya és a </a:t>
            </a:r>
            <a:r>
              <a:rPr lang="hu-HU" baseline="0" dirty="0" err="1" smtClean="0"/>
              <a:t>senior</a:t>
            </a:r>
            <a:r>
              <a:rPr lang="hu-HU" baseline="0" dirty="0" smtClean="0"/>
              <a:t> osztályokat, valamint egymásba ágyazva a „szín”, a „kártya” és a „szoba” osztályokat, ezekbe a csoportokba tartoznak a résztvevők. Minden csoport tartalmaz referenciát egy-egy megfelelő típusú </a:t>
            </a:r>
            <a:r>
              <a:rPr lang="hu-HU" baseline="0" dirty="0" err="1" smtClean="0"/>
              <a:t>seniorra</a:t>
            </a:r>
            <a:r>
              <a:rPr lang="hu-HU" baseline="0" dirty="0" smtClean="0"/>
              <a:t>, aki azt irányítja. </a:t>
            </a:r>
            <a:endParaRPr lang="hu-H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Ennek egy példánymodellje a következő:</a:t>
            </a:r>
            <a:r>
              <a:rPr lang="hu-HU" baseline="0" dirty="0" smtClean="0"/>
              <a:t> egy kék és egy sárga szín van benne, mindegyik két-két kártyával, valamint a megfelelő típusú </a:t>
            </a:r>
            <a:r>
              <a:rPr lang="hu-HU" baseline="0" dirty="0" err="1" smtClean="0"/>
              <a:t>senior</a:t>
            </a:r>
            <a:r>
              <a:rPr lang="hu-HU" baseline="0" dirty="0" smtClean="0"/>
              <a:t> vezetővel. Ezen a modellen szeretnék reprezentálni egy hozzáférési szabályt.</a:t>
            </a:r>
            <a:endParaRPr lang="hu-H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hozzáférési szabályok három elemből állnak. A modell azon részeit, amelyekre a szabály vonatkozik, gráf mintákkal írjuk le. Ezek tartalmazzák az ún. </a:t>
            </a:r>
            <a:r>
              <a:rPr lang="hu-HU" baseline="0" dirty="0" err="1" smtClean="0"/>
              <a:t>asseteket</a:t>
            </a:r>
            <a:r>
              <a:rPr lang="hu-HU" baseline="0" dirty="0" smtClean="0"/>
              <a:t>, ezek lehetnek objektumok, attribútumok vagy referenciák. A szabály egyéni felhasználóknak vagy felhasználók egy csoportjának adhatunk írási vagy olvasási jogosultságokat. A gólyatáboros modellemben pl. mivel a Zsolti nevű kék </a:t>
            </a:r>
            <a:r>
              <a:rPr lang="hu-HU" baseline="0" dirty="0" err="1" smtClean="0"/>
              <a:t>színsenior</a:t>
            </a:r>
            <a:r>
              <a:rPr lang="hu-HU" baseline="0" dirty="0" smtClean="0"/>
              <a:t> a saját színén belül a </a:t>
            </a:r>
            <a:r>
              <a:rPr lang="hu-HU" baseline="0" dirty="0" err="1" smtClean="0"/>
              <a:t>kártyaseniorok</a:t>
            </a:r>
            <a:r>
              <a:rPr lang="hu-HU" baseline="0" dirty="0" smtClean="0"/>
              <a:t> főnöke, ezért azt szeretném meghatározni, hogy ő ezekhez az objektumokhoz férjen hozzá és módosíthassa őket.</a:t>
            </a:r>
            <a:endParaRPr lang="hu-HU" dirty="0"/>
          </a:p>
        </p:txBody>
      </p:sp>
    </p:spTree>
    <p:extLst>
      <p:ext uri="{BB962C8B-B14F-4D97-AF65-F5344CB8AC3E}">
        <p14:creationId xmlns:p14="http://schemas.microsoft.com/office/powerpoint/2010/main" xmlns="" val="205601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a:t>
            </a:r>
            <a:r>
              <a:rPr lang="hu-HU" dirty="0" err="1" smtClean="0"/>
              <a:t>gráflekérdezés</a:t>
            </a:r>
            <a:r>
              <a:rPr lang="hu-HU" dirty="0" smtClean="0"/>
              <a:t> az</a:t>
            </a:r>
            <a:r>
              <a:rPr lang="hu-HU" baseline="0" dirty="0" smtClean="0"/>
              <a:t> összes </a:t>
            </a:r>
            <a:r>
              <a:rPr lang="hu-HU" baseline="0" dirty="0" err="1" smtClean="0"/>
              <a:t>kártyaseniort</a:t>
            </a:r>
            <a:r>
              <a:rPr lang="hu-HU" baseline="0" dirty="0" smtClean="0"/>
              <a:t> adja vissza a színével együtt, ezek közül kell majd kiválasztanunk a kékeket.</a:t>
            </a:r>
            <a:endParaRPr lang="hu-H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MONDO kutatási projekt keretei közt készült</a:t>
            </a:r>
            <a:r>
              <a:rPr lang="hu-HU" baseline="0" dirty="0" smtClean="0"/>
              <a:t> egy kollaborációs keretrendszer, amelynek ez a típusú hozzáférés szabályozása egyelőre nem veszi figyelembe az alapértelmezett hozzáférési szabályokat, olvasási függőségeket (pl. amikor egy modell elem látható, de az őt tartalmazó elem nem), írási függőségeket (pl. amikor egy modell elem nem látható, de módosítható). A dián jelölt cikkben lévő algoritmus célja, hogy ezeket a konfliktusokat feloldja</a:t>
            </a:r>
            <a:r>
              <a:rPr lang="hu-HU" baseline="0" dirty="0" smtClean="0"/>
              <a:t>, és kiválassza az effektív, azaz a valóban érvényre </a:t>
            </a:r>
            <a:r>
              <a:rPr lang="hu-HU" baseline="0" smtClean="0"/>
              <a:t>jutó szabályokat, </a:t>
            </a:r>
            <a:r>
              <a:rPr lang="hu-HU" baseline="0" dirty="0" smtClean="0"/>
              <a:t>ezt szeretném implementálni. </a:t>
            </a:r>
            <a:endParaRPr lang="hu-H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Téglalap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églalap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Cím 7"/>
          <p:cNvSpPr>
            <a:spLocks noGrp="1"/>
          </p:cNvSpPr>
          <p:nvPr>
            <p:ph type="ctrTitle"/>
          </p:nvPr>
        </p:nvSpPr>
        <p:spPr>
          <a:xfrm>
            <a:off x="2362200" y="4038600"/>
            <a:ext cx="6477000" cy="1828800"/>
          </a:xfrm>
        </p:spPr>
        <p:txBody>
          <a:bodyPr anchor="b"/>
          <a:lstStyle>
            <a:lvl1pPr>
              <a:defRPr cap="all" baseline="0"/>
            </a:lvl1pPr>
          </a:lstStyle>
          <a:p>
            <a:r>
              <a:rPr kumimoji="0" lang="hu-HU" dirty="0" smtClean="0"/>
              <a:t>Mintacím szerkesztése</a:t>
            </a:r>
            <a:endParaRPr kumimoji="0" lang="en-US" dirty="0"/>
          </a:p>
        </p:txBody>
      </p:sp>
      <p:sp>
        <p:nvSpPr>
          <p:cNvPr id="9" name="Alcím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dirty="0" smtClean="0"/>
              <a:t>Alcím mintájának szerkesztése</a:t>
            </a:r>
            <a:endParaRPr kumimoji="0" lang="en-US" dirty="0"/>
          </a:p>
        </p:txBody>
      </p:sp>
      <p:sp>
        <p:nvSpPr>
          <p:cNvPr id="28" name="Dátum helye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latin typeface="Calibri" pitchFamily="34" charset="0"/>
                <a:cs typeface="Calibri" pitchFamily="34" charset="0"/>
              </a:defRPr>
            </a:lvl1pPr>
          </a:lstStyle>
          <a:p>
            <a:fld id="{844CBE57-AB53-41D5-89C3-A88AFA861A61}" type="datetime1">
              <a:rPr lang="hu-HU" smtClean="0"/>
              <a:pPr/>
              <a:t>2017. 04. 13.</a:t>
            </a:fld>
            <a:endParaRPr lang="hu-HU" dirty="0"/>
          </a:p>
        </p:txBody>
      </p:sp>
      <p:sp>
        <p:nvSpPr>
          <p:cNvPr id="17" name="Élőláb helye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hu-HU"/>
          </a:p>
        </p:txBody>
      </p:sp>
      <p:sp>
        <p:nvSpPr>
          <p:cNvPr id="29" name="Dia számának helye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33F62F-9CED-488E-8B97-DF9619669EF5}" type="slidenum">
              <a:rPr lang="hu-HU" smtClean="0"/>
              <a:pPr/>
              <a:t>‹#›</a:t>
            </a:fld>
            <a:endParaRPr lang="hu-H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096000" y="6248400"/>
            <a:ext cx="2667000" cy="365125"/>
          </a:xfrm>
          <a:prstGeom prst="rect">
            <a:avLst/>
          </a:prstGeom>
        </p:spPr>
        <p:txBody>
          <a:bodyPr/>
          <a:lstStyle/>
          <a:p>
            <a:fld id="{1FC3724F-95AF-46B9-8949-DE371514E23C}" type="datetime1">
              <a:rPr lang="hu-HU" smtClean="0"/>
              <a:pPr/>
              <a:t>2017. 04. 13.</a:t>
            </a:fld>
            <a:endParaRPr lang="hu-HU"/>
          </a:p>
        </p:txBody>
      </p:sp>
      <p:sp>
        <p:nvSpPr>
          <p:cNvPr id="5" name="Élőláb helye 4"/>
          <p:cNvSpPr>
            <a:spLocks noGrp="1"/>
          </p:cNvSpPr>
          <p:nvPr>
            <p:ph type="ftr" sz="quarter" idx="11"/>
          </p:nvPr>
        </p:nvSpPr>
        <p:spPr>
          <a:xfrm>
            <a:off x="609600" y="6248206"/>
            <a:ext cx="5421083" cy="365125"/>
          </a:xfrm>
          <a:prstGeom prst="rect">
            <a:avLst/>
          </a:prstGeom>
        </p:spPr>
        <p:txBody>
          <a:bodyPr/>
          <a:lstStyle/>
          <a:p>
            <a:endParaRPr lang="hu-HU"/>
          </a:p>
        </p:txBody>
      </p:sp>
      <p:sp>
        <p:nvSpPr>
          <p:cNvPr id="6" name="Dia számának helye 5"/>
          <p:cNvSpPr>
            <a:spLocks noGrp="1"/>
          </p:cNvSpPr>
          <p:nvPr>
            <p:ph type="sldNum" sz="quarter" idx="12"/>
          </p:nvPr>
        </p:nvSpPr>
        <p:spPr/>
        <p:txBody>
          <a:bodyPr/>
          <a:lstStyle/>
          <a:p>
            <a:fld id="{A833F62F-9CED-488E-8B97-DF9619669EF5}" type="slidenum">
              <a:rPr lang="hu-HU" smtClean="0"/>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bg>
      <p:bgRef idx="1001">
        <a:schemeClr val="bg1"/>
      </p:bgRef>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53200" y="609600"/>
            <a:ext cx="2057400" cy="5516563"/>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609600"/>
            <a:ext cx="5562600" cy="5516564"/>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553200" y="6248402"/>
            <a:ext cx="2209800" cy="365125"/>
          </a:xfrm>
          <a:prstGeom prst="rect">
            <a:avLst/>
          </a:prstGeom>
        </p:spPr>
        <p:txBody>
          <a:bodyPr/>
          <a:lstStyle/>
          <a:p>
            <a:fld id="{4C0E4247-656B-444B-899F-086A3B75797C}" type="datetime1">
              <a:rPr lang="hu-HU" smtClean="0"/>
              <a:pPr/>
              <a:t>2017. 04. 13.</a:t>
            </a:fld>
            <a:endParaRPr lang="hu-HU"/>
          </a:p>
        </p:txBody>
      </p:sp>
      <p:sp>
        <p:nvSpPr>
          <p:cNvPr id="5" name="Élőláb helye 4"/>
          <p:cNvSpPr>
            <a:spLocks noGrp="1"/>
          </p:cNvSpPr>
          <p:nvPr>
            <p:ph type="ftr" sz="quarter" idx="11"/>
          </p:nvPr>
        </p:nvSpPr>
        <p:spPr>
          <a:xfrm>
            <a:off x="457201" y="6248207"/>
            <a:ext cx="5573483" cy="365125"/>
          </a:xfrm>
          <a:prstGeom prst="rect">
            <a:avLst/>
          </a:prstGeom>
        </p:spPr>
        <p:txBody>
          <a:bodyPr/>
          <a:lstStyle/>
          <a:p>
            <a:endParaRPr lang="hu-HU"/>
          </a:p>
        </p:txBody>
      </p:sp>
      <p:sp>
        <p:nvSpPr>
          <p:cNvPr id="7" name="Téglalap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Téglalap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Téglalap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Dia számának helye 5"/>
          <p:cNvSpPr>
            <a:spLocks noGrp="1"/>
          </p:cNvSpPr>
          <p:nvPr>
            <p:ph type="sldNum" sz="quarter" idx="12"/>
          </p:nvPr>
        </p:nvSpPr>
        <p:spPr>
          <a:xfrm rot="5400000">
            <a:off x="5989638" y="144462"/>
            <a:ext cx="533400" cy="244476"/>
          </a:xfrm>
        </p:spPr>
        <p:txBody>
          <a:bodyPr/>
          <a:lstStyle/>
          <a:p>
            <a:fld id="{A833F62F-9CED-488E-8B97-DF9619669EF5}" type="slidenum">
              <a:rPr lang="hu-HU" smtClean="0"/>
              <a:pPr/>
              <a:t>‹#›</a:t>
            </a:fld>
            <a:endParaRPr lang="hu-H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12648" y="228600"/>
            <a:ext cx="8153400" cy="990600"/>
          </a:xfrm>
        </p:spPr>
        <p:txBody>
          <a:bodyPr/>
          <a:lstStyle/>
          <a:p>
            <a:r>
              <a:rPr kumimoji="0" lang="hu-HU" dirty="0" smtClean="0"/>
              <a:t>Mintacím szerkesztése</a:t>
            </a:r>
            <a:endParaRPr kumimoji="0" lang="en-US" dirty="0"/>
          </a:p>
        </p:txBody>
      </p:sp>
      <p:sp>
        <p:nvSpPr>
          <p:cNvPr id="4" name="Dátum helye 3"/>
          <p:cNvSpPr>
            <a:spLocks noGrp="1"/>
          </p:cNvSpPr>
          <p:nvPr>
            <p:ph type="dt" sz="half" idx="10"/>
          </p:nvPr>
        </p:nvSpPr>
        <p:spPr>
          <a:xfrm>
            <a:off x="6096000" y="6248400"/>
            <a:ext cx="2667000" cy="365125"/>
          </a:xfrm>
          <a:prstGeom prst="rect">
            <a:avLst/>
          </a:prstGeom>
        </p:spPr>
        <p:txBody>
          <a:bodyPr/>
          <a:lstStyle/>
          <a:p>
            <a:fld id="{EE7F606F-C8C4-432C-AF1F-0ACD6A7B7A6B}" type="datetime1">
              <a:rPr lang="hu-HU" smtClean="0"/>
              <a:pPr/>
              <a:t>2017. 04. 13.</a:t>
            </a:fld>
            <a:endParaRPr lang="hu-HU"/>
          </a:p>
        </p:txBody>
      </p:sp>
      <p:sp>
        <p:nvSpPr>
          <p:cNvPr id="5" name="Élőláb helye 4"/>
          <p:cNvSpPr>
            <a:spLocks noGrp="1"/>
          </p:cNvSpPr>
          <p:nvPr>
            <p:ph type="ftr" sz="quarter" idx="11"/>
          </p:nvPr>
        </p:nvSpPr>
        <p:spPr>
          <a:xfrm>
            <a:off x="609600" y="6248206"/>
            <a:ext cx="5421083" cy="365125"/>
          </a:xfrm>
          <a:prstGeom prst="rect">
            <a:avLst/>
          </a:prstGeom>
        </p:spPr>
        <p:txBody>
          <a:bodyPr/>
          <a:lstStyle>
            <a:lvl1pPr>
              <a:defRPr>
                <a:latin typeface="Calibri" pitchFamily="34" charset="0"/>
                <a:cs typeface="Calibri" pitchFamily="34" charset="0"/>
              </a:defRPr>
            </a:lvl1pPr>
          </a:lstStyle>
          <a:p>
            <a:endParaRPr lang="hu-HU" dirty="0"/>
          </a:p>
        </p:txBody>
      </p:sp>
      <p:sp>
        <p:nvSpPr>
          <p:cNvPr id="6" name="Dia számának helye 5"/>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
        <p:nvSpPr>
          <p:cNvPr id="8" name="Tartalom helye 7"/>
          <p:cNvSpPr>
            <a:spLocks noGrp="1"/>
          </p:cNvSpPr>
          <p:nvPr>
            <p:ph sz="quarter" idx="1"/>
          </p:nvPr>
        </p:nvSpPr>
        <p:spPr>
          <a:xfrm>
            <a:off x="612648" y="1600200"/>
            <a:ext cx="8153400" cy="4495800"/>
          </a:xfrm>
        </p:spPr>
        <p:txBody>
          <a:bodyPr/>
          <a:lstStyle/>
          <a:p>
            <a:pPr lvl="0" eaLnBrk="1" latinLnBrk="0" hangingPunct="1"/>
            <a:r>
              <a:rPr lang="hu-HU" dirty="0" smtClean="0"/>
              <a:t>Mintaszöveg szerkesztése</a:t>
            </a:r>
          </a:p>
          <a:p>
            <a:pPr lvl="1" eaLnBrk="1" latinLnBrk="0" hangingPunct="1"/>
            <a:r>
              <a:rPr lang="hu-HU" dirty="0" smtClean="0"/>
              <a:t>Második szint</a:t>
            </a:r>
          </a:p>
          <a:p>
            <a:pPr lvl="2" eaLnBrk="1" latinLnBrk="0" hangingPunct="1"/>
            <a:r>
              <a:rPr lang="hu-HU" dirty="0" smtClean="0"/>
              <a:t>Harmadik szint</a:t>
            </a:r>
          </a:p>
          <a:p>
            <a:pPr lvl="3" eaLnBrk="1" latinLnBrk="0" hangingPunct="1"/>
            <a:r>
              <a:rPr lang="hu-HU" dirty="0" smtClean="0"/>
              <a:t>Negyedik szint</a:t>
            </a:r>
          </a:p>
          <a:p>
            <a:pPr lvl="4" eaLnBrk="1" latinLnBrk="0" hangingPunct="1"/>
            <a:r>
              <a:rPr lang="hu-HU" dirty="0" smtClean="0"/>
              <a:t>Ötödik szint</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dirty="0" smtClean="0"/>
              <a:t>Mintaszöveg szerkesztése</a:t>
            </a:r>
          </a:p>
        </p:txBody>
      </p:sp>
      <p:sp>
        <p:nvSpPr>
          <p:cNvPr id="7" name="Téglalap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u-HU" dirty="0" smtClean="0"/>
              <a:t>Mintacím szerkesztése</a:t>
            </a:r>
            <a:endParaRPr kumimoji="0" lang="en-US" dirty="0"/>
          </a:p>
        </p:txBody>
      </p:sp>
      <p:sp>
        <p:nvSpPr>
          <p:cNvPr id="12" name="Dátum helye 11"/>
          <p:cNvSpPr>
            <a:spLocks noGrp="1"/>
          </p:cNvSpPr>
          <p:nvPr>
            <p:ph type="dt" sz="half" idx="10"/>
          </p:nvPr>
        </p:nvSpPr>
        <p:spPr>
          <a:xfrm>
            <a:off x="6096000" y="6248400"/>
            <a:ext cx="2667000" cy="365125"/>
          </a:xfrm>
          <a:prstGeom prst="rect">
            <a:avLst/>
          </a:prstGeom>
        </p:spPr>
        <p:txBody>
          <a:bodyPr/>
          <a:lstStyle/>
          <a:p>
            <a:fld id="{6B875839-0399-4A02-B5AD-40925B963B44}" type="datetime1">
              <a:rPr lang="hu-HU" smtClean="0"/>
              <a:pPr/>
              <a:t>2017. 04. 13.</a:t>
            </a:fld>
            <a:endParaRPr lang="hu-HU"/>
          </a:p>
        </p:txBody>
      </p:sp>
      <p:sp>
        <p:nvSpPr>
          <p:cNvPr id="13" name="Dia számának hely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33F62F-9CED-488E-8B97-DF9619669EF5}" type="slidenum">
              <a:rPr lang="hu-HU" smtClean="0"/>
              <a:pPr/>
              <a:t>‹#›</a:t>
            </a:fld>
            <a:endParaRPr lang="hu-HU"/>
          </a:p>
        </p:txBody>
      </p:sp>
      <p:sp>
        <p:nvSpPr>
          <p:cNvPr id="14" name="Élőláb helye 13"/>
          <p:cNvSpPr>
            <a:spLocks noGrp="1"/>
          </p:cNvSpPr>
          <p:nvPr>
            <p:ph type="ftr" sz="quarter" idx="12"/>
          </p:nvPr>
        </p:nvSpPr>
        <p:spPr>
          <a:xfrm>
            <a:off x="609600" y="6248206"/>
            <a:ext cx="5421083" cy="365125"/>
          </a:xfrm>
          <a:prstGeom prst="rect">
            <a:avLst/>
          </a:prstGeom>
        </p:spPr>
        <p:txBody>
          <a:bodyPr/>
          <a:lstStyle>
            <a:lvl1pPr>
              <a:defRPr>
                <a:latin typeface="Calibri" pitchFamily="34" charset="0"/>
                <a:cs typeface="Calibri" pitchFamily="34" charset="0"/>
              </a:defRPr>
            </a:lvl1pPr>
          </a:lstStyle>
          <a:p>
            <a:endParaRPr lang="hu-HU"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9" name="Tartalom helye 8"/>
          <p:cNvSpPr>
            <a:spLocks noGrp="1"/>
          </p:cNvSpPr>
          <p:nvPr>
            <p:ph sz="quarter" idx="1"/>
          </p:nvPr>
        </p:nvSpPr>
        <p:spPr>
          <a:xfrm>
            <a:off x="609600" y="1589567"/>
            <a:ext cx="3886200" cy="4572000"/>
          </a:xfrm>
        </p:spPr>
        <p:txBody>
          <a:bodyPr/>
          <a:lstStyle/>
          <a:p>
            <a:pPr lvl="0" eaLnBrk="1" latinLnBrk="0" hangingPunct="1"/>
            <a:r>
              <a:rPr lang="hu-HU" dirty="0" smtClean="0"/>
              <a:t>Mintaszöveg szerkesztése</a:t>
            </a:r>
          </a:p>
          <a:p>
            <a:pPr lvl="1" eaLnBrk="1" latinLnBrk="0" hangingPunct="1"/>
            <a:r>
              <a:rPr lang="hu-HU" dirty="0" smtClean="0"/>
              <a:t>Második szint</a:t>
            </a:r>
          </a:p>
          <a:p>
            <a:pPr lvl="2" eaLnBrk="1" latinLnBrk="0" hangingPunct="1"/>
            <a:r>
              <a:rPr lang="hu-HU" dirty="0" smtClean="0"/>
              <a:t>Harmadik szint</a:t>
            </a:r>
          </a:p>
          <a:p>
            <a:pPr lvl="3" eaLnBrk="1" latinLnBrk="0" hangingPunct="1"/>
            <a:r>
              <a:rPr lang="hu-HU" dirty="0" smtClean="0"/>
              <a:t>Negyedik szint</a:t>
            </a:r>
          </a:p>
          <a:p>
            <a:pPr lvl="4" eaLnBrk="1" latinLnBrk="0" hangingPunct="1"/>
            <a:r>
              <a:rPr lang="hu-HU" dirty="0" smtClean="0"/>
              <a:t>Ötödik szint</a:t>
            </a:r>
            <a:endParaRPr kumimoji="0" lang="en-US" dirty="0"/>
          </a:p>
        </p:txBody>
      </p:sp>
      <p:sp>
        <p:nvSpPr>
          <p:cNvPr id="11" name="Tartalom helye 10"/>
          <p:cNvSpPr>
            <a:spLocks noGrp="1"/>
          </p:cNvSpPr>
          <p:nvPr>
            <p:ph sz="quarter" idx="2"/>
          </p:nvPr>
        </p:nvSpPr>
        <p:spPr>
          <a:xfrm>
            <a:off x="4844901"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8" name="Dátum helye 7"/>
          <p:cNvSpPr>
            <a:spLocks noGrp="1"/>
          </p:cNvSpPr>
          <p:nvPr>
            <p:ph type="dt" sz="half" idx="15"/>
          </p:nvPr>
        </p:nvSpPr>
        <p:spPr>
          <a:xfrm>
            <a:off x="6096000" y="6248400"/>
            <a:ext cx="2667000" cy="365125"/>
          </a:xfrm>
          <a:prstGeom prst="rect">
            <a:avLst/>
          </a:prstGeom>
        </p:spPr>
        <p:txBody>
          <a:bodyPr rtlCol="0"/>
          <a:lstStyle/>
          <a:p>
            <a:fld id="{7FA0148C-65C0-4FA9-B819-B1891E14BAE9}" type="datetime1">
              <a:rPr lang="hu-HU" smtClean="0"/>
              <a:pPr/>
              <a:t>2017. 04. 13.</a:t>
            </a:fld>
            <a:endParaRPr lang="hu-HU"/>
          </a:p>
        </p:txBody>
      </p:sp>
      <p:sp>
        <p:nvSpPr>
          <p:cNvPr id="10" name="Dia számának helye 9"/>
          <p:cNvSpPr>
            <a:spLocks noGrp="1"/>
          </p:cNvSpPr>
          <p:nvPr>
            <p:ph type="sldNum" sz="quarter" idx="16"/>
          </p:nvPr>
        </p:nvSpPr>
        <p:spPr/>
        <p:txBody>
          <a:bodyPr rtlCol="0"/>
          <a:lstStyle/>
          <a:p>
            <a:fld id="{A833F62F-9CED-488E-8B97-DF9619669EF5}" type="slidenum">
              <a:rPr lang="hu-HU" smtClean="0"/>
              <a:pPr/>
              <a:t>‹#›</a:t>
            </a:fld>
            <a:endParaRPr lang="hu-HU"/>
          </a:p>
        </p:txBody>
      </p:sp>
      <p:sp>
        <p:nvSpPr>
          <p:cNvPr id="12" name="Élőláb helye 11"/>
          <p:cNvSpPr>
            <a:spLocks noGrp="1"/>
          </p:cNvSpPr>
          <p:nvPr>
            <p:ph type="ftr" sz="quarter" idx="17"/>
          </p:nvPr>
        </p:nvSpPr>
        <p:spPr>
          <a:xfrm>
            <a:off x="609600" y="6248206"/>
            <a:ext cx="5421083" cy="365125"/>
          </a:xfrm>
          <a:prstGeom prst="rect">
            <a:avLst/>
          </a:prstGeom>
        </p:spPr>
        <p:txBody>
          <a:bodyPr rtlCol="0"/>
          <a:lstStyle/>
          <a:p>
            <a:endParaRPr lang="hu-H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533400" y="273050"/>
            <a:ext cx="8153400" cy="869950"/>
          </a:xfrm>
        </p:spPr>
        <p:txBody>
          <a:bodyPr anchor="ctr"/>
          <a:lstStyle>
            <a:lvl1pPr>
              <a:defRPr/>
            </a:lvl1pPr>
          </a:lstStyle>
          <a:p>
            <a:r>
              <a:rPr kumimoji="0" lang="hu-HU" smtClean="0"/>
              <a:t>Mintacím szerkesztése</a:t>
            </a:r>
            <a:endParaRPr kumimoji="0" lang="en-US"/>
          </a:p>
        </p:txBody>
      </p:sp>
      <p:sp>
        <p:nvSpPr>
          <p:cNvPr id="11" name="Tartalom helye 10"/>
          <p:cNvSpPr>
            <a:spLocks noGrp="1"/>
          </p:cNvSpPr>
          <p:nvPr>
            <p:ph sz="quarter" idx="2"/>
          </p:nvPr>
        </p:nvSpPr>
        <p:spPr>
          <a:xfrm>
            <a:off x="609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3" name="Tartalom helye 12"/>
          <p:cNvSpPr>
            <a:spLocks noGrp="1"/>
          </p:cNvSpPr>
          <p:nvPr>
            <p:ph sz="quarter" idx="4"/>
          </p:nvPr>
        </p:nvSpPr>
        <p:spPr>
          <a:xfrm>
            <a:off x="4800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0" name="Dátum helye 9"/>
          <p:cNvSpPr>
            <a:spLocks noGrp="1"/>
          </p:cNvSpPr>
          <p:nvPr>
            <p:ph type="dt" sz="half" idx="15"/>
          </p:nvPr>
        </p:nvSpPr>
        <p:spPr>
          <a:xfrm>
            <a:off x="6096000" y="6248400"/>
            <a:ext cx="2667000" cy="365125"/>
          </a:xfrm>
          <a:prstGeom prst="rect">
            <a:avLst/>
          </a:prstGeom>
        </p:spPr>
        <p:txBody>
          <a:bodyPr rtlCol="0"/>
          <a:lstStyle/>
          <a:p>
            <a:fld id="{62CF7176-4947-47F1-8207-AAD077C9B114}" type="datetime1">
              <a:rPr lang="hu-HU" smtClean="0"/>
              <a:pPr/>
              <a:t>2017. 04. 13.</a:t>
            </a:fld>
            <a:endParaRPr lang="hu-HU"/>
          </a:p>
        </p:txBody>
      </p:sp>
      <p:sp>
        <p:nvSpPr>
          <p:cNvPr id="12" name="Dia számának helye 11"/>
          <p:cNvSpPr>
            <a:spLocks noGrp="1"/>
          </p:cNvSpPr>
          <p:nvPr>
            <p:ph type="sldNum" sz="quarter" idx="16"/>
          </p:nvPr>
        </p:nvSpPr>
        <p:spPr/>
        <p:txBody>
          <a:bodyPr rtlCol="0"/>
          <a:lstStyle/>
          <a:p>
            <a:fld id="{A833F62F-9CED-488E-8B97-DF9619669EF5}" type="slidenum">
              <a:rPr lang="hu-HU" smtClean="0"/>
              <a:pPr/>
              <a:t>‹#›</a:t>
            </a:fld>
            <a:endParaRPr lang="hu-HU"/>
          </a:p>
        </p:txBody>
      </p:sp>
      <p:sp>
        <p:nvSpPr>
          <p:cNvPr id="14" name="Élőláb helye 13"/>
          <p:cNvSpPr>
            <a:spLocks noGrp="1"/>
          </p:cNvSpPr>
          <p:nvPr>
            <p:ph type="ftr" sz="quarter" idx="17"/>
          </p:nvPr>
        </p:nvSpPr>
        <p:spPr>
          <a:xfrm>
            <a:off x="609600" y="6248206"/>
            <a:ext cx="5421083" cy="365125"/>
          </a:xfrm>
          <a:prstGeom prst="rect">
            <a:avLst/>
          </a:prstGeom>
        </p:spPr>
        <p:txBody>
          <a:bodyPr rtlCol="0"/>
          <a:lstStyle/>
          <a:p>
            <a:endParaRPr lang="hu-HU"/>
          </a:p>
        </p:txBody>
      </p:sp>
      <p:sp>
        <p:nvSpPr>
          <p:cNvPr id="16" name="Szöveg hely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
        <p:nvSpPr>
          <p:cNvPr id="15" name="Szöveg hely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Dátum helye 2"/>
          <p:cNvSpPr>
            <a:spLocks noGrp="1"/>
          </p:cNvSpPr>
          <p:nvPr>
            <p:ph type="dt" sz="half" idx="10"/>
          </p:nvPr>
        </p:nvSpPr>
        <p:spPr>
          <a:xfrm>
            <a:off x="6096000" y="6248400"/>
            <a:ext cx="2667000" cy="365125"/>
          </a:xfrm>
          <a:prstGeom prst="rect">
            <a:avLst/>
          </a:prstGeom>
        </p:spPr>
        <p:txBody>
          <a:bodyPr/>
          <a:lstStyle/>
          <a:p>
            <a:fld id="{8719E331-72FF-4EC4-BC1C-1D276457D69E}" type="datetime1">
              <a:rPr lang="hu-HU" smtClean="0"/>
              <a:pPr/>
              <a:t>2017. 04. 13.</a:t>
            </a:fld>
            <a:endParaRPr lang="hu-HU"/>
          </a:p>
        </p:txBody>
      </p:sp>
      <p:sp>
        <p:nvSpPr>
          <p:cNvPr id="4" name="Élőláb helye 3"/>
          <p:cNvSpPr>
            <a:spLocks noGrp="1"/>
          </p:cNvSpPr>
          <p:nvPr>
            <p:ph type="ftr" sz="quarter" idx="11"/>
          </p:nvPr>
        </p:nvSpPr>
        <p:spPr>
          <a:xfrm>
            <a:off x="609600" y="6248206"/>
            <a:ext cx="5421083" cy="365125"/>
          </a:xfrm>
          <a:prstGeom prst="rect">
            <a:avLst/>
          </a:prstGeom>
        </p:spPr>
        <p:txBody>
          <a:bodyPr/>
          <a:lstStyle/>
          <a:p>
            <a:endParaRPr lang="hu-HU"/>
          </a:p>
        </p:txBody>
      </p:sp>
      <p:sp>
        <p:nvSpPr>
          <p:cNvPr id="5" name="Dia számának helye 4"/>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6096000" y="6248400"/>
            <a:ext cx="2667000" cy="365125"/>
          </a:xfrm>
          <a:prstGeom prst="rect">
            <a:avLst/>
          </a:prstGeom>
        </p:spPr>
        <p:txBody>
          <a:bodyPr/>
          <a:lstStyle/>
          <a:p>
            <a:fld id="{6DD085DB-B802-4A7C-8CF3-6158009CE3D8}" type="datetime1">
              <a:rPr lang="hu-HU" smtClean="0"/>
              <a:pPr/>
              <a:t>2017. 04. 13.</a:t>
            </a:fld>
            <a:endParaRPr lang="hu-HU"/>
          </a:p>
        </p:txBody>
      </p:sp>
      <p:sp>
        <p:nvSpPr>
          <p:cNvPr id="3" name="Élőláb helye 2"/>
          <p:cNvSpPr>
            <a:spLocks noGrp="1"/>
          </p:cNvSpPr>
          <p:nvPr>
            <p:ph type="ftr" sz="quarter" idx="11"/>
          </p:nvPr>
        </p:nvSpPr>
        <p:spPr>
          <a:xfrm>
            <a:off x="609600" y="6248206"/>
            <a:ext cx="5421083" cy="365125"/>
          </a:xfrm>
          <a:prstGeom prst="rect">
            <a:avLst/>
          </a:prstGeom>
        </p:spPr>
        <p:txBody>
          <a:bodyPr/>
          <a:lstStyle/>
          <a:p>
            <a:endParaRPr lang="hu-HU"/>
          </a:p>
        </p:txBody>
      </p:sp>
      <p:sp>
        <p:nvSpPr>
          <p:cNvPr id="4" name="Dia számának helye 3"/>
          <p:cNvSpPr>
            <a:spLocks noGrp="1"/>
          </p:cNvSpPr>
          <p:nvPr>
            <p:ph type="sldNum" sz="quarter" idx="12"/>
          </p:nvPr>
        </p:nvSpPr>
        <p:spPr>
          <a:xfrm>
            <a:off x="0" y="6248400"/>
            <a:ext cx="533400" cy="381000"/>
          </a:xfrm>
        </p:spPr>
        <p:txBody>
          <a:bodyPr/>
          <a:lstStyle>
            <a:lvl1pPr>
              <a:defRPr>
                <a:solidFill>
                  <a:schemeClr val="tx2"/>
                </a:solidFill>
              </a:defRPr>
            </a:lvl1pPr>
          </a:lstStyle>
          <a:p>
            <a:fld id="{A833F62F-9CED-488E-8B97-DF9619669EF5}" type="slidenum">
              <a:rPr lang="hu-HU" smtClean="0"/>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09600" y="273050"/>
            <a:ext cx="8077200" cy="869950"/>
          </a:xfrm>
        </p:spPr>
        <p:txBody>
          <a:bodyPr anchor="ctr"/>
          <a:lstStyle>
            <a:lvl1pPr algn="l">
              <a:buNone/>
              <a:defRPr sz="4400" b="0"/>
            </a:lvl1pPr>
          </a:lstStyle>
          <a:p>
            <a:r>
              <a:rPr kumimoji="0" lang="hu-HU" smtClean="0"/>
              <a:t>Mintacím szerkesztése</a:t>
            </a:r>
            <a:endParaRPr kumimoji="0" lang="en-US"/>
          </a:p>
        </p:txBody>
      </p:sp>
      <p:sp>
        <p:nvSpPr>
          <p:cNvPr id="5" name="Dátum helye 4"/>
          <p:cNvSpPr>
            <a:spLocks noGrp="1"/>
          </p:cNvSpPr>
          <p:nvPr>
            <p:ph type="dt" sz="half" idx="10"/>
          </p:nvPr>
        </p:nvSpPr>
        <p:spPr>
          <a:xfrm>
            <a:off x="6096000" y="6248400"/>
            <a:ext cx="2667000" cy="365125"/>
          </a:xfrm>
          <a:prstGeom prst="rect">
            <a:avLst/>
          </a:prstGeom>
        </p:spPr>
        <p:txBody>
          <a:bodyPr/>
          <a:lstStyle/>
          <a:p>
            <a:fld id="{4F8ECAE7-228B-4E9F-818E-F22A5BF916B1}" type="datetime1">
              <a:rPr lang="hu-HU" smtClean="0"/>
              <a:pPr/>
              <a:t>2017. 04. 13.</a:t>
            </a:fld>
            <a:endParaRPr lang="hu-HU"/>
          </a:p>
        </p:txBody>
      </p:sp>
      <p:sp>
        <p:nvSpPr>
          <p:cNvPr id="6" name="Élőláb helye 5"/>
          <p:cNvSpPr>
            <a:spLocks noGrp="1"/>
          </p:cNvSpPr>
          <p:nvPr>
            <p:ph type="ftr" sz="quarter" idx="11"/>
          </p:nvPr>
        </p:nvSpPr>
        <p:spPr>
          <a:xfrm>
            <a:off x="609600" y="6248206"/>
            <a:ext cx="5421083" cy="365125"/>
          </a:xfrm>
          <a:prstGeom prst="rect">
            <a:avLst/>
          </a:prstGeom>
        </p:spPr>
        <p:txBody>
          <a:bodyPr/>
          <a:lstStyle/>
          <a:p>
            <a:endParaRPr lang="hu-HU"/>
          </a:p>
        </p:txBody>
      </p:sp>
      <p:sp>
        <p:nvSpPr>
          <p:cNvPr id="7" name="Dia számának helye 6"/>
          <p:cNvSpPr>
            <a:spLocks noGrp="1"/>
          </p:cNvSpPr>
          <p:nvPr>
            <p:ph type="sldNum" sz="quarter" idx="12"/>
          </p:nvPr>
        </p:nvSpPr>
        <p:spPr/>
        <p:txBody>
          <a:bodyPr/>
          <a:lstStyle>
            <a:lvl1pPr>
              <a:defRPr>
                <a:solidFill>
                  <a:srgbClr val="FFFFFF"/>
                </a:solidFill>
              </a:defRPr>
            </a:lvl1pPr>
          </a:lstStyle>
          <a:p>
            <a:fld id="{A833F62F-9CED-488E-8B97-DF9619669EF5}" type="slidenum">
              <a:rPr lang="hu-HU" smtClean="0"/>
              <a:pPr/>
              <a:t>‹#›</a:t>
            </a:fld>
            <a:endParaRPr lang="hu-HU"/>
          </a:p>
        </p:txBody>
      </p:sp>
      <p:sp>
        <p:nvSpPr>
          <p:cNvPr id="3" name="Szöveg hely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Calibri" pitchFamily="34" charset="0"/>
                <a:cs typeface="Calibri" pitchFamily="34" charset="0"/>
              </a:defRPr>
            </a:lvl1pPr>
            <a:lvl2pPr>
              <a:buNone/>
              <a:defRPr sz="1200"/>
            </a:lvl2pPr>
            <a:lvl3pPr>
              <a:buNone/>
              <a:defRPr sz="1000"/>
            </a:lvl3pPr>
            <a:lvl4pPr>
              <a:buNone/>
              <a:defRPr sz="900"/>
            </a:lvl4pPr>
            <a:lvl5pPr>
              <a:buNone/>
              <a:defRPr sz="900"/>
            </a:lvl5pPr>
          </a:lstStyle>
          <a:p>
            <a:pPr lvl="0" eaLnBrk="1" latinLnBrk="0" hangingPunct="1"/>
            <a:r>
              <a:rPr kumimoji="0" lang="hu-HU" dirty="0" smtClean="0"/>
              <a:t>Mintaszöveg szerkesztése</a:t>
            </a:r>
          </a:p>
        </p:txBody>
      </p:sp>
      <p:sp>
        <p:nvSpPr>
          <p:cNvPr id="9" name="Tartalom helye 8"/>
          <p:cNvSpPr>
            <a:spLocks noGrp="1"/>
          </p:cNvSpPr>
          <p:nvPr>
            <p:ph sz="quarter" idx="1"/>
          </p:nvPr>
        </p:nvSpPr>
        <p:spPr>
          <a:xfrm>
            <a:off x="2362200" y="1752600"/>
            <a:ext cx="6400800" cy="44196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Szöveg hely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u-HU" dirty="0" smtClean="0"/>
              <a:t>Mintaszöveg szerkesztése</a:t>
            </a:r>
          </a:p>
        </p:txBody>
      </p:sp>
      <p:sp>
        <p:nvSpPr>
          <p:cNvPr id="8" name="Téglalap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u-HU" dirty="0" smtClean="0"/>
              <a:t>Mintacím szerkesztése</a:t>
            </a:r>
            <a:endParaRPr kumimoji="0" lang="en-US" dirty="0"/>
          </a:p>
        </p:txBody>
      </p:sp>
      <p:sp>
        <p:nvSpPr>
          <p:cNvPr id="11" name="Téglalap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átum helye 11"/>
          <p:cNvSpPr>
            <a:spLocks noGrp="1"/>
          </p:cNvSpPr>
          <p:nvPr>
            <p:ph type="dt" sz="half" idx="10"/>
          </p:nvPr>
        </p:nvSpPr>
        <p:spPr>
          <a:xfrm>
            <a:off x="6248400" y="6248400"/>
            <a:ext cx="2667000" cy="365125"/>
          </a:xfrm>
          <a:prstGeom prst="rect">
            <a:avLst/>
          </a:prstGeom>
        </p:spPr>
        <p:txBody>
          <a:bodyPr rtlCol="0"/>
          <a:lstStyle/>
          <a:p>
            <a:fld id="{1147FAE9-2E2F-4D32-B742-2982095C7AC3}" type="datetime1">
              <a:rPr lang="hu-HU" smtClean="0"/>
              <a:pPr/>
              <a:t>2017. 04. 13.</a:t>
            </a:fld>
            <a:endParaRPr lang="hu-HU"/>
          </a:p>
        </p:txBody>
      </p:sp>
      <p:sp>
        <p:nvSpPr>
          <p:cNvPr id="13" name="Dia számának helye 12"/>
          <p:cNvSpPr>
            <a:spLocks noGrp="1"/>
          </p:cNvSpPr>
          <p:nvPr>
            <p:ph type="sldNum" sz="quarter" idx="11"/>
          </p:nvPr>
        </p:nvSpPr>
        <p:spPr>
          <a:xfrm>
            <a:off x="0" y="4667249"/>
            <a:ext cx="1447800" cy="663578"/>
          </a:xfrm>
        </p:spPr>
        <p:txBody>
          <a:bodyPr rtlCol="0"/>
          <a:lstStyle>
            <a:lvl1pPr>
              <a:defRPr sz="2800"/>
            </a:lvl1pPr>
          </a:lstStyle>
          <a:p>
            <a:fld id="{A833F62F-9CED-488E-8B97-DF9619669EF5}" type="slidenum">
              <a:rPr lang="hu-HU" smtClean="0"/>
              <a:pPr/>
              <a:t>‹#›</a:t>
            </a:fld>
            <a:endParaRPr lang="hu-HU"/>
          </a:p>
        </p:txBody>
      </p:sp>
      <p:sp>
        <p:nvSpPr>
          <p:cNvPr id="14" name="Élőláb helye 13"/>
          <p:cNvSpPr>
            <a:spLocks noGrp="1"/>
          </p:cNvSpPr>
          <p:nvPr>
            <p:ph type="ftr" sz="quarter" idx="12"/>
          </p:nvPr>
        </p:nvSpPr>
        <p:spPr>
          <a:xfrm>
            <a:off x="1600200" y="6248206"/>
            <a:ext cx="4572000" cy="365125"/>
          </a:xfrm>
          <a:prstGeom prst="rect">
            <a:avLst/>
          </a:prstGeom>
        </p:spPr>
        <p:txBody>
          <a:bodyPr rtlCol="0"/>
          <a:lstStyle>
            <a:lvl1pPr>
              <a:defRPr>
                <a:latin typeface="Calibri" pitchFamily="34" charset="0"/>
                <a:cs typeface="Calibri" pitchFamily="34" charset="0"/>
              </a:defRPr>
            </a:lvl1pPr>
          </a:lstStyle>
          <a:p>
            <a:endParaRPr lang="hu-HU" dirty="0"/>
          </a:p>
        </p:txBody>
      </p:sp>
      <p:sp>
        <p:nvSpPr>
          <p:cNvPr id="3" name="Kép hely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u-HU" dirty="0" smtClean="0"/>
              <a:t>Kép beszúrásához kattintson az ikonra</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ím helye 21"/>
          <p:cNvSpPr>
            <a:spLocks noGrp="1"/>
          </p:cNvSpPr>
          <p:nvPr>
            <p:ph type="title"/>
          </p:nvPr>
        </p:nvSpPr>
        <p:spPr>
          <a:xfrm>
            <a:off x="609600" y="228600"/>
            <a:ext cx="8153400" cy="990600"/>
          </a:xfrm>
          <a:prstGeom prst="rect">
            <a:avLst/>
          </a:prstGeom>
        </p:spPr>
        <p:txBody>
          <a:bodyPr vert="horz" anchor="ctr">
            <a:normAutofit/>
          </a:bodyPr>
          <a:lstStyle/>
          <a:p>
            <a:r>
              <a:rPr kumimoji="0" lang="hu-HU" dirty="0" smtClean="0"/>
              <a:t>Mintacím szerkesztése</a:t>
            </a:r>
            <a:endParaRPr kumimoji="0" lang="en-US" dirty="0"/>
          </a:p>
        </p:txBody>
      </p:sp>
      <p:sp>
        <p:nvSpPr>
          <p:cNvPr id="13" name="Szöveg hely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u-HU" dirty="0" smtClean="0"/>
              <a:t>Mintaszöveg szerkesztése</a:t>
            </a:r>
          </a:p>
          <a:p>
            <a:pPr lvl="1" eaLnBrk="1" latinLnBrk="0" hangingPunct="1"/>
            <a:r>
              <a:rPr kumimoji="0" lang="hu-HU" dirty="0" smtClean="0"/>
              <a:t>Második szint</a:t>
            </a:r>
          </a:p>
          <a:p>
            <a:pPr lvl="2" eaLnBrk="1" latinLnBrk="0" hangingPunct="1"/>
            <a:r>
              <a:rPr kumimoji="0" lang="hu-HU" dirty="0" smtClean="0"/>
              <a:t>Harmadik szint</a:t>
            </a:r>
          </a:p>
          <a:p>
            <a:pPr lvl="3" eaLnBrk="1" latinLnBrk="0" hangingPunct="1"/>
            <a:r>
              <a:rPr kumimoji="0" lang="hu-HU" dirty="0" smtClean="0"/>
              <a:t>Negyedik szint</a:t>
            </a:r>
          </a:p>
          <a:p>
            <a:pPr lvl="4" eaLnBrk="1" latinLnBrk="0" hangingPunct="1"/>
            <a:r>
              <a:rPr kumimoji="0" lang="hu-HU" dirty="0" smtClean="0"/>
              <a:t>Ötödik szint</a:t>
            </a:r>
            <a:endParaRPr kumimoji="0" lang="en-US" dirty="0"/>
          </a:p>
        </p:txBody>
      </p:sp>
      <p:sp>
        <p:nvSpPr>
          <p:cNvPr id="7" name="Téglalap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Dia számának hely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33F62F-9CED-488E-8B97-DF9619669EF5}" type="slidenum">
              <a:rPr lang="hu-HU" smtClean="0"/>
              <a:pPr/>
              <a:t>‹#›</a:t>
            </a:fld>
            <a:endParaRPr lang="hu-HU"/>
          </a:p>
        </p:txBody>
      </p:sp>
      <p:pic>
        <p:nvPicPr>
          <p:cNvPr id="10" name="Kép 9" descr="BMElogo.png"/>
          <p:cNvPicPr>
            <a:picLocks noChangeAspect="1"/>
          </p:cNvPicPr>
          <p:nvPr userDrawn="1"/>
        </p:nvPicPr>
        <p:blipFill>
          <a:blip r:embed="rId13" cstate="print"/>
          <a:stretch>
            <a:fillRect/>
          </a:stretch>
        </p:blipFill>
        <p:spPr>
          <a:xfrm>
            <a:off x="3671469" y="6165304"/>
            <a:ext cx="1801062" cy="504000"/>
          </a:xfrm>
          <a:prstGeom prst="rect">
            <a:avLst/>
          </a:prstGeom>
        </p:spPr>
      </p:pic>
      <p:sp>
        <p:nvSpPr>
          <p:cNvPr id="11" name="Téglalap 10"/>
          <p:cNvSpPr/>
          <p:nvPr userDrawn="1"/>
        </p:nvSpPr>
        <p:spPr>
          <a:xfrm>
            <a:off x="5544000" y="6300000"/>
            <a:ext cx="3600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2" name="Téglalap 11"/>
          <p:cNvSpPr/>
          <p:nvPr userDrawn="1"/>
        </p:nvSpPr>
        <p:spPr>
          <a:xfrm>
            <a:off x="0" y="6309320"/>
            <a:ext cx="3600000" cy="252000"/>
          </a:xfrm>
          <a:prstGeom prst="rect">
            <a:avLst/>
          </a:prstGeom>
          <a:solidFill>
            <a:srgbClr val="754C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400" kern="1200">
          <a:solidFill>
            <a:schemeClr val="tx1"/>
          </a:solidFill>
          <a:latin typeface="Calibri" pitchFamily="34" charset="0"/>
          <a:ea typeface="+mj-ea"/>
          <a:cs typeface="Calibri" pitchFamily="34"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itchFamily="34" charset="0"/>
          <a:ea typeface="+mn-ea"/>
          <a:cs typeface="Calibri"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Calibri"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Calibri"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Calibri"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ondo.inf.mit.bme.hu/we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331640" y="2492896"/>
            <a:ext cx="6477000" cy="2642592"/>
          </a:xfrm>
        </p:spPr>
        <p:txBody>
          <a:bodyPr>
            <a:normAutofit fontScale="90000"/>
          </a:bodyPr>
          <a:lstStyle/>
          <a:p>
            <a:pPr algn="ctr"/>
            <a:r>
              <a:rPr lang="hu-HU" b="1" dirty="0" smtClean="0">
                <a:solidFill>
                  <a:schemeClr val="bg1"/>
                </a:solidFill>
              </a:rPr>
              <a:t>ÖNÁLLÓ laboratórium</a:t>
            </a:r>
            <a:br>
              <a:rPr lang="hu-HU" b="1" dirty="0" smtClean="0">
                <a:solidFill>
                  <a:schemeClr val="bg1"/>
                </a:solidFill>
              </a:rPr>
            </a:br>
            <a:r>
              <a:rPr lang="hu-HU" dirty="0" smtClean="0">
                <a:solidFill>
                  <a:schemeClr val="bg1"/>
                </a:solidFill>
              </a:rPr>
              <a:t/>
            </a:r>
            <a:br>
              <a:rPr lang="hu-HU" dirty="0" smtClean="0">
                <a:solidFill>
                  <a:schemeClr val="bg1"/>
                </a:solidFill>
              </a:rPr>
            </a:br>
            <a:r>
              <a:rPr lang="hu-HU" sz="4000" cap="none" dirty="0" smtClean="0">
                <a:solidFill>
                  <a:schemeClr val="bg1"/>
                </a:solidFill>
              </a:rPr>
              <a:t> Effektív hozzáférési szabályok</a:t>
            </a:r>
            <a:br>
              <a:rPr lang="hu-HU" sz="4000" cap="none" dirty="0" smtClean="0">
                <a:solidFill>
                  <a:schemeClr val="bg1"/>
                </a:solidFill>
              </a:rPr>
            </a:br>
            <a:r>
              <a:rPr lang="hu-HU" sz="4000" cap="none" dirty="0" smtClean="0">
                <a:solidFill>
                  <a:schemeClr val="bg1"/>
                </a:solidFill>
              </a:rPr>
              <a:t> a </a:t>
            </a:r>
            <a:r>
              <a:rPr lang="hu-HU" sz="4000" cap="none" dirty="0" err="1" smtClean="0">
                <a:solidFill>
                  <a:schemeClr val="bg1"/>
                </a:solidFill>
              </a:rPr>
              <a:t>kollaboratív</a:t>
            </a:r>
            <a:r>
              <a:rPr lang="hu-HU" sz="4000" cap="none" dirty="0" smtClean="0">
                <a:solidFill>
                  <a:schemeClr val="bg1"/>
                </a:solidFill>
              </a:rPr>
              <a:t> modellezésben </a:t>
            </a:r>
            <a:br>
              <a:rPr lang="hu-HU" sz="4000" cap="none" dirty="0" smtClean="0">
                <a:solidFill>
                  <a:schemeClr val="bg1"/>
                </a:solidFill>
              </a:rPr>
            </a:br>
            <a:r>
              <a:rPr lang="hu-HU" dirty="0" smtClean="0">
                <a:solidFill>
                  <a:schemeClr val="bg1"/>
                </a:solidFill>
                <a:latin typeface="Calibri" pitchFamily="34" charset="0"/>
                <a:cs typeface="Calibri" pitchFamily="34" charset="0"/>
              </a:rPr>
              <a:t/>
            </a:r>
            <a:br>
              <a:rPr lang="hu-HU" dirty="0" smtClean="0">
                <a:solidFill>
                  <a:schemeClr val="bg1"/>
                </a:solidFill>
                <a:latin typeface="Calibri" pitchFamily="34" charset="0"/>
                <a:cs typeface="Calibri" pitchFamily="34" charset="0"/>
              </a:rPr>
            </a:br>
            <a:r>
              <a:rPr lang="hu-HU" sz="2800" cap="none" dirty="0" smtClean="0">
                <a:solidFill>
                  <a:schemeClr val="bg1"/>
                </a:solidFill>
                <a:latin typeface="Calibri" pitchFamily="34" charset="0"/>
                <a:cs typeface="Calibri" pitchFamily="34" charset="0"/>
              </a:rPr>
              <a:t>Balogh Tímea</a:t>
            </a:r>
            <a:br>
              <a:rPr lang="hu-HU" sz="2800" cap="none" dirty="0" smtClean="0">
                <a:solidFill>
                  <a:schemeClr val="bg1"/>
                </a:solidFill>
                <a:latin typeface="Calibri" pitchFamily="34" charset="0"/>
                <a:cs typeface="Calibri" pitchFamily="34" charset="0"/>
              </a:rPr>
            </a:br>
            <a:r>
              <a:rPr lang="hu-HU" sz="2800" cap="none" dirty="0" smtClean="0">
                <a:solidFill>
                  <a:schemeClr val="bg1"/>
                </a:solidFill>
              </a:rPr>
              <a:t>Konzulens: Debreceni Csaba</a:t>
            </a:r>
            <a:r>
              <a:rPr lang="hu-HU" sz="2800" cap="none" dirty="0" smtClean="0">
                <a:solidFill>
                  <a:schemeClr val="bg1"/>
                </a:solidFill>
                <a:latin typeface="Calibri" pitchFamily="34" charset="0"/>
                <a:cs typeface="Calibri" pitchFamily="34" charset="0"/>
              </a:rPr>
              <a:t/>
            </a:r>
            <a:br>
              <a:rPr lang="hu-HU" sz="2800" cap="none" dirty="0" smtClean="0">
                <a:solidFill>
                  <a:schemeClr val="bg1"/>
                </a:solidFill>
                <a:latin typeface="Calibri" pitchFamily="34" charset="0"/>
                <a:cs typeface="Calibri" pitchFamily="34" charset="0"/>
              </a:rPr>
            </a:br>
            <a:r>
              <a:rPr lang="hu-HU" sz="2200" cap="none" dirty="0" smtClean="0">
                <a:solidFill>
                  <a:schemeClr val="bg1"/>
                </a:solidFill>
              </a:rPr>
              <a:t>2017.04.13.</a:t>
            </a:r>
            <a:endParaRPr lang="hu-HU" sz="2800" cap="none" dirty="0">
              <a:solidFill>
                <a:schemeClr val="bg1"/>
              </a:solidFill>
              <a:latin typeface="Calibri" pitchFamily="34" charset="0"/>
              <a:cs typeface="Calibri" pitchFamily="34" charset="0"/>
            </a:endParaRPr>
          </a:p>
        </p:txBody>
      </p:sp>
      <p:sp>
        <p:nvSpPr>
          <p:cNvPr id="3" name="Alcím 2"/>
          <p:cNvSpPr>
            <a:spLocks noGrp="1"/>
          </p:cNvSpPr>
          <p:nvPr>
            <p:ph type="subTitle" idx="1"/>
          </p:nvPr>
        </p:nvSpPr>
        <p:spPr/>
        <p:txBody>
          <a:bodyPr>
            <a:noAutofit/>
          </a:bodyPr>
          <a:lstStyle/>
          <a:p>
            <a:r>
              <a:rPr lang="hu-HU" sz="1800" dirty="0" smtClean="0">
                <a:latin typeface="Calibri" pitchFamily="34" charset="0"/>
                <a:cs typeface="Calibri" pitchFamily="34" charset="0"/>
              </a:rPr>
              <a:t>Budapesti Műszaki és Gazdaságtudományi Egyetem</a:t>
            </a:r>
            <a:br>
              <a:rPr lang="hu-HU" sz="1800" dirty="0" smtClean="0">
                <a:latin typeface="Calibri" pitchFamily="34" charset="0"/>
                <a:cs typeface="Calibri" pitchFamily="34" charset="0"/>
              </a:rPr>
            </a:br>
            <a:r>
              <a:rPr lang="hu-HU" sz="1800" dirty="0" smtClean="0">
                <a:latin typeface="Calibri" pitchFamily="34" charset="0"/>
                <a:cs typeface="Calibri" pitchFamily="34" charset="0"/>
              </a:rPr>
              <a:t>Méréstechnika és Információs Rendszerek Tanszék</a:t>
            </a:r>
            <a:endParaRPr lang="hu-HU" sz="1800" dirty="0">
              <a:latin typeface="Calibri" pitchFamily="34" charset="0"/>
              <a:cs typeface="Calibri" pitchFamily="34" charset="0"/>
            </a:endParaRPr>
          </a:p>
        </p:txBody>
      </p:sp>
      <p:sp>
        <p:nvSpPr>
          <p:cNvPr id="6" name="Dia számának helye 5"/>
          <p:cNvSpPr>
            <a:spLocks noGrp="1"/>
          </p:cNvSpPr>
          <p:nvPr>
            <p:ph type="sldNum" sz="quarter" idx="12"/>
          </p:nvPr>
        </p:nvSpPr>
        <p:spPr/>
        <p:txBody>
          <a:bodyPr/>
          <a:lstStyle/>
          <a:p>
            <a:fld id="{A833F62F-9CED-488E-8B97-DF9619669EF5}" type="slidenum">
              <a:rPr lang="hu-HU" smtClean="0"/>
              <a:pPr/>
              <a:t>1</a:t>
            </a:fld>
            <a:endParaRPr lang="hu-HU"/>
          </a:p>
        </p:txBody>
      </p:sp>
      <p:pic>
        <p:nvPicPr>
          <p:cNvPr id="5" name="Kép 4" descr="bme_logo_small.png"/>
          <p:cNvPicPr>
            <a:picLocks noChangeAspect="1"/>
          </p:cNvPicPr>
          <p:nvPr/>
        </p:nvPicPr>
        <p:blipFill>
          <a:blip r:embed="rId3" cstate="print"/>
          <a:stretch>
            <a:fillRect/>
          </a:stretch>
        </p:blipFill>
        <p:spPr>
          <a:xfrm>
            <a:off x="216000" y="6156000"/>
            <a:ext cx="1809199" cy="504056"/>
          </a:xfrm>
          <a:prstGeom prst="rect">
            <a:avLst/>
          </a:prstGeom>
        </p:spPr>
      </p:pic>
      <p:pic>
        <p:nvPicPr>
          <p:cNvPr id="8" name="Kép 7" descr="ftsrg_logo_small.png"/>
          <p:cNvPicPr>
            <a:picLocks noChangeAspect="1"/>
          </p:cNvPicPr>
          <p:nvPr/>
        </p:nvPicPr>
        <p:blipFill>
          <a:blip r:embed="rId4" cstate="print"/>
          <a:stretch>
            <a:fillRect/>
          </a:stretch>
        </p:blipFill>
        <p:spPr>
          <a:xfrm>
            <a:off x="7884368" y="6237312"/>
            <a:ext cx="1048603" cy="33530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10</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11</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000"/>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Felhasználó(k</a:t>
            </a:r>
            <a:r>
              <a:rPr lang="hu-HU" dirty="0" smtClean="0">
                <a:solidFill>
                  <a:schemeClr val="tx1"/>
                </a:solidFill>
                <a:latin typeface="Calibri" pitchFamily="34" charset="0"/>
                <a:cs typeface="Calibri" pitchFamily="34" charset="0"/>
              </a:rPr>
              <a:t>)</a:t>
            </a:r>
            <a:endParaRPr lang="hu-HU" dirty="0">
              <a:solidFill>
                <a:schemeClr val="tx1"/>
              </a:solidFill>
              <a:latin typeface="Calibri" pitchFamily="34" charset="0"/>
              <a:cs typeface="Calibri" pitchFamily="34" charset="0"/>
            </a:endParaRPr>
          </a:p>
        </p:txBody>
      </p:sp>
      <p:sp>
        <p:nvSpPr>
          <p:cNvPr id="8" name="Keret 7"/>
          <p:cNvSpPr/>
          <p:nvPr/>
        </p:nvSpPr>
        <p:spPr>
          <a:xfrm>
            <a:off x="539552" y="2276872"/>
            <a:ext cx="1296144" cy="360040"/>
          </a:xfrm>
          <a:prstGeom prst="frame">
            <a:avLst>
              <a:gd name="adj1" fmla="val 53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12</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hu-HU"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000"/>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Policy</a:t>
            </a:r>
            <a:endParaRPr lang="hu-HU" dirty="0">
              <a:solidFill>
                <a:schemeClr val="tx1"/>
              </a:solidFill>
              <a:latin typeface="Calibri" pitchFamily="34" charset="0"/>
              <a:cs typeface="Calibri" pitchFamily="34" charset="0"/>
            </a:endParaRPr>
          </a:p>
        </p:txBody>
      </p:sp>
      <p:sp>
        <p:nvSpPr>
          <p:cNvPr id="9" name="Keret 8"/>
          <p:cNvSpPr/>
          <p:nvPr/>
        </p:nvSpPr>
        <p:spPr>
          <a:xfrm>
            <a:off x="539552" y="2852936"/>
            <a:ext cx="4968552" cy="3168352"/>
          </a:xfrm>
          <a:prstGeom prst="frame">
            <a:avLst>
              <a:gd name="adj1" fmla="val 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13</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Alapértelmezett jogosultság</a:t>
            </a:r>
            <a:endParaRPr lang="hu-HU" dirty="0">
              <a:solidFill>
                <a:schemeClr val="tx1"/>
              </a:solidFill>
              <a:latin typeface="Calibri" pitchFamily="34" charset="0"/>
              <a:cs typeface="Calibri" pitchFamily="34" charset="0"/>
            </a:endParaRPr>
          </a:p>
        </p:txBody>
      </p:sp>
      <p:sp>
        <p:nvSpPr>
          <p:cNvPr id="9" name="Keret 8"/>
          <p:cNvSpPr/>
          <p:nvPr/>
        </p:nvSpPr>
        <p:spPr>
          <a:xfrm>
            <a:off x="1835696" y="2852936"/>
            <a:ext cx="1908000" cy="360040"/>
          </a:xfrm>
          <a:prstGeom prst="frame">
            <a:avLst>
              <a:gd name="adj1" fmla="val 6047"/>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14</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200" dirty="0" smtClean="0">
                <a:solidFill>
                  <a:schemeClr val="tx1"/>
                </a:solidFill>
                <a:latin typeface="Calibri" pitchFamily="34" charset="0"/>
                <a:cs typeface="Calibri" pitchFamily="34" charset="0"/>
              </a:rPr>
              <a:t>Korlátozó/engedélyező tulajdonság</a:t>
            </a:r>
            <a:endParaRPr lang="hu-HU" sz="2200" dirty="0">
              <a:solidFill>
                <a:schemeClr val="tx1"/>
              </a:solidFill>
              <a:latin typeface="Calibri" pitchFamily="34" charset="0"/>
              <a:cs typeface="Calibri" pitchFamily="34" charset="0"/>
            </a:endParaRPr>
          </a:p>
        </p:txBody>
      </p:sp>
      <p:sp>
        <p:nvSpPr>
          <p:cNvPr id="9" name="Keret 8"/>
          <p:cNvSpPr/>
          <p:nvPr/>
        </p:nvSpPr>
        <p:spPr>
          <a:xfrm>
            <a:off x="792000" y="5589240"/>
            <a:ext cx="255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15</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Jogosultság + felhasználó</a:t>
            </a:r>
            <a:endParaRPr lang="hu-HU" sz="2400" dirty="0">
              <a:solidFill>
                <a:schemeClr val="tx1"/>
              </a:solidFill>
              <a:latin typeface="Calibri" pitchFamily="34" charset="0"/>
              <a:cs typeface="Calibri" pitchFamily="34" charset="0"/>
            </a:endParaRPr>
          </a:p>
        </p:txBody>
      </p:sp>
      <p:sp>
        <p:nvSpPr>
          <p:cNvPr id="9" name="Keret 8"/>
          <p:cNvSpPr/>
          <p:nvPr/>
        </p:nvSpPr>
        <p:spPr>
          <a:xfrm>
            <a:off x="2843808" y="3501008"/>
            <a:ext cx="1800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16</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Prioritás</a:t>
            </a:r>
            <a:endParaRPr lang="hu-HU" sz="2400" dirty="0">
              <a:solidFill>
                <a:schemeClr val="tx1"/>
              </a:solidFill>
              <a:latin typeface="Calibri" pitchFamily="34" charset="0"/>
              <a:cs typeface="Calibri" pitchFamily="34" charset="0"/>
            </a:endParaRPr>
          </a:p>
        </p:txBody>
      </p:sp>
      <p:sp>
        <p:nvSpPr>
          <p:cNvPr id="9" name="Keret 8"/>
          <p:cNvSpPr/>
          <p:nvPr/>
        </p:nvSpPr>
        <p:spPr>
          <a:xfrm>
            <a:off x="972000" y="4968000"/>
            <a:ext cx="147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17</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err="1" smtClean="0">
                <a:solidFill>
                  <a:schemeClr val="tx1"/>
                </a:solidFill>
                <a:latin typeface="Calibri" pitchFamily="34" charset="0"/>
                <a:cs typeface="Calibri" pitchFamily="34" charset="0"/>
              </a:rPr>
              <a:t>Gráflekérdezés</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3888000"/>
            <a:ext cx="255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18</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err="1" smtClean="0">
                <a:solidFill>
                  <a:schemeClr val="tx1"/>
                </a:solidFill>
                <a:latin typeface="Calibri" pitchFamily="34" charset="0"/>
                <a:cs typeface="Calibri" pitchFamily="34" charset="0"/>
              </a:rPr>
              <a:t>Asset</a:t>
            </a:r>
            <a:r>
              <a:rPr lang="hu-HU" sz="2400" dirty="0" smtClean="0">
                <a:solidFill>
                  <a:schemeClr val="tx1"/>
                </a:solidFill>
                <a:latin typeface="Calibri" pitchFamily="34" charset="0"/>
                <a:cs typeface="Calibri" pitchFamily="34" charset="0"/>
              </a:rPr>
              <a:t>(</a:t>
            </a:r>
            <a:r>
              <a:rPr lang="hu-HU" sz="2400" dirty="0" err="1" smtClean="0">
                <a:solidFill>
                  <a:schemeClr val="tx1"/>
                </a:solidFill>
                <a:latin typeface="Calibri" pitchFamily="34" charset="0"/>
                <a:cs typeface="Calibri" pitchFamily="34" charset="0"/>
              </a:rPr>
              <a:t>ek</a:t>
            </a:r>
            <a:r>
              <a:rPr lang="hu-HU" sz="2400" dirty="0" smtClean="0">
                <a:solidFill>
                  <a:schemeClr val="tx1"/>
                </a:solidFill>
                <a:latin typeface="Calibri" pitchFamily="34" charset="0"/>
                <a:cs typeface="Calibri" pitchFamily="34" charset="0"/>
              </a:rPr>
              <a:t>) kiválasztása</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4248000"/>
            <a:ext cx="2196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Nyelvtan</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19</a:t>
            </a:fld>
            <a:endParaRPr lang="hu-HU"/>
          </a:p>
        </p:txBody>
      </p:sp>
      <p:sp>
        <p:nvSpPr>
          <p:cNvPr id="6" name="Tartalom helye 5"/>
          <p:cNvSpPr>
            <a:spLocks noGrp="1"/>
          </p:cNvSpPr>
          <p:nvPr>
            <p:ph sz="quarter" idx="1"/>
          </p:nvPr>
        </p:nvSpPr>
        <p:spPr>
          <a:xfrm>
            <a:off x="611560" y="1700808"/>
            <a:ext cx="5183488" cy="4495800"/>
          </a:xfrm>
        </p:spPr>
        <p:txBody>
          <a:bodyPr>
            <a:normAutofit fontScale="55000" lnSpcReduction="20000"/>
          </a:bodyPr>
          <a:lstStyle/>
          <a:p>
            <a:pPr>
              <a:buNone/>
            </a:pPr>
            <a:r>
              <a:rPr lang="hu-HU" sz="3200" b="1" dirty="0" smtClean="0">
                <a:solidFill>
                  <a:srgbClr val="660066"/>
                </a:solidFill>
              </a:rPr>
              <a:t>import</a:t>
            </a:r>
            <a:r>
              <a:rPr lang="hu-HU" sz="3200" b="1" dirty="0" smtClean="0"/>
              <a:t> </a:t>
            </a:r>
            <a:r>
              <a:rPr lang="hu-HU" sz="3200" b="1" dirty="0" smtClean="0">
                <a:solidFill>
                  <a:srgbClr val="0000FF"/>
                </a:solidFill>
              </a:rPr>
              <a:t>'</a:t>
            </a:r>
            <a:r>
              <a:rPr lang="hu-HU" sz="3200" b="1" dirty="0" err="1" smtClean="0">
                <a:solidFill>
                  <a:srgbClr val="0000FF"/>
                </a:solidFill>
              </a:rPr>
              <a:t>FrashmanCamp.freshmancamp</a:t>
            </a:r>
            <a:r>
              <a:rPr lang="hu-HU" sz="3200" b="1" dirty="0" smtClean="0">
                <a:solidFill>
                  <a:srgbClr val="0000FF"/>
                </a:solidFill>
              </a:rPr>
              <a:t>'</a:t>
            </a:r>
          </a:p>
          <a:p>
            <a:pPr>
              <a:buNone/>
            </a:pPr>
            <a:endParaRPr lang="hu-HU" sz="3200" dirty="0" smtClean="0"/>
          </a:p>
          <a:p>
            <a:pPr>
              <a:buNone/>
            </a:pPr>
            <a:r>
              <a:rPr lang="hu-HU" sz="3200" b="1" dirty="0" err="1" smtClean="0">
                <a:solidFill>
                  <a:srgbClr val="660066"/>
                </a:solidFill>
              </a:rPr>
              <a:t>user</a:t>
            </a:r>
            <a:r>
              <a:rPr lang="hu-HU" sz="3200" b="1" dirty="0" smtClean="0"/>
              <a:t> Zsolti</a:t>
            </a:r>
          </a:p>
          <a:p>
            <a:pPr>
              <a:buNone/>
            </a:pPr>
            <a:endParaRPr lang="hu-HU" sz="3200" dirty="0" smtClean="0"/>
          </a:p>
          <a:p>
            <a:pPr>
              <a:buNone/>
            </a:pPr>
            <a:r>
              <a:rPr lang="en-US" sz="3200" b="1" dirty="0" smtClean="0">
                <a:solidFill>
                  <a:srgbClr val="660066"/>
                </a:solidFill>
              </a:rPr>
              <a:t>policy</a:t>
            </a:r>
            <a:r>
              <a:rPr lang="en-US" sz="3200" b="1" dirty="0" smtClean="0"/>
              <a:t> </a:t>
            </a:r>
            <a:r>
              <a:rPr lang="hu-HU" sz="3200" b="1" dirty="0" smtClean="0"/>
              <a:t>c</a:t>
            </a:r>
            <a:r>
              <a:rPr lang="en-US" sz="3200" b="1" dirty="0" smtClean="0"/>
              <a:t>amp </a:t>
            </a:r>
            <a:r>
              <a:rPr lang="en-US" sz="3200" b="1" dirty="0" smtClean="0">
                <a:solidFill>
                  <a:srgbClr val="660066"/>
                </a:solidFill>
              </a:rPr>
              <a:t>deny RW by default</a:t>
            </a:r>
            <a:r>
              <a:rPr lang="en-US" sz="3200" b="1" dirty="0" smtClean="0"/>
              <a:t> {</a:t>
            </a:r>
          </a:p>
          <a:p>
            <a:pPr>
              <a:buNone/>
            </a:pPr>
            <a:endParaRPr lang="hu-HU" sz="3200" dirty="0" smtClean="0"/>
          </a:p>
          <a:p>
            <a:pPr>
              <a:lnSpc>
                <a:spcPct val="120000"/>
              </a:lnSpc>
              <a:buNone/>
            </a:pPr>
            <a:r>
              <a:rPr lang="hu-HU" sz="3200" dirty="0" smtClean="0">
                <a:solidFill>
                  <a:srgbClr val="660066"/>
                </a:solidFill>
              </a:rPr>
              <a:t>    </a:t>
            </a:r>
            <a:r>
              <a:rPr lang="en-US" sz="3200" b="1" dirty="0" smtClean="0">
                <a:solidFill>
                  <a:srgbClr val="660066"/>
                </a:solidFill>
              </a:rPr>
              <a:t>rule </a:t>
            </a:r>
            <a:r>
              <a:rPr lang="en-US" sz="3200" b="1" dirty="0" err="1" smtClean="0"/>
              <a:t>blueCardSeniors</a:t>
            </a:r>
            <a:r>
              <a:rPr lang="en-US" sz="3200" b="1" dirty="0" smtClean="0"/>
              <a:t> </a:t>
            </a:r>
            <a:r>
              <a:rPr lang="en-US" sz="3200" b="1" dirty="0" smtClean="0">
                <a:solidFill>
                  <a:srgbClr val="660066"/>
                </a:solidFill>
              </a:rPr>
              <a:t>allow RW to</a:t>
            </a:r>
            <a:r>
              <a:rPr lang="en-US" sz="3200" b="1" dirty="0" smtClean="0"/>
              <a:t> </a:t>
            </a:r>
            <a:r>
              <a:rPr lang="en-US" sz="3200" b="1" dirty="0" err="1" smtClean="0"/>
              <a:t>Zsolti</a:t>
            </a:r>
            <a:r>
              <a:rPr lang="en-US" sz="3200" b="1" dirty="0" smtClean="0"/>
              <a:t> {</a:t>
            </a:r>
          </a:p>
          <a:p>
            <a:pPr>
              <a:lnSpc>
                <a:spcPct val="120000"/>
              </a:lnSpc>
              <a:buNone/>
            </a:pPr>
            <a:r>
              <a:rPr lang="hu-HU" sz="3200" dirty="0" smtClean="0">
                <a:solidFill>
                  <a:srgbClr val="660066"/>
                </a:solidFill>
              </a:rPr>
              <a:t>        </a:t>
            </a:r>
            <a:r>
              <a:rPr lang="hu-HU" sz="3200" b="1" dirty="0" err="1" smtClean="0">
                <a:solidFill>
                  <a:srgbClr val="660066"/>
                </a:solidFill>
              </a:rPr>
              <a:t>from</a:t>
            </a:r>
            <a:r>
              <a:rPr lang="hu-HU" sz="3200" b="1" dirty="0" smtClean="0">
                <a:solidFill>
                  <a:srgbClr val="660066"/>
                </a:solidFill>
              </a:rPr>
              <a:t> </a:t>
            </a:r>
            <a:r>
              <a:rPr lang="hu-HU" sz="3200" b="1" dirty="0" err="1" smtClean="0">
                <a:solidFill>
                  <a:srgbClr val="660066"/>
                </a:solidFill>
              </a:rPr>
              <a:t>query</a:t>
            </a:r>
            <a:r>
              <a:rPr lang="hu-HU" sz="3200" b="1" dirty="0" smtClean="0">
                <a:solidFill>
                  <a:srgbClr val="660066"/>
                </a:solidFill>
              </a:rPr>
              <a:t> </a:t>
            </a:r>
            <a:r>
              <a:rPr lang="hu-HU" sz="3200" b="1" dirty="0" smtClean="0">
                <a:solidFill>
                  <a:srgbClr val="0000FF"/>
                </a:solidFill>
              </a:rPr>
              <a:t>"</a:t>
            </a:r>
            <a:r>
              <a:rPr lang="hu-HU" sz="3200" b="1" dirty="0" err="1" smtClean="0">
                <a:solidFill>
                  <a:srgbClr val="0000FF"/>
                </a:solidFill>
              </a:rPr>
              <a:t>cardSeniors</a:t>
            </a:r>
            <a:r>
              <a:rPr lang="hu-HU" sz="3200" b="1" dirty="0" smtClean="0">
                <a:solidFill>
                  <a:srgbClr val="0000FF"/>
                </a:solidFill>
              </a:rPr>
              <a:t>"</a:t>
            </a:r>
          </a:p>
          <a:p>
            <a:pPr>
              <a:lnSpc>
                <a:spcPct val="120000"/>
              </a:lnSpc>
              <a:buNone/>
            </a:pPr>
            <a:r>
              <a:rPr lang="hu-HU" sz="3200" dirty="0" smtClean="0">
                <a:solidFill>
                  <a:srgbClr val="660066"/>
                </a:solidFill>
              </a:rPr>
              <a:t>        </a:t>
            </a:r>
            <a:r>
              <a:rPr lang="hu-HU" sz="3200" b="1" dirty="0" err="1" smtClean="0">
                <a:solidFill>
                  <a:srgbClr val="660066"/>
                </a:solidFill>
              </a:rPr>
              <a:t>select</a:t>
            </a:r>
            <a:r>
              <a:rPr lang="hu-HU" sz="3200" b="1" dirty="0" smtClean="0">
                <a:solidFill>
                  <a:srgbClr val="660066"/>
                </a:solidFill>
              </a:rPr>
              <a:t> </a:t>
            </a:r>
            <a:r>
              <a:rPr lang="hu-HU" sz="3200" b="1" dirty="0" err="1" smtClean="0">
                <a:solidFill>
                  <a:srgbClr val="660066"/>
                </a:solidFill>
              </a:rPr>
              <a:t>obj</a:t>
            </a:r>
            <a:r>
              <a:rPr lang="hu-HU" sz="3200" b="1" dirty="0" smtClean="0"/>
              <a:t>(</a:t>
            </a:r>
            <a:r>
              <a:rPr lang="hu-HU" sz="3200" b="1" dirty="0" err="1" smtClean="0"/>
              <a:t>cardSenior</a:t>
            </a:r>
            <a:r>
              <a:rPr lang="hu-HU" sz="3200" b="1" dirty="0" smtClean="0"/>
              <a:t>)</a:t>
            </a:r>
          </a:p>
          <a:p>
            <a:pPr>
              <a:lnSpc>
                <a:spcPct val="120000"/>
              </a:lnSpc>
              <a:buNone/>
            </a:pPr>
            <a:r>
              <a:rPr lang="en-US" sz="3200" dirty="0" smtClean="0">
                <a:solidFill>
                  <a:srgbClr val="660066"/>
                </a:solidFill>
              </a:rPr>
              <a:t>        </a:t>
            </a:r>
            <a:r>
              <a:rPr lang="en-US" sz="3200" b="1" dirty="0" smtClean="0">
                <a:solidFill>
                  <a:srgbClr val="660066"/>
                </a:solidFill>
              </a:rPr>
              <a:t>where </a:t>
            </a:r>
            <a:r>
              <a:rPr lang="en-US" sz="3200" b="1" dirty="0" err="1" smtClean="0"/>
              <a:t>colorType</a:t>
            </a:r>
            <a:r>
              <a:rPr lang="hu-HU" sz="3200" b="1" dirty="0" smtClean="0"/>
              <a:t> </a:t>
            </a:r>
            <a:r>
              <a:rPr lang="hu-HU" sz="3200" b="1" dirty="0" smtClean="0">
                <a:solidFill>
                  <a:srgbClr val="660066"/>
                </a:solidFill>
              </a:rPr>
              <a:t>is</a:t>
            </a:r>
            <a:r>
              <a:rPr lang="en-US" sz="3200" b="1" dirty="0" smtClean="0"/>
              <a:t> </a:t>
            </a:r>
            <a:r>
              <a:rPr lang="en-US" sz="3200" b="1" dirty="0" smtClean="0">
                <a:solidFill>
                  <a:srgbClr val="660066"/>
                </a:solidFill>
              </a:rPr>
              <a:t>bound to </a:t>
            </a:r>
            <a:r>
              <a:rPr lang="en-US" sz="3200" b="1" dirty="0" err="1" smtClean="0">
                <a:solidFill>
                  <a:srgbClr val="660066"/>
                </a:solidFill>
              </a:rPr>
              <a:t>enum</a:t>
            </a:r>
            <a:r>
              <a:rPr lang="en-US" sz="3200" b="1" dirty="0" smtClean="0"/>
              <a:t> </a:t>
            </a:r>
            <a:r>
              <a:rPr lang="en-US" sz="3200" b="1" dirty="0" err="1" smtClean="0"/>
              <a:t>BlueColor</a:t>
            </a:r>
            <a:endParaRPr lang="en-US" sz="3200" b="1" dirty="0" smtClean="0"/>
          </a:p>
          <a:p>
            <a:pPr>
              <a:lnSpc>
                <a:spcPct val="120000"/>
              </a:lnSpc>
              <a:buNone/>
            </a:pPr>
            <a:r>
              <a:rPr lang="hu-HU" sz="3200" dirty="0" smtClean="0"/>
              <a:t>    } </a:t>
            </a:r>
            <a:r>
              <a:rPr lang="hu-HU" sz="3200" b="1" dirty="0" err="1" smtClean="0">
                <a:solidFill>
                  <a:srgbClr val="660066"/>
                </a:solidFill>
              </a:rPr>
              <a:t>with</a:t>
            </a:r>
            <a:r>
              <a:rPr lang="hu-HU" sz="3200" b="1" dirty="0" smtClean="0"/>
              <a:t> </a:t>
            </a:r>
            <a:r>
              <a:rPr lang="hu-HU" sz="3200" b="1" dirty="0" smtClean="0">
                <a:solidFill>
                  <a:schemeClr val="bg1">
                    <a:lumMod val="50000"/>
                  </a:schemeClr>
                </a:solidFill>
              </a:rPr>
              <a:t>1</a:t>
            </a:r>
            <a:r>
              <a:rPr lang="hu-HU" sz="3200" b="1" dirty="0" smtClean="0"/>
              <a:t> </a:t>
            </a:r>
            <a:r>
              <a:rPr lang="hu-HU" sz="3200" b="1" dirty="0" err="1" smtClean="0">
                <a:solidFill>
                  <a:srgbClr val="660066"/>
                </a:solidFill>
              </a:rPr>
              <a:t>priority</a:t>
            </a:r>
            <a:endParaRPr lang="hu-HU" sz="3200" b="1" dirty="0" smtClean="0">
              <a:solidFill>
                <a:srgbClr val="660066"/>
              </a:solidFill>
            </a:endParaRPr>
          </a:p>
          <a:p>
            <a:pPr>
              <a:buNone/>
            </a:pPr>
            <a:endParaRPr lang="hu-HU" sz="3200" dirty="0" smtClean="0"/>
          </a:p>
          <a:p>
            <a:pPr>
              <a:buNone/>
            </a:pPr>
            <a:r>
              <a:rPr lang="hu-HU" sz="3200" dirty="0" smtClean="0"/>
              <a:t>} </a:t>
            </a:r>
            <a:r>
              <a:rPr lang="hu-HU" sz="3200" b="1" dirty="0" err="1" smtClean="0">
                <a:solidFill>
                  <a:srgbClr val="660066"/>
                </a:solidFill>
              </a:rPr>
              <a:t>with</a:t>
            </a:r>
            <a:r>
              <a:rPr lang="hu-HU" sz="3200" b="1" dirty="0" smtClean="0">
                <a:solidFill>
                  <a:srgbClr val="660066"/>
                </a:solidFill>
              </a:rPr>
              <a:t> </a:t>
            </a:r>
            <a:r>
              <a:rPr lang="hu-HU" sz="3200" b="1" dirty="0" err="1" smtClean="0">
                <a:solidFill>
                  <a:srgbClr val="660066"/>
                </a:solidFill>
              </a:rPr>
              <a:t>restrictive</a:t>
            </a:r>
            <a:r>
              <a:rPr lang="hu-HU" sz="3200" b="1" dirty="0" smtClean="0">
                <a:solidFill>
                  <a:srgbClr val="660066"/>
                </a:solidFill>
              </a:rPr>
              <a:t> </a:t>
            </a:r>
            <a:r>
              <a:rPr lang="hu-HU" sz="3200" b="1" dirty="0" err="1" smtClean="0">
                <a:solidFill>
                  <a:srgbClr val="660066"/>
                </a:solidFill>
              </a:rPr>
              <a:t>resolution</a:t>
            </a:r>
            <a:endParaRPr lang="hu-HU" sz="3200" dirty="0">
              <a:solidFill>
                <a:srgbClr val="660066"/>
              </a:solidFill>
            </a:endParaRPr>
          </a:p>
        </p:txBody>
      </p:sp>
      <p:sp>
        <p:nvSpPr>
          <p:cNvPr id="7" name="Szamárfül 6"/>
          <p:cNvSpPr/>
          <p:nvPr/>
        </p:nvSpPr>
        <p:spPr>
          <a:xfrm>
            <a:off x="5796136" y="1772816"/>
            <a:ext cx="2880320" cy="1584176"/>
          </a:xfrm>
          <a:prstGeom prst="foldedCorner">
            <a:avLst>
              <a:gd name="adj" fmla="val 3089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hu-HU" sz="2400" dirty="0" smtClean="0">
                <a:solidFill>
                  <a:schemeClr val="tx1"/>
                </a:solidFill>
                <a:latin typeface="Calibri" pitchFamily="34" charset="0"/>
                <a:cs typeface="Calibri" pitchFamily="34" charset="0"/>
              </a:rPr>
              <a:t>Megkötés(</a:t>
            </a:r>
            <a:r>
              <a:rPr lang="hu-HU" sz="2400" dirty="0" err="1" smtClean="0">
                <a:solidFill>
                  <a:schemeClr val="tx1"/>
                </a:solidFill>
                <a:latin typeface="Calibri" pitchFamily="34" charset="0"/>
                <a:cs typeface="Calibri" pitchFamily="34" charset="0"/>
              </a:rPr>
              <a:t>ek</a:t>
            </a:r>
            <a:r>
              <a:rPr lang="hu-HU" sz="2400" dirty="0" smtClean="0">
                <a:solidFill>
                  <a:schemeClr val="tx1"/>
                </a:solidFill>
                <a:latin typeface="Calibri" pitchFamily="34" charset="0"/>
                <a:cs typeface="Calibri" pitchFamily="34" charset="0"/>
              </a:rPr>
              <a:t>)</a:t>
            </a:r>
            <a:endParaRPr lang="hu-HU" sz="2400" dirty="0">
              <a:solidFill>
                <a:schemeClr val="tx1"/>
              </a:solidFill>
              <a:latin typeface="Calibri" pitchFamily="34" charset="0"/>
              <a:cs typeface="Calibri" pitchFamily="34" charset="0"/>
            </a:endParaRPr>
          </a:p>
        </p:txBody>
      </p:sp>
      <p:sp>
        <p:nvSpPr>
          <p:cNvPr id="9" name="Keret 8"/>
          <p:cNvSpPr/>
          <p:nvPr/>
        </p:nvSpPr>
        <p:spPr>
          <a:xfrm>
            <a:off x="1044000" y="4608000"/>
            <a:ext cx="4284000" cy="386800"/>
          </a:xfrm>
          <a:prstGeom prst="frame">
            <a:avLst>
              <a:gd name="adj1" fmla="val 2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r>
              <a:rPr lang="hu-HU" sz="3200" dirty="0" err="1" smtClean="0"/>
              <a:t>Kollaboratív</a:t>
            </a:r>
            <a:r>
              <a:rPr lang="hu-HU" sz="3200" dirty="0" smtClean="0"/>
              <a:t> modellezés, hozzáférés szabályozás</a:t>
            </a:r>
            <a:endParaRPr lang="hu-HU" sz="3200"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2</a:t>
            </a:fld>
            <a:endParaRPr lang="hu-HU"/>
          </a:p>
        </p:txBody>
      </p:sp>
      <p:sp>
        <p:nvSpPr>
          <p:cNvPr id="4" name="Tartalom helye 3"/>
          <p:cNvSpPr>
            <a:spLocks noGrp="1"/>
          </p:cNvSpPr>
          <p:nvPr>
            <p:ph sz="quarter" idx="1"/>
          </p:nvPr>
        </p:nvSpPr>
        <p:spPr/>
        <p:txBody>
          <a:bodyPr/>
          <a:lstStyle/>
          <a:p>
            <a:r>
              <a:rPr lang="hu-HU" dirty="0" smtClean="0"/>
              <a:t>Modellvezérelt szoftverfejlesztés</a:t>
            </a:r>
          </a:p>
          <a:p>
            <a:r>
              <a:rPr lang="hu-HU" dirty="0" smtClean="0"/>
              <a:t>Komplex rendszerek</a:t>
            </a:r>
          </a:p>
          <a:p>
            <a:r>
              <a:rPr lang="hu-HU" dirty="0" smtClean="0"/>
              <a:t>Kollaboráció</a:t>
            </a:r>
          </a:p>
          <a:p>
            <a:r>
              <a:rPr lang="hu-HU" dirty="0" smtClean="0"/>
              <a:t>Biztonság</a:t>
            </a:r>
            <a:endParaRPr lang="hu-HU" dirty="0"/>
          </a:p>
        </p:txBody>
      </p:sp>
      <p:pic>
        <p:nvPicPr>
          <p:cNvPr id="9" name="Kép 8" descr="AAEAAQAAAAAAAAhjAAAAJDJhNzBhYjY4LWRiZjgtNDI3Mi1hNzE3LWQ3YmE3NWUxNjk2Nw.jpg"/>
          <p:cNvPicPr>
            <a:picLocks noChangeAspect="1"/>
          </p:cNvPicPr>
          <p:nvPr/>
        </p:nvPicPr>
        <p:blipFill>
          <a:blip r:embed="rId3" cstate="print">
            <a:clrChange>
              <a:clrFrom>
                <a:srgbClr val="FFFFFF"/>
              </a:clrFrom>
              <a:clrTo>
                <a:srgbClr val="FFFFFF">
                  <a:alpha val="0"/>
                </a:srgbClr>
              </a:clrTo>
            </a:clrChange>
          </a:blip>
          <a:stretch>
            <a:fillRect/>
          </a:stretch>
        </p:blipFill>
        <p:spPr>
          <a:xfrm>
            <a:off x="323528" y="3717032"/>
            <a:ext cx="3491880" cy="2572817"/>
          </a:xfrm>
          <a:prstGeom prst="rect">
            <a:avLst/>
          </a:prstGeom>
        </p:spPr>
      </p:pic>
      <p:pic>
        <p:nvPicPr>
          <p:cNvPr id="10" name="Kép 9" descr="Model_Driven_Development_UML.jpg"/>
          <p:cNvPicPr>
            <a:picLocks noChangeAspect="1"/>
          </p:cNvPicPr>
          <p:nvPr/>
        </p:nvPicPr>
        <p:blipFill>
          <a:blip r:embed="rId4" cstate="print"/>
          <a:stretch>
            <a:fillRect/>
          </a:stretch>
        </p:blipFill>
        <p:spPr>
          <a:xfrm>
            <a:off x="6300192" y="1700808"/>
            <a:ext cx="2496278" cy="1872208"/>
          </a:xfrm>
          <a:prstGeom prst="rect">
            <a:avLst/>
          </a:prstGeom>
          <a:ln w="28575">
            <a:solidFill>
              <a:srgbClr val="754C78"/>
            </a:solidFill>
          </a:ln>
        </p:spPr>
      </p:pic>
      <p:pic>
        <p:nvPicPr>
          <p:cNvPr id="6" name="Kép 5" descr="mde_metaphor.png"/>
          <p:cNvPicPr>
            <a:picLocks noChangeAspect="1"/>
          </p:cNvPicPr>
          <p:nvPr/>
        </p:nvPicPr>
        <p:blipFill>
          <a:blip r:embed="rId5" cstate="print"/>
          <a:stretch>
            <a:fillRect/>
          </a:stretch>
        </p:blipFill>
        <p:spPr>
          <a:xfrm>
            <a:off x="3923928" y="3212976"/>
            <a:ext cx="2719189" cy="2320374"/>
          </a:xfrm>
          <a:prstGeom prst="rect">
            <a:avLst/>
          </a:prstGeom>
          <a:ln w="28575">
            <a:solidFill>
              <a:schemeClr val="accent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latin typeface="Calibri" pitchFamily="34" charset="0"/>
                <a:cs typeface="Calibri" pitchFamily="34" charset="0"/>
              </a:rPr>
              <a:t>Összefoglalás</a:t>
            </a:r>
            <a:endParaRPr lang="hu-HU" dirty="0">
              <a:latin typeface="Calibri" pitchFamily="34" charset="0"/>
              <a:cs typeface="Calibri" pitchFamily="34" charset="0"/>
            </a:endParaRPr>
          </a:p>
        </p:txBody>
      </p:sp>
      <p:sp>
        <p:nvSpPr>
          <p:cNvPr id="4" name="Dia számának helye 3"/>
          <p:cNvSpPr>
            <a:spLocks noGrp="1"/>
          </p:cNvSpPr>
          <p:nvPr>
            <p:ph type="sldNum" sz="quarter" idx="12"/>
          </p:nvPr>
        </p:nvSpPr>
        <p:spPr/>
        <p:txBody>
          <a:bodyPr>
            <a:normAutofit fontScale="85000" lnSpcReduction="20000"/>
          </a:bodyPr>
          <a:lstStyle/>
          <a:p>
            <a:fld id="{A833F62F-9CED-488E-8B97-DF9619669EF5}" type="slidenum">
              <a:rPr lang="hu-HU" smtClean="0"/>
              <a:pPr/>
              <a:t>20</a:t>
            </a:fld>
            <a:endParaRPr lang="hu-HU"/>
          </a:p>
        </p:txBody>
      </p:sp>
      <p:sp>
        <p:nvSpPr>
          <p:cNvPr id="12" name="Tartalom helye 11"/>
          <p:cNvSpPr>
            <a:spLocks noGrp="1"/>
          </p:cNvSpPr>
          <p:nvPr>
            <p:ph sz="quarter" idx="1"/>
          </p:nvPr>
        </p:nvSpPr>
        <p:spPr>
          <a:xfrm>
            <a:off x="539552" y="1772816"/>
            <a:ext cx="8153400" cy="3960440"/>
          </a:xfrm>
        </p:spPr>
        <p:txBody>
          <a:bodyPr/>
          <a:lstStyle/>
          <a:p>
            <a:r>
              <a:rPr lang="hu-HU" dirty="0" err="1" smtClean="0"/>
              <a:t>Xtext</a:t>
            </a:r>
            <a:r>
              <a:rPr lang="hu-HU" dirty="0" smtClean="0"/>
              <a:t>:</a:t>
            </a:r>
          </a:p>
          <a:p>
            <a:pPr lvl="1"/>
            <a:r>
              <a:rPr lang="hu-HU" dirty="0" err="1" smtClean="0"/>
              <a:t>ScopingProvider</a:t>
            </a:r>
            <a:endParaRPr lang="hu-HU" dirty="0" smtClean="0"/>
          </a:p>
          <a:p>
            <a:pPr lvl="1"/>
            <a:r>
              <a:rPr lang="hu-HU" dirty="0" err="1" smtClean="0"/>
              <a:t>Formatter</a:t>
            </a:r>
            <a:endParaRPr lang="hu-HU" dirty="0" smtClean="0"/>
          </a:p>
          <a:p>
            <a:pPr lvl="1"/>
            <a:r>
              <a:rPr lang="hu-HU" dirty="0" smtClean="0"/>
              <a:t>Hivatkozás más nyelvtanokra</a:t>
            </a:r>
          </a:p>
          <a:p>
            <a:r>
              <a:rPr lang="hu-HU" dirty="0" smtClean="0"/>
              <a:t>EMF reflektív API</a:t>
            </a:r>
          </a:p>
          <a:p>
            <a:r>
              <a:rPr lang="hu-HU" dirty="0" err="1" smtClean="0"/>
              <a:t>ViatraQuery</a:t>
            </a:r>
            <a:endParaRPr lang="hu-HU" dirty="0" smtClean="0"/>
          </a:p>
        </p:txBody>
      </p:sp>
      <p:pic>
        <p:nvPicPr>
          <p:cNvPr id="5" name="Kép 4" descr="viatra_logo.png"/>
          <p:cNvPicPr>
            <a:picLocks noChangeAspect="1"/>
          </p:cNvPicPr>
          <p:nvPr/>
        </p:nvPicPr>
        <p:blipFill>
          <a:blip r:embed="rId3" cstate="print"/>
          <a:stretch>
            <a:fillRect/>
          </a:stretch>
        </p:blipFill>
        <p:spPr>
          <a:xfrm>
            <a:off x="6515128" y="3457600"/>
            <a:ext cx="1341850" cy="1341850"/>
          </a:xfrm>
          <a:prstGeom prst="rect">
            <a:avLst/>
          </a:prstGeom>
        </p:spPr>
      </p:pic>
      <p:pic>
        <p:nvPicPr>
          <p:cNvPr id="6" name="Kép 5" descr="xtext-logo-color-800.png"/>
          <p:cNvPicPr>
            <a:picLocks noChangeAspect="1"/>
          </p:cNvPicPr>
          <p:nvPr/>
        </p:nvPicPr>
        <p:blipFill>
          <a:blip r:embed="rId4" cstate="print"/>
          <a:stretch>
            <a:fillRect/>
          </a:stretch>
        </p:blipFill>
        <p:spPr>
          <a:xfrm>
            <a:off x="6155088" y="2161456"/>
            <a:ext cx="2016224" cy="5998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Fájl szintű hozzáférés szabályozás</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3</a:t>
            </a:fld>
            <a:endParaRPr lang="hu-HU"/>
          </a:p>
        </p:txBody>
      </p:sp>
      <p:sp>
        <p:nvSpPr>
          <p:cNvPr id="5" name="Szamárfül 4"/>
          <p:cNvSpPr/>
          <p:nvPr/>
        </p:nvSpPr>
        <p:spPr>
          <a:xfrm>
            <a:off x="4067944" y="1700808"/>
            <a:ext cx="936104" cy="1008112"/>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amárfül 6"/>
          <p:cNvSpPr/>
          <p:nvPr/>
        </p:nvSpPr>
        <p:spPr>
          <a:xfrm>
            <a:off x="2483768" y="2708920"/>
            <a:ext cx="720080" cy="792088"/>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Szamárfül 11"/>
          <p:cNvSpPr/>
          <p:nvPr/>
        </p:nvSpPr>
        <p:spPr>
          <a:xfrm>
            <a:off x="5868144" y="2708920"/>
            <a:ext cx="720080" cy="792088"/>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3" name="Kép 12" descr="4a8efef9744ca671355362d1eff732c7.jpg"/>
          <p:cNvPicPr>
            <a:picLocks noChangeAspect="1"/>
          </p:cNvPicPr>
          <p:nvPr/>
        </p:nvPicPr>
        <p:blipFill>
          <a:blip r:embed="rId3" cstate="print"/>
          <a:stretch>
            <a:fillRect/>
          </a:stretch>
        </p:blipFill>
        <p:spPr>
          <a:xfrm>
            <a:off x="1979712" y="2924944"/>
            <a:ext cx="650251" cy="650251"/>
          </a:xfrm>
          <a:prstGeom prst="rect">
            <a:avLst/>
          </a:prstGeom>
        </p:spPr>
      </p:pic>
      <p:pic>
        <p:nvPicPr>
          <p:cNvPr id="14" name="Kép 13" descr="4a8efef9744ca671355362d1eff732c7.jpg"/>
          <p:cNvPicPr>
            <a:picLocks noChangeAspect="1"/>
          </p:cNvPicPr>
          <p:nvPr/>
        </p:nvPicPr>
        <p:blipFill>
          <a:blip r:embed="rId3" cstate="print"/>
          <a:stretch>
            <a:fillRect/>
          </a:stretch>
        </p:blipFill>
        <p:spPr>
          <a:xfrm>
            <a:off x="6444208" y="2924944"/>
            <a:ext cx="650251" cy="650251"/>
          </a:xfrm>
          <a:prstGeom prst="rect">
            <a:avLst/>
          </a:prstGeom>
        </p:spPr>
      </p:pic>
      <p:sp>
        <p:nvSpPr>
          <p:cNvPr id="15" name="Szamárfül 14"/>
          <p:cNvSpPr>
            <a:spLocks noChangeAspect="1"/>
          </p:cNvSpPr>
          <p:nvPr/>
        </p:nvSpPr>
        <p:spPr>
          <a:xfrm>
            <a:off x="1187624" y="4221088"/>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2" name="Alak 21"/>
          <p:cNvCxnSpPr>
            <a:stCxn id="5" idx="1"/>
            <a:endCxn id="7" idx="0"/>
          </p:cNvCxnSpPr>
          <p:nvPr/>
        </p:nvCxnSpPr>
        <p:spPr>
          <a:xfrm rot="10800000" flipV="1">
            <a:off x="2843808" y="2204864"/>
            <a:ext cx="1224136"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Alak 23"/>
          <p:cNvCxnSpPr>
            <a:stCxn id="5" idx="3"/>
            <a:endCxn id="12" idx="0"/>
          </p:cNvCxnSpPr>
          <p:nvPr/>
        </p:nvCxnSpPr>
        <p:spPr>
          <a:xfrm>
            <a:off x="5004048" y="2204864"/>
            <a:ext cx="1224136"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Szamárfül 25"/>
          <p:cNvSpPr>
            <a:spLocks noChangeAspect="1"/>
          </p:cNvSpPr>
          <p:nvPr/>
        </p:nvSpPr>
        <p:spPr>
          <a:xfrm>
            <a:off x="2592000" y="4221088"/>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27" name="Kép 26" descr="4a8efef9744ca671355362d1eff732c7.jpg"/>
          <p:cNvPicPr>
            <a:picLocks noChangeAspect="1"/>
          </p:cNvPicPr>
          <p:nvPr/>
        </p:nvPicPr>
        <p:blipFill>
          <a:blip r:embed="rId3" cstate="print"/>
          <a:stretch>
            <a:fillRect/>
          </a:stretch>
        </p:blipFill>
        <p:spPr>
          <a:xfrm>
            <a:off x="683568" y="4221088"/>
            <a:ext cx="650251" cy="650251"/>
          </a:xfrm>
          <a:prstGeom prst="rect">
            <a:avLst/>
          </a:prstGeom>
        </p:spPr>
      </p:pic>
      <p:pic>
        <p:nvPicPr>
          <p:cNvPr id="30" name="Kép 29" descr="4a8efef9744ca671355362d1eff732c7.jpg"/>
          <p:cNvPicPr>
            <a:picLocks noChangeAspect="1"/>
          </p:cNvPicPr>
          <p:nvPr/>
        </p:nvPicPr>
        <p:blipFill>
          <a:blip r:embed="rId3" cstate="print"/>
          <a:stretch>
            <a:fillRect/>
          </a:stretch>
        </p:blipFill>
        <p:spPr>
          <a:xfrm>
            <a:off x="2051720" y="4221088"/>
            <a:ext cx="650251" cy="650251"/>
          </a:xfrm>
          <a:prstGeom prst="rect">
            <a:avLst/>
          </a:prstGeom>
        </p:spPr>
      </p:pic>
      <p:cxnSp>
        <p:nvCxnSpPr>
          <p:cNvPr id="32" name="Alak 31"/>
          <p:cNvCxnSpPr>
            <a:endCxn id="15" idx="0"/>
          </p:cNvCxnSpPr>
          <p:nvPr/>
        </p:nvCxnSpPr>
        <p:spPr>
          <a:xfrm rot="5400000">
            <a:off x="1210522" y="3307882"/>
            <a:ext cx="1152128" cy="674285"/>
          </a:xfrm>
          <a:prstGeom prst="bentConnector3">
            <a:avLst>
              <a:gd name="adj1" fmla="val 17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gyenes összekötő nyíllal 34"/>
          <p:cNvCxnSpPr>
            <a:stCxn id="7" idx="2"/>
            <a:endCxn id="26" idx="0"/>
          </p:cNvCxnSpPr>
          <p:nvPr/>
        </p:nvCxnSpPr>
        <p:spPr>
          <a:xfrm>
            <a:off x="2843808" y="3501008"/>
            <a:ext cx="10011"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Szamárfül 36"/>
          <p:cNvSpPr>
            <a:spLocks noChangeAspect="1"/>
          </p:cNvSpPr>
          <p:nvPr/>
        </p:nvSpPr>
        <p:spPr>
          <a:xfrm>
            <a:off x="7406524" y="4256002"/>
            <a:ext cx="523638" cy="576000"/>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8" name="Kép 37" descr="4a8efef9744ca671355362d1eff732c7.jpg"/>
          <p:cNvPicPr>
            <a:picLocks noChangeAspect="1"/>
          </p:cNvPicPr>
          <p:nvPr/>
        </p:nvPicPr>
        <p:blipFill>
          <a:blip r:embed="rId3" cstate="print"/>
          <a:stretch>
            <a:fillRect/>
          </a:stretch>
        </p:blipFill>
        <p:spPr>
          <a:xfrm>
            <a:off x="7740352" y="4221088"/>
            <a:ext cx="650251" cy="650251"/>
          </a:xfrm>
          <a:prstGeom prst="rect">
            <a:avLst/>
          </a:prstGeom>
        </p:spPr>
      </p:pic>
      <p:cxnSp>
        <p:nvCxnSpPr>
          <p:cNvPr id="41" name="Alak 40"/>
          <p:cNvCxnSpPr>
            <a:endCxn id="37" idx="0"/>
          </p:cNvCxnSpPr>
          <p:nvPr/>
        </p:nvCxnSpPr>
        <p:spPr>
          <a:xfrm rot="16200000" flipH="1">
            <a:off x="6714784" y="3302443"/>
            <a:ext cx="1187040" cy="720077"/>
          </a:xfrm>
          <a:prstGeom prst="bentConnector3">
            <a:avLst>
              <a:gd name="adj1" fmla="val 15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Szamárfül 42"/>
          <p:cNvSpPr>
            <a:spLocks noChangeAspect="1"/>
          </p:cNvSpPr>
          <p:nvPr/>
        </p:nvSpPr>
        <p:spPr>
          <a:xfrm>
            <a:off x="4716016" y="436510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4" name="Szamárfül 43"/>
          <p:cNvSpPr>
            <a:spLocks noChangeAspect="1"/>
          </p:cNvSpPr>
          <p:nvPr/>
        </p:nvSpPr>
        <p:spPr>
          <a:xfrm>
            <a:off x="5292080" y="436510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45" name="Kép 44" descr="4a8efef9744ca671355362d1eff732c7.jpg"/>
          <p:cNvPicPr>
            <a:picLocks noChangeAspect="1"/>
          </p:cNvPicPr>
          <p:nvPr/>
        </p:nvPicPr>
        <p:blipFill>
          <a:blip r:embed="rId3" cstate="print"/>
          <a:stretch>
            <a:fillRect/>
          </a:stretch>
        </p:blipFill>
        <p:spPr>
          <a:xfrm>
            <a:off x="4139952" y="4293096"/>
            <a:ext cx="650251" cy="650251"/>
          </a:xfrm>
          <a:prstGeom prst="rect">
            <a:avLst/>
          </a:prstGeom>
        </p:spPr>
      </p:pic>
      <p:cxnSp>
        <p:nvCxnSpPr>
          <p:cNvPr id="47" name="Alak 46"/>
          <p:cNvCxnSpPr>
            <a:stCxn id="7" idx="3"/>
            <a:endCxn id="43" idx="0"/>
          </p:cNvCxnSpPr>
          <p:nvPr/>
        </p:nvCxnSpPr>
        <p:spPr>
          <a:xfrm>
            <a:off x="3203848" y="3104964"/>
            <a:ext cx="1728192" cy="12601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Alak 48"/>
          <p:cNvCxnSpPr>
            <a:stCxn id="12" idx="1"/>
            <a:endCxn id="44" idx="0"/>
          </p:cNvCxnSpPr>
          <p:nvPr/>
        </p:nvCxnSpPr>
        <p:spPr>
          <a:xfrm rot="10800000" flipV="1">
            <a:off x="5508104" y="3104964"/>
            <a:ext cx="360040" cy="12601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Szamárfül 62"/>
          <p:cNvSpPr>
            <a:spLocks noChangeAspect="1"/>
          </p:cNvSpPr>
          <p:nvPr/>
        </p:nvSpPr>
        <p:spPr>
          <a:xfrm>
            <a:off x="3995936" y="5373216"/>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7" name="Szamárfül 66"/>
          <p:cNvSpPr>
            <a:spLocks noChangeAspect="1"/>
          </p:cNvSpPr>
          <p:nvPr/>
        </p:nvSpPr>
        <p:spPr>
          <a:xfrm>
            <a:off x="3491880" y="544522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8" name="Szamárfül 67"/>
          <p:cNvSpPr>
            <a:spLocks noChangeAspect="1"/>
          </p:cNvSpPr>
          <p:nvPr/>
        </p:nvSpPr>
        <p:spPr>
          <a:xfrm>
            <a:off x="3995936" y="5733256"/>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69" name="Kép 68" descr="4a8efef9744ca671355362d1eff732c7.jpg"/>
          <p:cNvPicPr>
            <a:picLocks noChangeAspect="1"/>
          </p:cNvPicPr>
          <p:nvPr/>
        </p:nvPicPr>
        <p:blipFill>
          <a:blip r:embed="rId3" cstate="print"/>
          <a:stretch>
            <a:fillRect/>
          </a:stretch>
        </p:blipFill>
        <p:spPr>
          <a:xfrm>
            <a:off x="2987824" y="5373216"/>
            <a:ext cx="650251" cy="650251"/>
          </a:xfrm>
          <a:prstGeom prst="rect">
            <a:avLst/>
          </a:prstGeom>
        </p:spPr>
      </p:pic>
      <p:cxnSp>
        <p:nvCxnSpPr>
          <p:cNvPr id="71" name="Alak 70"/>
          <p:cNvCxnSpPr>
            <a:stCxn id="26" idx="3"/>
            <a:endCxn id="67" idx="0"/>
          </p:cNvCxnSpPr>
          <p:nvPr/>
        </p:nvCxnSpPr>
        <p:spPr>
          <a:xfrm>
            <a:off x="3115638" y="4509088"/>
            <a:ext cx="592266" cy="9361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Alak 72"/>
          <p:cNvCxnSpPr>
            <a:stCxn id="43" idx="2"/>
            <a:endCxn id="63" idx="3"/>
          </p:cNvCxnSpPr>
          <p:nvPr/>
        </p:nvCxnSpPr>
        <p:spPr>
          <a:xfrm rot="5400000">
            <a:off x="4246163" y="4806152"/>
            <a:ext cx="651674" cy="720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Alak 74"/>
          <p:cNvCxnSpPr>
            <a:stCxn id="44" idx="2"/>
            <a:endCxn id="68" idx="3"/>
          </p:cNvCxnSpPr>
          <p:nvPr/>
        </p:nvCxnSpPr>
        <p:spPr>
          <a:xfrm rot="5400000">
            <a:off x="4354175" y="4698140"/>
            <a:ext cx="1011714" cy="12961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Szamárfül 77"/>
          <p:cNvSpPr>
            <a:spLocks noChangeAspect="1"/>
          </p:cNvSpPr>
          <p:nvPr/>
        </p:nvSpPr>
        <p:spPr>
          <a:xfrm>
            <a:off x="1907704" y="5661248"/>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79" name="Kép 78" descr="4a8efef9744ca671355362d1eff732c7.jpg"/>
          <p:cNvPicPr>
            <a:picLocks noChangeAspect="1"/>
          </p:cNvPicPr>
          <p:nvPr/>
        </p:nvPicPr>
        <p:blipFill>
          <a:blip r:embed="rId3" cstate="print"/>
          <a:stretch>
            <a:fillRect/>
          </a:stretch>
        </p:blipFill>
        <p:spPr>
          <a:xfrm>
            <a:off x="1403648" y="5373216"/>
            <a:ext cx="650251" cy="650251"/>
          </a:xfrm>
          <a:prstGeom prst="rect">
            <a:avLst/>
          </a:prstGeom>
        </p:spPr>
      </p:pic>
      <p:sp>
        <p:nvSpPr>
          <p:cNvPr id="81" name="Szamárfül 80"/>
          <p:cNvSpPr>
            <a:spLocks noChangeAspect="1"/>
          </p:cNvSpPr>
          <p:nvPr/>
        </p:nvSpPr>
        <p:spPr>
          <a:xfrm>
            <a:off x="6804248" y="5445224"/>
            <a:ext cx="432048" cy="475251"/>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2" name="Kép 81" descr="4a8efef9744ca671355362d1eff732c7.jpg"/>
          <p:cNvPicPr>
            <a:picLocks noChangeAspect="1"/>
          </p:cNvPicPr>
          <p:nvPr/>
        </p:nvPicPr>
        <p:blipFill>
          <a:blip r:embed="rId3" cstate="print"/>
          <a:stretch>
            <a:fillRect/>
          </a:stretch>
        </p:blipFill>
        <p:spPr>
          <a:xfrm>
            <a:off x="6012160" y="5373216"/>
            <a:ext cx="650251" cy="650251"/>
          </a:xfrm>
          <a:prstGeom prst="rect">
            <a:avLst/>
          </a:prstGeom>
        </p:spPr>
      </p:pic>
      <p:cxnSp>
        <p:nvCxnSpPr>
          <p:cNvPr id="84" name="Alak 83"/>
          <p:cNvCxnSpPr>
            <a:stCxn id="37" idx="1"/>
            <a:endCxn id="81" idx="0"/>
          </p:cNvCxnSpPr>
          <p:nvPr/>
        </p:nvCxnSpPr>
        <p:spPr>
          <a:xfrm rot="10800000" flipV="1">
            <a:off x="7020272" y="4544002"/>
            <a:ext cx="386252" cy="9012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Alak 85"/>
          <p:cNvCxnSpPr>
            <a:stCxn id="15" idx="3"/>
            <a:endCxn id="78" idx="0"/>
          </p:cNvCxnSpPr>
          <p:nvPr/>
        </p:nvCxnSpPr>
        <p:spPr>
          <a:xfrm>
            <a:off x="1711262" y="4509088"/>
            <a:ext cx="304454" cy="11521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Szamárfül 89"/>
          <p:cNvSpPr>
            <a:spLocks noChangeAspect="1"/>
          </p:cNvSpPr>
          <p:nvPr/>
        </p:nvSpPr>
        <p:spPr>
          <a:xfrm>
            <a:off x="6552000" y="5688000"/>
            <a:ext cx="216024" cy="237626"/>
          </a:xfrm>
          <a:prstGeom prst="foldedCorner">
            <a:avLst>
              <a:gd name="adj" fmla="val 306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92" name="Szögletes összekötő 91"/>
          <p:cNvCxnSpPr>
            <a:stCxn id="12" idx="2"/>
            <a:endCxn id="90" idx="0"/>
          </p:cNvCxnSpPr>
          <p:nvPr/>
        </p:nvCxnSpPr>
        <p:spPr>
          <a:xfrm rot="16200000" flipH="1">
            <a:off x="5350602" y="4378590"/>
            <a:ext cx="2186992" cy="4318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r>
              <a:rPr lang="hu-HU" sz="3800" dirty="0" smtClean="0"/>
              <a:t>Lekérdezés alapú hozzáférés szabályozás</a:t>
            </a:r>
            <a:endParaRPr lang="hu-HU" sz="3800" dirty="0">
              <a:solidFill>
                <a:schemeClr val="tx1"/>
              </a:solidFill>
              <a:latin typeface="Calibri" pitchFamily="34" charset="0"/>
              <a:cs typeface="Calibri" pitchFamily="34" charset="0"/>
            </a:endParaRPr>
          </a:p>
        </p:txBody>
      </p:sp>
      <p:sp>
        <p:nvSpPr>
          <p:cNvPr id="8" name="Dia számának helye 7"/>
          <p:cNvSpPr>
            <a:spLocks noGrp="1"/>
          </p:cNvSpPr>
          <p:nvPr>
            <p:ph type="sldNum" sz="quarter" idx="12"/>
          </p:nvPr>
        </p:nvSpPr>
        <p:spPr/>
        <p:txBody>
          <a:bodyPr>
            <a:normAutofit fontScale="85000" lnSpcReduction="20000"/>
          </a:bodyPr>
          <a:lstStyle/>
          <a:p>
            <a:fld id="{A833F62F-9CED-488E-8B97-DF9619669EF5}" type="slidenum">
              <a:rPr lang="hu-HU" smtClean="0"/>
              <a:pPr/>
              <a:t>4</a:t>
            </a:fld>
            <a:endParaRPr lang="hu-HU"/>
          </a:p>
        </p:txBody>
      </p:sp>
      <p:sp>
        <p:nvSpPr>
          <p:cNvPr id="14" name="Szövegdoboz 13"/>
          <p:cNvSpPr txBox="1"/>
          <p:nvPr/>
        </p:nvSpPr>
        <p:spPr>
          <a:xfrm>
            <a:off x="1115615" y="4941168"/>
            <a:ext cx="1406475" cy="369332"/>
          </a:xfrm>
          <a:prstGeom prst="rect">
            <a:avLst/>
          </a:prstGeom>
          <a:noFill/>
        </p:spPr>
        <p:txBody>
          <a:bodyPr wrap="none" rtlCol="0">
            <a:spAutoFit/>
          </a:bodyPr>
          <a:lstStyle/>
          <a:p>
            <a:r>
              <a:rPr lang="hu-HU" dirty="0" smtClean="0">
                <a:latin typeface="Calibri" pitchFamily="34" charset="0"/>
                <a:cs typeface="Calibri" pitchFamily="34" charset="0"/>
              </a:rPr>
              <a:t>Teljes modell</a:t>
            </a:r>
            <a:endParaRPr lang="hu-HU" dirty="0">
              <a:latin typeface="Calibri" pitchFamily="34" charset="0"/>
              <a:cs typeface="Calibri" pitchFamily="34" charset="0"/>
            </a:endParaRPr>
          </a:p>
        </p:txBody>
      </p:sp>
      <p:sp>
        <p:nvSpPr>
          <p:cNvPr id="23" name="Szövegdoboz 22"/>
          <p:cNvSpPr txBox="1"/>
          <p:nvPr/>
        </p:nvSpPr>
        <p:spPr>
          <a:xfrm>
            <a:off x="5508104" y="4869160"/>
            <a:ext cx="2520280" cy="646331"/>
          </a:xfrm>
          <a:prstGeom prst="rect">
            <a:avLst/>
          </a:prstGeom>
          <a:noFill/>
        </p:spPr>
        <p:txBody>
          <a:bodyPr wrap="square" rtlCol="0">
            <a:spAutoFit/>
          </a:bodyPr>
          <a:lstStyle/>
          <a:p>
            <a:pPr algn="ctr"/>
            <a:r>
              <a:rPr lang="hu-HU" dirty="0" smtClean="0">
                <a:latin typeface="Calibri" pitchFamily="34" charset="0"/>
                <a:cs typeface="Calibri" pitchFamily="34" charset="0"/>
              </a:rPr>
              <a:t>Felhasználó számára látható modell</a:t>
            </a:r>
            <a:endParaRPr lang="hu-HU" dirty="0">
              <a:latin typeface="Calibri" pitchFamily="34" charset="0"/>
              <a:cs typeface="Calibri" pitchFamily="34" charset="0"/>
            </a:endParaRPr>
          </a:p>
        </p:txBody>
      </p:sp>
      <p:grpSp>
        <p:nvGrpSpPr>
          <p:cNvPr id="34" name="Csoportba foglalás 33"/>
          <p:cNvGrpSpPr/>
          <p:nvPr/>
        </p:nvGrpSpPr>
        <p:grpSpPr>
          <a:xfrm>
            <a:off x="3028473" y="2204864"/>
            <a:ext cx="2448272" cy="369332"/>
            <a:chOff x="3059832" y="1988840"/>
            <a:chExt cx="2448272" cy="369332"/>
          </a:xfrm>
        </p:grpSpPr>
        <p:cxnSp>
          <p:nvCxnSpPr>
            <p:cNvPr id="25" name="Egyenes összekötő nyíllal 24"/>
            <p:cNvCxnSpPr/>
            <p:nvPr/>
          </p:nvCxnSpPr>
          <p:spPr>
            <a:xfrm>
              <a:off x="3059832" y="2348880"/>
              <a:ext cx="2448272"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Szövegdoboz 26"/>
            <p:cNvSpPr txBox="1"/>
            <p:nvPr/>
          </p:nvSpPr>
          <p:spPr>
            <a:xfrm>
              <a:off x="3995936" y="1988840"/>
              <a:ext cx="564578" cy="369332"/>
            </a:xfrm>
            <a:prstGeom prst="rect">
              <a:avLst/>
            </a:prstGeom>
            <a:noFill/>
          </p:spPr>
          <p:txBody>
            <a:bodyPr wrap="none" rtlCol="0">
              <a:spAutoFit/>
            </a:bodyPr>
            <a:lstStyle/>
            <a:p>
              <a:r>
                <a:rPr lang="hu-HU" dirty="0" smtClean="0">
                  <a:latin typeface="Calibri" pitchFamily="34" charset="0"/>
                  <a:cs typeface="Calibri" pitchFamily="34" charset="0"/>
                </a:rPr>
                <a:t>GET</a:t>
              </a:r>
              <a:endParaRPr lang="hu-HU" dirty="0">
                <a:latin typeface="Calibri" pitchFamily="34" charset="0"/>
                <a:cs typeface="Calibri" pitchFamily="34" charset="0"/>
              </a:endParaRPr>
            </a:p>
          </p:txBody>
        </p:sp>
      </p:grpSp>
      <p:grpSp>
        <p:nvGrpSpPr>
          <p:cNvPr id="35" name="Csoportba foglalás 34"/>
          <p:cNvGrpSpPr/>
          <p:nvPr/>
        </p:nvGrpSpPr>
        <p:grpSpPr>
          <a:xfrm>
            <a:off x="3028473" y="3573016"/>
            <a:ext cx="2448272" cy="369332"/>
            <a:chOff x="3059832" y="4653136"/>
            <a:chExt cx="2448272" cy="369332"/>
          </a:xfrm>
        </p:grpSpPr>
        <p:cxnSp>
          <p:nvCxnSpPr>
            <p:cNvPr id="26" name="Egyenes összekötő nyíllal 25"/>
            <p:cNvCxnSpPr/>
            <p:nvPr/>
          </p:nvCxnSpPr>
          <p:spPr>
            <a:xfrm>
              <a:off x="3059832" y="5013176"/>
              <a:ext cx="2448272" cy="0"/>
            </a:xfrm>
            <a:prstGeom prst="straightConnector1">
              <a:avLst/>
            </a:prstGeom>
            <a:ln w="28575">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Szövegdoboz 27"/>
            <p:cNvSpPr txBox="1"/>
            <p:nvPr/>
          </p:nvSpPr>
          <p:spPr>
            <a:xfrm>
              <a:off x="3779912" y="4653136"/>
              <a:ext cx="1060803" cy="369332"/>
            </a:xfrm>
            <a:prstGeom prst="rect">
              <a:avLst/>
            </a:prstGeom>
            <a:noFill/>
          </p:spPr>
          <p:txBody>
            <a:bodyPr wrap="none" rtlCol="0">
              <a:spAutoFit/>
            </a:bodyPr>
            <a:lstStyle/>
            <a:p>
              <a:r>
                <a:rPr lang="hu-HU" dirty="0" smtClean="0">
                  <a:latin typeface="Calibri" pitchFamily="34" charset="0"/>
                  <a:cs typeface="Calibri" pitchFamily="34" charset="0"/>
                </a:rPr>
                <a:t>PUTBACK</a:t>
              </a:r>
              <a:endParaRPr lang="hu-HU" dirty="0">
                <a:latin typeface="Calibri" pitchFamily="34" charset="0"/>
                <a:cs typeface="Calibri" pitchFamily="34" charset="0"/>
              </a:endParaRPr>
            </a:p>
          </p:txBody>
        </p:sp>
      </p:grpSp>
      <p:grpSp>
        <p:nvGrpSpPr>
          <p:cNvPr id="36" name="Csoportba foglalás 35"/>
          <p:cNvGrpSpPr/>
          <p:nvPr/>
        </p:nvGrpSpPr>
        <p:grpSpPr>
          <a:xfrm>
            <a:off x="7853009" y="2420888"/>
            <a:ext cx="657365" cy="1584000"/>
            <a:chOff x="8172400" y="2348880"/>
            <a:chExt cx="657365" cy="2520000"/>
          </a:xfrm>
        </p:grpSpPr>
        <p:cxnSp>
          <p:nvCxnSpPr>
            <p:cNvPr id="79" name="Szögletes összekötő 78"/>
            <p:cNvCxnSpPr/>
            <p:nvPr/>
          </p:nvCxnSpPr>
          <p:spPr>
            <a:xfrm>
              <a:off x="8172400" y="2348880"/>
              <a:ext cx="12700" cy="2520000"/>
            </a:xfrm>
            <a:prstGeom prst="bentConnector3">
              <a:avLst>
                <a:gd name="adj1" fmla="val 1800000"/>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Szövegdoboz 80"/>
            <p:cNvSpPr txBox="1"/>
            <p:nvPr/>
          </p:nvSpPr>
          <p:spPr>
            <a:xfrm rot="5400000">
              <a:off x="7887424" y="3101905"/>
              <a:ext cx="1515349" cy="369332"/>
            </a:xfrm>
            <a:prstGeom prst="rect">
              <a:avLst/>
            </a:prstGeom>
            <a:noFill/>
          </p:spPr>
          <p:txBody>
            <a:bodyPr wrap="none" rtlCol="0">
              <a:spAutoFit/>
            </a:bodyPr>
            <a:lstStyle/>
            <a:p>
              <a:r>
                <a:rPr lang="hu-HU" dirty="0" smtClean="0">
                  <a:latin typeface="Calibri" pitchFamily="34" charset="0"/>
                  <a:cs typeface="Calibri" pitchFamily="34" charset="0"/>
                </a:rPr>
                <a:t>MODIFY</a:t>
              </a:r>
              <a:endParaRPr lang="hu-HU" dirty="0">
                <a:latin typeface="Calibri" pitchFamily="34" charset="0"/>
                <a:cs typeface="Calibri" pitchFamily="34" charset="0"/>
              </a:endParaRPr>
            </a:p>
          </p:txBody>
        </p:sp>
      </p:grpSp>
      <p:grpSp>
        <p:nvGrpSpPr>
          <p:cNvPr id="86" name="Csoportba foglalás 85"/>
          <p:cNvGrpSpPr>
            <a:grpSpLocks noChangeAspect="1"/>
          </p:cNvGrpSpPr>
          <p:nvPr/>
        </p:nvGrpSpPr>
        <p:grpSpPr>
          <a:xfrm>
            <a:off x="899591" y="1772816"/>
            <a:ext cx="1878261" cy="1440000"/>
            <a:chOff x="611560" y="1844824"/>
            <a:chExt cx="2160240" cy="1656184"/>
          </a:xfrm>
        </p:grpSpPr>
        <p:grpSp>
          <p:nvGrpSpPr>
            <p:cNvPr id="20" name="Csoportba foglalás 19"/>
            <p:cNvGrpSpPr/>
            <p:nvPr/>
          </p:nvGrpSpPr>
          <p:grpSpPr>
            <a:xfrm>
              <a:off x="611560" y="1844824"/>
              <a:ext cx="2160240" cy="1656184"/>
              <a:chOff x="899592" y="1700808"/>
              <a:chExt cx="2160240" cy="1656184"/>
            </a:xfrm>
          </p:grpSpPr>
          <p:pic>
            <p:nvPicPr>
              <p:cNvPr id="10" name="Kép 9" descr="startmodel.JPG"/>
              <p:cNvPicPr>
                <a:picLocks noChangeAspect="1"/>
              </p:cNvPicPr>
              <p:nvPr/>
            </p:nvPicPr>
            <p:blipFill>
              <a:blip r:embed="rId3" cstate="print"/>
              <a:stretch>
                <a:fillRect/>
              </a:stretch>
            </p:blipFill>
            <p:spPr>
              <a:xfrm>
                <a:off x="1043608" y="1916833"/>
                <a:ext cx="1837014" cy="1296143"/>
              </a:xfrm>
              <a:prstGeom prst="rect">
                <a:avLst/>
              </a:prstGeom>
            </p:spPr>
          </p:pic>
          <p:sp>
            <p:nvSpPr>
              <p:cNvPr id="16" name="Keret 15"/>
              <p:cNvSpPr/>
              <p:nvPr/>
            </p:nvSpPr>
            <p:spPr>
              <a:xfrm>
                <a:off x="899592" y="1700808"/>
                <a:ext cx="2160240" cy="1656184"/>
              </a:xfrm>
              <a:prstGeom prst="frame">
                <a:avLst>
                  <a:gd name="adj1" fmla="val 1879"/>
                </a:avLst>
              </a:prstGeom>
              <a:solidFill>
                <a:srgbClr val="EDBF3F"/>
              </a:solidFill>
              <a:ln>
                <a:solidFill>
                  <a:srgbClr val="EDB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2" name="Szövegdoboz 81"/>
            <p:cNvSpPr txBox="1"/>
            <p:nvPr/>
          </p:nvSpPr>
          <p:spPr>
            <a:xfrm>
              <a:off x="683568" y="1916832"/>
              <a:ext cx="311304" cy="369332"/>
            </a:xfrm>
            <a:prstGeom prst="rect">
              <a:avLst/>
            </a:prstGeom>
            <a:noFill/>
          </p:spPr>
          <p:txBody>
            <a:bodyPr wrap="none" rtlCol="0">
              <a:spAutoFit/>
            </a:bodyPr>
            <a:lstStyle/>
            <a:p>
              <a:r>
                <a:rPr lang="hu-HU" dirty="0" smtClean="0"/>
                <a:t>1</a:t>
              </a:r>
              <a:endParaRPr lang="hu-HU" dirty="0"/>
            </a:p>
          </p:txBody>
        </p:sp>
      </p:grpSp>
      <p:grpSp>
        <p:nvGrpSpPr>
          <p:cNvPr id="87" name="Csoportba foglalás 86"/>
          <p:cNvGrpSpPr>
            <a:grpSpLocks noChangeAspect="1"/>
          </p:cNvGrpSpPr>
          <p:nvPr/>
        </p:nvGrpSpPr>
        <p:grpSpPr>
          <a:xfrm>
            <a:off x="5796136" y="1772816"/>
            <a:ext cx="1878261" cy="1440000"/>
            <a:chOff x="5868144" y="1844824"/>
            <a:chExt cx="2160240" cy="1656184"/>
          </a:xfrm>
        </p:grpSpPr>
        <p:grpSp>
          <p:nvGrpSpPr>
            <p:cNvPr id="21" name="Csoportba foglalás 20"/>
            <p:cNvGrpSpPr/>
            <p:nvPr/>
          </p:nvGrpSpPr>
          <p:grpSpPr>
            <a:xfrm>
              <a:off x="5868144" y="1844824"/>
              <a:ext cx="2160240" cy="1656184"/>
              <a:chOff x="6300192" y="1700808"/>
              <a:chExt cx="2160240" cy="1656184"/>
            </a:xfrm>
          </p:grpSpPr>
          <p:pic>
            <p:nvPicPr>
              <p:cNvPr id="11" name="Kép 10" descr="startusermodel.JPG"/>
              <p:cNvPicPr>
                <a:picLocks noChangeAspect="1"/>
              </p:cNvPicPr>
              <p:nvPr/>
            </p:nvPicPr>
            <p:blipFill>
              <a:blip r:embed="rId4" cstate="print"/>
              <a:stretch>
                <a:fillRect/>
              </a:stretch>
            </p:blipFill>
            <p:spPr>
              <a:xfrm>
                <a:off x="6444208" y="1844824"/>
                <a:ext cx="1738313" cy="1347788"/>
              </a:xfrm>
              <a:prstGeom prst="rect">
                <a:avLst/>
              </a:prstGeom>
            </p:spPr>
          </p:pic>
          <p:sp>
            <p:nvSpPr>
              <p:cNvPr id="18" name="Keret 17"/>
              <p:cNvSpPr/>
              <p:nvPr/>
            </p:nvSpPr>
            <p:spPr>
              <a:xfrm>
                <a:off x="6300192" y="1700808"/>
                <a:ext cx="2160240" cy="1656184"/>
              </a:xfrm>
              <a:prstGeom prst="frame">
                <a:avLst>
                  <a:gd name="adj1" fmla="val 1879"/>
                </a:avLst>
              </a:prstGeom>
              <a:solidFill>
                <a:srgbClr val="769CB6"/>
              </a:solidFill>
              <a:ln>
                <a:solidFill>
                  <a:srgbClr val="769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3" name="Szövegdoboz 82"/>
            <p:cNvSpPr txBox="1"/>
            <p:nvPr/>
          </p:nvSpPr>
          <p:spPr>
            <a:xfrm>
              <a:off x="5940152" y="1916832"/>
              <a:ext cx="311304" cy="369332"/>
            </a:xfrm>
            <a:prstGeom prst="rect">
              <a:avLst/>
            </a:prstGeom>
            <a:noFill/>
          </p:spPr>
          <p:txBody>
            <a:bodyPr wrap="none" rtlCol="0">
              <a:spAutoFit/>
            </a:bodyPr>
            <a:lstStyle/>
            <a:p>
              <a:r>
                <a:rPr lang="hu-HU" dirty="0" smtClean="0"/>
                <a:t>2</a:t>
              </a:r>
              <a:endParaRPr lang="hu-HU" dirty="0"/>
            </a:p>
          </p:txBody>
        </p:sp>
      </p:grpSp>
      <p:grpSp>
        <p:nvGrpSpPr>
          <p:cNvPr id="88" name="Csoportba foglalás 87"/>
          <p:cNvGrpSpPr>
            <a:grpSpLocks noChangeAspect="1"/>
          </p:cNvGrpSpPr>
          <p:nvPr/>
        </p:nvGrpSpPr>
        <p:grpSpPr>
          <a:xfrm>
            <a:off x="5796135" y="3356992"/>
            <a:ext cx="1878261" cy="1440000"/>
            <a:chOff x="5868144" y="3717032"/>
            <a:chExt cx="2160240" cy="1656184"/>
          </a:xfrm>
        </p:grpSpPr>
        <p:grpSp>
          <p:nvGrpSpPr>
            <p:cNvPr id="22" name="Csoportba foglalás 21"/>
            <p:cNvGrpSpPr/>
            <p:nvPr/>
          </p:nvGrpSpPr>
          <p:grpSpPr>
            <a:xfrm>
              <a:off x="5868144" y="3717032"/>
              <a:ext cx="2160240" cy="1656184"/>
              <a:chOff x="6372200" y="3789040"/>
              <a:chExt cx="2160240" cy="1656184"/>
            </a:xfrm>
          </p:grpSpPr>
          <p:pic>
            <p:nvPicPr>
              <p:cNvPr id="12" name="Kép 11" descr="endusermodel.JPG"/>
              <p:cNvPicPr>
                <a:picLocks noChangeAspect="1"/>
              </p:cNvPicPr>
              <p:nvPr/>
            </p:nvPicPr>
            <p:blipFill>
              <a:blip r:embed="rId5" cstate="print"/>
              <a:stretch>
                <a:fillRect/>
              </a:stretch>
            </p:blipFill>
            <p:spPr>
              <a:xfrm>
                <a:off x="6516216" y="3861048"/>
                <a:ext cx="1890476" cy="1440160"/>
              </a:xfrm>
              <a:prstGeom prst="rect">
                <a:avLst/>
              </a:prstGeom>
            </p:spPr>
          </p:pic>
          <p:sp>
            <p:nvSpPr>
              <p:cNvPr id="17" name="Keret 16"/>
              <p:cNvSpPr/>
              <p:nvPr/>
            </p:nvSpPr>
            <p:spPr>
              <a:xfrm>
                <a:off x="6372200" y="3789040"/>
                <a:ext cx="2160240" cy="1656184"/>
              </a:xfrm>
              <a:prstGeom prst="frame">
                <a:avLst>
                  <a:gd name="adj1" fmla="val 1879"/>
                </a:avLst>
              </a:prstGeom>
              <a:solidFill>
                <a:srgbClr val="769CB6"/>
              </a:solidFill>
              <a:ln>
                <a:solidFill>
                  <a:srgbClr val="769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4" name="Szövegdoboz 83"/>
            <p:cNvSpPr txBox="1"/>
            <p:nvPr/>
          </p:nvSpPr>
          <p:spPr>
            <a:xfrm>
              <a:off x="5940152" y="3789040"/>
              <a:ext cx="311304" cy="369332"/>
            </a:xfrm>
            <a:prstGeom prst="rect">
              <a:avLst/>
            </a:prstGeom>
            <a:noFill/>
          </p:spPr>
          <p:txBody>
            <a:bodyPr wrap="none" rtlCol="0">
              <a:spAutoFit/>
            </a:bodyPr>
            <a:lstStyle/>
            <a:p>
              <a:r>
                <a:rPr lang="hu-HU" dirty="0" smtClean="0"/>
                <a:t>3</a:t>
              </a:r>
              <a:endParaRPr lang="hu-HU" dirty="0"/>
            </a:p>
          </p:txBody>
        </p:sp>
      </p:grpSp>
      <p:grpSp>
        <p:nvGrpSpPr>
          <p:cNvPr id="89" name="Csoportba foglalás 88"/>
          <p:cNvGrpSpPr>
            <a:grpSpLocks noChangeAspect="1"/>
          </p:cNvGrpSpPr>
          <p:nvPr/>
        </p:nvGrpSpPr>
        <p:grpSpPr>
          <a:xfrm>
            <a:off x="899591" y="3356992"/>
            <a:ext cx="1878261" cy="1440000"/>
            <a:chOff x="611560" y="3717032"/>
            <a:chExt cx="2160240" cy="1656184"/>
          </a:xfrm>
        </p:grpSpPr>
        <p:grpSp>
          <p:nvGrpSpPr>
            <p:cNvPr id="19" name="Csoportba foglalás 18"/>
            <p:cNvGrpSpPr/>
            <p:nvPr/>
          </p:nvGrpSpPr>
          <p:grpSpPr>
            <a:xfrm>
              <a:off x="611560" y="3717032"/>
              <a:ext cx="2160240" cy="1656184"/>
              <a:chOff x="611560" y="3789040"/>
              <a:chExt cx="2160240" cy="1656184"/>
            </a:xfrm>
            <a:solidFill>
              <a:srgbClr val="EDBF3F"/>
            </a:solidFill>
          </p:grpSpPr>
          <p:pic>
            <p:nvPicPr>
              <p:cNvPr id="13" name="Kép 12" descr="endmodel.JPG"/>
              <p:cNvPicPr>
                <a:picLocks noChangeAspect="1"/>
              </p:cNvPicPr>
              <p:nvPr/>
            </p:nvPicPr>
            <p:blipFill>
              <a:blip r:embed="rId6" cstate="print"/>
              <a:stretch>
                <a:fillRect/>
              </a:stretch>
            </p:blipFill>
            <p:spPr>
              <a:xfrm>
                <a:off x="683568" y="3861048"/>
                <a:ext cx="2066925" cy="1524000"/>
              </a:xfrm>
              <a:prstGeom prst="rect">
                <a:avLst/>
              </a:prstGeom>
              <a:grpFill/>
              <a:ln>
                <a:solidFill>
                  <a:srgbClr val="EDBF3F"/>
                </a:solidFill>
              </a:ln>
            </p:spPr>
          </p:pic>
          <p:sp>
            <p:nvSpPr>
              <p:cNvPr id="15" name="Keret 14"/>
              <p:cNvSpPr/>
              <p:nvPr/>
            </p:nvSpPr>
            <p:spPr>
              <a:xfrm>
                <a:off x="611560" y="3789040"/>
                <a:ext cx="2160240" cy="1656184"/>
              </a:xfrm>
              <a:prstGeom prst="frame">
                <a:avLst>
                  <a:gd name="adj1" fmla="val 1879"/>
                </a:avLst>
              </a:prstGeom>
              <a:grpFill/>
              <a:ln>
                <a:solidFill>
                  <a:srgbClr val="EDB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sp>
          <p:nvSpPr>
            <p:cNvPr id="85" name="Szövegdoboz 84"/>
            <p:cNvSpPr txBox="1"/>
            <p:nvPr/>
          </p:nvSpPr>
          <p:spPr>
            <a:xfrm>
              <a:off x="683568" y="3789040"/>
              <a:ext cx="311304" cy="369332"/>
            </a:xfrm>
            <a:prstGeom prst="rect">
              <a:avLst/>
            </a:prstGeom>
            <a:noFill/>
          </p:spPr>
          <p:txBody>
            <a:bodyPr wrap="none" rtlCol="0">
              <a:spAutoFit/>
            </a:bodyPr>
            <a:lstStyle/>
            <a:p>
              <a:r>
                <a:rPr lang="hu-HU" dirty="0" smtClean="0"/>
                <a:t>4</a:t>
              </a:r>
              <a:endParaRPr lang="hu-HU" dirty="0"/>
            </a:p>
          </p:txBody>
        </p:sp>
      </p:grpSp>
      <p:sp>
        <p:nvSpPr>
          <p:cNvPr id="33" name="Szövegdoboz 32"/>
          <p:cNvSpPr txBox="1"/>
          <p:nvPr/>
        </p:nvSpPr>
        <p:spPr>
          <a:xfrm>
            <a:off x="179512" y="5733256"/>
            <a:ext cx="8712968" cy="553998"/>
          </a:xfrm>
          <a:prstGeom prst="rect">
            <a:avLst/>
          </a:prstGeom>
          <a:noFill/>
        </p:spPr>
        <p:txBody>
          <a:bodyPr wrap="square" rtlCol="0">
            <a:spAutoFit/>
          </a:bodyPr>
          <a:lstStyle/>
          <a:p>
            <a:r>
              <a:rPr lang="hu-HU" sz="1500" dirty="0" err="1" smtClean="0">
                <a:latin typeface="Calibri" pitchFamily="34" charset="0"/>
                <a:cs typeface="Calibri" pitchFamily="34" charset="0"/>
              </a:rPr>
              <a:t>Gabor</a:t>
            </a:r>
            <a:r>
              <a:rPr lang="hu-HU" sz="1500" dirty="0" smtClean="0">
                <a:latin typeface="Calibri" pitchFamily="34" charset="0"/>
                <a:cs typeface="Calibri" pitchFamily="34" charset="0"/>
              </a:rPr>
              <a:t> Bergmann, Csaba Debreceni, </a:t>
            </a:r>
            <a:r>
              <a:rPr lang="hu-HU" sz="1500" dirty="0" err="1" smtClean="0">
                <a:latin typeface="Calibri" pitchFamily="34" charset="0"/>
                <a:cs typeface="Calibri" pitchFamily="34" charset="0"/>
              </a:rPr>
              <a:t>Istvan</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Rath</a:t>
            </a:r>
            <a:r>
              <a:rPr lang="hu-HU" sz="1500" dirty="0" smtClean="0">
                <a:latin typeface="Calibri" pitchFamily="34" charset="0"/>
                <a:cs typeface="Calibri" pitchFamily="34" charset="0"/>
              </a:rPr>
              <a:t>, and </a:t>
            </a:r>
            <a:r>
              <a:rPr lang="en-US" sz="1500" dirty="0" smtClean="0">
                <a:latin typeface="Calibri" pitchFamily="34" charset="0"/>
                <a:cs typeface="Calibri" pitchFamily="34" charset="0"/>
              </a:rPr>
              <a:t>Daniel Varro</a:t>
            </a:r>
            <a:r>
              <a:rPr lang="hu-HU" sz="1500" dirty="0" smtClean="0">
                <a:latin typeface="Calibri" pitchFamily="34" charset="0"/>
                <a:cs typeface="Calibri" pitchFamily="34" charset="0"/>
              </a:rPr>
              <a:t>:</a:t>
            </a:r>
            <a:r>
              <a:rPr lang="en-US" sz="1500" dirty="0" smtClean="0">
                <a:latin typeface="Calibri" pitchFamily="34" charset="0"/>
                <a:cs typeface="Calibri" pitchFamily="34" charset="0"/>
              </a:rPr>
              <a:t> Query-based Access</a:t>
            </a:r>
            <a:r>
              <a:rPr lang="hu-HU" sz="1500" dirty="0" smtClean="0">
                <a:latin typeface="Calibri" pitchFamily="34" charset="0"/>
                <a:cs typeface="Calibri" pitchFamily="34" charset="0"/>
              </a:rPr>
              <a:t> </a:t>
            </a:r>
            <a:r>
              <a:rPr lang="en-US" sz="1500" dirty="0" smtClean="0">
                <a:latin typeface="Calibri" pitchFamily="34" charset="0"/>
                <a:cs typeface="Calibri" pitchFamily="34" charset="0"/>
              </a:rPr>
              <a:t>Control for Secure</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Collaborative</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Modeling</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using</a:t>
            </a:r>
            <a:r>
              <a:rPr lang="hu-HU" sz="1500" dirty="0" smtClean="0">
                <a:latin typeface="Calibri" pitchFamily="34" charset="0"/>
                <a:cs typeface="Calibri" pitchFamily="34" charset="0"/>
              </a:rPr>
              <a:t> </a:t>
            </a:r>
            <a:r>
              <a:rPr lang="hu-HU" sz="1500" dirty="0" err="1" smtClean="0">
                <a:latin typeface="Calibri" pitchFamily="34" charset="0"/>
                <a:cs typeface="Calibri" pitchFamily="34" charset="0"/>
              </a:rPr>
              <a:t>Bidirectional</a:t>
            </a:r>
            <a:r>
              <a:rPr lang="hu-HU" sz="1500" dirty="0" smtClean="0">
                <a:latin typeface="Calibri" pitchFamily="34" charset="0"/>
                <a:cs typeface="Calibri" pitchFamily="34" charset="0"/>
              </a:rPr>
              <a:t> </a:t>
            </a:r>
            <a:r>
              <a:rPr lang="en-US" sz="1500" dirty="0" smtClean="0">
                <a:latin typeface="Calibri" pitchFamily="34" charset="0"/>
                <a:cs typeface="Calibri" pitchFamily="34" charset="0"/>
              </a:rPr>
              <a:t>Transformations</a:t>
            </a:r>
            <a:r>
              <a:rPr lang="hu-HU" sz="1500" dirty="0" smtClean="0">
                <a:latin typeface="Calibri" pitchFamily="34" charset="0"/>
                <a:cs typeface="Calibri" pitchFamily="34" charset="0"/>
              </a:rPr>
              <a:t>, 2016.</a:t>
            </a:r>
            <a:endParaRPr lang="hu-HU" sz="1500" dirty="0">
              <a:latin typeface="Calibri" pitchFamily="34" charset="0"/>
              <a:cs typeface="Calibri" pitchFamily="34" charset="0"/>
            </a:endParaRPr>
          </a:p>
        </p:txBody>
      </p:sp>
      <p:sp>
        <p:nvSpPr>
          <p:cNvPr id="38" name="Ellipszis 37"/>
          <p:cNvSpPr/>
          <p:nvPr/>
        </p:nvSpPr>
        <p:spPr>
          <a:xfrm>
            <a:off x="3388513" y="1988840"/>
            <a:ext cx="1800200" cy="2808312"/>
          </a:xfrm>
          <a:prstGeom prst="ellipse">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9" name="Szövegdoboz 38"/>
          <p:cNvSpPr txBox="1"/>
          <p:nvPr/>
        </p:nvSpPr>
        <p:spPr>
          <a:xfrm>
            <a:off x="3900829" y="4752000"/>
            <a:ext cx="822661" cy="369332"/>
          </a:xfrm>
          <a:prstGeom prst="rect">
            <a:avLst/>
          </a:prstGeom>
          <a:noFill/>
        </p:spPr>
        <p:txBody>
          <a:bodyPr wrap="none" rtlCol="0">
            <a:spAutoFit/>
          </a:bodyPr>
          <a:lstStyle/>
          <a:p>
            <a:pPr algn="ctr"/>
            <a:r>
              <a:rPr lang="hu-HU" dirty="0" smtClean="0">
                <a:latin typeface="Calibri" pitchFamily="34" charset="0"/>
                <a:cs typeface="Calibri" pitchFamily="34" charset="0"/>
              </a:rPr>
              <a:t>Lencse</a:t>
            </a:r>
          </a:p>
        </p:txBody>
      </p:sp>
      <p:sp>
        <p:nvSpPr>
          <p:cNvPr id="40" name="Szövegdoboz 39"/>
          <p:cNvSpPr txBox="1"/>
          <p:nvPr/>
        </p:nvSpPr>
        <p:spPr>
          <a:xfrm>
            <a:off x="3131840" y="1628800"/>
            <a:ext cx="2202912" cy="360000"/>
          </a:xfrm>
          <a:prstGeom prst="rect">
            <a:avLst/>
          </a:prstGeom>
          <a:noFill/>
        </p:spPr>
        <p:txBody>
          <a:bodyPr wrap="square" rtlCol="0">
            <a:spAutoFit/>
          </a:bodyPr>
          <a:lstStyle/>
          <a:p>
            <a:r>
              <a:rPr lang="hu-HU" dirty="0" smtClean="0">
                <a:latin typeface="Calibri" pitchFamily="34" charset="0"/>
                <a:cs typeface="Calibri" pitchFamily="34" charset="0"/>
              </a:rPr>
              <a:t>Hozzáférési szabályok</a:t>
            </a:r>
          </a:p>
          <a:p>
            <a:endParaRPr lang="hu-H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Motivációs példa</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5</a:t>
            </a:fld>
            <a:endParaRPr lang="hu-HU"/>
          </a:p>
        </p:txBody>
      </p:sp>
      <p:pic>
        <p:nvPicPr>
          <p:cNvPr id="5" name="Kép 4" descr="freshmanCamp.jpg"/>
          <p:cNvPicPr>
            <a:picLocks noChangeAspect="1"/>
          </p:cNvPicPr>
          <p:nvPr/>
        </p:nvPicPr>
        <p:blipFill>
          <a:blip r:embed="rId3" cstate="print"/>
          <a:stretch>
            <a:fillRect/>
          </a:stretch>
        </p:blipFill>
        <p:spPr>
          <a:xfrm>
            <a:off x="1547664" y="1571388"/>
            <a:ext cx="6048672" cy="45848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Gólyatábor példánymodellje</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6</a:t>
            </a:fld>
            <a:endParaRPr lang="hu-HU"/>
          </a:p>
        </p:txBody>
      </p:sp>
      <p:pic>
        <p:nvPicPr>
          <p:cNvPr id="5" name="Tartalom helye 4" descr="instance.jpg"/>
          <p:cNvPicPr>
            <a:picLocks noGrp="1" noChangeAspect="1"/>
          </p:cNvPicPr>
          <p:nvPr>
            <p:ph sz="quarter" idx="1"/>
          </p:nvPr>
        </p:nvPicPr>
        <p:blipFill>
          <a:blip r:embed="rId3" cstate="print"/>
          <a:stretch>
            <a:fillRect/>
          </a:stretch>
        </p:blipFill>
        <p:spPr>
          <a:xfrm>
            <a:off x="654232" y="1600200"/>
            <a:ext cx="7835537" cy="4495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Hozzáférési szabály</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7</a:t>
            </a:fld>
            <a:endParaRPr lang="hu-HU"/>
          </a:p>
        </p:txBody>
      </p:sp>
      <p:sp>
        <p:nvSpPr>
          <p:cNvPr id="6" name="Szövegdoboz 5"/>
          <p:cNvSpPr txBox="1"/>
          <p:nvPr/>
        </p:nvSpPr>
        <p:spPr>
          <a:xfrm>
            <a:off x="467544" y="2636912"/>
            <a:ext cx="8208912" cy="523220"/>
          </a:xfrm>
          <a:prstGeom prst="rect">
            <a:avLst/>
          </a:prstGeom>
          <a:noFill/>
          <a:ln>
            <a:noFill/>
          </a:ln>
        </p:spPr>
        <p:txBody>
          <a:bodyPr wrap="square" rtlCol="0">
            <a:spAutoFit/>
          </a:bodyPr>
          <a:lstStyle/>
          <a:p>
            <a:r>
              <a:rPr lang="hu-HU" sz="2800" dirty="0" smtClean="0">
                <a:latin typeface="Calibri" pitchFamily="34" charset="0"/>
                <a:cs typeface="Calibri" pitchFamily="34" charset="0"/>
              </a:rPr>
              <a:t>Szabály</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felhasználó</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gráf</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minta</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jogosultság</a:t>
            </a:r>
            <a:endParaRPr lang="hu-HU" sz="2800" dirty="0">
              <a:latin typeface="Calibri" pitchFamily="34" charset="0"/>
              <a:cs typeface="Calibri" pitchFamily="34" charset="0"/>
            </a:endParaRPr>
          </a:p>
        </p:txBody>
      </p:sp>
      <p:grpSp>
        <p:nvGrpSpPr>
          <p:cNvPr id="16" name="Csoportba foglalás 15"/>
          <p:cNvGrpSpPr/>
          <p:nvPr/>
        </p:nvGrpSpPr>
        <p:grpSpPr>
          <a:xfrm>
            <a:off x="2483768" y="3717032"/>
            <a:ext cx="4176464" cy="1944216"/>
            <a:chOff x="2411760" y="3933056"/>
            <a:chExt cx="4176464" cy="1944216"/>
          </a:xfrm>
        </p:grpSpPr>
        <p:sp>
          <p:nvSpPr>
            <p:cNvPr id="13" name="Rectangle 12"/>
            <p:cNvSpPr/>
            <p:nvPr/>
          </p:nvSpPr>
          <p:spPr>
            <a:xfrm>
              <a:off x="2411760" y="3933056"/>
              <a:ext cx="41764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pattern </a:t>
              </a:r>
              <a:r>
                <a:rPr lang="hu-HU" dirty="0" err="1" smtClean="0"/>
                <a:t>cardSeniors</a:t>
              </a:r>
              <a:r>
                <a:rPr lang="en-US" dirty="0" smtClean="0"/>
                <a:t> (</a:t>
              </a:r>
              <a:r>
                <a:rPr lang="hu-HU" dirty="0" err="1" smtClean="0"/>
                <a:t>cardSenior</a:t>
              </a:r>
              <a:r>
                <a:rPr lang="hu-HU" dirty="0" smtClean="0"/>
                <a:t>, </a:t>
              </a:r>
              <a:r>
                <a:rPr lang="hu-HU" dirty="0" err="1" smtClean="0"/>
                <a:t>colorType</a:t>
              </a:r>
              <a:r>
                <a:rPr lang="en-US" dirty="0" smtClean="0"/>
                <a:t>)</a:t>
              </a:r>
              <a:endParaRPr lang="en-US" dirty="0"/>
            </a:p>
          </p:txBody>
        </p:sp>
        <p:sp>
          <p:nvSpPr>
            <p:cNvPr id="15" name="Rectangle 14"/>
            <p:cNvSpPr/>
            <p:nvPr/>
          </p:nvSpPr>
          <p:spPr>
            <a:xfrm>
              <a:off x="2411760" y="4221088"/>
              <a:ext cx="4176464" cy="1656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 name="Rectangle 16"/>
            <p:cNvSpPr/>
            <p:nvPr/>
          </p:nvSpPr>
          <p:spPr>
            <a:xfrm>
              <a:off x="3029407" y="4392254"/>
              <a:ext cx="294117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cardSenior</a:t>
              </a:r>
              <a:r>
                <a:rPr lang="en-US" dirty="0" smtClean="0">
                  <a:latin typeface="Calibri" pitchFamily="34" charset="0"/>
                  <a:cs typeface="Calibri" pitchFamily="34" charset="0"/>
                </a:rPr>
                <a:t>: </a:t>
              </a:r>
              <a:r>
                <a:rPr lang="en-US" dirty="0" err="1" smtClean="0">
                  <a:latin typeface="Calibri" pitchFamily="34" charset="0"/>
                  <a:cs typeface="Calibri" pitchFamily="34" charset="0"/>
                </a:rPr>
                <a:t>CardSenior</a:t>
              </a:r>
              <a:endParaRPr lang="en-US" dirty="0">
                <a:latin typeface="Calibri" pitchFamily="34" charset="0"/>
                <a:cs typeface="Calibri" pitchFamily="34" charset="0"/>
              </a:endParaRPr>
            </a:p>
          </p:txBody>
        </p:sp>
        <p:sp>
          <p:nvSpPr>
            <p:cNvPr id="18" name="Rectangle 17"/>
            <p:cNvSpPr/>
            <p:nvPr/>
          </p:nvSpPr>
          <p:spPr>
            <a:xfrm>
              <a:off x="3029407" y="5288452"/>
              <a:ext cx="2941171" cy="4320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colorType</a:t>
              </a:r>
              <a:r>
                <a:rPr lang="hu-HU" dirty="0" smtClean="0">
                  <a:latin typeface="Calibri" pitchFamily="34" charset="0"/>
                  <a:cs typeface="Calibri" pitchFamily="34" charset="0"/>
                </a:rPr>
                <a:t>: </a:t>
              </a:r>
              <a:r>
                <a:rPr lang="hu-HU" dirty="0" err="1" smtClean="0">
                  <a:latin typeface="Calibri" pitchFamily="34" charset="0"/>
                  <a:cs typeface="Calibri" pitchFamily="34" charset="0"/>
                </a:rPr>
                <a:t>Color</a:t>
              </a:r>
              <a:endParaRPr lang="en-US" dirty="0">
                <a:latin typeface="Calibri" pitchFamily="34" charset="0"/>
                <a:cs typeface="Calibri" pitchFamily="34" charset="0"/>
              </a:endParaRPr>
            </a:p>
          </p:txBody>
        </p:sp>
        <p:cxnSp>
          <p:nvCxnSpPr>
            <p:cNvPr id="19" name="Straight Arrow Connector 18"/>
            <p:cNvCxnSpPr>
              <a:stCxn id="17" idx="2"/>
              <a:endCxn id="18" idx="0"/>
            </p:cNvCxnSpPr>
            <p:nvPr/>
          </p:nvCxnSpPr>
          <p:spPr>
            <a:xfrm>
              <a:off x="4499993" y="4824302"/>
              <a:ext cx="0" cy="46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Rounded Rectangular Callout 21"/>
          <p:cNvSpPr/>
          <p:nvPr/>
        </p:nvSpPr>
        <p:spPr>
          <a:xfrm>
            <a:off x="7092280" y="1700808"/>
            <a:ext cx="1728192" cy="687360"/>
          </a:xfrm>
          <a:prstGeom prst="wedgeRoundRectCallout">
            <a:avLst>
              <a:gd name="adj1" fmla="val -40717"/>
              <a:gd name="adj2" fmla="val 911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cs typeface="Calibri" pitchFamily="34" charset="0"/>
              </a:rPr>
              <a:t>Allow / Deny</a:t>
            </a:r>
            <a:br>
              <a:rPr lang="en-US" dirty="0" smtClean="0">
                <a:latin typeface="Calibri" pitchFamily="34" charset="0"/>
                <a:cs typeface="Calibri" pitchFamily="34" charset="0"/>
              </a:rPr>
            </a:br>
            <a:r>
              <a:rPr lang="en-US" dirty="0" smtClean="0">
                <a:latin typeface="Calibri" pitchFamily="34" charset="0"/>
                <a:cs typeface="Calibri" pitchFamily="34" charset="0"/>
              </a:rPr>
              <a:t>Read / Write</a:t>
            </a:r>
          </a:p>
        </p:txBody>
      </p:sp>
      <p:sp>
        <p:nvSpPr>
          <p:cNvPr id="26" name="Téglalap 25"/>
          <p:cNvSpPr/>
          <p:nvPr/>
        </p:nvSpPr>
        <p:spPr>
          <a:xfrm>
            <a:off x="395536" y="429309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latin typeface="Calibri" pitchFamily="34" charset="0"/>
                <a:cs typeface="Calibri" pitchFamily="34" charset="0"/>
              </a:rPr>
              <a:t>Zsolti</a:t>
            </a:r>
            <a:endParaRPr lang="hu-HU" dirty="0">
              <a:latin typeface="Calibri" pitchFamily="34" charset="0"/>
              <a:cs typeface="Calibri" pitchFamily="34" charset="0"/>
            </a:endParaRPr>
          </a:p>
        </p:txBody>
      </p:sp>
      <p:sp>
        <p:nvSpPr>
          <p:cNvPr id="27" name="Téglalap 26"/>
          <p:cNvSpPr/>
          <p:nvPr/>
        </p:nvSpPr>
        <p:spPr>
          <a:xfrm>
            <a:off x="7308304" y="4293096"/>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latin typeface="Calibri" pitchFamily="34" charset="0"/>
                <a:cs typeface="Calibri" pitchFamily="34" charset="0"/>
              </a:rPr>
              <a:t>Allow</a:t>
            </a:r>
            <a:r>
              <a:rPr lang="hu-HU" dirty="0" smtClean="0">
                <a:latin typeface="Calibri" pitchFamily="34" charset="0"/>
                <a:cs typeface="Calibri" pitchFamily="34" charset="0"/>
              </a:rPr>
              <a:t> RW</a:t>
            </a:r>
            <a:endParaRPr lang="hu-HU" dirty="0">
              <a:latin typeface="Calibri" pitchFamily="34" charset="0"/>
              <a:cs typeface="Calibri" pitchFamily="34" charset="0"/>
            </a:endParaRPr>
          </a:p>
        </p:txBody>
      </p:sp>
      <p:sp>
        <p:nvSpPr>
          <p:cNvPr id="28" name="Szövegdoboz 27"/>
          <p:cNvSpPr txBox="1"/>
          <p:nvPr/>
        </p:nvSpPr>
        <p:spPr>
          <a:xfrm>
            <a:off x="1979712" y="4509120"/>
            <a:ext cx="338554" cy="369332"/>
          </a:xfrm>
          <a:prstGeom prst="rect">
            <a:avLst/>
          </a:prstGeom>
          <a:noFill/>
        </p:spPr>
        <p:txBody>
          <a:bodyPr wrap="none" rtlCol="0">
            <a:spAutoFit/>
          </a:bodyPr>
          <a:lstStyle/>
          <a:p>
            <a:r>
              <a:rPr lang="hu-HU" dirty="0" smtClean="0"/>
              <a:t>+</a:t>
            </a:r>
            <a:endParaRPr lang="hu-HU" dirty="0"/>
          </a:p>
        </p:txBody>
      </p:sp>
      <p:sp>
        <p:nvSpPr>
          <p:cNvPr id="29" name="Szövegdoboz 28"/>
          <p:cNvSpPr txBox="1"/>
          <p:nvPr/>
        </p:nvSpPr>
        <p:spPr>
          <a:xfrm>
            <a:off x="6804248" y="4437112"/>
            <a:ext cx="338554" cy="369332"/>
          </a:xfrm>
          <a:prstGeom prst="rect">
            <a:avLst/>
          </a:prstGeom>
          <a:noFill/>
        </p:spPr>
        <p:txBody>
          <a:bodyPr wrap="none" rtlCol="0">
            <a:spAutoFit/>
          </a:bodyPr>
          <a:lstStyle/>
          <a:p>
            <a:r>
              <a:rPr lang="hu-HU" dirty="0" smtClean="0"/>
              <a:t>+</a:t>
            </a:r>
            <a:endParaRPr lang="hu-HU" dirty="0"/>
          </a:p>
        </p:txBody>
      </p:sp>
      <p:sp>
        <p:nvSpPr>
          <p:cNvPr id="20" name="Szövegdoboz 19"/>
          <p:cNvSpPr txBox="1"/>
          <p:nvPr/>
        </p:nvSpPr>
        <p:spPr>
          <a:xfrm>
            <a:off x="4499992" y="4725144"/>
            <a:ext cx="507703" cy="276999"/>
          </a:xfrm>
          <a:prstGeom prst="rect">
            <a:avLst/>
          </a:prstGeom>
          <a:noFill/>
        </p:spPr>
        <p:txBody>
          <a:bodyPr wrap="none" rtlCol="0">
            <a:spAutoFit/>
          </a:bodyPr>
          <a:lstStyle/>
          <a:p>
            <a:r>
              <a:rPr lang="hu-HU" sz="1200" b="1" dirty="0" err="1" smtClean="0">
                <a:latin typeface="Calibri" pitchFamily="34" charset="0"/>
                <a:cs typeface="Calibri" pitchFamily="34" charset="0"/>
              </a:rPr>
              <a:t>color</a:t>
            </a:r>
            <a:endParaRPr lang="hu-HU" sz="1200" b="1" dirty="0">
              <a:latin typeface="Calibri" pitchFamily="34" charset="0"/>
              <a:cs typeface="Calibri" pitchFamily="34" charset="0"/>
            </a:endParaRPr>
          </a:p>
        </p:txBody>
      </p:sp>
    </p:spTree>
    <p:extLst>
      <p:ext uri="{BB962C8B-B14F-4D97-AF65-F5344CB8AC3E}">
        <p14:creationId xmlns:p14="http://schemas.microsoft.com/office/powerpoint/2010/main" xmlns="" val="65578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Hozzáférési szabály</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8</a:t>
            </a:fld>
            <a:endParaRPr lang="hu-HU"/>
          </a:p>
        </p:txBody>
      </p:sp>
      <p:pic>
        <p:nvPicPr>
          <p:cNvPr id="5" name="Tartalom helye 4" descr="instance.jpg"/>
          <p:cNvPicPr>
            <a:picLocks noGrp="1" noChangeAspect="1"/>
          </p:cNvPicPr>
          <p:nvPr>
            <p:ph sz="quarter" idx="1"/>
          </p:nvPr>
        </p:nvPicPr>
        <p:blipFill>
          <a:blip r:embed="rId3" cstate="print"/>
          <a:stretch>
            <a:fillRect/>
          </a:stretch>
        </p:blipFill>
        <p:spPr>
          <a:xfrm>
            <a:off x="654232" y="1600200"/>
            <a:ext cx="7835537" cy="4495800"/>
          </a:xfrm>
        </p:spPr>
      </p:pic>
      <p:sp>
        <p:nvSpPr>
          <p:cNvPr id="12" name="Keret 11"/>
          <p:cNvSpPr/>
          <p:nvPr/>
        </p:nvSpPr>
        <p:spPr>
          <a:xfrm>
            <a:off x="1295999" y="4031999"/>
            <a:ext cx="1116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3" name="Keret 12"/>
          <p:cNvSpPr/>
          <p:nvPr/>
        </p:nvSpPr>
        <p:spPr>
          <a:xfrm>
            <a:off x="1115615" y="5085183"/>
            <a:ext cx="1152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nvGrpSpPr>
          <p:cNvPr id="21" name="Csoportba foglalás 20"/>
          <p:cNvGrpSpPr/>
          <p:nvPr/>
        </p:nvGrpSpPr>
        <p:grpSpPr>
          <a:xfrm>
            <a:off x="5652120" y="260648"/>
            <a:ext cx="3215876" cy="1497046"/>
            <a:chOff x="5652120" y="260648"/>
            <a:chExt cx="3215876" cy="1497046"/>
          </a:xfrm>
        </p:grpSpPr>
        <p:grpSp>
          <p:nvGrpSpPr>
            <p:cNvPr id="6" name="Csoportba foglalás 5"/>
            <p:cNvGrpSpPr>
              <a:grpSpLocks noChangeAspect="1"/>
            </p:cNvGrpSpPr>
            <p:nvPr/>
          </p:nvGrpSpPr>
          <p:grpSpPr>
            <a:xfrm>
              <a:off x="5652120" y="260648"/>
              <a:ext cx="3215876" cy="1497046"/>
              <a:chOff x="2411760" y="3933056"/>
              <a:chExt cx="4176464" cy="1944216"/>
            </a:xfrm>
          </p:grpSpPr>
          <p:sp>
            <p:nvSpPr>
              <p:cNvPr id="7" name="Rectangle 12"/>
              <p:cNvSpPr/>
              <p:nvPr/>
            </p:nvSpPr>
            <p:spPr>
              <a:xfrm>
                <a:off x="2411760" y="3933056"/>
                <a:ext cx="41764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itchFamily="34" charset="0"/>
                    <a:cs typeface="Calibri" pitchFamily="34" charset="0"/>
                  </a:rPr>
                  <a:t>pattern </a:t>
                </a:r>
                <a:r>
                  <a:rPr lang="hu-HU" sz="1200" dirty="0" err="1" smtClean="0">
                    <a:latin typeface="Calibri" pitchFamily="34" charset="0"/>
                    <a:cs typeface="Calibri" pitchFamily="34" charset="0"/>
                  </a:rPr>
                  <a:t>cardSeniors</a:t>
                </a:r>
                <a:r>
                  <a:rPr lang="en-US" sz="1200" dirty="0" smtClean="0">
                    <a:latin typeface="Calibri" pitchFamily="34" charset="0"/>
                    <a:cs typeface="Calibri" pitchFamily="34" charset="0"/>
                  </a:rPr>
                  <a:t> (</a:t>
                </a:r>
                <a:r>
                  <a:rPr lang="hu-HU" sz="1200" dirty="0" err="1" smtClean="0">
                    <a:latin typeface="Calibri" pitchFamily="34" charset="0"/>
                    <a:cs typeface="Calibri" pitchFamily="34" charset="0"/>
                  </a:rPr>
                  <a:t>cardSenior</a:t>
                </a:r>
                <a:r>
                  <a:rPr lang="hu-HU" sz="1200" dirty="0" smtClean="0">
                    <a:latin typeface="Calibri" pitchFamily="34" charset="0"/>
                    <a:cs typeface="Calibri" pitchFamily="34" charset="0"/>
                  </a:rPr>
                  <a:t>, </a:t>
                </a:r>
                <a:r>
                  <a:rPr lang="hu-HU" sz="1200" dirty="0" err="1" smtClean="0">
                    <a:latin typeface="Calibri" pitchFamily="34" charset="0"/>
                    <a:cs typeface="Calibri" pitchFamily="34" charset="0"/>
                  </a:rPr>
                  <a:t>colorType</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
            <p:nvSpPr>
              <p:cNvPr id="8" name="Rectangle 14"/>
              <p:cNvSpPr/>
              <p:nvPr/>
            </p:nvSpPr>
            <p:spPr>
              <a:xfrm>
                <a:off x="2411760" y="4221088"/>
                <a:ext cx="4176464" cy="1656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16"/>
              <p:cNvSpPr/>
              <p:nvPr/>
            </p:nvSpPr>
            <p:spPr>
              <a:xfrm>
                <a:off x="3029407" y="4392254"/>
                <a:ext cx="294117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err="1" smtClean="0">
                    <a:latin typeface="Calibri" pitchFamily="34" charset="0"/>
                    <a:cs typeface="Calibri" pitchFamily="34" charset="0"/>
                  </a:rPr>
                  <a:t>cardSenior</a:t>
                </a:r>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CardSenior</a:t>
                </a:r>
                <a:endParaRPr lang="en-US" sz="1600" dirty="0">
                  <a:latin typeface="Calibri" pitchFamily="34" charset="0"/>
                  <a:cs typeface="Calibri" pitchFamily="34" charset="0"/>
                </a:endParaRPr>
              </a:p>
            </p:txBody>
          </p:sp>
          <p:sp>
            <p:nvSpPr>
              <p:cNvPr id="10" name="Rectangle 17"/>
              <p:cNvSpPr/>
              <p:nvPr/>
            </p:nvSpPr>
            <p:spPr>
              <a:xfrm>
                <a:off x="3029407" y="5288452"/>
                <a:ext cx="2941171" cy="43204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400" dirty="0" err="1" smtClean="0">
                    <a:latin typeface="Calibri" pitchFamily="34" charset="0"/>
                    <a:cs typeface="Calibri" pitchFamily="34" charset="0"/>
                  </a:rPr>
                  <a:t>colorType</a:t>
                </a:r>
                <a:r>
                  <a:rPr lang="hu-HU" sz="1400" dirty="0" smtClean="0">
                    <a:latin typeface="Calibri" pitchFamily="34" charset="0"/>
                    <a:cs typeface="Calibri" pitchFamily="34" charset="0"/>
                  </a:rPr>
                  <a:t>: </a:t>
                </a:r>
                <a:r>
                  <a:rPr lang="hu-HU" sz="1400" dirty="0" err="1" smtClean="0">
                    <a:latin typeface="Calibri" pitchFamily="34" charset="0"/>
                    <a:cs typeface="Calibri" pitchFamily="34" charset="0"/>
                  </a:rPr>
                  <a:t>Color</a:t>
                </a:r>
                <a:endParaRPr lang="en-US" sz="1400" dirty="0">
                  <a:latin typeface="Calibri" pitchFamily="34" charset="0"/>
                  <a:cs typeface="Calibri" pitchFamily="34" charset="0"/>
                </a:endParaRPr>
              </a:p>
            </p:txBody>
          </p:sp>
          <p:cxnSp>
            <p:nvCxnSpPr>
              <p:cNvPr id="11" name="Straight Arrow Connector 18"/>
              <p:cNvCxnSpPr>
                <a:stCxn id="9" idx="2"/>
                <a:endCxn id="10" idx="0"/>
              </p:cNvCxnSpPr>
              <p:nvPr/>
            </p:nvCxnSpPr>
            <p:spPr>
              <a:xfrm>
                <a:off x="4499993" y="4824302"/>
                <a:ext cx="0" cy="46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Szövegdoboz 15"/>
            <p:cNvSpPr txBox="1"/>
            <p:nvPr/>
          </p:nvSpPr>
          <p:spPr>
            <a:xfrm>
              <a:off x="7200000" y="980728"/>
              <a:ext cx="466794" cy="253916"/>
            </a:xfrm>
            <a:prstGeom prst="rect">
              <a:avLst/>
            </a:prstGeom>
            <a:noFill/>
          </p:spPr>
          <p:txBody>
            <a:bodyPr wrap="none" rtlCol="0">
              <a:spAutoFit/>
            </a:bodyPr>
            <a:lstStyle/>
            <a:p>
              <a:r>
                <a:rPr lang="hu-HU" sz="1050" b="1" dirty="0" err="1" smtClean="0">
                  <a:latin typeface="Calibri" pitchFamily="34" charset="0"/>
                  <a:cs typeface="Calibri" pitchFamily="34" charset="0"/>
                </a:rPr>
                <a:t>color</a:t>
              </a:r>
              <a:endParaRPr lang="hu-HU" sz="1050" b="1" dirty="0">
                <a:latin typeface="Calibri" pitchFamily="34" charset="0"/>
                <a:cs typeface="Calibri" pitchFamily="34" charset="0"/>
              </a:endParaRPr>
            </a:p>
          </p:txBody>
        </p:sp>
      </p:grpSp>
      <p:grpSp>
        <p:nvGrpSpPr>
          <p:cNvPr id="23" name="Csoportba foglalás 22"/>
          <p:cNvGrpSpPr/>
          <p:nvPr/>
        </p:nvGrpSpPr>
        <p:grpSpPr>
          <a:xfrm>
            <a:off x="1187624" y="4067999"/>
            <a:ext cx="6840631" cy="2025184"/>
            <a:chOff x="1187624" y="4067999"/>
            <a:chExt cx="6840631" cy="2025184"/>
          </a:xfrm>
        </p:grpSpPr>
        <p:sp>
          <p:nvSpPr>
            <p:cNvPr id="14" name="Keret 13"/>
            <p:cNvSpPr/>
            <p:nvPr/>
          </p:nvSpPr>
          <p:spPr>
            <a:xfrm>
              <a:off x="6695999" y="4067999"/>
              <a:ext cx="1152000" cy="972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5" name="Keret 14"/>
            <p:cNvSpPr/>
            <p:nvPr/>
          </p:nvSpPr>
          <p:spPr>
            <a:xfrm>
              <a:off x="6876255" y="5085183"/>
              <a:ext cx="1152000" cy="1008000"/>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nvGrpSpPr>
            <p:cNvPr id="22" name="Csoportba foglalás 21"/>
            <p:cNvGrpSpPr/>
            <p:nvPr/>
          </p:nvGrpSpPr>
          <p:grpSpPr>
            <a:xfrm>
              <a:off x="1187624" y="4716000"/>
              <a:ext cx="6768640" cy="1206016"/>
              <a:chOff x="1187624" y="4716000"/>
              <a:chExt cx="6768640" cy="1206016"/>
            </a:xfrm>
          </p:grpSpPr>
          <p:sp>
            <p:nvSpPr>
              <p:cNvPr id="17" name="Keret 16"/>
              <p:cNvSpPr/>
              <p:nvPr/>
            </p:nvSpPr>
            <p:spPr>
              <a:xfrm>
                <a:off x="6768000" y="4725144"/>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 name="Keret 17"/>
              <p:cNvSpPr/>
              <p:nvPr/>
            </p:nvSpPr>
            <p:spPr>
              <a:xfrm>
                <a:off x="6948264" y="5778000"/>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9" name="Keret 18"/>
              <p:cNvSpPr/>
              <p:nvPr/>
            </p:nvSpPr>
            <p:spPr>
              <a:xfrm>
                <a:off x="1187624" y="5778000"/>
                <a:ext cx="1008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0" name="Keret 19"/>
              <p:cNvSpPr/>
              <p:nvPr/>
            </p:nvSpPr>
            <p:spPr>
              <a:xfrm>
                <a:off x="1368000" y="4716000"/>
                <a:ext cx="972000" cy="144016"/>
              </a:xfrm>
              <a:prstGeom prst="frame">
                <a:avLst>
                  <a:gd name="adj1" fmla="val 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MONDO projekt</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A833F62F-9CED-488E-8B97-DF9619669EF5}" type="slidenum">
              <a:rPr lang="hu-HU" smtClean="0"/>
              <a:pPr/>
              <a:t>9</a:t>
            </a:fld>
            <a:endParaRPr lang="hu-HU"/>
          </a:p>
        </p:txBody>
      </p:sp>
      <p:sp>
        <p:nvSpPr>
          <p:cNvPr id="4" name="Tartalom helye 3"/>
          <p:cNvSpPr>
            <a:spLocks noGrp="1"/>
          </p:cNvSpPr>
          <p:nvPr>
            <p:ph sz="quarter" idx="1"/>
          </p:nvPr>
        </p:nvSpPr>
        <p:spPr/>
        <p:txBody>
          <a:bodyPr/>
          <a:lstStyle/>
          <a:p>
            <a:r>
              <a:rPr lang="hu-HU" dirty="0" smtClean="0"/>
              <a:t>Hiányosságok:</a:t>
            </a:r>
          </a:p>
          <a:p>
            <a:pPr lvl="1"/>
            <a:r>
              <a:rPr lang="hu-HU" dirty="0" smtClean="0"/>
              <a:t>Alapértelmezett jogosultságok</a:t>
            </a:r>
          </a:p>
          <a:p>
            <a:pPr lvl="1"/>
            <a:r>
              <a:rPr lang="hu-HU" dirty="0" smtClean="0"/>
              <a:t>Olvasási függőségek</a:t>
            </a:r>
          </a:p>
          <a:p>
            <a:pPr lvl="1"/>
            <a:r>
              <a:rPr lang="hu-HU" dirty="0" smtClean="0"/>
              <a:t>Írási függőségek</a:t>
            </a:r>
          </a:p>
          <a:p>
            <a:r>
              <a:rPr lang="hu-HU" dirty="0" smtClean="0"/>
              <a:t>Kiegészítés: algoritmus</a:t>
            </a:r>
            <a:endParaRPr lang="hu-HU" dirty="0"/>
          </a:p>
        </p:txBody>
      </p:sp>
      <p:sp>
        <p:nvSpPr>
          <p:cNvPr id="5" name="Szövegdoboz 4"/>
          <p:cNvSpPr txBox="1"/>
          <p:nvPr/>
        </p:nvSpPr>
        <p:spPr>
          <a:xfrm>
            <a:off x="251520" y="5157192"/>
            <a:ext cx="3509230" cy="369332"/>
          </a:xfrm>
          <a:prstGeom prst="rect">
            <a:avLst/>
          </a:prstGeom>
          <a:noFill/>
        </p:spPr>
        <p:txBody>
          <a:bodyPr wrap="none" rtlCol="0">
            <a:spAutoFit/>
          </a:bodyPr>
          <a:lstStyle/>
          <a:p>
            <a:r>
              <a:rPr lang="hu-HU" dirty="0" smtClean="0">
                <a:latin typeface="Calibri" pitchFamily="34" charset="0"/>
                <a:cs typeface="Calibri" pitchFamily="34" charset="0"/>
                <a:hlinkClick r:id="rId3"/>
              </a:rPr>
              <a:t>http://mondo.inf.mit.bme.hu/web/</a:t>
            </a:r>
            <a:endParaRPr lang="hu-HU" dirty="0" smtClean="0">
              <a:latin typeface="Calibri" pitchFamily="34" charset="0"/>
              <a:cs typeface="Calibri" pitchFamily="34" charset="0"/>
            </a:endParaRPr>
          </a:p>
        </p:txBody>
      </p:sp>
      <p:sp>
        <p:nvSpPr>
          <p:cNvPr id="6" name="Szövegdoboz 5"/>
          <p:cNvSpPr txBox="1"/>
          <p:nvPr/>
        </p:nvSpPr>
        <p:spPr>
          <a:xfrm>
            <a:off x="179512" y="5517232"/>
            <a:ext cx="8784976" cy="646331"/>
          </a:xfrm>
          <a:prstGeom prst="rect">
            <a:avLst/>
          </a:prstGeom>
          <a:noFill/>
        </p:spPr>
        <p:txBody>
          <a:bodyPr wrap="square" rtlCol="0">
            <a:spAutoFit/>
          </a:bodyPr>
          <a:lstStyle/>
          <a:p>
            <a:r>
              <a:rPr lang="hu-HU" dirty="0" smtClean="0">
                <a:latin typeface="Calibri" pitchFamily="34" charset="0"/>
                <a:cs typeface="Calibri" pitchFamily="34" charset="0"/>
              </a:rPr>
              <a:t>Csaba Debreceni, Gábor Bergmann, István Ráth and Dániel Varró: </a:t>
            </a:r>
            <a:r>
              <a:rPr lang="en-US" dirty="0" smtClean="0">
                <a:latin typeface="Calibri" pitchFamily="34" charset="0"/>
                <a:cs typeface="Calibri" pitchFamily="34" charset="0"/>
              </a:rPr>
              <a:t>Deriving Effective Permissions for Modeling Artifacts</a:t>
            </a:r>
            <a:r>
              <a:rPr lang="hu-HU" dirty="0" smtClean="0">
                <a:latin typeface="Calibri" pitchFamily="34" charset="0"/>
                <a:cs typeface="Calibri" pitchFamily="34" charset="0"/>
              </a:rPr>
              <a:t> </a:t>
            </a:r>
            <a:r>
              <a:rPr lang="en-US" dirty="0" smtClean="0">
                <a:latin typeface="Calibri" pitchFamily="34" charset="0"/>
                <a:cs typeface="Calibri" pitchFamily="34" charset="0"/>
              </a:rPr>
              <a:t>from Fine-grained Access Control Rules</a:t>
            </a:r>
            <a:r>
              <a:rPr lang="hu-HU" dirty="0" smtClean="0">
                <a:latin typeface="Calibri" pitchFamily="34" charset="0"/>
                <a:cs typeface="Calibri" pitchFamily="34" charset="0"/>
              </a:rPr>
              <a:t>, 2016</a:t>
            </a:r>
            <a:endParaRPr lang="hu-HU"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án">
  <a:themeElements>
    <a:clrScheme name="Egyéni 1. séma">
      <a:dk1>
        <a:sysClr val="windowText" lastClr="000000"/>
      </a:dk1>
      <a:lt1>
        <a:sysClr val="window" lastClr="FFFFFF"/>
      </a:lt1>
      <a:dk2>
        <a:srgbClr val="D5C5D3"/>
      </a:dk2>
      <a:lt2>
        <a:srgbClr val="DEDEDE"/>
      </a:lt2>
      <a:accent1>
        <a:srgbClr val="754C78"/>
      </a:accent1>
      <a:accent2>
        <a:srgbClr val="754C7A"/>
      </a:accent2>
      <a:accent3>
        <a:srgbClr val="754C7A"/>
      </a:accent3>
      <a:accent4>
        <a:srgbClr val="754C7A"/>
      </a:accent4>
      <a:accent5>
        <a:srgbClr val="754C7A"/>
      </a:accent5>
      <a:accent6>
        <a:srgbClr val="754C7A"/>
      </a:accent6>
      <a:hlink>
        <a:srgbClr val="67AFBD"/>
      </a:hlink>
      <a:folHlink>
        <a:srgbClr val="C2A87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13282</TotalTime>
  <Words>1494</Words>
  <Application>Microsoft Office PowerPoint</Application>
  <PresentationFormat>Diavetítés a képernyőre (4:3 oldalarány)</PresentationFormat>
  <Paragraphs>242</Paragraphs>
  <Slides>20</Slides>
  <Notes>20</Notes>
  <HiddenSlides>0</HiddenSlides>
  <MMClips>0</MMClips>
  <ScaleCrop>false</ScaleCrop>
  <HeadingPairs>
    <vt:vector size="4" baseType="variant">
      <vt:variant>
        <vt:lpstr>Téma</vt:lpstr>
      </vt:variant>
      <vt:variant>
        <vt:i4>1</vt:i4>
      </vt:variant>
      <vt:variant>
        <vt:lpstr>Diacímek</vt:lpstr>
      </vt:variant>
      <vt:variant>
        <vt:i4>20</vt:i4>
      </vt:variant>
    </vt:vector>
  </HeadingPairs>
  <TitlesOfParts>
    <vt:vector size="21" baseType="lpstr">
      <vt:lpstr>Medián</vt:lpstr>
      <vt:lpstr>ÖNÁLLÓ laboratórium   Effektív hozzáférési szabályok  a kollaboratív modellezésben   Balogh Tímea Konzulens: Debreceni Csaba 2017.04.13.</vt:lpstr>
      <vt:lpstr>Kollaboratív modellezés, hozzáférés szabályozás</vt:lpstr>
      <vt:lpstr>Fájl szintű hozzáférés szabályozás</vt:lpstr>
      <vt:lpstr>Lekérdezés alapú hozzáférés szabályozás</vt:lpstr>
      <vt:lpstr>Motivációs példa</vt:lpstr>
      <vt:lpstr>Gólyatábor példánymodellje</vt:lpstr>
      <vt:lpstr>Hozzáférési szabály</vt:lpstr>
      <vt:lpstr>Hozzáférési szabály</vt:lpstr>
      <vt:lpstr>MONDO projekt</vt:lpstr>
      <vt:lpstr>Nyelvtan</vt:lpstr>
      <vt:lpstr>Nyelvtan</vt:lpstr>
      <vt:lpstr>Nyelvtan</vt:lpstr>
      <vt:lpstr>Nyelvtan</vt:lpstr>
      <vt:lpstr>Nyelvtan</vt:lpstr>
      <vt:lpstr>Nyelvtan</vt:lpstr>
      <vt:lpstr>Nyelvtan</vt:lpstr>
      <vt:lpstr>Nyelvtan</vt:lpstr>
      <vt:lpstr>Nyelvtan</vt:lpstr>
      <vt:lpstr>Nyelvtan</vt:lpstr>
      <vt:lpstr>Összefoglalás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Témalaboratórium Balogh Tímea</dc:title>
  <dc:creator>Balogh Tímea</dc:creator>
  <cp:lastModifiedBy>Balogh Tímea</cp:lastModifiedBy>
  <cp:revision>31</cp:revision>
  <dcterms:created xsi:type="dcterms:W3CDTF">2016-12-03T22:25:06Z</dcterms:created>
  <dcterms:modified xsi:type="dcterms:W3CDTF">2017-04-13T05:35:03Z</dcterms:modified>
</cp:coreProperties>
</file>