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60" r:id="rId4"/>
    <p:sldId id="268" r:id="rId5"/>
    <p:sldId id="267" r:id="rId6"/>
    <p:sldId id="261" r:id="rId7"/>
    <p:sldId id="262" r:id="rId8"/>
    <p:sldId id="265" r:id="rId9"/>
    <p:sldId id="270" r:id="rId10"/>
    <p:sldId id="263" r:id="rId11"/>
    <p:sldId id="264" r:id="rId12"/>
    <p:sldId id="269" r:id="rId13"/>
    <p:sldId id="259" r:id="rId14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4C7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090" autoAdjust="0"/>
  </p:normalViewPr>
  <p:slideViewPr>
    <p:cSldViewPr>
      <p:cViewPr varScale="1">
        <p:scale>
          <a:sx n="54" d="100"/>
          <a:sy n="54" d="100"/>
        </p:scale>
        <p:origin x="-180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C3FE02-1F02-4C8E-94DD-79FEBFE60E68}" type="datetimeFigureOut">
              <a:rPr lang="hu-HU" smtClean="0"/>
              <a:pPr/>
              <a:t>2016. 12. 11.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6937FD-CBC0-42AF-96B7-DA7AE36EA039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65E2AE-4B9A-4F63-9CA8-B2DBA93C724D}" type="datetimeFigureOut">
              <a:rPr lang="hu-HU" smtClean="0"/>
              <a:pPr/>
              <a:t>2016. 12. 11.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D84AD-92A8-4829-AF52-52E07EFBB975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Sziasztok</a:t>
            </a:r>
            <a:r>
              <a:rPr lang="hu-HU" dirty="0" smtClean="0"/>
              <a:t>!</a:t>
            </a:r>
            <a:r>
              <a:rPr lang="hu-HU" baseline="0" dirty="0" smtClean="0"/>
              <a:t> Balogh Tímea vagyok, ebben a félévben a Témalaboratórium keretei között a </a:t>
            </a:r>
            <a:r>
              <a:rPr lang="hu-HU" baseline="0" dirty="0" err="1" smtClean="0"/>
              <a:t>kollaboratív</a:t>
            </a:r>
            <a:r>
              <a:rPr lang="hu-HU" baseline="0" dirty="0" smtClean="0"/>
              <a:t> modellezés témakörével foglalkoztam. Ehhez először azt néztük meg, hogy mit is jelent maga a modellezés.</a:t>
            </a:r>
            <a:endParaRPr lang="hu-HU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Az</a:t>
            </a:r>
            <a:r>
              <a:rPr lang="hu-HU" baseline="0" dirty="0" smtClean="0"/>
              <a:t> offline szöveg alapú kollaborációs technológiák közül a Gittel/</a:t>
            </a:r>
            <a:r>
              <a:rPr lang="hu-HU" baseline="0" dirty="0" err="1" smtClean="0"/>
              <a:t>Githubbal</a:t>
            </a:r>
            <a:r>
              <a:rPr lang="hu-HU" baseline="0" dirty="0" smtClean="0"/>
              <a:t> ismerkedtünk a félév során. Ide töltöttük fel az elkészült projectjeinket, valamint kipróbáltuk, hogy ezek az eszközök hogyan kezelik a konfliktusok feloldását. Ha két felhasználó egyszerre kezdi módosítani ugyanazt a fájlt, és az egyikőjük </a:t>
            </a:r>
            <a:r>
              <a:rPr lang="hu-HU" baseline="0" dirty="0" err="1" smtClean="0"/>
              <a:t>commitolja</a:t>
            </a:r>
            <a:r>
              <a:rPr lang="hu-HU" baseline="0" dirty="0" smtClean="0"/>
              <a:t>, akkor a másikat az ő </a:t>
            </a:r>
            <a:r>
              <a:rPr lang="hu-HU" baseline="0" dirty="0" err="1" smtClean="0"/>
              <a:t>commitjakor</a:t>
            </a:r>
            <a:r>
              <a:rPr lang="hu-HU" baseline="0" dirty="0" smtClean="0"/>
              <a:t> értesíti a rendszer, hogy a szerkesztés megkezdése óta a fájl módosult. A változásokat az ábrán látható módon mutatja a program, a pirossal színezett sor törlődött, a zöldek pedig újonnan jöttek létre. A konfliktus feloldása a felhasználó dolga, ezután a rendszer az ő </a:t>
            </a:r>
            <a:r>
              <a:rPr lang="hu-HU" baseline="0" dirty="0" err="1" smtClean="0"/>
              <a:t>commitját</a:t>
            </a:r>
            <a:r>
              <a:rPr lang="hu-HU" baseline="0" dirty="0" smtClean="0"/>
              <a:t> is érvényre juttatja.</a:t>
            </a:r>
            <a:endParaRPr lang="hu-HU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Ugyanúgy ahogy szövegeket,</a:t>
            </a:r>
            <a:r>
              <a:rPr lang="hu-HU" baseline="0" dirty="0" smtClean="0"/>
              <a:t> modelleket is összehasonlíthatunk és összefésülhetünk, csak más szabályok alapján. Az offline modell alapú kollaborációs eszközök közül az EMF </a:t>
            </a:r>
            <a:r>
              <a:rPr lang="hu-HU" baseline="0" dirty="0" err="1" smtClean="0"/>
              <a:t>Diff</a:t>
            </a:r>
            <a:r>
              <a:rPr lang="hu-HU" baseline="0" dirty="0" smtClean="0"/>
              <a:t>/</a:t>
            </a:r>
            <a:r>
              <a:rPr lang="hu-HU" baseline="0" dirty="0" err="1" smtClean="0"/>
              <a:t>Merge-t</a:t>
            </a:r>
            <a:r>
              <a:rPr lang="hu-HU" baseline="0" dirty="0" smtClean="0"/>
              <a:t> próbáltam ki, létrehoztam egy egyszerű modell példányát, majd ennek még két másolatát, amelyeket úgy módosítottam, hogy ütközés keletkezzen közöttük. Az eszközt alkalmazva megjelentek ezek a konfliktusok: bal oldalon látható az eredeti modell és a másik kettőtől való eltérések. (Pirossal a bal oldali, kékkel a jobb oldali modellek elemei.) Az alsó sávban a kijelölt attribútumok eltérő értékei láthatók. Ki lehet választani, hogy a megjelölt változások közül melyek jussanak </a:t>
            </a:r>
            <a:r>
              <a:rPr lang="hu-HU" baseline="0" dirty="0" smtClean="0"/>
              <a:t>érvényre, majd </a:t>
            </a:r>
            <a:r>
              <a:rPr lang="hu-HU" baseline="0" dirty="0" smtClean="0"/>
              <a:t>a program összefésüli a modelleket.</a:t>
            </a:r>
            <a:endParaRPr lang="hu-HU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Az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offline model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alapú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eszközöktől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abban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különbözik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hogy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ez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egy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web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alapú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online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technológia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azt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jelenti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hogy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felhasználók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egyszerre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egy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időben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szerkeszthetik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modellt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és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változások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azonnal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megjelennek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mindenkinél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hu-HU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A félév során tehát</a:t>
            </a:r>
            <a:r>
              <a:rPr lang="hu-HU" baseline="0" dirty="0" smtClean="0"/>
              <a:t> több új technológiával is megismerkedtem: modelleztem az EMF keretrendszerben, szöveges konkrét szintaxist készítettem </a:t>
            </a:r>
            <a:r>
              <a:rPr lang="hu-HU" baseline="0" dirty="0" err="1" smtClean="0"/>
              <a:t>Xtexttel</a:t>
            </a:r>
            <a:r>
              <a:rPr lang="hu-HU" baseline="0" dirty="0" smtClean="0"/>
              <a:t>, a szöveges és modell alapú kollaborációs eszközök közül pedig a </a:t>
            </a:r>
            <a:r>
              <a:rPr lang="hu-HU" baseline="0" dirty="0" err="1" smtClean="0"/>
              <a:t>Gitet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Githubot</a:t>
            </a:r>
            <a:r>
              <a:rPr lang="hu-HU" baseline="0" dirty="0" smtClean="0"/>
              <a:t>, EMF </a:t>
            </a:r>
            <a:r>
              <a:rPr lang="hu-HU" baseline="0" dirty="0" err="1" smtClean="0"/>
              <a:t>Diff</a:t>
            </a:r>
            <a:r>
              <a:rPr lang="hu-HU" baseline="0" dirty="0" smtClean="0"/>
              <a:t>/</a:t>
            </a:r>
            <a:r>
              <a:rPr lang="hu-HU" baseline="0" dirty="0" err="1" smtClean="0"/>
              <a:t>Merge-t</a:t>
            </a:r>
            <a:r>
              <a:rPr lang="hu-HU" baseline="0" dirty="0" smtClean="0"/>
              <a:t> és </a:t>
            </a:r>
            <a:r>
              <a:rPr lang="hu-HU" baseline="0" dirty="0" err="1" smtClean="0"/>
              <a:t>GenMyModelt</a:t>
            </a:r>
            <a:r>
              <a:rPr lang="hu-HU" baseline="0" dirty="0" smtClean="0"/>
              <a:t> próbáltam ki.</a:t>
            </a:r>
            <a:r>
              <a:rPr lang="hu-HU" dirty="0" smtClean="0"/>
              <a:t> </a:t>
            </a:r>
            <a:endParaRPr lang="hu-HU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Bizonyos informatikai rendszerek</a:t>
            </a:r>
            <a:r>
              <a:rPr lang="hu-HU" baseline="0" dirty="0" smtClean="0"/>
              <a:t> esetén kiemelt fontosságú a helyes működés, mert a hibák komoly anyagi károkat, vagy akár emberi tragédiákat is okozhatnak. (Pl. vasúti- vagy repülőgép irányítási rendszerek) Az ilyen tulajdonságú rendszereket nevezzük biztonságkritikus rendszereknek. Ezek fejlesztésének modell alapú megközelítése ma már nagyon gyakori módszer. Ennek lényege, hogy a tervezés során magas absztrakciós szintű modelleket készítünk, majd ezeket finomítjuk tovább. Ez a komplexebb rendszerek átláthatóságát is nagyban megkönnyíti, a metodika legnagyobb előnye pedig az, hogy a modellekből automatikusan futtatható forráskódot generálhatunk, ezzel is minimalizálva az implementálás során előforduló emberi hibák számát. </a:t>
            </a:r>
            <a:endParaRPr lang="hu-HU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Egy ilyen modellezésre és</a:t>
            </a:r>
            <a:r>
              <a:rPr lang="hu-HU" baseline="0" dirty="0" smtClean="0"/>
              <a:t> kódgenerálásra használható keretrendszer az </a:t>
            </a:r>
            <a:r>
              <a:rPr lang="hu-HU" baseline="0" dirty="0" err="1" smtClean="0"/>
              <a:t>Eclipse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Modeling</a:t>
            </a:r>
            <a:r>
              <a:rPr lang="hu-HU" baseline="0" dirty="0" smtClean="0"/>
              <a:t> Framework, a témalaboratórium során ennek segítségével készítettem el a saját modellemet. Első lépésben egy </a:t>
            </a:r>
            <a:r>
              <a:rPr lang="hu-HU" baseline="0" dirty="0" err="1" smtClean="0"/>
              <a:t>Ecore</a:t>
            </a:r>
            <a:r>
              <a:rPr lang="hu-HU" baseline="0" dirty="0" smtClean="0"/>
              <a:t> modellt építettem, ez egy </a:t>
            </a:r>
            <a:r>
              <a:rPr lang="hu-HU" baseline="0" dirty="0" err="1" smtClean="0"/>
              <a:t>metamodell</a:t>
            </a:r>
            <a:r>
              <a:rPr lang="hu-HU" baseline="0" dirty="0" smtClean="0"/>
              <a:t>, amiben UML osztálydiagramokhoz hasonlóan </a:t>
            </a:r>
            <a:r>
              <a:rPr lang="hu-HU" baseline="0" dirty="0" err="1" smtClean="0"/>
              <a:t>osztáyokat</a:t>
            </a:r>
            <a:r>
              <a:rPr lang="hu-HU" baseline="0" dirty="0" smtClean="0"/>
              <a:t>, közöttük lévő kapcsolatokat, attribútumokat és adattípusokat definiáltam </a:t>
            </a:r>
            <a:r>
              <a:rPr lang="hu-HU" baseline="0" dirty="0" smtClean="0">
                <a:sym typeface="Symbol"/>
              </a:rPr>
              <a:t> ez írja le a modell struktúráját.</a:t>
            </a:r>
            <a:endParaRPr lang="hu-HU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A modellemben egy gólyatábor felépítését ábrázoltam, a gyökérosztály maga a tábor,</a:t>
            </a:r>
            <a:r>
              <a:rPr lang="hu-HU" baseline="0" dirty="0" smtClean="0"/>
              <a:t> ami tartalmazza a gólya és a </a:t>
            </a:r>
            <a:r>
              <a:rPr lang="hu-HU" baseline="0" dirty="0" err="1" smtClean="0"/>
              <a:t>senior</a:t>
            </a:r>
            <a:r>
              <a:rPr lang="hu-HU" baseline="0" dirty="0" smtClean="0"/>
              <a:t> osztályokat, valamint egymásba ágyazva a „szín”, a „kártya” és a „szoba” osztályokat, ezekbe a csoportokba tartoznak a résztvevők. Minden csoport tartalmaz referenciát egy-egy megfelelő típusú </a:t>
            </a:r>
            <a:r>
              <a:rPr lang="hu-HU" baseline="0" dirty="0" err="1" smtClean="0"/>
              <a:t>seniorra</a:t>
            </a:r>
            <a:r>
              <a:rPr lang="hu-HU" baseline="0" dirty="0" smtClean="0"/>
              <a:t>, aki azt irányítja. A tartalmazáson és a referencián kívül leszármazás is van: </a:t>
            </a:r>
            <a:r>
              <a:rPr lang="hu-HU" baseline="0" dirty="0" err="1" smtClean="0"/>
              <a:t>seniorból</a:t>
            </a:r>
            <a:r>
              <a:rPr lang="hu-HU" baseline="0" dirty="0" smtClean="0"/>
              <a:t> a </a:t>
            </a:r>
            <a:r>
              <a:rPr lang="hu-HU" baseline="0" dirty="0" err="1" smtClean="0"/>
              <a:t>seniortípusok</a:t>
            </a:r>
            <a:r>
              <a:rPr lang="hu-HU" baseline="0" dirty="0" smtClean="0"/>
              <a:t>, ezek között pedig kétirányú referencia: főnök-beosztott viszony kifejezésére. Az osztályok közötti kapcsolatokon a számosságokat is jelöltem. Az osztályoknak különböző attribútumai is vannak, pl. név, dátum, helyszín, iskola. A színek és a kártyák típusait pedig enumerátor határozza meg.</a:t>
            </a:r>
            <a:endParaRPr lang="hu-HU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A</a:t>
            </a:r>
            <a:r>
              <a:rPr lang="hu-HU" baseline="0" dirty="0" smtClean="0"/>
              <a:t> </a:t>
            </a:r>
            <a:r>
              <a:rPr lang="hu-HU" baseline="0" dirty="0" err="1" smtClean="0"/>
              <a:t>metamodellből</a:t>
            </a:r>
            <a:r>
              <a:rPr lang="hu-HU" baseline="0" dirty="0" smtClean="0"/>
              <a:t> Java kódot generáltam, majd készítettem egy pár elemből álló konkrét példánymodellt. Egy </a:t>
            </a:r>
            <a:r>
              <a:rPr lang="hu-HU" baseline="0" dirty="0" err="1" smtClean="0"/>
              <a:t>tree</a:t>
            </a:r>
            <a:r>
              <a:rPr lang="hu-HU" baseline="0" dirty="0" smtClean="0"/>
              <a:t> editorban a gyökérelemhez, vagyis a táborhoz adtam hozzá a gyerekelemeit, konkrétan egy fekete „színt”, azon belül egy zöld „kártyát”, ezen belül pedig egy szobát. A kijelölt kártyához a </a:t>
            </a:r>
            <a:r>
              <a:rPr lang="hu-HU" baseline="0" dirty="0" err="1" smtClean="0"/>
              <a:t>Properties</a:t>
            </a:r>
            <a:r>
              <a:rPr lang="hu-HU" baseline="0" dirty="0" smtClean="0"/>
              <a:t> fülön rendeltem hozzá az egyik </a:t>
            </a:r>
            <a:r>
              <a:rPr lang="hu-HU" baseline="0" dirty="0" err="1" smtClean="0"/>
              <a:t>kártyaseniort</a:t>
            </a:r>
            <a:r>
              <a:rPr lang="hu-HU" baseline="0" dirty="0" smtClean="0"/>
              <a:t>.</a:t>
            </a:r>
            <a:endParaRPr lang="hu-HU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A </a:t>
            </a:r>
            <a:r>
              <a:rPr lang="hu-HU" dirty="0" err="1" smtClean="0"/>
              <a:t>tree</a:t>
            </a:r>
            <a:r>
              <a:rPr lang="hu-HU" dirty="0" smtClean="0"/>
              <a:t> editoron kívül más</a:t>
            </a:r>
            <a:r>
              <a:rPr lang="hu-HU" baseline="0" dirty="0" smtClean="0"/>
              <a:t> formában is megjeleníthetők, kezelhetők a modellek. A modellezési nyelvek absztrakt szintaxisa azt határozza meg, hogy </a:t>
            </a:r>
            <a:r>
              <a:rPr lang="hu-H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nyelvnek milyen típusú elemei vannak és ezek milyen kapcsolatban állnak egymással, vagyis ez maga a </a:t>
            </a:r>
            <a:r>
              <a:rPr lang="hu-H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metamodell</a:t>
            </a:r>
            <a:r>
              <a:rPr lang="hu-H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(Az én modellemben a gólyatábor</a:t>
            </a:r>
            <a:r>
              <a:rPr lang="hu-H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felépítése.) Ehhez több konkrét szintaxis is megadható, </a:t>
            </a:r>
            <a:r>
              <a:rPr lang="hu-H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ezek olyan szöveges vagy grafikus megjelenítést biztosítanak a modellhez, amiktől olvashatóvá és szerkeszthetővé válik a modell leírása.</a:t>
            </a:r>
            <a:endParaRPr lang="hu-HU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Ezek közül én</a:t>
            </a:r>
            <a:r>
              <a:rPr lang="hu-HU" baseline="0" dirty="0" smtClean="0"/>
              <a:t> a szöveges konkrét szintaxis készítést próbáltam ki. Az </a:t>
            </a:r>
            <a:r>
              <a:rPr lang="hu-HU" baseline="0" dirty="0" err="1" smtClean="0"/>
              <a:t>Xtext</a:t>
            </a:r>
            <a:r>
              <a:rPr lang="hu-HU" baseline="0" dirty="0" smtClean="0"/>
              <a:t> nevű keretrendszer segítségével első lépésben egy egyszerű nyelvtant definiáltam a gólyatáboros modellemhez. (A képen kártya- és </a:t>
            </a:r>
            <a:r>
              <a:rPr lang="hu-HU" baseline="0" dirty="0" err="1" smtClean="0"/>
              <a:t>szobaseniorok</a:t>
            </a:r>
            <a:r>
              <a:rPr lang="hu-HU" baseline="0" dirty="0" smtClean="0"/>
              <a:t>.) A modell példányát így a </a:t>
            </a:r>
            <a:r>
              <a:rPr lang="hu-HU" baseline="0" dirty="0" err="1" smtClean="0"/>
              <a:t>tree</a:t>
            </a:r>
            <a:r>
              <a:rPr lang="hu-HU" baseline="0" dirty="0" smtClean="0"/>
              <a:t> editor helyett egy szöveges szerkesztőben tudtam létrehozni.</a:t>
            </a:r>
            <a:endParaRPr lang="hu-HU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A modellvezérelt fejlesztés során is gyakori, hogy egy projecten egyszerre többen</a:t>
            </a:r>
            <a:r>
              <a:rPr lang="hu-HU" baseline="0" dirty="0" smtClean="0"/>
              <a:t> dolgoznak akár időben és térben is elosztottan. A közös munkán végrehajtott különböző változtatásokat össze kell egyeztetni úgy, hogy az eredmény mindenki számára konzisztens legyen. Ebben különféle kollaborációs eszközök segítik a csapatban dolgozókat.</a:t>
            </a:r>
            <a:endParaRPr lang="hu-HU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Ezeket</a:t>
            </a:r>
            <a:r>
              <a:rPr lang="hu-HU" baseline="0" dirty="0" smtClean="0"/>
              <a:t> a kollaborációs eszközöket csoportosíthatjuk online vagy offline jellegük szerint. </a:t>
            </a:r>
            <a:r>
              <a:rPr lang="hu-HU" dirty="0" smtClean="0"/>
              <a:t>Online kollaboráció esetén a dokumentumot vagy a modellt</a:t>
            </a:r>
            <a:r>
              <a:rPr lang="hu-HU" baseline="0" dirty="0" smtClean="0"/>
              <a:t> a résztvevők egy időben módosítják, a változások azonnal érvényre jutnak, vagyis konfliktusok nem keletkeznek. Offline esetben mindenki egy saját példánnyal rendelkezik, ezt módosítja, majd visszatölti a közös szerverre, ahol összefésülődnek a különböző verziók. Ebben az esetben viszont a változatok között adódnak konfliktusok, amelyeket valamilyen szabályok alapján fel kell oldani. (Online kollaborációs eszköz pl. a </a:t>
            </a:r>
            <a:r>
              <a:rPr lang="hu-HU" baseline="0" dirty="0" err="1" smtClean="0"/>
              <a:t>Google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docs</a:t>
            </a:r>
            <a:r>
              <a:rPr lang="hu-HU" baseline="0" dirty="0" smtClean="0"/>
              <a:t> és a </a:t>
            </a:r>
            <a:r>
              <a:rPr lang="hu-HU" baseline="0" dirty="0" err="1" smtClean="0"/>
              <a:t>GenMyModel</a:t>
            </a:r>
            <a:r>
              <a:rPr lang="hu-HU" baseline="0" dirty="0" smtClean="0"/>
              <a:t>, előbbi szöveges, utóbbi modell alapú.) Offline </a:t>
            </a:r>
            <a:r>
              <a:rPr lang="hu-HU" baseline="0" dirty="0" err="1" smtClean="0"/>
              <a:t>technológikra</a:t>
            </a:r>
            <a:r>
              <a:rPr lang="hu-HU" baseline="0" dirty="0" smtClean="0"/>
              <a:t> alternatívák…….</a:t>
            </a:r>
            <a:endParaRPr lang="hu-HU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Téglalap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Téglalap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Cím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u-HU" dirty="0" smtClean="0"/>
              <a:t>Mintacím szerkesztése</a:t>
            </a:r>
            <a:endParaRPr kumimoji="0" lang="en-US" dirty="0"/>
          </a:p>
        </p:txBody>
      </p:sp>
      <p:sp>
        <p:nvSpPr>
          <p:cNvPr id="9" name="Alcím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u-HU" dirty="0" smtClean="0"/>
              <a:t>Alcím mintájának szerkesztése</a:t>
            </a:r>
            <a:endParaRPr kumimoji="0" lang="en-US" dirty="0"/>
          </a:p>
        </p:txBody>
      </p:sp>
      <p:sp>
        <p:nvSpPr>
          <p:cNvPr id="28" name="Dátum helye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844CBE57-AB53-41D5-89C3-A88AFA861A61}" type="datetime1">
              <a:rPr lang="hu-HU" smtClean="0"/>
              <a:pPr/>
              <a:t>2016. 12. 11.</a:t>
            </a:fld>
            <a:endParaRPr lang="hu-HU" dirty="0"/>
          </a:p>
        </p:txBody>
      </p:sp>
      <p:sp>
        <p:nvSpPr>
          <p:cNvPr id="17" name="Élőláb helye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29" name="Dia számának hely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33F62F-9CED-488E-8B97-DF9619669EF5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1FC3724F-95AF-46B9-8949-DE371514E23C}" type="datetime1">
              <a:rPr lang="hu-HU" smtClean="0"/>
              <a:pPr/>
              <a:t>2016. 12. 11.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F62F-9CED-488E-8B97-DF9619669EF5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fld id="{4C0E4247-656B-444B-899F-086A3B75797C}" type="datetime1">
              <a:rPr lang="hu-HU" smtClean="0"/>
              <a:pPr/>
              <a:t>2016. 12. 11.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7" name="Téglalap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églalap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églalap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A833F62F-9CED-488E-8B97-DF9619669EF5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u-HU" dirty="0" smtClean="0"/>
              <a:t>Mintacím szerkesztése</a:t>
            </a:r>
            <a:endParaRPr kumimoji="0"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EE7F606F-C8C4-432C-AF1F-0ACD6A7B7A6B}" type="datetime1">
              <a:rPr lang="hu-HU" smtClean="0"/>
              <a:pPr/>
              <a:t>2016. 12. 11.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833F62F-9CED-488E-8B97-DF9619669EF5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8" name="Tartalom helye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u-HU" dirty="0" smtClean="0"/>
              <a:t>Mintaszöveg szerkesztése</a:t>
            </a:r>
          </a:p>
          <a:p>
            <a:pPr lvl="1" eaLnBrk="1" latinLnBrk="0" hangingPunct="1"/>
            <a:r>
              <a:rPr lang="hu-HU" dirty="0" smtClean="0"/>
              <a:t>Második szint</a:t>
            </a:r>
          </a:p>
          <a:p>
            <a:pPr lvl="2" eaLnBrk="1" latinLnBrk="0" hangingPunct="1"/>
            <a:r>
              <a:rPr lang="hu-HU" dirty="0" smtClean="0"/>
              <a:t>Harmadik szint</a:t>
            </a:r>
          </a:p>
          <a:p>
            <a:pPr lvl="3" eaLnBrk="1" latinLnBrk="0" hangingPunct="1"/>
            <a:r>
              <a:rPr lang="hu-HU" dirty="0" smtClean="0"/>
              <a:t>Negyedik szint</a:t>
            </a:r>
          </a:p>
          <a:p>
            <a:pPr lvl="4" eaLnBrk="1" latinLnBrk="0" hangingPunct="1"/>
            <a:r>
              <a:rPr lang="hu-HU" dirty="0" smtClean="0"/>
              <a:t>Ötödik szint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u-HU" dirty="0" smtClean="0"/>
              <a:t>Mintaszöveg szerkesztése</a:t>
            </a:r>
          </a:p>
        </p:txBody>
      </p:sp>
      <p:sp>
        <p:nvSpPr>
          <p:cNvPr id="7" name="Téglalap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églalap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églalap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u-HU" dirty="0" smtClean="0"/>
              <a:t>Mintacím szerkesztése</a:t>
            </a:r>
            <a:endParaRPr kumimoji="0" lang="en-US" dirty="0"/>
          </a:p>
        </p:txBody>
      </p:sp>
      <p:sp>
        <p:nvSpPr>
          <p:cNvPr id="12" name="Dátum helye 1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6B875839-0399-4A02-B5AD-40925B963B44}" type="datetime1">
              <a:rPr lang="hu-HU" smtClean="0"/>
              <a:pPr/>
              <a:t>2016. 12. 11.</a:t>
            </a:fld>
            <a:endParaRPr lang="hu-HU"/>
          </a:p>
        </p:txBody>
      </p:sp>
      <p:sp>
        <p:nvSpPr>
          <p:cNvPr id="13" name="Dia számának hely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833F62F-9CED-488E-8B97-DF9619669EF5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14" name="Élőláb helye 13"/>
          <p:cNvSpPr>
            <a:spLocks noGrp="1"/>
          </p:cNvSpPr>
          <p:nvPr>
            <p:ph type="ftr" sz="quarter" idx="12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endParaRPr lang="hu-HU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9" name="Tartalom helye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u-HU" dirty="0" smtClean="0"/>
              <a:t>Mintaszöveg szerkesztése</a:t>
            </a:r>
          </a:p>
          <a:p>
            <a:pPr lvl="1" eaLnBrk="1" latinLnBrk="0" hangingPunct="1"/>
            <a:r>
              <a:rPr lang="hu-HU" dirty="0" smtClean="0"/>
              <a:t>Második szint</a:t>
            </a:r>
          </a:p>
          <a:p>
            <a:pPr lvl="2" eaLnBrk="1" latinLnBrk="0" hangingPunct="1"/>
            <a:r>
              <a:rPr lang="hu-HU" dirty="0" smtClean="0"/>
              <a:t>Harmadik szint</a:t>
            </a:r>
          </a:p>
          <a:p>
            <a:pPr lvl="3" eaLnBrk="1" latinLnBrk="0" hangingPunct="1"/>
            <a:r>
              <a:rPr lang="hu-HU" dirty="0" smtClean="0"/>
              <a:t>Negyedik szint</a:t>
            </a:r>
          </a:p>
          <a:p>
            <a:pPr lvl="4" eaLnBrk="1" latinLnBrk="0" hangingPunct="1"/>
            <a:r>
              <a:rPr lang="hu-HU" dirty="0" smtClean="0"/>
              <a:t>Ötödik szint</a:t>
            </a:r>
            <a:endParaRPr kumimoji="0" lang="en-US" dirty="0"/>
          </a:p>
        </p:txBody>
      </p:sp>
      <p:sp>
        <p:nvSpPr>
          <p:cNvPr id="11" name="Tartalom helye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8" name="Dátum helye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7FA0148C-65C0-4FA9-B819-B1891E14BAE9}" type="datetime1">
              <a:rPr lang="hu-HU" smtClean="0"/>
              <a:pPr/>
              <a:t>2016. 12. 11.</a:t>
            </a:fld>
            <a:endParaRPr lang="hu-HU"/>
          </a:p>
        </p:txBody>
      </p:sp>
      <p:sp>
        <p:nvSpPr>
          <p:cNvPr id="10" name="Dia számának hely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833F62F-9CED-488E-8B97-DF9619669EF5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12" name="Élőláb helye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11" name="Tartalom helye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13" name="Tartalom helye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10" name="Dátum helye 9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62CF7176-4947-47F1-8207-AAD077C9B114}" type="datetime1">
              <a:rPr lang="hu-HU" smtClean="0"/>
              <a:pPr/>
              <a:t>2016. 12. 11.</a:t>
            </a:fld>
            <a:endParaRPr lang="hu-HU"/>
          </a:p>
        </p:txBody>
      </p:sp>
      <p:sp>
        <p:nvSpPr>
          <p:cNvPr id="12" name="Dia számának hely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833F62F-9CED-488E-8B97-DF9619669EF5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14" name="Élőláb helye 13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hu-HU"/>
          </a:p>
        </p:txBody>
      </p:sp>
      <p:sp>
        <p:nvSpPr>
          <p:cNvPr id="16" name="Szöveg hely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15" name="Szöveg hely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8719E331-72FF-4EC4-BC1C-1D276457D69E}" type="datetime1">
              <a:rPr lang="hu-HU" smtClean="0"/>
              <a:pPr/>
              <a:t>2016. 12. 11.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833F62F-9CED-488E-8B97-DF9619669EF5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6DD085DB-B802-4A7C-8CF3-6158009CE3D8}" type="datetime1">
              <a:rPr lang="hu-HU" smtClean="0"/>
              <a:pPr/>
              <a:t>2016. 12. 11.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33F62F-9CED-488E-8B97-DF9619669EF5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4F8ECAE7-228B-4E9F-818E-F22A5BF916B1}" type="datetime1">
              <a:rPr lang="hu-HU" smtClean="0"/>
              <a:pPr/>
              <a:t>2016. 12. 11.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833F62F-9CED-488E-8B97-DF9619669EF5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>
                <a:latin typeface="Calibri" pitchFamily="34" charset="0"/>
                <a:cs typeface="Calibri" pitchFamily="34" charset="0"/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u-HU" dirty="0" smtClean="0"/>
              <a:t>Mintaszöveg szerkesztése</a:t>
            </a:r>
          </a:p>
        </p:txBody>
      </p:sp>
      <p:sp>
        <p:nvSpPr>
          <p:cNvPr id="9" name="Tartalom helye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u-HU" dirty="0" smtClean="0"/>
              <a:t>Mintaszöveg szerkesztése</a:t>
            </a:r>
          </a:p>
        </p:txBody>
      </p:sp>
      <p:sp>
        <p:nvSpPr>
          <p:cNvPr id="8" name="Téglalap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églalap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Téglalap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u-HU" dirty="0" smtClean="0"/>
              <a:t>Mintacím szerkesztése</a:t>
            </a:r>
            <a:endParaRPr kumimoji="0" lang="en-US" dirty="0"/>
          </a:p>
        </p:txBody>
      </p:sp>
      <p:sp>
        <p:nvSpPr>
          <p:cNvPr id="11" name="Téglalap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átum hely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1147FAE9-2E2F-4D32-B742-2982095C7AC3}" type="datetime1">
              <a:rPr lang="hu-HU" smtClean="0"/>
              <a:pPr/>
              <a:t>2016. 12. 11.</a:t>
            </a:fld>
            <a:endParaRPr lang="hu-HU"/>
          </a:p>
        </p:txBody>
      </p:sp>
      <p:sp>
        <p:nvSpPr>
          <p:cNvPr id="13" name="Dia számának hely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A833F62F-9CED-488E-8B97-DF9619669EF5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14" name="Élőláb helye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endParaRPr lang="hu-HU" dirty="0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u-HU" dirty="0" smtClean="0"/>
              <a:t>Kép beszúrásához kattintson az ikonra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ím helye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u-HU" dirty="0" smtClean="0"/>
              <a:t>Mintacím szerkesztése</a:t>
            </a:r>
            <a:endParaRPr kumimoji="0" lang="en-US" dirty="0"/>
          </a:p>
        </p:txBody>
      </p:sp>
      <p:sp>
        <p:nvSpPr>
          <p:cNvPr id="13" name="Szöveg helye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u-HU" dirty="0" smtClean="0"/>
              <a:t>Mintaszöveg szerkesztése</a:t>
            </a:r>
          </a:p>
          <a:p>
            <a:pPr lvl="1" eaLnBrk="1" latinLnBrk="0" hangingPunct="1"/>
            <a:r>
              <a:rPr kumimoji="0" lang="hu-HU" dirty="0" smtClean="0"/>
              <a:t>Második szint</a:t>
            </a:r>
          </a:p>
          <a:p>
            <a:pPr lvl="2" eaLnBrk="1" latinLnBrk="0" hangingPunct="1"/>
            <a:r>
              <a:rPr kumimoji="0" lang="hu-HU" dirty="0" smtClean="0"/>
              <a:t>Harmadik szint</a:t>
            </a:r>
          </a:p>
          <a:p>
            <a:pPr lvl="3" eaLnBrk="1" latinLnBrk="0" hangingPunct="1"/>
            <a:r>
              <a:rPr kumimoji="0" lang="hu-HU" dirty="0" smtClean="0"/>
              <a:t>Negyedik szint</a:t>
            </a:r>
          </a:p>
          <a:p>
            <a:pPr lvl="4" eaLnBrk="1" latinLnBrk="0" hangingPunct="1"/>
            <a:r>
              <a:rPr kumimoji="0" lang="hu-HU" dirty="0" smtClean="0"/>
              <a:t>Ötödik szint</a:t>
            </a:r>
            <a:endParaRPr kumimoji="0" lang="en-US" dirty="0"/>
          </a:p>
        </p:txBody>
      </p:sp>
      <p:sp>
        <p:nvSpPr>
          <p:cNvPr id="7" name="Téglalap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églalap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églalap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Dia számának hely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833F62F-9CED-488E-8B97-DF9619669EF5}" type="slidenum">
              <a:rPr lang="hu-HU" smtClean="0"/>
              <a:pPr/>
              <a:t>‹#›</a:t>
            </a:fld>
            <a:endParaRPr lang="hu-HU"/>
          </a:p>
        </p:txBody>
      </p:sp>
      <p:pic>
        <p:nvPicPr>
          <p:cNvPr id="10" name="Kép 9" descr="BMElogo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3671469" y="6165304"/>
            <a:ext cx="1801062" cy="504000"/>
          </a:xfrm>
          <a:prstGeom prst="rect">
            <a:avLst/>
          </a:prstGeom>
        </p:spPr>
      </p:pic>
      <p:sp>
        <p:nvSpPr>
          <p:cNvPr id="11" name="Téglalap 10"/>
          <p:cNvSpPr/>
          <p:nvPr userDrawn="1"/>
        </p:nvSpPr>
        <p:spPr>
          <a:xfrm>
            <a:off x="5544000" y="6300000"/>
            <a:ext cx="3600000" cy="25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2" name="Téglalap 11"/>
          <p:cNvSpPr/>
          <p:nvPr userDrawn="1"/>
        </p:nvSpPr>
        <p:spPr>
          <a:xfrm>
            <a:off x="0" y="6309320"/>
            <a:ext cx="3600000" cy="252000"/>
          </a:xfrm>
          <a:prstGeom prst="rect">
            <a:avLst/>
          </a:prstGeom>
          <a:solidFill>
            <a:srgbClr val="754C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0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333500" y="2514600"/>
            <a:ext cx="6477000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Témalaboratórium</a:t>
            </a:r>
            <a:r>
              <a:rPr lang="hu-HU" dirty="0" smtClean="0">
                <a:solidFill>
                  <a:schemeClr val="bg1"/>
                </a:solidFill>
              </a:rPr>
              <a:t/>
            </a:r>
            <a:br>
              <a:rPr lang="hu-HU" dirty="0" smtClean="0">
                <a:solidFill>
                  <a:schemeClr val="bg1"/>
                </a:solidFill>
              </a:rPr>
            </a:br>
            <a:r>
              <a:rPr lang="hu-HU" sz="4000" cap="none" dirty="0" err="1" smtClean="0">
                <a:solidFill>
                  <a:schemeClr val="bg1"/>
                </a:solidFill>
              </a:rPr>
              <a:t>Kollaboratív</a:t>
            </a:r>
            <a:r>
              <a:rPr lang="hu-HU" sz="4000" cap="none" dirty="0" smtClean="0">
                <a:solidFill>
                  <a:schemeClr val="bg1"/>
                </a:solidFill>
              </a:rPr>
              <a:t> modellezés</a:t>
            </a:r>
            <a:r>
              <a:rPr lang="hu-H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hu-H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</a:br>
            <a:r>
              <a:rPr lang="hu-HU" sz="2800" cap="none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Balogh Tímea</a:t>
            </a:r>
            <a:br>
              <a:rPr lang="hu-HU" sz="2800" cap="none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</a:br>
            <a:r>
              <a:rPr lang="hu-HU" sz="2200" cap="none" dirty="0" smtClean="0">
                <a:solidFill>
                  <a:schemeClr val="bg1"/>
                </a:solidFill>
              </a:rPr>
              <a:t>2016.12.08.</a:t>
            </a:r>
            <a:endParaRPr lang="hu-HU" sz="2800" cap="none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hu-HU" sz="1800" dirty="0" smtClean="0">
                <a:latin typeface="Calibri" pitchFamily="34" charset="0"/>
                <a:cs typeface="Calibri" pitchFamily="34" charset="0"/>
              </a:rPr>
              <a:t>Budapesti Műszaki és Gazdaságtudományi Egyetem</a:t>
            </a:r>
            <a:br>
              <a:rPr lang="hu-HU" sz="1800" dirty="0" smtClean="0">
                <a:latin typeface="Calibri" pitchFamily="34" charset="0"/>
                <a:cs typeface="Calibri" pitchFamily="34" charset="0"/>
              </a:rPr>
            </a:br>
            <a:r>
              <a:rPr lang="hu-HU" sz="1800" dirty="0" smtClean="0">
                <a:latin typeface="Calibri" pitchFamily="34" charset="0"/>
                <a:cs typeface="Calibri" pitchFamily="34" charset="0"/>
              </a:rPr>
              <a:t>Méréstechnika és Információs Rendszerek Tanszék</a:t>
            </a:r>
            <a:endParaRPr lang="hu-HU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F62F-9CED-488E-8B97-DF9619669EF5}" type="slidenum">
              <a:rPr lang="hu-HU" smtClean="0"/>
              <a:pPr/>
              <a:t>1</a:t>
            </a:fld>
            <a:endParaRPr lang="hu-HU"/>
          </a:p>
        </p:txBody>
      </p:sp>
      <p:pic>
        <p:nvPicPr>
          <p:cNvPr id="5" name="Kép 4" descr="bme_logo_smal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6000" y="6156000"/>
            <a:ext cx="1809199" cy="504056"/>
          </a:xfrm>
          <a:prstGeom prst="rect">
            <a:avLst/>
          </a:prstGeom>
        </p:spPr>
      </p:pic>
      <p:pic>
        <p:nvPicPr>
          <p:cNvPr id="8" name="Kép 7" descr="ftsrg_logo_smal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84368" y="6237312"/>
            <a:ext cx="1048603" cy="3353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Git</a:t>
            </a:r>
            <a:r>
              <a:rPr lang="hu-HU" dirty="0" smtClean="0"/>
              <a:t>/</a:t>
            </a:r>
            <a:r>
              <a:rPr lang="hu-HU" dirty="0" err="1" smtClean="0"/>
              <a:t>GitHub</a:t>
            </a:r>
            <a:r>
              <a:rPr lang="hu-HU" dirty="0" smtClean="0"/>
              <a:t> (Offline – szöveg alapú)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833F62F-9CED-488E-8B97-DF9619669EF5}" type="slidenum">
              <a:rPr lang="hu-HU" smtClean="0"/>
              <a:pPr/>
              <a:t>10</a:t>
            </a:fld>
            <a:endParaRPr lang="hu-HU"/>
          </a:p>
        </p:txBody>
      </p:sp>
      <p:pic>
        <p:nvPicPr>
          <p:cNvPr id="5" name="Kép 4" descr="14895595_1182282105148626_2057511339_o.png"/>
          <p:cNvPicPr>
            <a:picLocks noChangeAspect="1"/>
          </p:cNvPicPr>
          <p:nvPr/>
        </p:nvPicPr>
        <p:blipFill>
          <a:blip r:embed="rId3" cstate="print"/>
          <a:srcRect b="3582"/>
          <a:stretch>
            <a:fillRect/>
          </a:stretch>
        </p:blipFill>
        <p:spPr>
          <a:xfrm>
            <a:off x="1115616" y="1556792"/>
            <a:ext cx="6795840" cy="2548440"/>
          </a:xfrm>
          <a:prstGeom prst="rect">
            <a:avLst/>
          </a:prstGeom>
          <a:ln>
            <a:solidFill>
              <a:srgbClr val="754C78"/>
            </a:solidFill>
          </a:ln>
        </p:spPr>
      </p:pic>
      <p:pic>
        <p:nvPicPr>
          <p:cNvPr id="6" name="Kép 5" descr="14875812_1182285308481639_1057140613_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15074" y="4365104"/>
            <a:ext cx="6769294" cy="1800200"/>
          </a:xfrm>
          <a:prstGeom prst="rect">
            <a:avLst/>
          </a:prstGeom>
          <a:ln>
            <a:solidFill>
              <a:srgbClr val="754C78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600" dirty="0" smtClean="0"/>
              <a:t>EMF </a:t>
            </a:r>
            <a:r>
              <a:rPr lang="hu-HU" sz="3600" dirty="0" err="1" smtClean="0"/>
              <a:t>Diff</a:t>
            </a:r>
            <a:r>
              <a:rPr lang="hu-HU" sz="3600" dirty="0" smtClean="0"/>
              <a:t>/</a:t>
            </a:r>
            <a:r>
              <a:rPr lang="hu-HU" sz="3600" dirty="0" err="1" smtClean="0"/>
              <a:t>Merge</a:t>
            </a:r>
            <a:r>
              <a:rPr lang="hu-HU" sz="3600" dirty="0" smtClean="0"/>
              <a:t> (Offline – modell alapú)</a:t>
            </a:r>
            <a:endParaRPr lang="hu-HU" sz="3600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833F62F-9CED-488E-8B97-DF9619669EF5}" type="slidenum">
              <a:rPr lang="hu-HU" smtClean="0"/>
              <a:pPr/>
              <a:t>11</a:t>
            </a:fld>
            <a:endParaRPr lang="hu-HU"/>
          </a:p>
        </p:txBody>
      </p:sp>
      <p:pic>
        <p:nvPicPr>
          <p:cNvPr id="5" name="Kép 4" descr="emf diffmerg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3772" y="2132856"/>
            <a:ext cx="8676456" cy="3442901"/>
          </a:xfrm>
          <a:prstGeom prst="rect">
            <a:avLst/>
          </a:prstGeom>
          <a:ln w="28575">
            <a:solidFill>
              <a:srgbClr val="754C78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u-HU" sz="4000" dirty="0" err="1" smtClean="0"/>
              <a:t>GenMyModel</a:t>
            </a:r>
            <a:r>
              <a:rPr lang="hu-HU" sz="4000" dirty="0" smtClean="0"/>
              <a:t> (Online – modell alapú)</a:t>
            </a:r>
            <a:endParaRPr lang="hu-HU" sz="4000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833F62F-9CED-488E-8B97-DF9619669EF5}" type="slidenum">
              <a:rPr lang="hu-HU" smtClean="0"/>
              <a:pPr/>
              <a:t>12</a:t>
            </a:fld>
            <a:endParaRPr lang="hu-HU"/>
          </a:p>
        </p:txBody>
      </p:sp>
      <p:pic>
        <p:nvPicPr>
          <p:cNvPr id="5" name="Kép 4" descr="genmymodel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8125" y="1916832"/>
            <a:ext cx="8667750" cy="3686175"/>
          </a:xfrm>
          <a:prstGeom prst="rect">
            <a:avLst/>
          </a:prstGeom>
          <a:ln w="28575">
            <a:solidFill>
              <a:srgbClr val="754C78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latin typeface="Calibri" pitchFamily="34" charset="0"/>
                <a:cs typeface="Calibri" pitchFamily="34" charset="0"/>
              </a:rPr>
              <a:t>Összefoglalás</a:t>
            </a:r>
            <a:endParaRPr lang="hu-H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833F62F-9CED-488E-8B97-DF9619669EF5}" type="slidenum">
              <a:rPr lang="hu-HU" smtClean="0"/>
              <a:pPr/>
              <a:t>13</a:t>
            </a:fld>
            <a:endParaRPr lang="hu-HU"/>
          </a:p>
        </p:txBody>
      </p:sp>
      <p:sp>
        <p:nvSpPr>
          <p:cNvPr id="13" name="Tartalom helye 12"/>
          <p:cNvSpPr>
            <a:spLocks noGrp="1"/>
          </p:cNvSpPr>
          <p:nvPr>
            <p:ph sz="quarter" idx="1"/>
          </p:nvPr>
        </p:nvSpPr>
        <p:spPr>
          <a:xfrm>
            <a:off x="611560" y="1772816"/>
            <a:ext cx="5832648" cy="3024336"/>
          </a:xfrm>
        </p:spPr>
        <p:txBody>
          <a:bodyPr>
            <a:normAutofit fontScale="92500"/>
          </a:bodyPr>
          <a:lstStyle/>
          <a:p>
            <a:r>
              <a:rPr lang="hu-HU" dirty="0" smtClean="0"/>
              <a:t>Modellvezérelt fejlesztés</a:t>
            </a:r>
          </a:p>
          <a:p>
            <a:r>
              <a:rPr lang="hu-HU" dirty="0" smtClean="0"/>
              <a:t>Modellezési nyelvek (EMF)</a:t>
            </a:r>
          </a:p>
          <a:p>
            <a:r>
              <a:rPr lang="hu-HU" dirty="0" smtClean="0"/>
              <a:t>Konkrét szintaxis (</a:t>
            </a:r>
            <a:r>
              <a:rPr lang="hu-HU" dirty="0" err="1" smtClean="0"/>
              <a:t>Xtext</a:t>
            </a:r>
            <a:r>
              <a:rPr lang="hu-HU" dirty="0" smtClean="0"/>
              <a:t>)</a:t>
            </a:r>
          </a:p>
          <a:p>
            <a:r>
              <a:rPr lang="hu-HU" dirty="0" smtClean="0"/>
              <a:t>Kollaboráció</a:t>
            </a:r>
          </a:p>
          <a:p>
            <a:pPr lvl="1">
              <a:buFont typeface="Wingdings" pitchFamily="2" charset="2"/>
              <a:buChar char="§"/>
            </a:pPr>
            <a:r>
              <a:rPr lang="hu-HU" dirty="0" smtClean="0"/>
              <a:t>Szöveges (</a:t>
            </a:r>
            <a:r>
              <a:rPr lang="hu-HU" dirty="0" err="1" smtClean="0"/>
              <a:t>Git</a:t>
            </a:r>
            <a:r>
              <a:rPr lang="hu-HU" dirty="0" smtClean="0"/>
              <a:t>/</a:t>
            </a:r>
            <a:r>
              <a:rPr lang="hu-HU" dirty="0" err="1" smtClean="0"/>
              <a:t>Github</a:t>
            </a:r>
            <a:r>
              <a:rPr lang="hu-HU" dirty="0" smtClean="0"/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hu-HU" dirty="0" smtClean="0"/>
              <a:t>Modell (EMF </a:t>
            </a:r>
            <a:r>
              <a:rPr lang="hu-HU" dirty="0" err="1" smtClean="0"/>
              <a:t>Diff</a:t>
            </a:r>
            <a:r>
              <a:rPr lang="hu-HU" dirty="0" smtClean="0"/>
              <a:t>/</a:t>
            </a:r>
            <a:r>
              <a:rPr lang="hu-HU" dirty="0" err="1" smtClean="0"/>
              <a:t>Merge</a:t>
            </a:r>
            <a:r>
              <a:rPr lang="hu-HU" dirty="0" smtClean="0"/>
              <a:t>, </a:t>
            </a:r>
            <a:r>
              <a:rPr lang="hu-HU" dirty="0" err="1" smtClean="0"/>
              <a:t>GenMyModel</a:t>
            </a:r>
            <a:r>
              <a:rPr lang="hu-HU" dirty="0" smtClean="0"/>
              <a:t>)</a:t>
            </a:r>
          </a:p>
          <a:p>
            <a:endParaRPr lang="hu-HU" dirty="0"/>
          </a:p>
        </p:txBody>
      </p:sp>
      <p:pic>
        <p:nvPicPr>
          <p:cNvPr id="8" name="Kép 7" descr="emf_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68144" y="1556792"/>
            <a:ext cx="2901369" cy="1296144"/>
          </a:xfrm>
          <a:prstGeom prst="rect">
            <a:avLst/>
          </a:prstGeom>
        </p:spPr>
      </p:pic>
      <p:pic>
        <p:nvPicPr>
          <p:cNvPr id="9" name="Kép 8" descr="xtext-logo-color-80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04248" y="3140968"/>
            <a:ext cx="1452262" cy="432048"/>
          </a:xfrm>
          <a:prstGeom prst="rect">
            <a:avLst/>
          </a:prstGeom>
        </p:spPr>
      </p:pic>
      <p:pic>
        <p:nvPicPr>
          <p:cNvPr id="10" name="Kép 9" descr="Git-Logo-2Color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131840" y="5157192"/>
            <a:ext cx="1368152" cy="571316"/>
          </a:xfrm>
          <a:prstGeom prst="rect">
            <a:avLst/>
          </a:prstGeom>
        </p:spPr>
      </p:pic>
      <p:pic>
        <p:nvPicPr>
          <p:cNvPr id="11" name="Kép 10" descr="github-log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67544" y="5085184"/>
            <a:ext cx="2088232" cy="694337"/>
          </a:xfrm>
          <a:prstGeom prst="rect">
            <a:avLst/>
          </a:prstGeom>
        </p:spPr>
      </p:pic>
      <p:pic>
        <p:nvPicPr>
          <p:cNvPr id="14" name="Kép 13" descr="genmymodel-logo-200x400-nobg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076056" y="5157192"/>
            <a:ext cx="2697088" cy="539418"/>
          </a:xfrm>
          <a:prstGeom prst="rect">
            <a:avLst/>
          </a:prstGeom>
        </p:spPr>
      </p:pic>
      <p:pic>
        <p:nvPicPr>
          <p:cNvPr id="15" name="Kép 14" descr="EDM_Logo_Small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876256" y="3933056"/>
            <a:ext cx="1305963" cy="10081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Modellvezérelt fejlesztés</a:t>
            </a:r>
            <a:endParaRPr lang="hu-HU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Dia számának helye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833F62F-9CED-488E-8B97-DF9619669EF5}" type="slidenum">
              <a:rPr lang="hu-HU" smtClean="0"/>
              <a:pPr/>
              <a:t>2</a:t>
            </a:fld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>
          <a:xfrm>
            <a:off x="323528" y="2348880"/>
            <a:ext cx="4608512" cy="2736304"/>
          </a:xfrm>
        </p:spPr>
        <p:txBody>
          <a:bodyPr>
            <a:normAutofit/>
          </a:bodyPr>
          <a:lstStyle/>
          <a:p>
            <a:r>
              <a:rPr lang="hu-HU" dirty="0" smtClean="0"/>
              <a:t>Biztonságkritikus rendszerek</a:t>
            </a:r>
            <a:endParaRPr lang="hu-HU" dirty="0" smtClean="0">
              <a:latin typeface="Calibri" pitchFamily="34" charset="0"/>
              <a:cs typeface="Calibri" pitchFamily="34" charset="0"/>
            </a:endParaRPr>
          </a:p>
          <a:p>
            <a:r>
              <a:rPr lang="hu-HU" dirty="0" smtClean="0"/>
              <a:t>Modell alapú megközelítés</a:t>
            </a:r>
          </a:p>
          <a:p>
            <a:r>
              <a:rPr lang="hu-HU" dirty="0" smtClean="0"/>
              <a:t>Komplex rendszerek</a:t>
            </a:r>
          </a:p>
          <a:p>
            <a:r>
              <a:rPr lang="hu-HU" dirty="0" smtClean="0"/>
              <a:t>Kódgenerálás</a:t>
            </a:r>
          </a:p>
        </p:txBody>
      </p:sp>
      <p:pic>
        <p:nvPicPr>
          <p:cNvPr id="10" name="Kép 9" descr="Model_Driven_Development_UM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76056" y="2348880"/>
            <a:ext cx="3585931" cy="2689448"/>
          </a:xfrm>
          <a:prstGeom prst="rect">
            <a:avLst/>
          </a:prstGeom>
          <a:ln w="28575">
            <a:solidFill>
              <a:srgbClr val="754C78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Eclipse</a:t>
            </a:r>
            <a:r>
              <a:rPr lang="hu-HU" dirty="0" smtClean="0"/>
              <a:t> </a:t>
            </a:r>
            <a:r>
              <a:rPr lang="hu-HU" dirty="0" err="1" smtClean="0"/>
              <a:t>Modeling</a:t>
            </a:r>
            <a:r>
              <a:rPr lang="hu-HU" dirty="0" smtClean="0"/>
              <a:t> Framework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833F62F-9CED-488E-8B97-DF9619669EF5}" type="slidenum">
              <a:rPr lang="hu-HU" smtClean="0"/>
              <a:pPr/>
              <a:t>3</a:t>
            </a:fld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>
          <a:xfrm>
            <a:off x="611560" y="1988840"/>
            <a:ext cx="8153400" cy="2764904"/>
          </a:xfrm>
        </p:spPr>
        <p:txBody>
          <a:bodyPr/>
          <a:lstStyle/>
          <a:p>
            <a:r>
              <a:rPr lang="hu-HU" dirty="0" smtClean="0"/>
              <a:t>EMF: általános modellező keretrendszer</a:t>
            </a:r>
          </a:p>
          <a:p>
            <a:r>
              <a:rPr lang="hu-HU" dirty="0" err="1" smtClean="0"/>
              <a:t>Metamodell</a:t>
            </a:r>
            <a:r>
              <a:rPr lang="hu-HU" dirty="0" smtClean="0"/>
              <a:t>: </a:t>
            </a:r>
            <a:r>
              <a:rPr lang="hu-HU" dirty="0" err="1" smtClean="0"/>
              <a:t>Ecore</a:t>
            </a:r>
            <a:r>
              <a:rPr lang="hu-HU" dirty="0" smtClean="0"/>
              <a:t> </a:t>
            </a:r>
            <a:r>
              <a:rPr lang="hu-HU" dirty="0" smtClean="0">
                <a:sym typeface="Wingdings" pitchFamily="2" charset="2"/>
              </a:rPr>
              <a:t> </a:t>
            </a:r>
            <a:r>
              <a:rPr lang="hu-HU" dirty="0" smtClean="0">
                <a:sym typeface="Symbol"/>
              </a:rPr>
              <a:t> </a:t>
            </a:r>
            <a:r>
              <a:rPr lang="hu-HU" dirty="0" smtClean="0">
                <a:sym typeface="Wingdings" pitchFamily="2" charset="2"/>
              </a:rPr>
              <a:t>UML</a:t>
            </a:r>
          </a:p>
          <a:p>
            <a:pPr lvl="1">
              <a:buFont typeface="Wingdings" pitchFamily="2" charset="2"/>
              <a:buChar char="§"/>
            </a:pPr>
            <a:r>
              <a:rPr lang="hu-HU" dirty="0" err="1" smtClean="0">
                <a:sym typeface="Wingdings" pitchFamily="2" charset="2"/>
              </a:rPr>
              <a:t>EClass</a:t>
            </a:r>
            <a:r>
              <a:rPr lang="hu-HU" dirty="0" smtClean="0">
                <a:sym typeface="Wingdings" pitchFamily="2" charset="2"/>
              </a:rPr>
              <a:t>, </a:t>
            </a:r>
            <a:r>
              <a:rPr lang="hu-HU" dirty="0" err="1" smtClean="0">
                <a:sym typeface="Wingdings" pitchFamily="2" charset="2"/>
              </a:rPr>
              <a:t>EAttribute</a:t>
            </a:r>
            <a:r>
              <a:rPr lang="hu-HU" dirty="0" smtClean="0">
                <a:sym typeface="Wingdings" pitchFamily="2" charset="2"/>
              </a:rPr>
              <a:t>, </a:t>
            </a:r>
            <a:r>
              <a:rPr lang="hu-HU" dirty="0" err="1" smtClean="0">
                <a:sym typeface="Wingdings" pitchFamily="2" charset="2"/>
              </a:rPr>
              <a:t>EReference</a:t>
            </a:r>
            <a:r>
              <a:rPr lang="hu-HU" dirty="0" smtClean="0">
                <a:sym typeface="Wingdings" pitchFamily="2" charset="2"/>
              </a:rPr>
              <a:t>, </a:t>
            </a:r>
            <a:r>
              <a:rPr lang="hu-HU" dirty="0" err="1" smtClean="0">
                <a:sym typeface="Wingdings" pitchFamily="2" charset="2"/>
              </a:rPr>
              <a:t>EDataType</a:t>
            </a:r>
            <a:endParaRPr lang="hu-HU" dirty="0" smtClean="0"/>
          </a:p>
          <a:p>
            <a:endParaRPr lang="hu-HU" dirty="0"/>
          </a:p>
        </p:txBody>
      </p:sp>
      <p:pic>
        <p:nvPicPr>
          <p:cNvPr id="5" name="Kép 4" descr="emf_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16016" y="4077072"/>
            <a:ext cx="2771775" cy="1238250"/>
          </a:xfrm>
          <a:prstGeom prst="rect">
            <a:avLst/>
          </a:prstGeom>
        </p:spPr>
      </p:pic>
      <p:pic>
        <p:nvPicPr>
          <p:cNvPr id="6" name="Kép 5" descr="eclipse_logo-800x188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47664" y="4437112"/>
            <a:ext cx="2584332" cy="6073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Saját </a:t>
            </a:r>
            <a:r>
              <a:rPr lang="hu-HU" dirty="0" err="1" smtClean="0"/>
              <a:t>metamodell</a:t>
            </a:r>
            <a:r>
              <a:rPr lang="hu-HU" dirty="0" smtClean="0"/>
              <a:t>: gólyatábor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833F62F-9CED-488E-8B97-DF9619669EF5}" type="slidenum">
              <a:rPr lang="hu-HU" smtClean="0"/>
              <a:pPr/>
              <a:t>4</a:t>
            </a:fld>
            <a:endParaRPr lang="hu-HU"/>
          </a:p>
        </p:txBody>
      </p:sp>
      <p:pic>
        <p:nvPicPr>
          <p:cNvPr id="5" name="Kép 4" descr="freshmancamp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1916832"/>
            <a:ext cx="8270734" cy="40103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u-HU" sz="3200" dirty="0" err="1" smtClean="0"/>
              <a:t>Metamodell</a:t>
            </a:r>
            <a:r>
              <a:rPr lang="hu-HU" sz="3200" dirty="0" smtClean="0"/>
              <a:t> </a:t>
            </a:r>
            <a:r>
              <a:rPr lang="hu-HU" sz="3200" dirty="0" smtClean="0">
                <a:sym typeface="Symbol"/>
              </a:rPr>
              <a:t> Java k</a:t>
            </a:r>
            <a:r>
              <a:rPr lang="hu-HU" sz="3200" dirty="0" smtClean="0"/>
              <a:t>ódgenerálás  </a:t>
            </a:r>
            <a:r>
              <a:rPr lang="hu-HU" sz="3200" dirty="0" smtClean="0">
                <a:sym typeface="Symbol"/>
              </a:rPr>
              <a:t></a:t>
            </a:r>
            <a:r>
              <a:rPr lang="hu-HU" sz="3200" dirty="0" smtClean="0"/>
              <a:t> Példány</a:t>
            </a:r>
            <a:endParaRPr lang="hu-HU" sz="3200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833F62F-9CED-488E-8B97-DF9619669EF5}" type="slidenum">
              <a:rPr lang="hu-HU" smtClean="0"/>
              <a:pPr/>
              <a:t>5</a:t>
            </a:fld>
            <a:endParaRPr lang="hu-HU"/>
          </a:p>
        </p:txBody>
      </p:sp>
      <p:pic>
        <p:nvPicPr>
          <p:cNvPr id="5" name="Kép 4" descr="példány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35696" y="1700808"/>
            <a:ext cx="5542148" cy="4313662"/>
          </a:xfrm>
          <a:prstGeom prst="rect">
            <a:avLst/>
          </a:prstGeom>
          <a:ln w="28575">
            <a:solidFill>
              <a:srgbClr val="754C78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Modellezési nyelv részei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833F62F-9CED-488E-8B97-DF9619669EF5}" type="slidenum">
              <a:rPr lang="hu-HU" smtClean="0"/>
              <a:pPr/>
              <a:t>6</a:t>
            </a:fld>
            <a:endParaRPr lang="hu-HU"/>
          </a:p>
        </p:txBody>
      </p:sp>
      <p:pic>
        <p:nvPicPr>
          <p:cNvPr id="8" name="Kép 7" descr="treeedit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52000" y="4869160"/>
            <a:ext cx="1676400" cy="1047750"/>
          </a:xfrm>
          <a:prstGeom prst="rect">
            <a:avLst/>
          </a:prstGeom>
          <a:ln w="28575">
            <a:solidFill>
              <a:srgbClr val="754C78"/>
            </a:solidFill>
          </a:ln>
        </p:spPr>
      </p:pic>
      <p:grpSp>
        <p:nvGrpSpPr>
          <p:cNvPr id="16" name="Csoportba foglalás 15"/>
          <p:cNvGrpSpPr/>
          <p:nvPr/>
        </p:nvGrpSpPr>
        <p:grpSpPr>
          <a:xfrm>
            <a:off x="395536" y="1628800"/>
            <a:ext cx="3237746" cy="2506257"/>
            <a:chOff x="899592" y="2564904"/>
            <a:chExt cx="3237746" cy="2506257"/>
          </a:xfrm>
        </p:grpSpPr>
        <p:pic>
          <p:nvPicPr>
            <p:cNvPr id="5" name="Kép 4" descr="freshmancamp.JPG"/>
            <p:cNvPicPr>
              <a:picLocks noChangeAspect="1"/>
            </p:cNvPicPr>
            <p:nvPr/>
          </p:nvPicPr>
          <p:blipFill>
            <a:blip r:embed="rId4" cstate="print"/>
            <a:srcRect l="24039" r="37539" b="32867"/>
            <a:stretch>
              <a:fillRect/>
            </a:stretch>
          </p:blipFill>
          <p:spPr>
            <a:xfrm>
              <a:off x="1259632" y="2996952"/>
              <a:ext cx="2448272" cy="2074209"/>
            </a:xfrm>
            <a:prstGeom prst="rect">
              <a:avLst/>
            </a:prstGeom>
            <a:ln w="28575">
              <a:solidFill>
                <a:srgbClr val="754C78"/>
              </a:solidFill>
            </a:ln>
          </p:spPr>
        </p:pic>
        <p:sp>
          <p:nvSpPr>
            <p:cNvPr id="11" name="Szövegdoboz 10"/>
            <p:cNvSpPr txBox="1"/>
            <p:nvPr/>
          </p:nvSpPr>
          <p:spPr>
            <a:xfrm>
              <a:off x="899592" y="2564904"/>
              <a:ext cx="3237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 smtClean="0">
                  <a:latin typeface="Calibri" pitchFamily="34" charset="0"/>
                  <a:cs typeface="Calibri" pitchFamily="34" charset="0"/>
                </a:rPr>
                <a:t>Absztrakt szintaxis = </a:t>
              </a:r>
              <a:r>
                <a:rPr lang="hu-HU" dirty="0" err="1" smtClean="0">
                  <a:latin typeface="Calibri" pitchFamily="34" charset="0"/>
                  <a:cs typeface="Calibri" pitchFamily="34" charset="0"/>
                </a:rPr>
                <a:t>metamodell</a:t>
              </a:r>
              <a:endParaRPr lang="hu-HU" dirty="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5" name="Csoportba foglalás 14"/>
          <p:cNvGrpSpPr/>
          <p:nvPr/>
        </p:nvGrpSpPr>
        <p:grpSpPr>
          <a:xfrm>
            <a:off x="5436096" y="1700808"/>
            <a:ext cx="2621936" cy="1746498"/>
            <a:chOff x="5436096" y="1412776"/>
            <a:chExt cx="2621936" cy="1746498"/>
          </a:xfrm>
        </p:grpSpPr>
        <p:pic>
          <p:nvPicPr>
            <p:cNvPr id="7" name="Kép 6" descr="szöveges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08104" y="1844824"/>
              <a:ext cx="2505075" cy="1314450"/>
            </a:xfrm>
            <a:prstGeom prst="rect">
              <a:avLst/>
            </a:prstGeom>
            <a:ln w="28575">
              <a:solidFill>
                <a:srgbClr val="754C78"/>
              </a:solidFill>
            </a:ln>
          </p:spPr>
        </p:pic>
        <p:sp>
          <p:nvSpPr>
            <p:cNvPr id="12" name="Szövegdoboz 11"/>
            <p:cNvSpPr txBox="1"/>
            <p:nvPr/>
          </p:nvSpPr>
          <p:spPr>
            <a:xfrm>
              <a:off x="5436096" y="1412776"/>
              <a:ext cx="2621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 smtClean="0">
                  <a:latin typeface="Calibri" pitchFamily="34" charset="0"/>
                  <a:cs typeface="Calibri" pitchFamily="34" charset="0"/>
                </a:rPr>
                <a:t>Szöveges konkrét szintaxis</a:t>
              </a:r>
              <a:endParaRPr lang="hu-HU" dirty="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4" name="Csoportba foglalás 13"/>
          <p:cNvGrpSpPr/>
          <p:nvPr/>
        </p:nvGrpSpPr>
        <p:grpSpPr>
          <a:xfrm>
            <a:off x="5508104" y="3789040"/>
            <a:ext cx="2546210" cy="2112235"/>
            <a:chOff x="5436096" y="3429000"/>
            <a:chExt cx="2546210" cy="2112235"/>
          </a:xfrm>
        </p:grpSpPr>
        <p:pic>
          <p:nvPicPr>
            <p:cNvPr id="9" name="Kép 8" descr="grafiku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36096" y="3861048"/>
              <a:ext cx="2520280" cy="1680187"/>
            </a:xfrm>
            <a:prstGeom prst="rect">
              <a:avLst/>
            </a:prstGeom>
            <a:ln w="28575">
              <a:solidFill>
                <a:srgbClr val="754C78"/>
              </a:solidFill>
            </a:ln>
          </p:spPr>
        </p:pic>
        <p:sp>
          <p:nvSpPr>
            <p:cNvPr id="13" name="Szövegdoboz 12"/>
            <p:cNvSpPr txBox="1"/>
            <p:nvPr/>
          </p:nvSpPr>
          <p:spPr>
            <a:xfrm>
              <a:off x="5436096" y="3429000"/>
              <a:ext cx="25462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 smtClean="0">
                  <a:latin typeface="Calibri" pitchFamily="34" charset="0"/>
                  <a:cs typeface="Calibri" pitchFamily="34" charset="0"/>
                </a:rPr>
                <a:t>Grafikus konkrét szintaxis</a:t>
              </a:r>
            </a:p>
          </p:txBody>
        </p:sp>
      </p:grpSp>
      <p:cxnSp>
        <p:nvCxnSpPr>
          <p:cNvPr id="27" name="Egyenes összekötő nyíllal 26"/>
          <p:cNvCxnSpPr/>
          <p:nvPr/>
        </p:nvCxnSpPr>
        <p:spPr>
          <a:xfrm>
            <a:off x="3203848" y="3068960"/>
            <a:ext cx="230425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gyenes összekötő nyíllal 28"/>
          <p:cNvCxnSpPr>
            <a:stCxn id="5" idx="3"/>
            <a:endCxn id="9" idx="1"/>
          </p:cNvCxnSpPr>
          <p:nvPr/>
        </p:nvCxnSpPr>
        <p:spPr>
          <a:xfrm>
            <a:off x="3203848" y="3097953"/>
            <a:ext cx="2304256" cy="19632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gyenes összekötő nyíllal 32"/>
          <p:cNvCxnSpPr>
            <a:stCxn id="5" idx="2"/>
            <a:endCxn id="8" idx="0"/>
          </p:cNvCxnSpPr>
          <p:nvPr/>
        </p:nvCxnSpPr>
        <p:spPr>
          <a:xfrm>
            <a:off x="1979712" y="4135057"/>
            <a:ext cx="10488" cy="73410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833F62F-9CED-488E-8B97-DF9619669EF5}" type="slidenum">
              <a:rPr lang="hu-HU" smtClean="0"/>
              <a:pPr/>
              <a:t>7</a:t>
            </a:fld>
            <a:endParaRPr lang="hu-HU"/>
          </a:p>
        </p:txBody>
      </p:sp>
      <p:pic>
        <p:nvPicPr>
          <p:cNvPr id="5" name="Tartalom helye 4" descr="Képkivágás.JP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rcRect r="2376"/>
          <a:stretch>
            <a:fillRect/>
          </a:stretch>
        </p:blipFill>
        <p:spPr>
          <a:xfrm>
            <a:off x="179512" y="1844824"/>
            <a:ext cx="5904656" cy="2619375"/>
          </a:xfrm>
          <a:ln w="19050">
            <a:solidFill>
              <a:srgbClr val="754C78"/>
            </a:solidFill>
          </a:ln>
        </p:spPr>
      </p:pic>
      <p:pic>
        <p:nvPicPr>
          <p:cNvPr id="7" name="Kép 6" descr="xtext-logo-color-80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3568" y="548680"/>
            <a:ext cx="1296144" cy="385603"/>
          </a:xfrm>
          <a:prstGeom prst="rect">
            <a:avLst/>
          </a:prstGeom>
        </p:spPr>
      </p:pic>
      <p:sp>
        <p:nvSpPr>
          <p:cNvPr id="9" name="Szövegdoboz 8"/>
          <p:cNvSpPr txBox="1"/>
          <p:nvPr/>
        </p:nvSpPr>
        <p:spPr>
          <a:xfrm>
            <a:off x="2555776" y="1512000"/>
            <a:ext cx="1007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latin typeface="Calibri" pitchFamily="34" charset="0"/>
                <a:cs typeface="Calibri" pitchFamily="34" charset="0"/>
              </a:rPr>
              <a:t>Nyelvtan</a:t>
            </a:r>
            <a:endParaRPr lang="hu-HU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3" name="Csoportba foglalás 12"/>
          <p:cNvGrpSpPr/>
          <p:nvPr/>
        </p:nvGrpSpPr>
        <p:grpSpPr>
          <a:xfrm>
            <a:off x="6228184" y="1916832"/>
            <a:ext cx="2533650" cy="3816424"/>
            <a:chOff x="6300192" y="2204864"/>
            <a:chExt cx="2533650" cy="3816424"/>
          </a:xfrm>
        </p:grpSpPr>
        <p:pic>
          <p:nvPicPr>
            <p:cNvPr id="10" name="Kép 9" descr="Képkivágás2.JPG"/>
            <p:cNvPicPr>
              <a:picLocks noChangeAspect="1"/>
            </p:cNvPicPr>
            <p:nvPr/>
          </p:nvPicPr>
          <p:blipFill>
            <a:blip r:embed="rId5" cstate="print"/>
            <a:srcRect b="25026"/>
            <a:stretch>
              <a:fillRect/>
            </a:stretch>
          </p:blipFill>
          <p:spPr>
            <a:xfrm>
              <a:off x="6300192" y="2564904"/>
              <a:ext cx="2533650" cy="3456384"/>
            </a:xfrm>
            <a:prstGeom prst="rect">
              <a:avLst/>
            </a:prstGeom>
            <a:ln w="19050">
              <a:solidFill>
                <a:srgbClr val="754C78"/>
              </a:solidFill>
            </a:ln>
          </p:spPr>
        </p:pic>
        <p:sp>
          <p:nvSpPr>
            <p:cNvPr id="12" name="Szövegdoboz 11"/>
            <p:cNvSpPr txBox="1"/>
            <p:nvPr/>
          </p:nvSpPr>
          <p:spPr>
            <a:xfrm>
              <a:off x="6516216" y="2204864"/>
              <a:ext cx="20493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 smtClean="0">
                  <a:latin typeface="Calibri" pitchFamily="34" charset="0"/>
                  <a:cs typeface="Calibri" pitchFamily="34" charset="0"/>
                </a:rPr>
                <a:t>Szöveges szerkesztő</a:t>
              </a:r>
              <a:endParaRPr lang="hu-HU" dirty="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5" name="Csoportba foglalás 14"/>
          <p:cNvGrpSpPr/>
          <p:nvPr/>
        </p:nvGrpSpPr>
        <p:grpSpPr>
          <a:xfrm>
            <a:off x="755576" y="4581128"/>
            <a:ext cx="2880320" cy="1681278"/>
            <a:chOff x="755576" y="4581128"/>
            <a:chExt cx="2880320" cy="1681278"/>
          </a:xfrm>
        </p:grpSpPr>
        <p:pic>
          <p:nvPicPr>
            <p:cNvPr id="11" name="Kép 10" descr="xtext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79712" y="4581128"/>
              <a:ext cx="1656184" cy="1681278"/>
            </a:xfrm>
            <a:prstGeom prst="rect">
              <a:avLst/>
            </a:prstGeom>
            <a:ln w="19050">
              <a:solidFill>
                <a:srgbClr val="754C78"/>
              </a:solidFill>
            </a:ln>
          </p:spPr>
        </p:pic>
        <p:sp>
          <p:nvSpPr>
            <p:cNvPr id="14" name="Szövegdoboz 13"/>
            <p:cNvSpPr txBox="1"/>
            <p:nvPr/>
          </p:nvSpPr>
          <p:spPr>
            <a:xfrm>
              <a:off x="755576" y="5229200"/>
              <a:ext cx="12102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 err="1" smtClean="0">
                  <a:latin typeface="Calibri" pitchFamily="34" charset="0"/>
                  <a:cs typeface="Calibri" pitchFamily="34" charset="0"/>
                </a:rPr>
                <a:t>Tree</a:t>
              </a:r>
              <a:r>
                <a:rPr lang="hu-HU" dirty="0" smtClean="0">
                  <a:latin typeface="Calibri" pitchFamily="34" charset="0"/>
                  <a:cs typeface="Calibri" pitchFamily="34" charset="0"/>
                </a:rPr>
                <a:t> editor</a:t>
              </a:r>
              <a:endParaRPr lang="hu-HU" dirty="0">
                <a:latin typeface="Calibri" pitchFamily="34" charset="0"/>
                <a:cs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Kollaboráció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833F62F-9CED-488E-8B97-DF9619669EF5}" type="slidenum">
              <a:rPr lang="hu-HU" smtClean="0"/>
              <a:pPr/>
              <a:t>8</a:t>
            </a:fld>
            <a:endParaRPr lang="hu-HU"/>
          </a:p>
        </p:txBody>
      </p:sp>
      <p:pic>
        <p:nvPicPr>
          <p:cNvPr id="5" name="Tartalom helye 4" descr="AAEAAQAAAAAAAAhjAAAAJDJhNzBhYjY4LWRiZjgtNDI3Mi1hNzE3LWQ3YmE3NWUxNjk2Nw.jp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rcRect b="2836"/>
          <a:stretch>
            <a:fillRect/>
          </a:stretch>
        </p:blipFill>
        <p:spPr>
          <a:xfrm>
            <a:off x="1403639" y="1556792"/>
            <a:ext cx="6336723" cy="453650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Online vs. Offline kollaboráció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833F62F-9CED-488E-8B97-DF9619669EF5}" type="slidenum">
              <a:rPr lang="hu-HU" smtClean="0"/>
              <a:pPr/>
              <a:t>9</a:t>
            </a:fld>
            <a:endParaRPr lang="hu-HU"/>
          </a:p>
        </p:txBody>
      </p:sp>
      <p:pic>
        <p:nvPicPr>
          <p:cNvPr id="11" name="Tartalom helye 10" descr="genmymodel-logo-200x400-nobg.png"/>
          <p:cNvPicPr>
            <a:picLocks noGrp="1" noChangeAspect="1"/>
          </p:cNvPicPr>
          <p:nvPr>
            <p:ph sz="quarter" idx="4294967295"/>
          </p:nvPr>
        </p:nvPicPr>
        <p:blipFill>
          <a:blip r:embed="rId3" cstate="print"/>
          <a:stretch>
            <a:fillRect/>
          </a:stretch>
        </p:blipFill>
        <p:spPr>
          <a:xfrm>
            <a:off x="1691680" y="4653136"/>
            <a:ext cx="1905000" cy="381000"/>
          </a:xfrm>
        </p:spPr>
      </p:pic>
      <p:pic>
        <p:nvPicPr>
          <p:cNvPr id="12" name="Kép 11" descr="Git-Logo-2Colo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24128" y="2564904"/>
            <a:ext cx="1800199" cy="751731"/>
          </a:xfrm>
          <a:prstGeom prst="rect">
            <a:avLst/>
          </a:prstGeom>
        </p:spPr>
      </p:pic>
      <p:pic>
        <p:nvPicPr>
          <p:cNvPr id="13" name="Kép 12" descr="github-log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24128" y="3717032"/>
            <a:ext cx="2016224" cy="670394"/>
          </a:xfrm>
          <a:prstGeom prst="rect">
            <a:avLst/>
          </a:prstGeom>
        </p:spPr>
      </p:pic>
      <p:sp>
        <p:nvSpPr>
          <p:cNvPr id="16" name="Tartalom helye 1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 smtClean="0"/>
              <a:t>Változások érvényre jutása</a:t>
            </a:r>
          </a:p>
          <a:p>
            <a:r>
              <a:rPr lang="hu-HU" dirty="0" smtClean="0"/>
              <a:t>Konfliktusok</a:t>
            </a:r>
            <a:endParaRPr lang="hu-HU" dirty="0"/>
          </a:p>
        </p:txBody>
      </p:sp>
      <p:pic>
        <p:nvPicPr>
          <p:cNvPr id="17" name="Kép 16" descr="Google-docs-log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79712" y="3284984"/>
            <a:ext cx="1348856" cy="949289"/>
          </a:xfrm>
          <a:prstGeom prst="rect">
            <a:avLst/>
          </a:prstGeom>
        </p:spPr>
      </p:pic>
      <p:pic>
        <p:nvPicPr>
          <p:cNvPr id="18" name="Kép 17" descr="EDM_Logo_Small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012160" y="4725144"/>
            <a:ext cx="1512168" cy="1167288"/>
          </a:xfrm>
          <a:prstGeom prst="rect">
            <a:avLst/>
          </a:prstGeom>
        </p:spPr>
      </p:pic>
      <p:sp>
        <p:nvSpPr>
          <p:cNvPr id="19" name="Balra-jobbra nyíl 18"/>
          <p:cNvSpPr/>
          <p:nvPr/>
        </p:nvSpPr>
        <p:spPr>
          <a:xfrm>
            <a:off x="3995936" y="3861048"/>
            <a:ext cx="1152128" cy="57606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án">
  <a:themeElements>
    <a:clrScheme name="Egyéni 1. séma">
      <a:dk1>
        <a:sysClr val="windowText" lastClr="000000"/>
      </a:dk1>
      <a:lt1>
        <a:sysClr val="window" lastClr="FFFFFF"/>
      </a:lt1>
      <a:dk2>
        <a:srgbClr val="D5C5D3"/>
      </a:dk2>
      <a:lt2>
        <a:srgbClr val="DEDEDE"/>
      </a:lt2>
      <a:accent1>
        <a:srgbClr val="754C78"/>
      </a:accent1>
      <a:accent2>
        <a:srgbClr val="754C7A"/>
      </a:accent2>
      <a:accent3>
        <a:srgbClr val="754C7A"/>
      </a:accent3>
      <a:accent4>
        <a:srgbClr val="754C7A"/>
      </a:accent4>
      <a:accent5>
        <a:srgbClr val="754C7A"/>
      </a:accent5>
      <a:accent6>
        <a:srgbClr val="754C7A"/>
      </a:accent6>
      <a:hlink>
        <a:srgbClr val="67AFBD"/>
      </a:hlink>
      <a:folHlink>
        <a:srgbClr val="C2A874"/>
      </a:folHlink>
    </a:clrScheme>
    <a:fontScheme name="Mediá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á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7625</TotalTime>
  <Words>1080</Words>
  <Application>Microsoft Office PowerPoint</Application>
  <PresentationFormat>Diavetítés a képernyőre (4:3 oldalarány)</PresentationFormat>
  <Paragraphs>60</Paragraphs>
  <Slides>13</Slides>
  <Notes>13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4" baseType="lpstr">
      <vt:lpstr>Medián</vt:lpstr>
      <vt:lpstr>Témalaboratórium Kollaboratív modellezés Balogh Tímea 2016.12.08.</vt:lpstr>
      <vt:lpstr>Modellvezérelt fejlesztés</vt:lpstr>
      <vt:lpstr>Eclipse Modeling Framework</vt:lpstr>
      <vt:lpstr>Saját metamodell: gólyatábor</vt:lpstr>
      <vt:lpstr>Metamodell  Java kódgenerálás   Példány</vt:lpstr>
      <vt:lpstr>Modellezési nyelv részei</vt:lpstr>
      <vt:lpstr>7. dia</vt:lpstr>
      <vt:lpstr>Kollaboráció</vt:lpstr>
      <vt:lpstr>Online vs. Offline kollaboráció</vt:lpstr>
      <vt:lpstr>Git/GitHub (Offline – szöveg alapú)</vt:lpstr>
      <vt:lpstr>EMF Diff/Merge (Offline – modell alapú)</vt:lpstr>
      <vt:lpstr>GenMyModel (Online – modell alapú)</vt:lpstr>
      <vt:lpstr>Összefoglalás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Témalaboratórium Balogh Tímea</dc:title>
  <dc:creator>Balogh Tímea</dc:creator>
  <cp:lastModifiedBy>Balogh Tímea</cp:lastModifiedBy>
  <cp:revision>10</cp:revision>
  <dcterms:created xsi:type="dcterms:W3CDTF">2016-12-03T22:25:06Z</dcterms:created>
  <dcterms:modified xsi:type="dcterms:W3CDTF">2016-12-11T14:08:00Z</dcterms:modified>
</cp:coreProperties>
</file>