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sldIdLst>
    <p:sldId id="256" r:id="rId2"/>
    <p:sldId id="265" r:id="rId3"/>
    <p:sldId id="266" r:id="rId4"/>
    <p:sldId id="267" r:id="rId5"/>
    <p:sldId id="257" r:id="rId6"/>
    <p:sldId id="258"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72" d="100"/>
          <a:sy n="72"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3ECD-88D1-3C4C-A2CF-E8AF59424E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8C7A775-65B9-E84F-A2A9-9D9ED5692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FC5C56-08E4-BC41-A38F-EFB65061BF0D}"/>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C3F74811-CBFF-9D46-AA43-02C570C03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F31DC-64B4-F442-9938-9D5C02DDB7F2}"/>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63123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C3F6-CE20-D544-85B4-3D8655BB06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91C97D-329D-AE40-BC43-0749817A98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1BB55E-2CB8-8A49-B9F9-17C547A19AC4}"/>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6BFF7532-6169-E543-8715-D2BC88D03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CA6E4-7A00-5A46-AF0E-CAAAECF7DCF2}"/>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79676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B171B-4D91-0345-84EB-405B0234B7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E4D42AD-E2E0-7348-93A1-9734A0CD2C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B0F404-5C33-A54D-B217-9F1CFFEE348B}"/>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69489F2F-73AC-4D43-ABDE-76AFE91E9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BC1BE-7967-C24C-B460-F7EF516EC488}"/>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347376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87D3-8986-984F-B445-199951F0F87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99168A-03F1-D647-87CE-0035109075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8384F2-BC46-EF41-A91E-138F401A9611}"/>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4327E430-B4E2-AB43-816F-97334E543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06020-7D72-2C48-B4C1-7404044E2CFC}"/>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218437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7C47-F3A1-974C-B47C-0AD188B4BA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F820C79-D90D-0943-B8D1-8B716619C9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5627E9-22FF-534D-9111-F9551FC070D1}"/>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625D8B3B-5568-E546-9DC8-B9EC91D307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E2FED3-3239-4548-B598-A1552B03A527}"/>
              </a:ext>
            </a:extLst>
          </p:cNvPr>
          <p:cNvSpPr>
            <a:spLocks noGrp="1"/>
          </p:cNvSpPr>
          <p:nvPr>
            <p:ph type="sldNum" sz="quarter" idx="12"/>
          </p:nvPr>
        </p:nvSpPr>
        <p:spPr/>
        <p:txBody>
          <a:bodyPr/>
          <a:lstStyle/>
          <a:p>
            <a:fld id="{FD34A874-85D0-124F-B4AA-3EB81315EFB2}" type="slidenum">
              <a:rPr lang="en-US" smtClean="0"/>
              <a:t>‹#›</a:t>
            </a:fld>
            <a:endParaRPr lang="en-US" dirty="0"/>
          </a:p>
        </p:txBody>
      </p:sp>
      <p:pic>
        <p:nvPicPr>
          <p:cNvPr id="7" name="Picture 6">
            <a:extLst>
              <a:ext uri="{FF2B5EF4-FFF2-40B4-BE49-F238E27FC236}">
                <a16:creationId xmlns:a16="http://schemas.microsoft.com/office/drawing/2014/main" id="{3B13221E-A74B-EF4C-B19C-08D3FAC58E5D}"/>
              </a:ext>
            </a:extLst>
          </p:cNvPr>
          <p:cNvPicPr>
            <a:picLocks noChangeAspect="1"/>
          </p:cNvPicPr>
          <p:nvPr userDrawn="1"/>
        </p:nvPicPr>
        <p:blipFill>
          <a:blip r:embed="rId2"/>
          <a:stretch>
            <a:fillRect/>
          </a:stretch>
        </p:blipFill>
        <p:spPr>
          <a:xfrm>
            <a:off x="8765974" y="6231835"/>
            <a:ext cx="2597211" cy="489638"/>
          </a:xfrm>
          <a:prstGeom prst="rect">
            <a:avLst/>
          </a:prstGeom>
        </p:spPr>
      </p:pic>
    </p:spTree>
    <p:extLst>
      <p:ext uri="{BB962C8B-B14F-4D97-AF65-F5344CB8AC3E}">
        <p14:creationId xmlns:p14="http://schemas.microsoft.com/office/powerpoint/2010/main" val="35489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48A8-6FAF-9645-A5D9-AB05AE2E7C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29A2D-6CEC-5847-9403-15DA31BC67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0B583C-604F-8344-9AF6-AD699D39185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F40DB7A-A77E-3E4E-84B7-AEE0052492AF}"/>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6" name="Footer Placeholder 5">
            <a:extLst>
              <a:ext uri="{FF2B5EF4-FFF2-40B4-BE49-F238E27FC236}">
                <a16:creationId xmlns:a16="http://schemas.microsoft.com/office/drawing/2014/main" id="{335FAC34-57AE-A441-BA9D-BBB04B2B4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B1168-28F6-2547-800F-D09DDC75CF4F}"/>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57326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81E3-A8FD-CA4F-AC4E-1789BD9A1DE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34F51A-170D-D74C-9845-FA7669E7C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048685-7849-5C44-9E58-BD2A54877EE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45D481F-C04B-F144-9EEC-A45386026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7711C7-E8DE-0C41-8AF2-B98C9C28B7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E278CF-BDB0-1B4E-BE71-F7F2B3724B07}"/>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8" name="Footer Placeholder 7">
            <a:extLst>
              <a:ext uri="{FF2B5EF4-FFF2-40B4-BE49-F238E27FC236}">
                <a16:creationId xmlns:a16="http://schemas.microsoft.com/office/drawing/2014/main" id="{6B85E49F-26EB-284F-86FD-4FD61825E5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908FE-38C2-3948-A8F5-52213AF914C8}"/>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299337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163B-6B54-8A4E-B4CE-E15A0E3BFF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EAD632-8F54-1B48-ABE0-018EE34313B4}"/>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4" name="Footer Placeholder 3">
            <a:extLst>
              <a:ext uri="{FF2B5EF4-FFF2-40B4-BE49-F238E27FC236}">
                <a16:creationId xmlns:a16="http://schemas.microsoft.com/office/drawing/2014/main" id="{84F60463-1778-0346-95D6-7A22E0071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E8926-C47E-FE48-97D8-B82F7CA8DE06}"/>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383777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F5014B-C24A-794B-9FFC-8D6FCE30F8B1}"/>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3" name="Footer Placeholder 2">
            <a:extLst>
              <a:ext uri="{FF2B5EF4-FFF2-40B4-BE49-F238E27FC236}">
                <a16:creationId xmlns:a16="http://schemas.microsoft.com/office/drawing/2014/main" id="{09C1A74F-18E1-534F-AC1E-215BC43C9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166BD4-47C3-A141-A905-F4C2D9877396}"/>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113182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CD88-5ED5-2747-84AD-63F3772871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F365959-A687-994C-AA3A-4FF1DAF4D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F431AE1-663D-554D-B078-A3C7F8711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94CBA5-83F7-2041-9C6B-60FD94AB91B6}"/>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6" name="Footer Placeholder 5">
            <a:extLst>
              <a:ext uri="{FF2B5EF4-FFF2-40B4-BE49-F238E27FC236}">
                <a16:creationId xmlns:a16="http://schemas.microsoft.com/office/drawing/2014/main" id="{3C299F10-F0A8-6442-AE44-FB524EC52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59C2F-F26D-4D4D-8869-9469409FFDF7}"/>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8010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42D9-5C6D-DA4D-8BB2-0014F24349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81BFBD-4A5B-DE44-A9FF-101B0AEF2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2D9CD8-A03E-FC45-9E06-D350D92AA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CE94F1-A1CC-234F-A71F-49FD68ED055B}"/>
              </a:ext>
            </a:extLst>
          </p:cNvPr>
          <p:cNvSpPr>
            <a:spLocks noGrp="1"/>
          </p:cNvSpPr>
          <p:nvPr>
            <p:ph type="dt" sz="half" idx="10"/>
          </p:nvPr>
        </p:nvSpPr>
        <p:spPr/>
        <p:txBody>
          <a:bodyPr/>
          <a:lstStyle/>
          <a:p>
            <a:fld id="{95EB754D-612D-684F-B2A1-ECED55E1E4C5}" type="datetimeFigureOut">
              <a:rPr lang="en-US" smtClean="0"/>
              <a:t>10/15/2020</a:t>
            </a:fld>
            <a:endParaRPr lang="en-US"/>
          </a:p>
        </p:txBody>
      </p:sp>
      <p:sp>
        <p:nvSpPr>
          <p:cNvPr id="6" name="Footer Placeholder 5">
            <a:extLst>
              <a:ext uri="{FF2B5EF4-FFF2-40B4-BE49-F238E27FC236}">
                <a16:creationId xmlns:a16="http://schemas.microsoft.com/office/drawing/2014/main" id="{0AC55AFC-CAF3-A24E-9C8E-CF92DECDF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E66DE-322C-FF4B-891A-E351BCAB25BA}"/>
              </a:ext>
            </a:extLst>
          </p:cNvPr>
          <p:cNvSpPr>
            <a:spLocks noGrp="1"/>
          </p:cNvSpPr>
          <p:nvPr>
            <p:ph type="sldNum" sz="quarter" idx="12"/>
          </p:nvPr>
        </p:nvSpPr>
        <p:spPr/>
        <p:txBody>
          <a:bodyPr/>
          <a:lstStyle/>
          <a:p>
            <a:fld id="{FD34A874-85D0-124F-B4AA-3EB81315EFB2}" type="slidenum">
              <a:rPr lang="en-US" smtClean="0"/>
              <a:t>‹#›</a:t>
            </a:fld>
            <a:endParaRPr lang="en-US"/>
          </a:p>
        </p:txBody>
      </p:sp>
    </p:spTree>
    <p:extLst>
      <p:ext uri="{BB962C8B-B14F-4D97-AF65-F5344CB8AC3E}">
        <p14:creationId xmlns:p14="http://schemas.microsoft.com/office/powerpoint/2010/main" val="9351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CF853-513C-0C47-9983-C7FA5EBC8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743BE8-5678-0142-9950-6BF38A18D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94D0D7-E533-D647-8975-651231197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B754D-612D-684F-B2A1-ECED55E1E4C5}" type="datetimeFigureOut">
              <a:rPr lang="en-US" smtClean="0"/>
              <a:t>10/15/2020</a:t>
            </a:fld>
            <a:endParaRPr lang="en-US"/>
          </a:p>
        </p:txBody>
      </p:sp>
      <p:sp>
        <p:nvSpPr>
          <p:cNvPr id="5" name="Footer Placeholder 4">
            <a:extLst>
              <a:ext uri="{FF2B5EF4-FFF2-40B4-BE49-F238E27FC236}">
                <a16:creationId xmlns:a16="http://schemas.microsoft.com/office/drawing/2014/main" id="{1796BB2F-14ED-734F-8D6B-050D247D2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CEF04B-CA75-2247-82BA-E6CECFF49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4A874-85D0-124F-B4AA-3EB81315EFB2}" type="slidenum">
              <a:rPr lang="en-US" smtClean="0"/>
              <a:t>‹#›</a:t>
            </a:fld>
            <a:endParaRPr lang="en-US"/>
          </a:p>
        </p:txBody>
      </p:sp>
    </p:spTree>
    <p:extLst>
      <p:ext uri="{BB962C8B-B14F-4D97-AF65-F5344CB8AC3E}">
        <p14:creationId xmlns:p14="http://schemas.microsoft.com/office/powerpoint/2010/main" val="71782022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Placeholder 6" descr="Illuminated server room panel">
            <a:extLst>
              <a:ext uri="{FF2B5EF4-FFF2-40B4-BE49-F238E27FC236}">
                <a16:creationId xmlns:a16="http://schemas.microsoft.com/office/drawing/2014/main" id="{FCA1FA12-EBD4-FC4C-86C9-D54ADBBE3299}"/>
              </a:ext>
            </a:extLst>
          </p:cNvPr>
          <p:cNvPicPr>
            <a:picLocks noChangeAspect="1"/>
          </p:cNvPicPr>
          <p:nvPr/>
        </p:nvPicPr>
        <p:blipFill>
          <a:blip r:embed="rId2"/>
          <a:srcRect l="1831" r="1831"/>
          <a:stretch/>
        </p:blipFill>
        <p:spPr>
          <a:xfrm>
            <a:off x="2" y="10"/>
            <a:ext cx="9919942" cy="6857990"/>
          </a:xfrm>
          <a:custGeom>
            <a:avLst/>
            <a:gdLst/>
            <a:ahLst/>
            <a:cxnLst/>
            <a:rect l="l" t="t" r="r" b="b"/>
            <a:pathLst>
              <a:path w="9919942" h="6858000">
                <a:moveTo>
                  <a:pt x="0" y="5890890"/>
                </a:moveTo>
                <a:lnTo>
                  <a:pt x="212725" y="5891423"/>
                </a:lnTo>
                <a:cubicBezTo>
                  <a:pt x="582535" y="5892351"/>
                  <a:pt x="1020826" y="5893449"/>
                  <a:pt x="1540283" y="5894751"/>
                </a:cubicBezTo>
                <a:cubicBezTo>
                  <a:pt x="1752088" y="5888795"/>
                  <a:pt x="1952177" y="6005934"/>
                  <a:pt x="2056518" y="6186661"/>
                </a:cubicBezTo>
                <a:cubicBezTo>
                  <a:pt x="2056518" y="6186661"/>
                  <a:pt x="2056518" y="6186661"/>
                  <a:pt x="2405221" y="6790631"/>
                </a:cubicBezTo>
                <a:lnTo>
                  <a:pt x="2444117" y="6858000"/>
                </a:lnTo>
                <a:lnTo>
                  <a:pt x="0" y="6858000"/>
                </a:lnTo>
                <a:close/>
                <a:moveTo>
                  <a:pt x="792260" y="3668381"/>
                </a:moveTo>
                <a:cubicBezTo>
                  <a:pt x="792260" y="3668381"/>
                  <a:pt x="792260" y="3668381"/>
                  <a:pt x="1811431" y="3670937"/>
                </a:cubicBezTo>
                <a:cubicBezTo>
                  <a:pt x="1876362" y="3669112"/>
                  <a:pt x="1937701" y="3705022"/>
                  <a:pt x="1969689" y="3760425"/>
                </a:cubicBezTo>
                <a:cubicBezTo>
                  <a:pt x="1969689" y="3760425"/>
                  <a:pt x="1969689" y="3760425"/>
                  <a:pt x="2480383" y="4644976"/>
                </a:cubicBezTo>
                <a:cubicBezTo>
                  <a:pt x="2513474" y="4702289"/>
                  <a:pt x="2512800" y="4771455"/>
                  <a:pt x="2479858" y="4828684"/>
                </a:cubicBezTo>
                <a:cubicBezTo>
                  <a:pt x="2479858" y="4828684"/>
                  <a:pt x="2479858" y="4828684"/>
                  <a:pt x="1971381" y="5710679"/>
                </a:cubicBezTo>
                <a:cubicBezTo>
                  <a:pt x="1940341" y="5766811"/>
                  <a:pt x="1879433" y="5801975"/>
                  <a:pt x="1815301" y="5800792"/>
                </a:cubicBezTo>
                <a:cubicBezTo>
                  <a:pt x="1815301" y="5800792"/>
                  <a:pt x="1815301" y="5800792"/>
                  <a:pt x="797234" y="5800148"/>
                </a:cubicBezTo>
                <a:cubicBezTo>
                  <a:pt x="731200" y="5800063"/>
                  <a:pt x="670963" y="5766064"/>
                  <a:pt x="637873" y="5708748"/>
                </a:cubicBezTo>
                <a:cubicBezTo>
                  <a:pt x="637873" y="5708748"/>
                  <a:pt x="637873" y="5708748"/>
                  <a:pt x="127178" y="4824199"/>
                </a:cubicBezTo>
                <a:cubicBezTo>
                  <a:pt x="95190" y="4768796"/>
                  <a:pt x="94762" y="4697719"/>
                  <a:pt x="128807" y="4642400"/>
                </a:cubicBezTo>
                <a:cubicBezTo>
                  <a:pt x="128807" y="4642400"/>
                  <a:pt x="128807" y="4642400"/>
                  <a:pt x="636180" y="3758494"/>
                </a:cubicBezTo>
                <a:cubicBezTo>
                  <a:pt x="667221" y="3702364"/>
                  <a:pt x="728129" y="3667198"/>
                  <a:pt x="792260" y="3668381"/>
                </a:cubicBezTo>
                <a:close/>
                <a:moveTo>
                  <a:pt x="2255648" y="3231561"/>
                </a:moveTo>
                <a:cubicBezTo>
                  <a:pt x="2255648" y="3231561"/>
                  <a:pt x="2255648" y="3231561"/>
                  <a:pt x="2618241" y="3232471"/>
                </a:cubicBezTo>
                <a:cubicBezTo>
                  <a:pt x="2641342" y="3231821"/>
                  <a:pt x="2663165" y="3244597"/>
                  <a:pt x="2674545" y="3264308"/>
                </a:cubicBezTo>
                <a:cubicBezTo>
                  <a:pt x="2674545" y="3264308"/>
                  <a:pt x="2674545" y="3264308"/>
                  <a:pt x="2856236" y="3579007"/>
                </a:cubicBezTo>
                <a:cubicBezTo>
                  <a:pt x="2868009" y="3599398"/>
                  <a:pt x="2867769" y="3624006"/>
                  <a:pt x="2856049" y="3644366"/>
                </a:cubicBezTo>
                <a:cubicBezTo>
                  <a:pt x="2856049" y="3644366"/>
                  <a:pt x="2856049" y="3644366"/>
                  <a:pt x="2675147" y="3958155"/>
                </a:cubicBezTo>
                <a:cubicBezTo>
                  <a:pt x="2664104" y="3978125"/>
                  <a:pt x="2642433" y="3990637"/>
                  <a:pt x="2619617" y="3990216"/>
                </a:cubicBezTo>
                <a:cubicBezTo>
                  <a:pt x="2619617" y="3990216"/>
                  <a:pt x="2619617" y="3990216"/>
                  <a:pt x="2257417" y="3989986"/>
                </a:cubicBezTo>
                <a:cubicBezTo>
                  <a:pt x="2233924" y="3989956"/>
                  <a:pt x="2212493" y="3977860"/>
                  <a:pt x="2200720" y="3957469"/>
                </a:cubicBezTo>
                <a:cubicBezTo>
                  <a:pt x="2200720" y="3957469"/>
                  <a:pt x="2200720" y="3957469"/>
                  <a:pt x="2019029" y="3642770"/>
                </a:cubicBezTo>
                <a:cubicBezTo>
                  <a:pt x="2007648" y="3623058"/>
                  <a:pt x="2007496" y="3597772"/>
                  <a:pt x="2019609" y="3578090"/>
                </a:cubicBezTo>
                <a:cubicBezTo>
                  <a:pt x="2019609" y="3578090"/>
                  <a:pt x="2019609" y="3578090"/>
                  <a:pt x="2200118" y="3263622"/>
                </a:cubicBezTo>
                <a:cubicBezTo>
                  <a:pt x="2211161" y="3243651"/>
                  <a:pt x="2232832" y="3231141"/>
                  <a:pt x="2255648" y="3231561"/>
                </a:cubicBezTo>
                <a:close/>
                <a:moveTo>
                  <a:pt x="2433010" y="2733972"/>
                </a:moveTo>
                <a:cubicBezTo>
                  <a:pt x="2433010" y="2733972"/>
                  <a:pt x="2433010" y="2733972"/>
                  <a:pt x="2624472" y="2734451"/>
                </a:cubicBezTo>
                <a:cubicBezTo>
                  <a:pt x="2636671" y="2734110"/>
                  <a:pt x="2648193" y="2740855"/>
                  <a:pt x="2654202" y="2751263"/>
                </a:cubicBezTo>
                <a:cubicBezTo>
                  <a:pt x="2654202" y="2751263"/>
                  <a:pt x="2654202" y="2751263"/>
                  <a:pt x="2750141" y="2917435"/>
                </a:cubicBezTo>
                <a:cubicBezTo>
                  <a:pt x="2756358" y="2928203"/>
                  <a:pt x="2756231" y="2941196"/>
                  <a:pt x="2750042" y="2951947"/>
                </a:cubicBezTo>
                <a:cubicBezTo>
                  <a:pt x="2750042" y="2951947"/>
                  <a:pt x="2750042" y="2951947"/>
                  <a:pt x="2654520" y="3117639"/>
                </a:cubicBezTo>
                <a:cubicBezTo>
                  <a:pt x="2648690" y="3128183"/>
                  <a:pt x="2637246" y="3134790"/>
                  <a:pt x="2625199" y="3134567"/>
                </a:cubicBezTo>
                <a:cubicBezTo>
                  <a:pt x="2625199" y="3134567"/>
                  <a:pt x="2625199" y="3134567"/>
                  <a:pt x="2433944" y="3134446"/>
                </a:cubicBezTo>
                <a:cubicBezTo>
                  <a:pt x="2421540" y="3134430"/>
                  <a:pt x="2410223" y="3128043"/>
                  <a:pt x="2404006" y="3117275"/>
                </a:cubicBezTo>
                <a:cubicBezTo>
                  <a:pt x="2404006" y="3117275"/>
                  <a:pt x="2404006" y="3117275"/>
                  <a:pt x="2308067" y="2951104"/>
                </a:cubicBezTo>
                <a:cubicBezTo>
                  <a:pt x="2302058" y="2940696"/>
                  <a:pt x="2301978" y="2927344"/>
                  <a:pt x="2308373" y="2916950"/>
                </a:cubicBezTo>
                <a:cubicBezTo>
                  <a:pt x="2308373" y="2916950"/>
                  <a:pt x="2308373" y="2916950"/>
                  <a:pt x="2403689" y="2750900"/>
                </a:cubicBezTo>
                <a:cubicBezTo>
                  <a:pt x="2409520" y="2740356"/>
                  <a:pt x="2420963" y="2733749"/>
                  <a:pt x="2433010" y="2733972"/>
                </a:cubicBezTo>
                <a:close/>
                <a:moveTo>
                  <a:pt x="4333377" y="2409543"/>
                </a:moveTo>
                <a:cubicBezTo>
                  <a:pt x="4333377" y="2409543"/>
                  <a:pt x="4333377" y="2409543"/>
                  <a:pt x="7657903" y="2417878"/>
                </a:cubicBezTo>
                <a:cubicBezTo>
                  <a:pt x="7869708" y="2411922"/>
                  <a:pt x="8069795" y="2529061"/>
                  <a:pt x="8174138" y="2709787"/>
                </a:cubicBezTo>
                <a:cubicBezTo>
                  <a:pt x="8174138" y="2709787"/>
                  <a:pt x="8174138" y="2709787"/>
                  <a:pt x="9840019" y="5595180"/>
                </a:cubicBezTo>
                <a:cubicBezTo>
                  <a:pt x="9947960" y="5782138"/>
                  <a:pt x="9945763" y="6007756"/>
                  <a:pt x="9838301" y="6194439"/>
                </a:cubicBezTo>
                <a:cubicBezTo>
                  <a:pt x="9838301" y="6194439"/>
                  <a:pt x="9838301" y="6194439"/>
                  <a:pt x="9491114" y="6796666"/>
                </a:cubicBezTo>
                <a:lnTo>
                  <a:pt x="9455755" y="6858000"/>
                </a:lnTo>
                <a:lnTo>
                  <a:pt x="2555435" y="6858000"/>
                </a:lnTo>
                <a:lnTo>
                  <a:pt x="2457118" y="6687713"/>
                </a:lnTo>
                <a:cubicBezTo>
                  <a:pt x="2365609" y="6529214"/>
                  <a:pt x="2267998" y="6360148"/>
                  <a:pt x="2163881" y="6179811"/>
                </a:cubicBezTo>
                <a:cubicBezTo>
                  <a:pt x="2059539" y="5999084"/>
                  <a:pt x="2058136" y="5767233"/>
                  <a:pt x="2169197" y="5586783"/>
                </a:cubicBezTo>
                <a:cubicBezTo>
                  <a:pt x="2169197" y="5586783"/>
                  <a:pt x="2169197" y="5586783"/>
                  <a:pt x="3824243" y="2703492"/>
                </a:cubicBezTo>
                <a:cubicBezTo>
                  <a:pt x="3925497" y="2520394"/>
                  <a:pt x="4124183" y="2405683"/>
                  <a:pt x="4333377" y="2409543"/>
                </a:cubicBezTo>
                <a:close/>
                <a:moveTo>
                  <a:pt x="725024" y="2239631"/>
                </a:moveTo>
                <a:cubicBezTo>
                  <a:pt x="725024" y="2239631"/>
                  <a:pt x="725024" y="2239631"/>
                  <a:pt x="1356572" y="2241215"/>
                </a:cubicBezTo>
                <a:cubicBezTo>
                  <a:pt x="1396808" y="2240083"/>
                  <a:pt x="1434818" y="2262335"/>
                  <a:pt x="1454639" y="2296667"/>
                </a:cubicBezTo>
                <a:cubicBezTo>
                  <a:pt x="1454639" y="2296667"/>
                  <a:pt x="1454639" y="2296667"/>
                  <a:pt x="1771100" y="2844795"/>
                </a:cubicBezTo>
                <a:cubicBezTo>
                  <a:pt x="1791605" y="2880310"/>
                  <a:pt x="1791188" y="2923170"/>
                  <a:pt x="1770775" y="2958634"/>
                </a:cubicBezTo>
                <a:cubicBezTo>
                  <a:pt x="1770775" y="2958634"/>
                  <a:pt x="1770775" y="2958634"/>
                  <a:pt x="1455688" y="3505178"/>
                </a:cubicBezTo>
                <a:cubicBezTo>
                  <a:pt x="1436453" y="3539960"/>
                  <a:pt x="1398709" y="3561751"/>
                  <a:pt x="1358971" y="3561017"/>
                </a:cubicBezTo>
                <a:cubicBezTo>
                  <a:pt x="1358971" y="3561017"/>
                  <a:pt x="1358971" y="3561017"/>
                  <a:pt x="728106" y="3560618"/>
                </a:cubicBezTo>
                <a:cubicBezTo>
                  <a:pt x="687187" y="3560566"/>
                  <a:pt x="649860" y="3539497"/>
                  <a:pt x="629355" y="3503981"/>
                </a:cubicBezTo>
                <a:cubicBezTo>
                  <a:pt x="629355" y="3503981"/>
                  <a:pt x="629355" y="3503981"/>
                  <a:pt x="312894" y="2955854"/>
                </a:cubicBezTo>
                <a:cubicBezTo>
                  <a:pt x="293073" y="2921523"/>
                  <a:pt x="292806" y="2877479"/>
                  <a:pt x="313904" y="2843200"/>
                </a:cubicBezTo>
                <a:cubicBezTo>
                  <a:pt x="313904" y="2843200"/>
                  <a:pt x="313904" y="2843200"/>
                  <a:pt x="628307" y="2295471"/>
                </a:cubicBezTo>
                <a:cubicBezTo>
                  <a:pt x="647542" y="2260690"/>
                  <a:pt x="685286" y="2238898"/>
                  <a:pt x="725024" y="2239631"/>
                </a:cubicBezTo>
                <a:close/>
                <a:moveTo>
                  <a:pt x="2879072" y="1760629"/>
                </a:moveTo>
                <a:cubicBezTo>
                  <a:pt x="2879072" y="1760629"/>
                  <a:pt x="2879072" y="1760629"/>
                  <a:pt x="3409516" y="1761958"/>
                </a:cubicBezTo>
                <a:cubicBezTo>
                  <a:pt x="3443310" y="1761007"/>
                  <a:pt x="3475235" y="1779699"/>
                  <a:pt x="3491884" y="1808535"/>
                </a:cubicBezTo>
                <a:cubicBezTo>
                  <a:pt x="3491884" y="1808535"/>
                  <a:pt x="3491884" y="1808535"/>
                  <a:pt x="3757682" y="2268912"/>
                </a:cubicBezTo>
                <a:cubicBezTo>
                  <a:pt x="3774905" y="2298742"/>
                  <a:pt x="3774555" y="2334740"/>
                  <a:pt x="3757409" y="2364527"/>
                </a:cubicBezTo>
                <a:cubicBezTo>
                  <a:pt x="3757409" y="2364527"/>
                  <a:pt x="3757409" y="2364527"/>
                  <a:pt x="3492764" y="2823575"/>
                </a:cubicBezTo>
                <a:cubicBezTo>
                  <a:pt x="3476609" y="2852789"/>
                  <a:pt x="3444908" y="2871091"/>
                  <a:pt x="3411530" y="2870476"/>
                </a:cubicBezTo>
                <a:cubicBezTo>
                  <a:pt x="3411530" y="2870476"/>
                  <a:pt x="3411530" y="2870476"/>
                  <a:pt x="2881660" y="2870140"/>
                </a:cubicBezTo>
                <a:cubicBezTo>
                  <a:pt x="2847292" y="2870095"/>
                  <a:pt x="2815940" y="2852400"/>
                  <a:pt x="2798719" y="2822570"/>
                </a:cubicBezTo>
                <a:cubicBezTo>
                  <a:pt x="2798719" y="2822570"/>
                  <a:pt x="2798719" y="2822570"/>
                  <a:pt x="2532919" y="2362193"/>
                </a:cubicBezTo>
                <a:cubicBezTo>
                  <a:pt x="2516270" y="2333357"/>
                  <a:pt x="2516047" y="2296363"/>
                  <a:pt x="2533769" y="2267572"/>
                </a:cubicBezTo>
                <a:cubicBezTo>
                  <a:pt x="2533769" y="2267572"/>
                  <a:pt x="2533769" y="2267572"/>
                  <a:pt x="2797838" y="1807530"/>
                </a:cubicBezTo>
                <a:cubicBezTo>
                  <a:pt x="2813994" y="1778316"/>
                  <a:pt x="2845695" y="1760013"/>
                  <a:pt x="2879072" y="1760629"/>
                </a:cubicBezTo>
                <a:close/>
                <a:moveTo>
                  <a:pt x="3648251" y="0"/>
                </a:moveTo>
                <a:lnTo>
                  <a:pt x="5834936" y="0"/>
                </a:lnTo>
                <a:lnTo>
                  <a:pt x="5837246" y="4001"/>
                </a:lnTo>
                <a:cubicBezTo>
                  <a:pt x="5936488" y="175894"/>
                  <a:pt x="6080841" y="425920"/>
                  <a:pt x="6290808" y="789594"/>
                </a:cubicBezTo>
                <a:cubicBezTo>
                  <a:pt x="6334344" y="865000"/>
                  <a:pt x="6333460" y="955997"/>
                  <a:pt x="6290116" y="1031291"/>
                </a:cubicBezTo>
                <a:cubicBezTo>
                  <a:pt x="6290116" y="1031291"/>
                  <a:pt x="6290116" y="1031291"/>
                  <a:pt x="5621142" y="2191688"/>
                </a:cubicBezTo>
                <a:cubicBezTo>
                  <a:pt x="5580303" y="2265537"/>
                  <a:pt x="5500166" y="2311803"/>
                  <a:pt x="5415793" y="2310245"/>
                </a:cubicBezTo>
                <a:cubicBezTo>
                  <a:pt x="5415793" y="2310245"/>
                  <a:pt x="5415793" y="2310245"/>
                  <a:pt x="4076372" y="2309398"/>
                </a:cubicBezTo>
                <a:cubicBezTo>
                  <a:pt x="3989495" y="2309287"/>
                  <a:pt x="3910245" y="2264555"/>
                  <a:pt x="3866709" y="2189150"/>
                </a:cubicBezTo>
                <a:cubicBezTo>
                  <a:pt x="3866709" y="2189150"/>
                  <a:pt x="3866709" y="2189150"/>
                  <a:pt x="3194813" y="1025391"/>
                </a:cubicBezTo>
                <a:cubicBezTo>
                  <a:pt x="3152728" y="952499"/>
                  <a:pt x="3152165" y="858988"/>
                  <a:pt x="3196958" y="786207"/>
                </a:cubicBezTo>
                <a:cubicBezTo>
                  <a:pt x="3196958" y="786207"/>
                  <a:pt x="3196958" y="786207"/>
                  <a:pt x="3644148" y="7148"/>
                </a:cubicBezTo>
                <a:close/>
              </a:path>
            </a:pathLst>
          </a:custGeom>
        </p:spPr>
      </p:pic>
      <p:pic>
        <p:nvPicPr>
          <p:cNvPr id="6" name="Picture 5">
            <a:extLst>
              <a:ext uri="{FF2B5EF4-FFF2-40B4-BE49-F238E27FC236}">
                <a16:creationId xmlns:a16="http://schemas.microsoft.com/office/drawing/2014/main" id="{08578698-2C22-004B-BDBF-FB5B41DCC073}"/>
              </a:ext>
            </a:extLst>
          </p:cNvPr>
          <p:cNvPicPr>
            <a:picLocks noChangeAspect="1"/>
          </p:cNvPicPr>
          <p:nvPr/>
        </p:nvPicPr>
        <p:blipFill>
          <a:blip r:embed="rId3"/>
          <a:stretch>
            <a:fillRect/>
          </a:stretch>
        </p:blipFill>
        <p:spPr>
          <a:xfrm>
            <a:off x="159562" y="148012"/>
            <a:ext cx="2573700" cy="485206"/>
          </a:xfrm>
          <a:prstGeom prst="rect">
            <a:avLst/>
          </a:prstGeom>
        </p:spPr>
      </p:pic>
      <p:sp>
        <p:nvSpPr>
          <p:cNvPr id="10" name="TextBox 9">
            <a:extLst>
              <a:ext uri="{FF2B5EF4-FFF2-40B4-BE49-F238E27FC236}">
                <a16:creationId xmlns:a16="http://schemas.microsoft.com/office/drawing/2014/main" id="{85C61D3E-60A1-7F4C-B3A7-3560C7B2FF6B}"/>
              </a:ext>
            </a:extLst>
          </p:cNvPr>
          <p:cNvSpPr txBox="1"/>
          <p:nvPr/>
        </p:nvSpPr>
        <p:spPr>
          <a:xfrm>
            <a:off x="8160026" y="716692"/>
            <a:ext cx="3813671" cy="1908215"/>
          </a:xfrm>
          <a:prstGeom prst="rect">
            <a:avLst/>
          </a:prstGeom>
          <a:noFill/>
        </p:spPr>
        <p:txBody>
          <a:bodyPr wrap="square" rtlCol="0">
            <a:spAutoFit/>
          </a:bodyPr>
          <a:lstStyle/>
          <a:p>
            <a:r>
              <a:rPr lang="en-US" sz="4400" b="1" i="1" dirty="0" err="1"/>
              <a:t>Baloise</a:t>
            </a:r>
            <a:r>
              <a:rPr lang="en-US" sz="4400" b="1" i="1" dirty="0"/>
              <a:t> CI/CD Project</a:t>
            </a:r>
          </a:p>
          <a:p>
            <a:endParaRPr lang="en-US" i="1" dirty="0"/>
          </a:p>
          <a:p>
            <a:pPr algn="r"/>
            <a:r>
              <a:rPr lang="en-US" sz="1200" i="1" dirty="0"/>
              <a:t>13</a:t>
            </a:r>
            <a:r>
              <a:rPr lang="en-US" sz="1200" i="1" baseline="30000" dirty="0"/>
              <a:t>th</a:t>
            </a:r>
            <a:r>
              <a:rPr lang="en-US" sz="1200" i="1" dirty="0"/>
              <a:t> October 2020</a:t>
            </a:r>
          </a:p>
        </p:txBody>
      </p:sp>
      <p:sp>
        <p:nvSpPr>
          <p:cNvPr id="14" name="TextBox 13">
            <a:extLst>
              <a:ext uri="{FF2B5EF4-FFF2-40B4-BE49-F238E27FC236}">
                <a16:creationId xmlns:a16="http://schemas.microsoft.com/office/drawing/2014/main" id="{B2F7FDA3-AF73-6F40-9AB9-52754DDA5998}"/>
              </a:ext>
            </a:extLst>
          </p:cNvPr>
          <p:cNvSpPr txBox="1"/>
          <p:nvPr/>
        </p:nvSpPr>
        <p:spPr>
          <a:xfrm>
            <a:off x="9233452" y="2664480"/>
            <a:ext cx="2740246" cy="461665"/>
          </a:xfrm>
          <a:prstGeom prst="rect">
            <a:avLst/>
          </a:prstGeom>
          <a:noFill/>
        </p:spPr>
        <p:txBody>
          <a:bodyPr wrap="square" rtlCol="0">
            <a:spAutoFit/>
          </a:bodyPr>
          <a:lstStyle/>
          <a:p>
            <a:r>
              <a:rPr lang="en-US" sz="2400" i="1" dirty="0"/>
              <a:t>Status</a:t>
            </a:r>
          </a:p>
        </p:txBody>
      </p:sp>
    </p:spTree>
    <p:extLst>
      <p:ext uri="{BB962C8B-B14F-4D97-AF65-F5344CB8AC3E}">
        <p14:creationId xmlns:p14="http://schemas.microsoft.com/office/powerpoint/2010/main" val="239044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D44D8-C9B8-B747-B24F-FC143812D295}"/>
              </a:ext>
            </a:extLst>
          </p:cNvPr>
          <p:cNvSpPr>
            <a:spLocks noGrp="1"/>
          </p:cNvSpPr>
          <p:nvPr>
            <p:ph type="title"/>
          </p:nvPr>
        </p:nvSpPr>
        <p:spPr/>
        <p:txBody>
          <a:bodyPr>
            <a:normAutofit/>
          </a:bodyPr>
          <a:lstStyle/>
          <a:p>
            <a:r>
              <a:rPr lang="en-US" sz="3200" dirty="0"/>
              <a:t>Objective</a:t>
            </a:r>
          </a:p>
        </p:txBody>
      </p:sp>
      <p:sp>
        <p:nvSpPr>
          <p:cNvPr id="7" name="Content Placeholder 6">
            <a:extLst>
              <a:ext uri="{FF2B5EF4-FFF2-40B4-BE49-F238E27FC236}">
                <a16:creationId xmlns:a16="http://schemas.microsoft.com/office/drawing/2014/main" id="{EECAC2C2-3849-8949-91BD-08B2FF4EDCE3}"/>
              </a:ext>
            </a:extLst>
          </p:cNvPr>
          <p:cNvSpPr>
            <a:spLocks noGrp="1"/>
          </p:cNvSpPr>
          <p:nvPr>
            <p:ph sz="half" idx="2"/>
          </p:nvPr>
        </p:nvSpPr>
        <p:spPr>
          <a:xfrm>
            <a:off x="839788" y="1664598"/>
            <a:ext cx="10835377" cy="3684588"/>
          </a:xfrm>
        </p:spPr>
        <p:txBody>
          <a:bodyPr>
            <a:normAutofit/>
          </a:bodyPr>
          <a:lstStyle/>
          <a:p>
            <a:pPr>
              <a:spcAft>
                <a:spcPts val="0"/>
              </a:spcAft>
            </a:pPr>
            <a:r>
              <a:rPr lang="en-GB" sz="1800" dirty="0">
                <a:effectLst/>
                <a:latin typeface="Calibri" panose="020F0502020204030204" pitchFamily="34" charset="0"/>
                <a:ea typeface="DengXian" panose="02010600030101010101" pitchFamily="2" charset="-122"/>
              </a:rPr>
              <a:t>To create an environment in Cloud Native Lab for provisioning of infrastructure and applications for </a:t>
            </a:r>
            <a:r>
              <a:rPr lang="en-GB" sz="1800" dirty="0" err="1">
                <a:effectLst/>
                <a:latin typeface="Calibri" panose="020F0502020204030204" pitchFamily="34" charset="0"/>
                <a:ea typeface="DengXian" panose="02010600030101010101" pitchFamily="2" charset="-122"/>
              </a:rPr>
              <a:t>Baloise</a:t>
            </a:r>
            <a:r>
              <a:rPr lang="en-GB" sz="1800" dirty="0">
                <a:effectLst/>
                <a:latin typeface="Calibri" panose="020F0502020204030204" pitchFamily="34" charset="0"/>
                <a:ea typeface="DengXian" panose="02010600030101010101" pitchFamily="2" charset="-122"/>
              </a:rPr>
              <a:t>. The assumption is this will allow </a:t>
            </a:r>
            <a:r>
              <a:rPr lang="en-GB" sz="1800" dirty="0" err="1">
                <a:effectLst/>
                <a:latin typeface="Calibri" panose="020F0502020204030204" pitchFamily="34" charset="0"/>
                <a:ea typeface="DengXian" panose="02010600030101010101" pitchFamily="2" charset="-122"/>
              </a:rPr>
              <a:t>Baloise</a:t>
            </a:r>
            <a:r>
              <a:rPr lang="en-GB" sz="1800" dirty="0">
                <a:effectLst/>
                <a:latin typeface="Calibri" panose="020F0502020204030204" pitchFamily="34" charset="0"/>
                <a:ea typeface="DengXian" panose="02010600030101010101" pitchFamily="2" charset="-122"/>
              </a:rPr>
              <a:t> to try out CI/CD ahead of the completion of new data centres readiness. It is expected the environment will be needed until March/April 2021.</a:t>
            </a:r>
          </a:p>
          <a:p>
            <a:pPr>
              <a:spcAft>
                <a:spcPts val="0"/>
              </a:spcAft>
            </a:pPr>
            <a:r>
              <a:rPr lang="en-GB" sz="1800" dirty="0">
                <a:effectLst/>
                <a:latin typeface="Calibri" panose="020F0502020204030204" pitchFamily="34" charset="0"/>
                <a:ea typeface="DengXian" panose="02010600030101010101" pitchFamily="2" charset="-122"/>
              </a:rPr>
              <a:t>We will start with an MVP that can then be extended over the next few months to include more tooling and to showcase further automation. Initially we will be provisioning vSphere VMs running in the Labs private cloud. </a:t>
            </a:r>
          </a:p>
          <a:p>
            <a:endParaRPr lang="en-US" sz="2000" dirty="0"/>
          </a:p>
        </p:txBody>
      </p:sp>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Tree>
    <p:extLst>
      <p:ext uri="{BB962C8B-B14F-4D97-AF65-F5344CB8AC3E}">
        <p14:creationId xmlns:p14="http://schemas.microsoft.com/office/powerpoint/2010/main" val="65295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D44D8-C9B8-B747-B24F-FC143812D295}"/>
              </a:ext>
            </a:extLst>
          </p:cNvPr>
          <p:cNvSpPr>
            <a:spLocks noGrp="1"/>
          </p:cNvSpPr>
          <p:nvPr>
            <p:ph type="title"/>
          </p:nvPr>
        </p:nvSpPr>
        <p:spPr>
          <a:xfrm>
            <a:off x="836612" y="339036"/>
            <a:ext cx="10515600" cy="787400"/>
          </a:xfrm>
        </p:spPr>
        <p:txBody>
          <a:bodyPr>
            <a:normAutofit/>
          </a:bodyPr>
          <a:lstStyle/>
          <a:p>
            <a:r>
              <a:rPr lang="en-US" sz="2800" dirty="0"/>
              <a:t>In-Scope and Out of Scope</a:t>
            </a:r>
          </a:p>
        </p:txBody>
      </p:sp>
      <p:sp>
        <p:nvSpPr>
          <p:cNvPr id="7" name="Content Placeholder 6">
            <a:extLst>
              <a:ext uri="{FF2B5EF4-FFF2-40B4-BE49-F238E27FC236}">
                <a16:creationId xmlns:a16="http://schemas.microsoft.com/office/drawing/2014/main" id="{EECAC2C2-3849-8949-91BD-08B2FF4EDCE3}"/>
              </a:ext>
            </a:extLst>
          </p:cNvPr>
          <p:cNvSpPr>
            <a:spLocks noGrp="1"/>
          </p:cNvSpPr>
          <p:nvPr>
            <p:ph sz="half" idx="2"/>
          </p:nvPr>
        </p:nvSpPr>
        <p:spPr>
          <a:xfrm>
            <a:off x="839788" y="1015240"/>
            <a:ext cx="10835377" cy="5193402"/>
          </a:xfrm>
        </p:spPr>
        <p:txBody>
          <a:bodyPr>
            <a:noAutofit/>
          </a:bodyPr>
          <a:lstStyle/>
          <a:p>
            <a:pPr>
              <a:spcAft>
                <a:spcPts val="0"/>
              </a:spcAft>
            </a:pPr>
            <a:r>
              <a:rPr lang="en-GB" sz="1100" b="1" u="sng" dirty="0">
                <a:effectLst/>
                <a:latin typeface="Calibri" panose="020F0502020204030204" pitchFamily="34" charset="0"/>
                <a:ea typeface="DengXian" panose="02010600030101010101" pitchFamily="2" charset="-122"/>
              </a:rPr>
              <a:t>In scope MVP</a:t>
            </a:r>
            <a:endParaRPr lang="en-GB" sz="1100" dirty="0">
              <a:effectLst/>
              <a:latin typeface="Calibri" panose="020F0502020204030204" pitchFamily="34" charset="0"/>
              <a:ea typeface="DengXian" panose="02010600030101010101" pitchFamily="2" charset="-122"/>
            </a:endParaRPr>
          </a:p>
          <a:p>
            <a:pPr>
              <a:spcAft>
                <a:spcPts val="0"/>
              </a:spcAft>
            </a:pPr>
            <a:r>
              <a:rPr lang="en-GB" sz="1100" dirty="0">
                <a:effectLst/>
                <a:latin typeface="Calibri" panose="020F0502020204030204" pitchFamily="34" charset="0"/>
                <a:ea typeface="DengXian" panose="02010600030101010101" pitchFamily="2" charset="-122"/>
              </a:rPr>
              <a:t> </a:t>
            </a:r>
            <a:r>
              <a:rPr lang="en-GB" sz="1100" u="sng" dirty="0">
                <a:effectLst/>
                <a:latin typeface="Calibri" panose="020F0502020204030204" pitchFamily="34" charset="0"/>
                <a:ea typeface="DengXian" panose="02010600030101010101" pitchFamily="2" charset="-122"/>
              </a:rPr>
              <a:t>In the Cloud</a:t>
            </a:r>
            <a:endParaRPr lang="en-GB" sz="1100" dirty="0">
              <a:effectLst/>
              <a:latin typeface="Calibri" panose="020F0502020204030204" pitchFamily="34" charset="0"/>
              <a:ea typeface="DengXian" panose="02010600030101010101" pitchFamily="2" charset="-122"/>
            </a:endParaRPr>
          </a:p>
          <a:p>
            <a:pPr marL="800100" lvl="1" indent="-342900">
              <a:tabLst>
                <a:tab pos="457200" algn="l"/>
              </a:tabLst>
            </a:pPr>
            <a:r>
              <a:rPr lang="en-GB" sz="1100" dirty="0">
                <a:latin typeface="Calibri" panose="020F0502020204030204" pitchFamily="34" charset="0"/>
                <a:ea typeface="DengXian" panose="02010600030101010101" pitchFamily="2" charset="-122"/>
              </a:rPr>
              <a:t>A source code repository. Our current expectation is Bitbucket will not be used. We will use a </a:t>
            </a:r>
            <a:r>
              <a:rPr lang="en-GB" sz="1100" dirty="0" err="1">
                <a:latin typeface="Calibri" panose="020F0502020204030204" pitchFamily="34" charset="0"/>
                <a:ea typeface="DengXian" panose="02010600030101010101" pitchFamily="2" charset="-122"/>
              </a:rPr>
              <a:t>Baloise</a:t>
            </a:r>
            <a:r>
              <a:rPr lang="en-GB" sz="1100" dirty="0">
                <a:latin typeface="Calibri" panose="020F0502020204030204" pitchFamily="34" charset="0"/>
                <a:ea typeface="DengXian" panose="02010600030101010101" pitchFamily="2" charset="-122"/>
              </a:rPr>
              <a:t> private </a:t>
            </a:r>
            <a:r>
              <a:rPr lang="en-GB" sz="1100" dirty="0" err="1">
                <a:latin typeface="Calibri" panose="020F0502020204030204" pitchFamily="34" charset="0"/>
                <a:ea typeface="DengXian" panose="02010600030101010101" pitchFamily="2" charset="-122"/>
              </a:rPr>
              <a:t>GIThub</a:t>
            </a:r>
            <a:r>
              <a:rPr lang="en-GB" sz="1100" dirty="0">
                <a:latin typeface="Calibri" panose="020F0502020204030204" pitchFamily="34" charset="0"/>
                <a:ea typeface="DengXian" panose="02010600030101010101" pitchFamily="2" charset="-122"/>
              </a:rPr>
              <a:t> account. </a:t>
            </a:r>
            <a:r>
              <a:rPr lang="en-GB" sz="1100" dirty="0" err="1">
                <a:latin typeface="Calibri" panose="020F0502020204030204" pitchFamily="34" charset="0"/>
                <a:ea typeface="DengXian" panose="02010600030101010101" pitchFamily="2" charset="-122"/>
              </a:rPr>
              <a:t>Baloise</a:t>
            </a:r>
            <a:r>
              <a:rPr lang="en-GB" sz="1100" dirty="0">
                <a:latin typeface="Calibri" panose="020F0502020204030204" pitchFamily="34" charset="0"/>
                <a:ea typeface="DengXian" panose="02010600030101010101" pitchFamily="2" charset="-122"/>
              </a:rPr>
              <a:t> will provide access to the repo and the code that they are prepared to share in our Labs environment. The Cloud Native Labs are supported by / accessed by non European (US and India based) resources. </a:t>
            </a:r>
          </a:p>
          <a:p>
            <a:pPr marL="800100" lvl="1" indent="-342900">
              <a:tabLst>
                <a:tab pos="457200" algn="l"/>
              </a:tabLst>
            </a:pPr>
            <a:r>
              <a:rPr lang="en-GB" sz="1100" dirty="0">
                <a:effectLst/>
                <a:latin typeface="Calibri" panose="020F0502020204030204" pitchFamily="34" charset="0"/>
                <a:ea typeface="Times New Roman" panose="02020603050405020304" pitchFamily="18" charset="0"/>
              </a:rPr>
              <a:t>Jira/concourse- </a:t>
            </a:r>
            <a:r>
              <a:rPr lang="en-GB" sz="1100" dirty="0" err="1">
                <a:effectLst/>
                <a:latin typeface="Calibri" panose="020F0502020204030204" pitchFamily="34" charset="0"/>
                <a:ea typeface="DengXian" panose="02010600030101010101" pitchFamily="2" charset="-122"/>
              </a:rPr>
              <a:t>Baloise</a:t>
            </a:r>
            <a:r>
              <a:rPr lang="en-GB" sz="1100" dirty="0">
                <a:effectLst/>
                <a:latin typeface="Calibri" panose="020F0502020204030204" pitchFamily="34" charset="0"/>
                <a:ea typeface="DengXian" panose="02010600030101010101" pitchFamily="2" charset="-122"/>
              </a:rPr>
              <a:t> owned – for running Kanban and storing documentation. Users named below will need access.</a:t>
            </a:r>
          </a:p>
          <a:p>
            <a:pPr>
              <a:spcAft>
                <a:spcPts val="0"/>
              </a:spcAft>
            </a:pPr>
            <a:r>
              <a:rPr lang="en-GB" sz="1100" dirty="0">
                <a:effectLst/>
                <a:latin typeface="Calibri" panose="020F0502020204030204" pitchFamily="34" charset="0"/>
                <a:ea typeface="DengXian" panose="02010600030101010101" pitchFamily="2" charset="-122"/>
              </a:rPr>
              <a:t> </a:t>
            </a:r>
            <a:r>
              <a:rPr lang="en-GB" sz="1100" u="sng" dirty="0">
                <a:effectLst/>
                <a:latin typeface="Calibri" panose="020F0502020204030204" pitchFamily="34" charset="0"/>
                <a:ea typeface="DengXian" panose="02010600030101010101" pitchFamily="2" charset="-122"/>
              </a:rPr>
              <a:t>To be built by Developers</a:t>
            </a:r>
            <a:r>
              <a:rPr lang="en-GB" sz="1100" u="sng" dirty="0">
                <a:latin typeface="Calibri" panose="020F0502020204030204" pitchFamily="34" charset="0"/>
                <a:ea typeface="DengXian" panose="02010600030101010101" pitchFamily="2" charset="-122"/>
              </a:rPr>
              <a:t>- </a:t>
            </a:r>
            <a:r>
              <a:rPr lang="en-GB" sz="1100" dirty="0">
                <a:effectLst/>
                <a:latin typeface="Calibri" panose="020F0502020204030204" pitchFamily="34" charset="0"/>
                <a:ea typeface="DengXian" panose="02010600030101010101" pitchFamily="2" charset="-122"/>
              </a:rPr>
              <a:t> </a:t>
            </a:r>
            <a:r>
              <a:rPr lang="en-GB" sz="1100" dirty="0">
                <a:effectLst/>
                <a:latin typeface="Calibri" panose="020F0502020204030204" pitchFamily="34" charset="0"/>
                <a:ea typeface="Times New Roman" panose="02020603050405020304" pitchFamily="18" charset="0"/>
              </a:rPr>
              <a:t>Local IDE on Laptops for code edit/ commit to GitHub. (no assumption made on IDE)</a:t>
            </a:r>
            <a:endParaRPr lang="en-GB" sz="1100" dirty="0">
              <a:effectLst/>
              <a:latin typeface="Calibri" panose="020F0502020204030204" pitchFamily="34" charset="0"/>
              <a:ea typeface="DengXian" panose="02010600030101010101" pitchFamily="2" charset="-122"/>
            </a:endParaRPr>
          </a:p>
          <a:p>
            <a:pPr>
              <a:spcAft>
                <a:spcPts val="0"/>
              </a:spcAft>
            </a:pPr>
            <a:r>
              <a:rPr lang="en-GB" sz="1100" dirty="0">
                <a:effectLst/>
                <a:latin typeface="Calibri" panose="020F0502020204030204" pitchFamily="34" charset="0"/>
                <a:ea typeface="DengXian" panose="02010600030101010101" pitchFamily="2" charset="-122"/>
              </a:rPr>
              <a:t> </a:t>
            </a:r>
            <a:r>
              <a:rPr lang="en-GB" sz="1100" u="sng" dirty="0">
                <a:effectLst/>
                <a:latin typeface="Calibri" panose="020F0502020204030204" pitchFamily="34" charset="0"/>
                <a:ea typeface="DengXian" panose="02010600030101010101" pitchFamily="2" charset="-122"/>
              </a:rPr>
              <a:t>To be deployed in the London Lab</a:t>
            </a:r>
            <a:endParaRPr lang="en-GB" sz="1100" dirty="0">
              <a:effectLst/>
              <a:latin typeface="Calibri" panose="020F0502020204030204" pitchFamily="34" charset="0"/>
              <a:ea typeface="DengXian" panose="02010600030101010101" pitchFamily="2" charset="-122"/>
            </a:endParaRPr>
          </a:p>
          <a:p>
            <a:pPr marL="342900" lvl="0" indent="-342900">
              <a:spcAft>
                <a:spcPts val="0"/>
              </a:spcAft>
              <a:tabLst>
                <a:tab pos="457200" algn="l"/>
              </a:tabLst>
            </a:pPr>
            <a:r>
              <a:rPr lang="en-GB" sz="1100" dirty="0">
                <a:effectLst/>
                <a:latin typeface="Calibri" panose="020F0502020204030204" pitchFamily="34" charset="0"/>
                <a:ea typeface="Times New Roman" panose="02020603050405020304" pitchFamily="18" charset="0"/>
              </a:rPr>
              <a:t>Jenkins- Admin account needed for installing plugins </a:t>
            </a:r>
            <a:endParaRPr lang="en-GB" sz="1100" dirty="0">
              <a:effectLst/>
              <a:latin typeface="Calibri" panose="020F0502020204030204" pitchFamily="34" charset="0"/>
              <a:ea typeface="DengXian" panose="02010600030101010101" pitchFamily="2" charset="-122"/>
            </a:endParaRPr>
          </a:p>
          <a:p>
            <a:pPr marL="342900" lvl="0" indent="-342900">
              <a:spcAft>
                <a:spcPts val="0"/>
              </a:spcAft>
              <a:tabLst>
                <a:tab pos="457200" algn="l"/>
              </a:tabLst>
            </a:pPr>
            <a:r>
              <a:rPr lang="en-GB" sz="1100" dirty="0" err="1">
                <a:effectLst/>
                <a:latin typeface="Calibri" panose="020F0502020204030204" pitchFamily="34" charset="0"/>
                <a:ea typeface="Times New Roman" panose="02020603050405020304" pitchFamily="18" charset="0"/>
              </a:rPr>
              <a:t>MyCloud</a:t>
            </a:r>
            <a:r>
              <a:rPr lang="en-GB" sz="1100" dirty="0">
                <a:effectLst/>
                <a:latin typeface="Calibri" panose="020F0502020204030204" pitchFamily="34" charset="0"/>
                <a:ea typeface="Times New Roman" panose="02020603050405020304" pitchFamily="18" charset="0"/>
              </a:rPr>
              <a:t> </a:t>
            </a:r>
            <a:endParaRPr lang="en-GB" sz="1100" dirty="0">
              <a:effectLst/>
              <a:latin typeface="Calibri" panose="020F0502020204030204" pitchFamily="34" charset="0"/>
              <a:ea typeface="DengXian" panose="02010600030101010101" pitchFamily="2" charset="-122"/>
            </a:endParaRPr>
          </a:p>
          <a:p>
            <a:pPr marL="342900" lvl="0" indent="-342900">
              <a:spcAft>
                <a:spcPts val="0"/>
              </a:spcAft>
              <a:tabLst>
                <a:tab pos="457200" algn="l"/>
              </a:tabLst>
            </a:pPr>
            <a:r>
              <a:rPr lang="en-GB" sz="1100" dirty="0">
                <a:effectLst/>
                <a:latin typeface="Calibri" panose="020F0502020204030204" pitchFamily="34" charset="0"/>
                <a:ea typeface="Times New Roman" panose="02020603050405020304" pitchFamily="18" charset="0"/>
              </a:rPr>
              <a:t>Ansible  / AWX (Ansible Tower)- VM will be provided</a:t>
            </a:r>
            <a:r>
              <a:rPr lang="en-GB" sz="1100" dirty="0">
                <a:effectLst/>
                <a:latin typeface="Calibri" panose="020F0502020204030204" pitchFamily="34" charset="0"/>
                <a:ea typeface="DengXian" panose="02010600030101010101" pitchFamily="2" charset="-122"/>
              </a:rPr>
              <a:t> </a:t>
            </a:r>
          </a:p>
          <a:p>
            <a:pPr>
              <a:spcAft>
                <a:spcPts val="0"/>
              </a:spcAft>
            </a:pPr>
            <a:r>
              <a:rPr lang="en-GB" sz="1100" dirty="0">
                <a:effectLst/>
                <a:latin typeface="Calibri" panose="020F0502020204030204" pitchFamily="34" charset="0"/>
                <a:ea typeface="DengXian" panose="02010600030101010101" pitchFamily="2" charset="-122"/>
              </a:rPr>
              <a:t>The following MVP integration tooling will also be deployed:</a:t>
            </a:r>
          </a:p>
          <a:p>
            <a:pPr marL="342900" lvl="0" indent="-342900">
              <a:spcAft>
                <a:spcPts val="0"/>
              </a:spcAft>
              <a:tabLst>
                <a:tab pos="457200" algn="l"/>
              </a:tabLst>
            </a:pPr>
            <a:r>
              <a:rPr lang="en-GB" sz="1100" dirty="0">
                <a:effectLst/>
                <a:latin typeface="Calibri" panose="020F0502020204030204" pitchFamily="34" charset="0"/>
                <a:ea typeface="Times New Roman" panose="02020603050405020304" pitchFamily="18" charset="0"/>
              </a:rPr>
              <a:t>Nexus OSS—Needed for artifacts</a:t>
            </a:r>
          </a:p>
          <a:p>
            <a:r>
              <a:rPr lang="en-GB" sz="1200" b="1" u="sng" dirty="0">
                <a:latin typeface="Calibri" panose="020F0502020204030204" pitchFamily="34" charset="0"/>
                <a:ea typeface="DengXian" panose="02010600030101010101" pitchFamily="2" charset="-122"/>
              </a:rPr>
              <a:t>Out of scope for MVP</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Service Now instance / integration</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Prometheus (monitoring)</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ELK logging and dashboard</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Splunk Logging</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Open shift and any CI/CD related to containerisation / container repos / container deployment</a:t>
            </a:r>
          </a:p>
          <a:p>
            <a:pPr marL="342900" lvl="0" indent="-342900">
              <a:spcAft>
                <a:spcPts val="0"/>
              </a:spcAft>
              <a:tabLst>
                <a:tab pos="457200" algn="l"/>
              </a:tabLst>
            </a:pPr>
            <a:r>
              <a:rPr lang="en-GB" sz="1100" dirty="0">
                <a:latin typeface="Calibri" panose="020F0502020204030204" pitchFamily="34" charset="0"/>
                <a:ea typeface="DengXian" panose="02010600030101010101" pitchFamily="2" charset="-122"/>
              </a:rPr>
              <a:t>Provisioning VMs on public cloud or a second Labs site.</a:t>
            </a:r>
          </a:p>
          <a:p>
            <a:pPr marL="342900" lvl="0" indent="-342900">
              <a:spcAft>
                <a:spcPts val="0"/>
              </a:spcAft>
              <a:tabLst>
                <a:tab pos="457200" algn="l"/>
              </a:tabLst>
            </a:pPr>
            <a:endParaRPr lang="en-GB" sz="1100" dirty="0">
              <a:latin typeface="Calibri" panose="020F0502020204030204" pitchFamily="34" charset="0"/>
              <a:ea typeface="DengXian" panose="02010600030101010101" pitchFamily="2" charset="-122"/>
            </a:endParaRPr>
          </a:p>
          <a:p>
            <a:pPr marL="342900" lvl="0" indent="-342900">
              <a:spcAft>
                <a:spcPts val="0"/>
              </a:spcAft>
              <a:tabLst>
                <a:tab pos="457200" algn="l"/>
              </a:tabLst>
            </a:pPr>
            <a:endParaRPr lang="en-GB" sz="1100" dirty="0">
              <a:effectLst/>
              <a:latin typeface="Calibri" panose="020F0502020204030204" pitchFamily="34" charset="0"/>
              <a:ea typeface="DengXian" panose="02010600030101010101" pitchFamily="2" charset="-122"/>
            </a:endParaRPr>
          </a:p>
        </p:txBody>
      </p:sp>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Tree>
    <p:extLst>
      <p:ext uri="{BB962C8B-B14F-4D97-AF65-F5344CB8AC3E}">
        <p14:creationId xmlns:p14="http://schemas.microsoft.com/office/powerpoint/2010/main" val="229610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D44D8-C9B8-B747-B24F-FC143812D295}"/>
              </a:ext>
            </a:extLst>
          </p:cNvPr>
          <p:cNvSpPr>
            <a:spLocks noGrp="1"/>
          </p:cNvSpPr>
          <p:nvPr>
            <p:ph type="title"/>
          </p:nvPr>
        </p:nvSpPr>
        <p:spPr>
          <a:xfrm>
            <a:off x="836612" y="339036"/>
            <a:ext cx="10515600" cy="787400"/>
          </a:xfrm>
        </p:spPr>
        <p:txBody>
          <a:bodyPr>
            <a:normAutofit/>
          </a:bodyPr>
          <a:lstStyle/>
          <a:p>
            <a:r>
              <a:rPr lang="en-US" sz="2800" dirty="0"/>
              <a:t>VM Requirement</a:t>
            </a:r>
          </a:p>
        </p:txBody>
      </p:sp>
      <p:sp>
        <p:nvSpPr>
          <p:cNvPr id="7" name="Content Placeholder 6">
            <a:extLst>
              <a:ext uri="{FF2B5EF4-FFF2-40B4-BE49-F238E27FC236}">
                <a16:creationId xmlns:a16="http://schemas.microsoft.com/office/drawing/2014/main" id="{EECAC2C2-3849-8949-91BD-08B2FF4EDCE3}"/>
              </a:ext>
            </a:extLst>
          </p:cNvPr>
          <p:cNvSpPr>
            <a:spLocks noGrp="1"/>
          </p:cNvSpPr>
          <p:nvPr>
            <p:ph sz="half" idx="2"/>
          </p:nvPr>
        </p:nvSpPr>
        <p:spPr>
          <a:xfrm>
            <a:off x="676723" y="1166484"/>
            <a:ext cx="10835377" cy="5193402"/>
          </a:xfrm>
        </p:spPr>
        <p:txBody>
          <a:bodyPr>
            <a:noAutofit/>
          </a:bodyPr>
          <a:lstStyle/>
          <a:p>
            <a:pPr>
              <a:spcAft>
                <a:spcPts val="0"/>
              </a:spcAft>
            </a:pPr>
            <a:r>
              <a:rPr lang="en-GB" sz="1600" b="1" u="sng" dirty="0">
                <a:effectLst/>
                <a:latin typeface="Calibri" panose="020F0502020204030204" pitchFamily="34" charset="0"/>
                <a:ea typeface="DengXian" panose="02010600030101010101" pitchFamily="2" charset="-122"/>
              </a:rPr>
              <a:t>Pilot Application Name: </a:t>
            </a:r>
            <a:r>
              <a:rPr lang="en-GB" sz="1600" b="1" u="sng" dirty="0" err="1">
                <a:effectLst/>
                <a:latin typeface="Calibri" panose="020F0502020204030204" pitchFamily="34" charset="0"/>
                <a:ea typeface="DengXian" panose="02010600030101010101" pitchFamily="2" charset="-122"/>
              </a:rPr>
              <a:t>Corelia</a:t>
            </a:r>
            <a:endParaRPr lang="en-GB" sz="1600" b="1" u="sng" dirty="0">
              <a:effectLst/>
              <a:latin typeface="Calibri" panose="020F0502020204030204" pitchFamily="34" charset="0"/>
              <a:ea typeface="DengXia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GB" altLang="zh-CN"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lvl="1" eaLnBrk="0" fontAlgn="base" hangingPunct="0">
              <a:lnSpc>
                <a:spcPct val="100000"/>
              </a:lnSpc>
              <a:spcBef>
                <a:spcPct val="0"/>
              </a:spcBef>
              <a:spcAft>
                <a:spcPct val="0"/>
              </a:spcAft>
              <a:buFont typeface="Wingdings" panose="05000000000000000000" pitchFamily="2" charset="2"/>
              <a:buChar char="Ø"/>
            </a:pPr>
            <a:r>
              <a:rPr kumimoji="0" lang="en-GB" altLang="zh-CN"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Number of VM’s needed: 2</a:t>
            </a:r>
            <a:endParaRPr kumimoji="0" lang="en-GB" altLang="zh-CN" sz="1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p>
            <a:pPr lvl="1" eaLnBrk="0" fontAlgn="base" hangingPunct="0">
              <a:lnSpc>
                <a:spcPct val="100000"/>
              </a:lnSpc>
              <a:spcBef>
                <a:spcPct val="0"/>
              </a:spcBef>
              <a:spcAft>
                <a:spcPct val="0"/>
              </a:spcAft>
              <a:buFont typeface="Wingdings" panose="05000000000000000000" pitchFamily="2" charset="2"/>
              <a:buChar char="Ø"/>
            </a:pPr>
            <a:r>
              <a:rPr kumimoji="0" lang="en-GB" altLang="zh-CN"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OS : RHEL ( Version &gt;= 7 )</a:t>
            </a:r>
            <a:endParaRPr kumimoji="0" lang="en-GB" altLang="zh-CN" sz="1800" b="0"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p>
            <a:pPr lvl="1" eaLnBrk="0" fontAlgn="base" hangingPunct="0">
              <a:lnSpc>
                <a:spcPct val="100000"/>
              </a:lnSpc>
              <a:spcBef>
                <a:spcPct val="0"/>
              </a:spcBef>
              <a:spcAft>
                <a:spcPct val="0"/>
              </a:spcAft>
              <a:buFont typeface="Wingdings" panose="05000000000000000000" pitchFamily="2" charset="2"/>
              <a:buChar char="Ø"/>
            </a:pPr>
            <a:r>
              <a:rPr kumimoji="0" lang="en-GB" altLang="zh-CN"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Configuration (vCPU, memory (GB) of each VM: T-Shirt size small ( ~ </a:t>
            </a:r>
            <a:r>
              <a:rPr kumimoji="0" lang="en-GB" altLang="zh-CN" sz="1600" b="0" i="0" u="none" strike="noStrike" cap="none" normalizeH="0" baseline="0" dirty="0">
                <a:ln>
                  <a:noFill/>
                </a:ln>
                <a:solidFill>
                  <a:schemeClr val="tx1"/>
                </a:solidFill>
                <a:effectLst/>
                <a:latin typeface="Arial Unicode MS" panose="020B0604020202020204" pitchFamily="34" charset="-128"/>
                <a:ea typeface="DengXian" panose="02010600030101010101" pitchFamily="2" charset="-122"/>
                <a:cs typeface="Courier New" panose="02070309020205020404" pitchFamily="49" charset="0"/>
              </a:rPr>
              <a:t>1 vCPU/4GB RAM )</a:t>
            </a:r>
          </a:p>
          <a:p>
            <a:pPr lvl="1" eaLnBrk="0" fontAlgn="base" hangingPunct="0">
              <a:lnSpc>
                <a:spcPct val="100000"/>
              </a:lnSpc>
              <a:spcBef>
                <a:spcPct val="0"/>
              </a:spcBef>
              <a:spcAft>
                <a:spcPct val="0"/>
              </a:spcAft>
              <a:buFont typeface="Wingdings" panose="05000000000000000000" pitchFamily="2" charset="2"/>
              <a:buChar char="Ø"/>
            </a:pPr>
            <a:r>
              <a:rPr lang="en-GB" altLang="zh-CN" sz="1600" dirty="0" err="1">
                <a:latin typeface="Arial Unicode MS" panose="020B0604020202020204" pitchFamily="34" charset="-128"/>
                <a:ea typeface="DengXian" panose="02010600030101010101" pitchFamily="2" charset="-122"/>
                <a:cs typeface="Courier New" panose="02070309020205020404" pitchFamily="49" charset="0"/>
              </a:rPr>
              <a:t>Jboss</a:t>
            </a:r>
            <a:r>
              <a:rPr lang="en-GB" altLang="zh-CN" sz="1600" dirty="0">
                <a:latin typeface="Arial Unicode MS" panose="020B0604020202020204" pitchFamily="34" charset="-128"/>
                <a:ea typeface="DengXian" panose="02010600030101010101" pitchFamily="2" charset="-122"/>
                <a:cs typeface="Courier New" panose="02070309020205020404" pitchFamily="49" charset="0"/>
              </a:rPr>
              <a:t> on webserver VM and </a:t>
            </a:r>
            <a:r>
              <a:rPr lang="en-GB" altLang="zh-CN" sz="1600" dirty="0" err="1">
                <a:latin typeface="Arial Unicode MS" panose="020B0604020202020204" pitchFamily="34" charset="-128"/>
                <a:ea typeface="DengXian" panose="02010600030101010101" pitchFamily="2" charset="-122"/>
                <a:cs typeface="Courier New" panose="02070309020205020404" pitchFamily="49" charset="0"/>
              </a:rPr>
              <a:t>Postgre</a:t>
            </a:r>
            <a:r>
              <a:rPr lang="en-GB" altLang="zh-CN" sz="1600" dirty="0">
                <a:latin typeface="Arial Unicode MS" panose="020B0604020202020204" pitchFamily="34" charset="-128"/>
                <a:ea typeface="DengXian" panose="02010600030101010101" pitchFamily="2" charset="-122"/>
                <a:cs typeface="Courier New" panose="02070309020205020404" pitchFamily="49" charset="0"/>
              </a:rPr>
              <a:t> database on DB VM</a:t>
            </a:r>
            <a:endParaRPr kumimoji="0" lang="en-GB" altLang="zh-CN" sz="1800" b="0" i="0" u="none" strike="noStrike" cap="none" normalizeH="0" baseline="0" dirty="0">
              <a:ln>
                <a:noFill/>
              </a:ln>
              <a:solidFill>
                <a:schemeClr val="tx1"/>
              </a:solidFill>
              <a:effectLst/>
            </a:endParaRPr>
          </a:p>
          <a:p>
            <a:pPr>
              <a:spcAft>
                <a:spcPts val="0"/>
              </a:spcAft>
            </a:pPr>
            <a:endParaRPr lang="en-GB" sz="1600" b="1" u="sng" dirty="0">
              <a:effectLst/>
              <a:latin typeface="Calibri" panose="020F0502020204030204" pitchFamily="34" charset="0"/>
              <a:ea typeface="DengXian" panose="02010600030101010101" pitchFamily="2" charset="-122"/>
            </a:endParaRPr>
          </a:p>
          <a:p>
            <a:r>
              <a:rPr lang="en-GB" sz="1600" b="1" u="sng" dirty="0">
                <a:latin typeface="Calibri" panose="020F0502020204030204" pitchFamily="34" charset="0"/>
                <a:ea typeface="DengXian" panose="02010600030101010101" pitchFamily="2" charset="-122"/>
              </a:rPr>
              <a:t>VM’s needed for supporting components:</a:t>
            </a:r>
          </a:p>
          <a:p>
            <a:pPr lvl="1"/>
            <a:r>
              <a:rPr lang="en-US" sz="1800" dirty="0">
                <a:latin typeface="Calibri" panose="020F0502020204030204" pitchFamily="34" charset="0"/>
                <a:cs typeface="Calibri" panose="020F0502020204030204" pitchFamily="34" charset="0"/>
              </a:rPr>
              <a:t>2x MS-Windows Server for </a:t>
            </a:r>
            <a:r>
              <a:rPr lang="en-US" sz="1800" dirty="0" err="1">
                <a:latin typeface="Calibri" panose="020F0502020204030204" pitchFamily="34" charset="0"/>
                <a:cs typeface="Calibri" panose="020F0502020204030204" pitchFamily="34" charset="0"/>
              </a:rPr>
              <a:t>MyCloud</a:t>
            </a:r>
            <a:endParaRPr lang="en-US" sz="1800" dirty="0">
              <a:latin typeface="Calibri" panose="020F0502020204030204" pitchFamily="34" charset="0"/>
              <a:cs typeface="Calibri" panose="020F0502020204030204" pitchFamily="34" charset="0"/>
            </a:endParaRPr>
          </a:p>
          <a:p>
            <a:pPr lvl="1"/>
            <a:r>
              <a:rPr lang="en-US" sz="1800" dirty="0">
                <a:latin typeface="Calibri" panose="020F0502020204030204" pitchFamily="34" charset="0"/>
                <a:cs typeface="Calibri" panose="020F0502020204030204" pitchFamily="34" charset="0"/>
              </a:rPr>
              <a:t>1x Linux RedHat-based Server- AWX</a:t>
            </a:r>
          </a:p>
          <a:p>
            <a:pPr lvl="1"/>
            <a:r>
              <a:rPr lang="en-US" sz="1800" dirty="0">
                <a:latin typeface="Calibri" panose="020F0502020204030204" pitchFamily="34" charset="0"/>
                <a:cs typeface="Calibri" panose="020F0502020204030204" pitchFamily="34" charset="0"/>
              </a:rPr>
              <a:t>1x Linux RedHat-based Server for Nexus OSS</a:t>
            </a:r>
          </a:p>
          <a:p>
            <a:pPr lvl="1"/>
            <a:r>
              <a:rPr lang="en-US" sz="1800" dirty="0">
                <a:latin typeface="Calibri" panose="020F0502020204030204" pitchFamily="34" charset="0"/>
                <a:cs typeface="Calibri" panose="020F0502020204030204" pitchFamily="34" charset="0"/>
              </a:rPr>
              <a:t>1x Linux RedHat-based Server for Jenkins</a:t>
            </a:r>
          </a:p>
          <a:p>
            <a:pPr>
              <a:spcAft>
                <a:spcPts val="0"/>
              </a:spcAft>
            </a:pPr>
            <a:endParaRPr lang="en-GB" sz="700" dirty="0">
              <a:latin typeface="Calibri" panose="020F0502020204030204" pitchFamily="34" charset="0"/>
              <a:ea typeface="DengXian" panose="02010600030101010101" pitchFamily="2" charset="-122"/>
            </a:endParaRPr>
          </a:p>
          <a:p>
            <a:pPr marL="342900" lvl="0" indent="-342900">
              <a:spcAft>
                <a:spcPts val="0"/>
              </a:spcAft>
              <a:tabLst>
                <a:tab pos="457200" algn="l"/>
              </a:tabLst>
            </a:pPr>
            <a:endParaRPr lang="en-GB" sz="1100" dirty="0">
              <a:latin typeface="Calibri" panose="020F0502020204030204" pitchFamily="34" charset="0"/>
              <a:ea typeface="DengXian" panose="02010600030101010101" pitchFamily="2" charset="-122"/>
            </a:endParaRPr>
          </a:p>
          <a:p>
            <a:pPr marL="342900" lvl="0" indent="-342900">
              <a:spcAft>
                <a:spcPts val="0"/>
              </a:spcAft>
              <a:tabLst>
                <a:tab pos="457200" algn="l"/>
              </a:tabLst>
            </a:pPr>
            <a:endParaRPr lang="en-GB" sz="1100" dirty="0">
              <a:effectLst/>
              <a:latin typeface="Calibri" panose="020F0502020204030204" pitchFamily="34" charset="0"/>
              <a:ea typeface="DengXian" panose="02010600030101010101" pitchFamily="2" charset="-122"/>
            </a:endParaRPr>
          </a:p>
        </p:txBody>
      </p:sp>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Tree>
    <p:extLst>
      <p:ext uri="{BB962C8B-B14F-4D97-AF65-F5344CB8AC3E}">
        <p14:creationId xmlns:p14="http://schemas.microsoft.com/office/powerpoint/2010/main" val="394864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D44D8-C9B8-B747-B24F-FC143812D295}"/>
              </a:ext>
            </a:extLst>
          </p:cNvPr>
          <p:cNvSpPr>
            <a:spLocks noGrp="1"/>
          </p:cNvSpPr>
          <p:nvPr>
            <p:ph type="title"/>
          </p:nvPr>
        </p:nvSpPr>
        <p:spPr>
          <a:xfrm>
            <a:off x="839788" y="365126"/>
            <a:ext cx="10515600" cy="933588"/>
          </a:xfrm>
        </p:spPr>
        <p:txBody>
          <a:bodyPr>
            <a:normAutofit/>
          </a:bodyPr>
          <a:lstStyle/>
          <a:p>
            <a:r>
              <a:rPr lang="en-US" sz="3200" dirty="0"/>
              <a:t>Deliveries Achieved</a:t>
            </a:r>
          </a:p>
        </p:txBody>
      </p:sp>
      <p:sp>
        <p:nvSpPr>
          <p:cNvPr id="6" name="Text Placeholder 5">
            <a:extLst>
              <a:ext uri="{FF2B5EF4-FFF2-40B4-BE49-F238E27FC236}">
                <a16:creationId xmlns:a16="http://schemas.microsoft.com/office/drawing/2014/main" id="{79E5870B-46FF-4445-9CE4-3E2DD33019C4}"/>
              </a:ext>
            </a:extLst>
          </p:cNvPr>
          <p:cNvSpPr>
            <a:spLocks noGrp="1"/>
          </p:cNvSpPr>
          <p:nvPr>
            <p:ph type="body" idx="1"/>
          </p:nvPr>
        </p:nvSpPr>
        <p:spPr/>
        <p:txBody>
          <a:bodyPr/>
          <a:lstStyle/>
          <a:p>
            <a:r>
              <a:rPr lang="en-US" dirty="0"/>
              <a:t>VPN Accesses</a:t>
            </a:r>
          </a:p>
        </p:txBody>
      </p:sp>
      <p:sp>
        <p:nvSpPr>
          <p:cNvPr id="7" name="Content Placeholder 6">
            <a:extLst>
              <a:ext uri="{FF2B5EF4-FFF2-40B4-BE49-F238E27FC236}">
                <a16:creationId xmlns:a16="http://schemas.microsoft.com/office/drawing/2014/main" id="{EECAC2C2-3849-8949-91BD-08B2FF4EDCE3}"/>
              </a:ext>
            </a:extLst>
          </p:cNvPr>
          <p:cNvSpPr>
            <a:spLocks noGrp="1"/>
          </p:cNvSpPr>
          <p:nvPr>
            <p:ph sz="half" idx="2"/>
          </p:nvPr>
        </p:nvSpPr>
        <p:spPr/>
        <p:txBody>
          <a:bodyPr>
            <a:normAutofit/>
          </a:bodyPr>
          <a:lstStyle/>
          <a:p>
            <a:r>
              <a:rPr lang="en-US" sz="2000" dirty="0"/>
              <a:t>10 members of HCL</a:t>
            </a:r>
          </a:p>
          <a:p>
            <a:r>
              <a:rPr lang="en-US" sz="2000" dirty="0"/>
              <a:t>1 member of CNL</a:t>
            </a:r>
          </a:p>
          <a:p>
            <a:r>
              <a:rPr lang="en-US" sz="2000" dirty="0"/>
              <a:t>8 members of </a:t>
            </a:r>
            <a:r>
              <a:rPr lang="en-US" sz="2000" dirty="0" err="1"/>
              <a:t>Baloise</a:t>
            </a:r>
            <a:endParaRPr lang="en-US" sz="2000" dirty="0"/>
          </a:p>
          <a:p>
            <a:endParaRPr lang="en-US" sz="2000" dirty="0"/>
          </a:p>
        </p:txBody>
      </p:sp>
      <p:sp>
        <p:nvSpPr>
          <p:cNvPr id="8" name="Text Placeholder 7">
            <a:extLst>
              <a:ext uri="{FF2B5EF4-FFF2-40B4-BE49-F238E27FC236}">
                <a16:creationId xmlns:a16="http://schemas.microsoft.com/office/drawing/2014/main" id="{666C470E-47B3-D441-8448-7ACA18EB0E81}"/>
              </a:ext>
            </a:extLst>
          </p:cNvPr>
          <p:cNvSpPr>
            <a:spLocks noGrp="1"/>
          </p:cNvSpPr>
          <p:nvPr>
            <p:ph type="body" sz="quarter" idx="3"/>
          </p:nvPr>
        </p:nvSpPr>
        <p:spPr/>
        <p:txBody>
          <a:bodyPr/>
          <a:lstStyle/>
          <a:p>
            <a:r>
              <a:rPr lang="en-US" dirty="0"/>
              <a:t>Virtual Machines</a:t>
            </a:r>
          </a:p>
        </p:txBody>
      </p:sp>
      <p:sp>
        <p:nvSpPr>
          <p:cNvPr id="9" name="Content Placeholder 8">
            <a:extLst>
              <a:ext uri="{FF2B5EF4-FFF2-40B4-BE49-F238E27FC236}">
                <a16:creationId xmlns:a16="http://schemas.microsoft.com/office/drawing/2014/main" id="{2DD2CE93-5F1F-A448-A2B6-72305AC92248}"/>
              </a:ext>
            </a:extLst>
          </p:cNvPr>
          <p:cNvSpPr>
            <a:spLocks noGrp="1"/>
          </p:cNvSpPr>
          <p:nvPr>
            <p:ph sz="quarter" idx="4"/>
          </p:nvPr>
        </p:nvSpPr>
        <p:spPr/>
        <p:txBody>
          <a:bodyPr>
            <a:normAutofit/>
          </a:bodyPr>
          <a:lstStyle/>
          <a:p>
            <a:r>
              <a:rPr lang="en-US" sz="2400" dirty="0"/>
              <a:t>2x MS-Windows Server </a:t>
            </a:r>
          </a:p>
          <a:p>
            <a:pPr lvl="1"/>
            <a:r>
              <a:rPr lang="en-US" sz="2000" dirty="0"/>
              <a:t>IIS (for </a:t>
            </a:r>
            <a:r>
              <a:rPr lang="en-US" sz="2000" dirty="0" err="1"/>
              <a:t>MyCloud</a:t>
            </a:r>
            <a:r>
              <a:rPr lang="en-US" sz="2000" dirty="0"/>
              <a:t>)</a:t>
            </a:r>
          </a:p>
          <a:p>
            <a:pPr lvl="1"/>
            <a:r>
              <a:rPr lang="en-US" sz="2000" dirty="0"/>
              <a:t>SQL Server (for </a:t>
            </a:r>
            <a:r>
              <a:rPr lang="en-US" sz="2000" dirty="0" err="1"/>
              <a:t>MyCloud</a:t>
            </a:r>
            <a:r>
              <a:rPr lang="en-US" sz="2000" dirty="0"/>
              <a:t>)</a:t>
            </a:r>
          </a:p>
          <a:p>
            <a:r>
              <a:rPr lang="en-US" sz="2400" dirty="0"/>
              <a:t>1x Linux RedHat-based Server</a:t>
            </a:r>
          </a:p>
          <a:p>
            <a:pPr lvl="1"/>
            <a:r>
              <a:rPr lang="en-US" sz="2000" dirty="0"/>
              <a:t>AWX</a:t>
            </a:r>
          </a:p>
          <a:p>
            <a:r>
              <a:rPr lang="en-US" sz="2400" dirty="0"/>
              <a:t>2x Linux RedHat-based Server</a:t>
            </a:r>
          </a:p>
          <a:p>
            <a:pPr lvl="1"/>
            <a:r>
              <a:rPr lang="en-US" sz="2000" dirty="0"/>
              <a:t>Nexus OSS</a:t>
            </a:r>
          </a:p>
          <a:p>
            <a:pPr lvl="1"/>
            <a:r>
              <a:rPr lang="en-US" sz="2000" dirty="0"/>
              <a:t>Jenkins</a:t>
            </a:r>
            <a:endParaRPr lang="en-US" sz="1100" dirty="0"/>
          </a:p>
          <a:p>
            <a:pPr lvl="1"/>
            <a:endParaRPr lang="en-US" sz="2000" dirty="0"/>
          </a:p>
          <a:p>
            <a:pPr lvl="1"/>
            <a:endParaRPr lang="en-US" sz="2000" dirty="0"/>
          </a:p>
        </p:txBody>
      </p:sp>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Tree>
    <p:extLst>
      <p:ext uri="{BB962C8B-B14F-4D97-AF65-F5344CB8AC3E}">
        <p14:creationId xmlns:p14="http://schemas.microsoft.com/office/powerpoint/2010/main" val="19728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D44D8-C9B8-B747-B24F-FC143812D295}"/>
              </a:ext>
            </a:extLst>
          </p:cNvPr>
          <p:cNvSpPr>
            <a:spLocks noGrp="1"/>
          </p:cNvSpPr>
          <p:nvPr>
            <p:ph type="title"/>
          </p:nvPr>
        </p:nvSpPr>
        <p:spPr>
          <a:xfrm>
            <a:off x="839788" y="668337"/>
            <a:ext cx="10515600" cy="485207"/>
          </a:xfrm>
        </p:spPr>
        <p:txBody>
          <a:bodyPr>
            <a:normAutofit fontScale="90000"/>
          </a:bodyPr>
          <a:lstStyle/>
          <a:p>
            <a:r>
              <a:rPr lang="en-US" sz="3200" dirty="0"/>
              <a:t>Deliveries In Progress</a:t>
            </a:r>
          </a:p>
        </p:txBody>
      </p:sp>
      <p:sp>
        <p:nvSpPr>
          <p:cNvPr id="9" name="Content Placeholder 8">
            <a:extLst>
              <a:ext uri="{FF2B5EF4-FFF2-40B4-BE49-F238E27FC236}">
                <a16:creationId xmlns:a16="http://schemas.microsoft.com/office/drawing/2014/main" id="{2DD2CE93-5F1F-A448-A2B6-72305AC92248}"/>
              </a:ext>
            </a:extLst>
          </p:cNvPr>
          <p:cNvSpPr>
            <a:spLocks noGrp="1"/>
          </p:cNvSpPr>
          <p:nvPr>
            <p:ph sz="quarter" idx="4"/>
          </p:nvPr>
        </p:nvSpPr>
        <p:spPr>
          <a:xfrm>
            <a:off x="989013" y="1458153"/>
            <a:ext cx="9877770" cy="3684588"/>
          </a:xfrm>
        </p:spPr>
        <p:txBody>
          <a:bodyPr>
            <a:normAutofit/>
          </a:bodyPr>
          <a:lstStyle/>
          <a:p>
            <a:r>
              <a:rPr lang="en-US" sz="2000" dirty="0"/>
              <a:t>Pre-</a:t>
            </a:r>
            <a:r>
              <a:rPr lang="en-US" sz="2000" dirty="0" err="1"/>
              <a:t>reqs</a:t>
            </a:r>
            <a:r>
              <a:rPr lang="en-US" sz="2000" dirty="0"/>
              <a:t> for </a:t>
            </a:r>
            <a:r>
              <a:rPr lang="en-US" sz="2000" dirty="0" err="1"/>
              <a:t>MyCloud</a:t>
            </a:r>
            <a:r>
              <a:rPr lang="en-US" sz="2000" dirty="0"/>
              <a:t>- (Expected delivery date: 15th October 2020)</a:t>
            </a:r>
          </a:p>
        </p:txBody>
      </p:sp>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Tree>
    <p:extLst>
      <p:ext uri="{BB962C8B-B14F-4D97-AF65-F5344CB8AC3E}">
        <p14:creationId xmlns:p14="http://schemas.microsoft.com/office/powerpoint/2010/main" val="917362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
        <p:nvSpPr>
          <p:cNvPr id="33" name="Title 1">
            <a:extLst>
              <a:ext uri="{FF2B5EF4-FFF2-40B4-BE49-F238E27FC236}">
                <a16:creationId xmlns:a16="http://schemas.microsoft.com/office/drawing/2014/main" id="{E2D2269D-1E85-4748-9362-06FA0D01EAFE}"/>
              </a:ext>
            </a:extLst>
          </p:cNvPr>
          <p:cNvSpPr>
            <a:spLocks noGrp="1"/>
          </p:cNvSpPr>
          <p:nvPr>
            <p:ph type="title"/>
          </p:nvPr>
        </p:nvSpPr>
        <p:spPr>
          <a:xfrm>
            <a:off x="838200" y="674120"/>
            <a:ext cx="10515600" cy="823912"/>
          </a:xfrm>
        </p:spPr>
        <p:txBody>
          <a:bodyPr>
            <a:normAutofit/>
          </a:bodyPr>
          <a:lstStyle/>
          <a:p>
            <a:r>
              <a:rPr lang="en-US" sz="3200" dirty="0"/>
              <a:t>Hardware Overview in Lab</a:t>
            </a:r>
          </a:p>
        </p:txBody>
      </p:sp>
      <p:sp>
        <p:nvSpPr>
          <p:cNvPr id="34" name="Text Placeholder 2">
            <a:extLst>
              <a:ext uri="{FF2B5EF4-FFF2-40B4-BE49-F238E27FC236}">
                <a16:creationId xmlns:a16="http://schemas.microsoft.com/office/drawing/2014/main" id="{3D471F78-4FDF-439F-A93A-1CF6BE6B2E33}"/>
              </a:ext>
            </a:extLst>
          </p:cNvPr>
          <p:cNvSpPr>
            <a:spLocks noGrp="1"/>
          </p:cNvSpPr>
          <p:nvPr>
            <p:ph type="body" idx="1"/>
          </p:nvPr>
        </p:nvSpPr>
        <p:spPr>
          <a:xfrm>
            <a:off x="839788" y="1681163"/>
            <a:ext cx="5157787" cy="823912"/>
          </a:xfrm>
        </p:spPr>
        <p:txBody>
          <a:bodyPr>
            <a:normAutofit/>
          </a:bodyPr>
          <a:lstStyle/>
          <a:p>
            <a:r>
              <a:rPr lang="en-US" dirty="0"/>
              <a:t>Hardware</a:t>
            </a:r>
          </a:p>
        </p:txBody>
      </p:sp>
      <p:sp>
        <p:nvSpPr>
          <p:cNvPr id="35" name="Content Placeholder 3">
            <a:extLst>
              <a:ext uri="{FF2B5EF4-FFF2-40B4-BE49-F238E27FC236}">
                <a16:creationId xmlns:a16="http://schemas.microsoft.com/office/drawing/2014/main" id="{DBA9C7E2-F7E8-4CE1-B7E3-A6E7EEFBCAFF}"/>
              </a:ext>
            </a:extLst>
          </p:cNvPr>
          <p:cNvSpPr>
            <a:spLocks noGrp="1"/>
          </p:cNvSpPr>
          <p:nvPr>
            <p:ph sz="half" idx="2"/>
          </p:nvPr>
        </p:nvSpPr>
        <p:spPr>
          <a:xfrm>
            <a:off x="839788" y="2505075"/>
            <a:ext cx="5157787" cy="3684588"/>
          </a:xfrm>
        </p:spPr>
        <p:txBody>
          <a:bodyPr>
            <a:normAutofit/>
          </a:bodyPr>
          <a:lstStyle/>
          <a:p>
            <a:r>
              <a:rPr lang="en-US" sz="2000" dirty="0"/>
              <a:t>14 CPU</a:t>
            </a:r>
          </a:p>
          <a:p>
            <a:r>
              <a:rPr lang="en-US" sz="2000" dirty="0"/>
              <a:t>32GB RAM</a:t>
            </a:r>
          </a:p>
          <a:p>
            <a:r>
              <a:rPr lang="en-US" sz="2000" dirty="0"/>
              <a:t>620GB SAN Storage</a:t>
            </a:r>
          </a:p>
        </p:txBody>
      </p:sp>
      <p:sp>
        <p:nvSpPr>
          <p:cNvPr id="36" name="Text Placeholder 4">
            <a:extLst>
              <a:ext uri="{FF2B5EF4-FFF2-40B4-BE49-F238E27FC236}">
                <a16:creationId xmlns:a16="http://schemas.microsoft.com/office/drawing/2014/main" id="{D92C2B72-D93D-4267-A196-A8379638A886}"/>
              </a:ext>
            </a:extLst>
          </p:cNvPr>
          <p:cNvSpPr>
            <a:spLocks noGrp="1"/>
          </p:cNvSpPr>
          <p:nvPr>
            <p:ph type="body" sz="quarter" idx="3"/>
          </p:nvPr>
        </p:nvSpPr>
        <p:spPr>
          <a:xfrm>
            <a:off x="6172200" y="1681163"/>
            <a:ext cx="5183188" cy="823912"/>
          </a:xfrm>
        </p:spPr>
        <p:txBody>
          <a:bodyPr/>
          <a:lstStyle/>
          <a:p>
            <a:r>
              <a:rPr lang="en-US" dirty="0"/>
              <a:t>System</a:t>
            </a:r>
          </a:p>
        </p:txBody>
      </p:sp>
      <p:sp>
        <p:nvSpPr>
          <p:cNvPr id="37" name="Content Placeholder 5">
            <a:extLst>
              <a:ext uri="{FF2B5EF4-FFF2-40B4-BE49-F238E27FC236}">
                <a16:creationId xmlns:a16="http://schemas.microsoft.com/office/drawing/2014/main" id="{F39B0D56-21F6-4945-BC46-85CD445AE6A5}"/>
              </a:ext>
            </a:extLst>
          </p:cNvPr>
          <p:cNvSpPr>
            <a:spLocks noGrp="1"/>
          </p:cNvSpPr>
          <p:nvPr>
            <p:ph sz="quarter" idx="4"/>
          </p:nvPr>
        </p:nvSpPr>
        <p:spPr>
          <a:xfrm>
            <a:off x="6172200" y="2505075"/>
            <a:ext cx="5183188" cy="3684588"/>
          </a:xfrm>
        </p:spPr>
        <p:txBody>
          <a:bodyPr>
            <a:normAutofit/>
          </a:bodyPr>
          <a:lstStyle/>
          <a:p>
            <a:r>
              <a:rPr lang="en-US" sz="2000" dirty="0"/>
              <a:t>VPN Juniper System</a:t>
            </a:r>
          </a:p>
          <a:p>
            <a:r>
              <a:rPr lang="en-US" sz="2000" dirty="0"/>
              <a:t>Dell </a:t>
            </a:r>
            <a:r>
              <a:rPr lang="en-US" sz="2000" dirty="0" err="1"/>
              <a:t>VxRail</a:t>
            </a:r>
            <a:r>
              <a:rPr lang="en-US" sz="2000" dirty="0"/>
              <a:t> Cluster</a:t>
            </a:r>
          </a:p>
        </p:txBody>
      </p:sp>
    </p:spTree>
    <p:extLst>
      <p:ext uri="{BB962C8B-B14F-4D97-AF65-F5344CB8AC3E}">
        <p14:creationId xmlns:p14="http://schemas.microsoft.com/office/powerpoint/2010/main" val="110559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graphicFrame>
        <p:nvGraphicFramePr>
          <p:cNvPr id="18" name="Table 17">
            <a:extLst>
              <a:ext uri="{FF2B5EF4-FFF2-40B4-BE49-F238E27FC236}">
                <a16:creationId xmlns:a16="http://schemas.microsoft.com/office/drawing/2014/main" id="{C9CB2CA4-BE06-491C-A5B2-6C062EDB0EDD}"/>
              </a:ext>
            </a:extLst>
          </p:cNvPr>
          <p:cNvGraphicFramePr>
            <a:graphicFrameLocks noGrp="1"/>
          </p:cNvGraphicFramePr>
          <p:nvPr>
            <p:extLst>
              <p:ext uri="{D42A27DB-BD31-4B8C-83A1-F6EECF244321}">
                <p14:modId xmlns:p14="http://schemas.microsoft.com/office/powerpoint/2010/main" val="535833544"/>
              </p:ext>
            </p:extLst>
          </p:nvPr>
        </p:nvGraphicFramePr>
        <p:xfrm>
          <a:off x="371061" y="1896890"/>
          <a:ext cx="9329532" cy="2207895"/>
        </p:xfrm>
        <a:graphic>
          <a:graphicData uri="http://schemas.openxmlformats.org/drawingml/2006/table">
            <a:tbl>
              <a:tblPr/>
              <a:tblGrid>
                <a:gridCol w="2895372">
                  <a:extLst>
                    <a:ext uri="{9D8B030D-6E8A-4147-A177-3AD203B41FA5}">
                      <a16:colId xmlns:a16="http://schemas.microsoft.com/office/drawing/2014/main" val="1550876748"/>
                    </a:ext>
                  </a:extLst>
                </a:gridCol>
                <a:gridCol w="1286832">
                  <a:extLst>
                    <a:ext uri="{9D8B030D-6E8A-4147-A177-3AD203B41FA5}">
                      <a16:colId xmlns:a16="http://schemas.microsoft.com/office/drawing/2014/main" val="419701280"/>
                    </a:ext>
                  </a:extLst>
                </a:gridCol>
                <a:gridCol w="1286832">
                  <a:extLst>
                    <a:ext uri="{9D8B030D-6E8A-4147-A177-3AD203B41FA5}">
                      <a16:colId xmlns:a16="http://schemas.microsoft.com/office/drawing/2014/main" val="1811608753"/>
                    </a:ext>
                  </a:extLst>
                </a:gridCol>
                <a:gridCol w="1286832">
                  <a:extLst>
                    <a:ext uri="{9D8B030D-6E8A-4147-A177-3AD203B41FA5}">
                      <a16:colId xmlns:a16="http://schemas.microsoft.com/office/drawing/2014/main" val="1610740288"/>
                    </a:ext>
                  </a:extLst>
                </a:gridCol>
                <a:gridCol w="1286832">
                  <a:extLst>
                    <a:ext uri="{9D8B030D-6E8A-4147-A177-3AD203B41FA5}">
                      <a16:colId xmlns:a16="http://schemas.microsoft.com/office/drawing/2014/main" val="1766786127"/>
                    </a:ext>
                  </a:extLst>
                </a:gridCol>
                <a:gridCol w="1286832">
                  <a:extLst>
                    <a:ext uri="{9D8B030D-6E8A-4147-A177-3AD203B41FA5}">
                      <a16:colId xmlns:a16="http://schemas.microsoft.com/office/drawing/2014/main" val="2885356621"/>
                    </a:ext>
                  </a:extLst>
                </a:gridCol>
              </a:tblGrid>
              <a:tr h="190500">
                <a:tc>
                  <a:txBody>
                    <a:bodyPr/>
                    <a:lstStyle/>
                    <a:p>
                      <a:pPr algn="l" fontAlgn="b"/>
                      <a:r>
                        <a:rPr lang="en-GB" sz="1400" b="0" i="0" u="none" strike="noStrike">
                          <a:solidFill>
                            <a:srgbClr val="000000"/>
                          </a:solidFill>
                          <a:effectLst/>
                          <a:latin typeface="Calibri" panose="020F0502020204030204" pitchFamily="34" charset="0"/>
                        </a:rPr>
                        <a:t>Readiness Steps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Week41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Week42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Week43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Week44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Week45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523375"/>
                  </a:ext>
                </a:extLst>
              </a:tr>
              <a:tr h="333375">
                <a:tc>
                  <a:txBody>
                    <a:bodyPr/>
                    <a:lstStyle/>
                    <a:p>
                      <a:pPr algn="l" fontAlgn="b"/>
                      <a:r>
                        <a:rPr lang="en-GB" sz="1400" b="0" i="0" u="none" strike="noStrike">
                          <a:solidFill>
                            <a:srgbClr val="000000"/>
                          </a:solidFill>
                          <a:effectLst/>
                          <a:latin typeface="Calibri" panose="020F0502020204030204" pitchFamily="34" charset="0"/>
                        </a:rPr>
                        <a:t>VM Requirement finalization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GB"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14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GB"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991840012"/>
                  </a:ext>
                </a:extLst>
              </a:tr>
              <a:tr h="495300">
                <a:tc>
                  <a:txBody>
                    <a:bodyPr/>
                    <a:lstStyle/>
                    <a:p>
                      <a:pPr algn="l" fontAlgn="b"/>
                      <a:r>
                        <a:rPr lang="en-GB" sz="1400" b="0" i="0" u="none" strike="noStrike">
                          <a:solidFill>
                            <a:srgbClr val="000000"/>
                          </a:solidFill>
                          <a:effectLst/>
                          <a:latin typeface="Calibri" panose="020F0502020204030204" pitchFamily="34" charset="0"/>
                        </a:rPr>
                        <a:t>VM Readiness for mycloud, jenkins, ansible, Nexus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33398398"/>
                  </a:ext>
                </a:extLst>
              </a:tr>
              <a:tr h="333375">
                <a:tc>
                  <a:txBody>
                    <a:bodyPr/>
                    <a:lstStyle/>
                    <a:p>
                      <a:pPr algn="l" fontAlgn="b"/>
                      <a:r>
                        <a:rPr lang="fr-FR" sz="1400" b="0" i="0" u="none" strike="noStrike">
                          <a:solidFill>
                            <a:srgbClr val="000000"/>
                          </a:solidFill>
                          <a:effectLst/>
                          <a:latin typeface="Calibri" panose="020F0502020204030204" pitchFamily="34" charset="0"/>
                        </a:rPr>
                        <a:t>Installation- mycloud, jenkins, ansible, Nexus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53107778"/>
                  </a:ext>
                </a:extLst>
              </a:tr>
              <a:tr h="333375">
                <a:tc>
                  <a:txBody>
                    <a:bodyPr/>
                    <a:lstStyle/>
                    <a:p>
                      <a:pPr algn="l" fontAlgn="b"/>
                      <a:r>
                        <a:rPr lang="en-GB" sz="1400" b="0" i="0" u="none" strike="noStrike">
                          <a:solidFill>
                            <a:srgbClr val="000000"/>
                          </a:solidFill>
                          <a:effectLst/>
                          <a:latin typeface="Calibri" panose="020F0502020204030204" pitchFamily="34" charset="0"/>
                        </a:rPr>
                        <a:t>Environment Readiness with Integration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2">
                  <a:txBody>
                    <a:bodyPr/>
                    <a:lstStyle/>
                    <a:p>
                      <a:pPr algn="ctr"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hMerge="1">
                  <a:txBody>
                    <a:bodyPr/>
                    <a:lstStyle/>
                    <a:p>
                      <a:endParaRPr lang="en-GB"/>
                    </a:p>
                  </a:txBody>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290407"/>
                  </a:ext>
                </a:extLst>
              </a:tr>
              <a:tr h="190500">
                <a:tc>
                  <a:txBody>
                    <a:bodyPr/>
                    <a:lstStyle/>
                    <a:p>
                      <a:pPr algn="l" fontAlgn="b"/>
                      <a:r>
                        <a:rPr lang="en-GB" sz="1400" b="0" i="0" u="none" strike="noStrike">
                          <a:solidFill>
                            <a:srgbClr val="000000"/>
                          </a:solidFill>
                          <a:effectLst/>
                          <a:latin typeface="Calibri" panose="020F0502020204030204" pitchFamily="34" charset="0"/>
                        </a:rPr>
                        <a:t>Integrated 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8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811743687"/>
                  </a:ext>
                </a:extLst>
              </a:tr>
            </a:tbl>
          </a:graphicData>
        </a:graphic>
      </p:graphicFrame>
      <p:sp>
        <p:nvSpPr>
          <p:cNvPr id="19" name="Title 1">
            <a:extLst>
              <a:ext uri="{FF2B5EF4-FFF2-40B4-BE49-F238E27FC236}">
                <a16:creationId xmlns:a16="http://schemas.microsoft.com/office/drawing/2014/main" id="{2E94534B-2DB5-4DB6-977E-8E92FE67C2CA}"/>
              </a:ext>
            </a:extLst>
          </p:cNvPr>
          <p:cNvSpPr>
            <a:spLocks noGrp="1"/>
          </p:cNvSpPr>
          <p:nvPr>
            <p:ph type="title"/>
          </p:nvPr>
        </p:nvSpPr>
        <p:spPr>
          <a:xfrm>
            <a:off x="371061" y="616916"/>
            <a:ext cx="10515600" cy="840823"/>
          </a:xfrm>
        </p:spPr>
        <p:txBody>
          <a:bodyPr>
            <a:normAutofit/>
          </a:bodyPr>
          <a:lstStyle/>
          <a:p>
            <a:r>
              <a:rPr lang="en-US" sz="3600" dirty="0"/>
              <a:t>Timeline for Setup</a:t>
            </a:r>
          </a:p>
        </p:txBody>
      </p:sp>
    </p:spTree>
    <p:extLst>
      <p:ext uri="{BB962C8B-B14F-4D97-AF65-F5344CB8AC3E}">
        <p14:creationId xmlns:p14="http://schemas.microsoft.com/office/powerpoint/2010/main" val="74112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A8CB5-04C9-5341-BF7B-C783054F4088}"/>
              </a:ext>
            </a:extLst>
          </p:cNvPr>
          <p:cNvPicPr>
            <a:picLocks noChangeAspect="1"/>
          </p:cNvPicPr>
          <p:nvPr/>
        </p:nvPicPr>
        <p:blipFill>
          <a:blip r:embed="rId2"/>
          <a:stretch>
            <a:fillRect/>
          </a:stretch>
        </p:blipFill>
        <p:spPr>
          <a:xfrm>
            <a:off x="9618300" y="6372794"/>
            <a:ext cx="2573700" cy="485206"/>
          </a:xfrm>
          <a:prstGeom prst="rect">
            <a:avLst/>
          </a:prstGeom>
        </p:spPr>
      </p:pic>
      <p:sp>
        <p:nvSpPr>
          <p:cNvPr id="7" name="Title 1">
            <a:extLst>
              <a:ext uri="{FF2B5EF4-FFF2-40B4-BE49-F238E27FC236}">
                <a16:creationId xmlns:a16="http://schemas.microsoft.com/office/drawing/2014/main" id="{BCBBD9DD-5BAD-45B2-AAF1-33B34414E8C4}"/>
              </a:ext>
            </a:extLst>
          </p:cNvPr>
          <p:cNvSpPr>
            <a:spLocks noGrp="1"/>
          </p:cNvSpPr>
          <p:nvPr>
            <p:ph type="title"/>
          </p:nvPr>
        </p:nvSpPr>
        <p:spPr>
          <a:xfrm>
            <a:off x="371061" y="192847"/>
            <a:ext cx="10515600" cy="1325563"/>
          </a:xfrm>
        </p:spPr>
        <p:txBody>
          <a:bodyPr>
            <a:normAutofit/>
          </a:bodyPr>
          <a:lstStyle/>
          <a:p>
            <a:r>
              <a:rPr lang="en-US" sz="2800" dirty="0"/>
              <a:t>Open Points/Clarifications Needed</a:t>
            </a:r>
          </a:p>
        </p:txBody>
      </p:sp>
      <p:sp>
        <p:nvSpPr>
          <p:cNvPr id="8" name="Content Placeholder 6">
            <a:extLst>
              <a:ext uri="{FF2B5EF4-FFF2-40B4-BE49-F238E27FC236}">
                <a16:creationId xmlns:a16="http://schemas.microsoft.com/office/drawing/2014/main" id="{A9B0A7C2-4F71-4C4F-A2C0-0BD5F51C6CB9}"/>
              </a:ext>
            </a:extLst>
          </p:cNvPr>
          <p:cNvSpPr>
            <a:spLocks noGrp="1"/>
          </p:cNvSpPr>
          <p:nvPr>
            <p:ph sz="half" idx="2"/>
          </p:nvPr>
        </p:nvSpPr>
        <p:spPr>
          <a:xfrm>
            <a:off x="627754" y="1709944"/>
            <a:ext cx="10411308" cy="3684588"/>
          </a:xfrm>
        </p:spPr>
        <p:txBody>
          <a:bodyPr>
            <a:normAutofit/>
          </a:bodyPr>
          <a:lstStyle/>
          <a:p>
            <a:r>
              <a:rPr lang="en-US" sz="1800" dirty="0"/>
              <a:t>For Ansible- </a:t>
            </a:r>
            <a:r>
              <a:rPr lang="en-US" sz="1800" dirty="0" err="1"/>
              <a:t>Jboss</a:t>
            </a:r>
            <a:r>
              <a:rPr lang="en-US" sz="1800" dirty="0"/>
              <a:t> and Postgres (2 use cases)- </a:t>
            </a:r>
            <a:r>
              <a:rPr lang="en-GB" sz="1800" dirty="0"/>
              <a:t>Basic installation required or any customization is required</a:t>
            </a:r>
          </a:p>
          <a:p>
            <a:pPr lvl="1"/>
            <a:r>
              <a:rPr lang="en-GB" sz="1400" dirty="0"/>
              <a:t>N or N-1 version or rpms for </a:t>
            </a:r>
            <a:r>
              <a:rPr lang="en-GB" sz="1400" dirty="0" err="1"/>
              <a:t>jboss</a:t>
            </a:r>
            <a:r>
              <a:rPr lang="en-GB" sz="1400" dirty="0"/>
              <a:t> will be provided by </a:t>
            </a:r>
            <a:r>
              <a:rPr lang="en-GB" sz="1400" dirty="0" err="1"/>
              <a:t>Baloise</a:t>
            </a:r>
            <a:endParaRPr lang="en-GB" sz="1400" dirty="0"/>
          </a:p>
          <a:p>
            <a:pPr lvl="1"/>
            <a:r>
              <a:rPr lang="en-GB" sz="1400" dirty="0" err="1"/>
              <a:t>Jboss</a:t>
            </a:r>
            <a:r>
              <a:rPr lang="en-GB" sz="1400" dirty="0"/>
              <a:t> version 7.3 will be used as per HLD</a:t>
            </a:r>
          </a:p>
          <a:p>
            <a:r>
              <a:rPr lang="en-GB" sz="1800" dirty="0"/>
              <a:t>Is there any application requirement for LDAP or AD?</a:t>
            </a:r>
          </a:p>
          <a:p>
            <a:r>
              <a:rPr lang="en-GB" sz="1800" dirty="0"/>
              <a:t>Access for </a:t>
            </a:r>
            <a:r>
              <a:rPr lang="en-GB" sz="1800" dirty="0" err="1"/>
              <a:t>Baloise</a:t>
            </a:r>
            <a:r>
              <a:rPr lang="en-GB" sz="1800" dirty="0"/>
              <a:t> users through VPN- </a:t>
            </a:r>
            <a:r>
              <a:rPr lang="en-GB" sz="1800" dirty="0" err="1"/>
              <a:t>Baloise</a:t>
            </a:r>
            <a:r>
              <a:rPr lang="en-GB" sz="1800" dirty="0"/>
              <a:t> to confirm if they are able to access.</a:t>
            </a:r>
          </a:p>
          <a:p>
            <a:pPr lvl="1"/>
            <a:r>
              <a:rPr lang="en-GB" sz="1400" dirty="0"/>
              <a:t>Jan will check access through VPN</a:t>
            </a:r>
          </a:p>
          <a:p>
            <a:pPr lvl="1"/>
            <a:endParaRPr lang="en-GB" sz="1400" dirty="0"/>
          </a:p>
        </p:txBody>
      </p:sp>
    </p:spTree>
    <p:extLst>
      <p:ext uri="{BB962C8B-B14F-4D97-AF65-F5344CB8AC3E}">
        <p14:creationId xmlns:p14="http://schemas.microsoft.com/office/powerpoint/2010/main" val="2578821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615</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Calibri Light</vt:lpstr>
      <vt:lpstr>Wingdings</vt:lpstr>
      <vt:lpstr>Office Theme</vt:lpstr>
      <vt:lpstr>PowerPoint Presentation</vt:lpstr>
      <vt:lpstr>Objective</vt:lpstr>
      <vt:lpstr>In-Scope and Out of Scope</vt:lpstr>
      <vt:lpstr>VM Requirement</vt:lpstr>
      <vt:lpstr>Deliveries Achieved</vt:lpstr>
      <vt:lpstr>Deliveries In Progress</vt:lpstr>
      <vt:lpstr>Hardware Overview in Lab</vt:lpstr>
      <vt:lpstr>Timeline for Setup</vt:lpstr>
      <vt:lpstr>Open Points/Clarifications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Coelho</dc:creator>
  <cp:lastModifiedBy>Randeep Singh, HCL Europe</cp:lastModifiedBy>
  <cp:revision>15</cp:revision>
  <dcterms:created xsi:type="dcterms:W3CDTF">2020-10-13T07:30:11Z</dcterms:created>
  <dcterms:modified xsi:type="dcterms:W3CDTF">2020-10-15T07:18:26Z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89c3900d-bf99-4a8d-8ccb-b751b05ce810</vt:lpwstr>
  </property>
  <property fmtid="{D5CDD505-2E9C-101B-9397-08002B2CF9AE}" pid="3" name="HCLClassD6">
    <vt:lpwstr>False</vt:lpwstr>
  </property>
  <property fmtid="{D5CDD505-2E9C-101B-9397-08002B2CF9AE}" pid="4" name="HCLClassification">
    <vt:lpwstr>HCL_Cla5s_Publ1c</vt:lpwstr>
  </property>
</Properties>
</file>