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Экстремальное программирование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Экстремальное программирование</a:t>
            </a:r>
          </a:p>
        </p:txBody>
      </p:sp>
      <p:sp>
        <p:nvSpPr>
          <p:cNvPr id="120" name="Что это?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это?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Четыре основных вида деятельности ХР:"/>
          <p:cNvSpPr/>
          <p:nvPr>
            <p:ph type="title" idx="4294967295"/>
          </p:nvPr>
        </p:nvSpPr>
        <p:spPr>
          <a:xfrm>
            <a:off x="1270000" y="12700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Четыре основных вида деятельности ХР:</a:t>
            </a:r>
          </a:p>
        </p:txBody>
      </p:sp>
      <p:sp>
        <p:nvSpPr>
          <p:cNvPr id="146" name="Кодирование…"/>
          <p:cNvSpPr/>
          <p:nvPr/>
        </p:nvSpPr>
        <p:spPr>
          <a:xfrm>
            <a:off x="713432" y="4064000"/>
            <a:ext cx="11577936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</a:pPr>
            <a:r>
              <a:t>Кодирование</a:t>
            </a:r>
          </a:p>
          <a:p>
            <a:pPr marL="635000" indent="-635000" algn="l">
              <a:buSzPct val="100000"/>
              <a:buAutoNum type="arabicPeriod" startAt="1"/>
            </a:pPr>
            <a:r>
              <a:t>Тестирование</a:t>
            </a:r>
          </a:p>
          <a:p>
            <a:pPr marL="635000" indent="-635000" algn="l">
              <a:buSzPct val="100000"/>
              <a:buAutoNum type="arabicPeriod" startAt="1"/>
            </a:pPr>
            <a:r>
              <a:t>Общение</a:t>
            </a:r>
          </a:p>
          <a:p>
            <a:pPr marL="635000" indent="-635000" algn="l">
              <a:buSzPct val="100000"/>
              <a:buAutoNum type="arabicPeriod" startAt="1"/>
            </a:pPr>
            <a:r>
              <a:t>Проектирование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Базовые принципы ХР:"/>
          <p:cNvSpPr/>
          <p:nvPr>
            <p:ph type="title" idx="4294967295"/>
          </p:nvPr>
        </p:nvSpPr>
        <p:spPr>
          <a:xfrm>
            <a:off x="1270000" y="-6604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Базовые принципы ХР:</a:t>
            </a:r>
          </a:p>
        </p:txBody>
      </p:sp>
      <p:sp>
        <p:nvSpPr>
          <p:cNvPr id="149" name="Быстрая обратная связь…"/>
          <p:cNvSpPr/>
          <p:nvPr/>
        </p:nvSpPr>
        <p:spPr>
          <a:xfrm>
            <a:off x="713432" y="1631949"/>
            <a:ext cx="1157793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</a:pPr>
            <a:r>
              <a:t>Быстрая обратная связь</a:t>
            </a:r>
          </a:p>
          <a:p>
            <a:pPr marL="635000" indent="-635000" algn="l">
              <a:buSzPct val="100000"/>
              <a:buAutoNum type="arabicPeriod" startAt="1"/>
            </a:pPr>
            <a:r>
              <a:t>Приемлемая простота</a:t>
            </a:r>
          </a:p>
          <a:p>
            <a:pPr marL="635000" indent="-635000" algn="l">
              <a:buSzPct val="100000"/>
              <a:buAutoNum type="arabicPeriod" startAt="1"/>
            </a:pPr>
            <a:r>
              <a:t>Постепенное изменение </a:t>
            </a:r>
          </a:p>
          <a:p>
            <a:pPr marL="635000" indent="-635000" algn="l">
              <a:buSzPct val="100000"/>
              <a:buAutoNum type="arabicPeriod" startAt="1"/>
            </a:pPr>
            <a:r>
              <a:t>Приемлимые изменения </a:t>
            </a:r>
          </a:p>
          <a:p>
            <a:pPr marL="635000" indent="-635000" algn="l">
              <a:buSzPct val="100000"/>
              <a:buAutoNum type="arabicPeriod" startAt="1"/>
            </a:pPr>
            <a:r>
              <a:t>Качественная работа</a:t>
            </a:r>
          </a:p>
        </p:txBody>
      </p:sp>
      <p:sp>
        <p:nvSpPr>
          <p:cNvPr id="150" name="Менее важные принципы:…"/>
          <p:cNvSpPr/>
          <p:nvPr/>
        </p:nvSpPr>
        <p:spPr>
          <a:xfrm>
            <a:off x="919856" y="4749800"/>
            <a:ext cx="11165087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Менее важные принципы:</a:t>
            </a:r>
          </a:p>
          <a:p>
            <a:pPr algn="just"/>
            <a:r>
              <a:t>Обучение обучению; небольшие начальные инвестиции; игра для того, чтобы победить; надежноеэксперементирование; открытая частная коммуникация; работа в соответствии с человеческими инстинктами; принимаемая ответственность; локальная адаптация; “путешествие налегке”; откровенные оценки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Ограничения применения ХР:"/>
          <p:cNvSpPr/>
          <p:nvPr>
            <p:ph type="title" idx="4294967295"/>
          </p:nvPr>
        </p:nvSpPr>
        <p:spPr>
          <a:xfrm>
            <a:off x="1270000" y="863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Ограничения применения ХР:</a:t>
            </a:r>
          </a:p>
        </p:txBody>
      </p:sp>
      <p:sp>
        <p:nvSpPr>
          <p:cNvPr id="153" name="Бизнес-культура…"/>
          <p:cNvSpPr/>
          <p:nvPr/>
        </p:nvSpPr>
        <p:spPr>
          <a:xfrm>
            <a:off x="713432" y="3600450"/>
            <a:ext cx="11577936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</a:pPr>
            <a:r>
              <a:t>Бизнес-культура</a:t>
            </a:r>
          </a:p>
          <a:p>
            <a:pPr marL="635000" indent="-635000" algn="l">
              <a:buSzPct val="100000"/>
              <a:buAutoNum type="arabicPeriod" startAt="1"/>
            </a:pPr>
            <a:r>
              <a:t>Обычный стиль работы разработчиков, настроенный на тщательное планирование.</a:t>
            </a:r>
          </a:p>
          <a:p>
            <a:pPr marL="635000" indent="-635000" algn="l">
              <a:buSzPct val="100000"/>
              <a:buAutoNum type="arabicPeriod" startAt="1"/>
            </a:pPr>
            <a:r>
              <a:t>Крупномаштабные проекты, требующие большой команды программистов</a:t>
            </a:r>
          </a:p>
          <a:p>
            <a:pPr marL="635000" indent="-635000" algn="l">
              <a:buSzPct val="100000"/>
              <a:buAutoNum type="arabicPeriod" startAt="1"/>
            </a:pPr>
            <a:r>
              <a:t>Рабочая среда, препятствующая легкости обратной связи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Экстремальное программирование - это упрощенная методика организации производства для небольших и средних по размеру команд специалистов, занимающихся разработкой программного продукта в условиях неясных и быстро меняющихся требований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554990">
              <a:defRPr sz="342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Экстремальное программирование</a:t>
            </a:r>
            <a:r>
              <a:t> - это упрощенная методика организации производства для небольших и средних по размеру команд специалистов, занимающихся разработкой программного продукта в условиях неясных и быстро меняющихся требований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 Короткие циклы…"/>
          <p:cNvSpPr/>
          <p:nvPr>
            <p:ph type="title"/>
          </p:nvPr>
        </p:nvSpPr>
        <p:spPr>
          <a:xfrm>
            <a:off x="1270000" y="2743200"/>
            <a:ext cx="10464800" cy="5213549"/>
          </a:xfrm>
          <a:prstGeom prst="rect">
            <a:avLst/>
          </a:prstGeom>
        </p:spPr>
        <p:txBody>
          <a:bodyPr/>
          <a:lstStyle/>
          <a:p>
            <a:pPr algn="just">
              <a:defRPr sz="3600"/>
            </a:pPr>
            <a:r>
              <a:t>1. Короткие циклы</a:t>
            </a:r>
          </a:p>
          <a:p>
            <a:pPr algn="just">
              <a:defRPr sz="3600"/>
            </a:pPr>
            <a:r>
              <a:t>2. Планирование по нарастающей</a:t>
            </a:r>
          </a:p>
          <a:p>
            <a:pPr algn="just">
              <a:defRPr sz="3600"/>
            </a:pPr>
            <a:r>
              <a:t>3. Гибкий график реализации функциональности</a:t>
            </a:r>
          </a:p>
          <a:p>
            <a:pPr algn="just">
              <a:defRPr sz="3600"/>
            </a:pPr>
            <a:r>
              <a:t>4. ХР базируется на автоматических тестах, разработанных и программистами, и заказчиками.</a:t>
            </a:r>
          </a:p>
          <a:p>
            <a:pPr algn="just">
              <a:defRPr sz="3600"/>
            </a:pPr>
            <a:r>
              <a:t>5. Обмен сведениями через общение, тесты и исходный код</a:t>
            </a:r>
          </a:p>
          <a:p>
            <a:pPr algn="just">
              <a:defRPr sz="3600"/>
            </a:pPr>
            <a:r>
              <a:t>6. Эволюционирующий дизайн</a:t>
            </a:r>
          </a:p>
        </p:txBody>
      </p:sp>
      <p:sp>
        <p:nvSpPr>
          <p:cNvPr id="125" name="Признаки применения ХР"/>
          <p:cNvSpPr/>
          <p:nvPr/>
        </p:nvSpPr>
        <p:spPr>
          <a:xfrm>
            <a:off x="3511735" y="1581150"/>
            <a:ext cx="5981329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Признаки применения ХР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Виды рисков:…"/>
          <p:cNvSpPr/>
          <p:nvPr>
            <p:ph type="title"/>
          </p:nvPr>
        </p:nvSpPr>
        <p:spPr>
          <a:xfrm>
            <a:off x="1270000" y="2641600"/>
            <a:ext cx="10464800" cy="5847160"/>
          </a:xfrm>
          <a:prstGeom prst="rect">
            <a:avLst/>
          </a:prstGeom>
        </p:spPr>
        <p:txBody>
          <a:bodyPr/>
          <a:lstStyle/>
          <a:p>
            <a:pPr algn="just">
              <a:defRPr i="1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Виды рисков:</a:t>
            </a:r>
          </a:p>
          <a:p>
            <a:pPr algn="just">
              <a:defRPr sz="3600"/>
            </a:pPr>
            <a:r>
              <a:t>1. Смещение графиков</a:t>
            </a:r>
          </a:p>
          <a:p>
            <a:pPr algn="just">
              <a:defRPr sz="3600"/>
            </a:pPr>
            <a:r>
              <a:t>2. Закрытие проекта</a:t>
            </a:r>
          </a:p>
          <a:p>
            <a:pPr algn="just">
              <a:defRPr sz="3600"/>
            </a:pPr>
            <a:r>
              <a:t>3. Система теряет полезность</a:t>
            </a:r>
          </a:p>
          <a:p>
            <a:pPr algn="just">
              <a:defRPr sz="3600"/>
            </a:pPr>
            <a:r>
              <a:t>4. Велико количество дефектов и недочетов системы</a:t>
            </a:r>
          </a:p>
          <a:p>
            <a:pPr algn="just">
              <a:defRPr sz="3600"/>
            </a:pPr>
            <a:r>
              <a:t>5. Несоответствие системы решаемой проблеме</a:t>
            </a:r>
          </a:p>
          <a:p>
            <a:pPr algn="just">
              <a:defRPr sz="3600"/>
            </a:pPr>
            <a:r>
              <a:t>6. Изминение характера бизнеса</a:t>
            </a:r>
          </a:p>
          <a:p>
            <a:pPr algn="just">
              <a:defRPr sz="3600"/>
            </a:pPr>
            <a:r>
              <a:t>7. Недостаток возможностей системы</a:t>
            </a:r>
          </a:p>
          <a:p>
            <a:pPr algn="just">
              <a:defRPr sz="3600"/>
            </a:pPr>
            <a:r>
              <a:t>8. Текучка кадров</a:t>
            </a:r>
          </a:p>
        </p:txBody>
      </p:sp>
      <p:sp>
        <p:nvSpPr>
          <p:cNvPr id="128" name="Основная проблема разработки ПО - РИСК"/>
          <p:cNvSpPr/>
          <p:nvPr/>
        </p:nvSpPr>
        <p:spPr>
          <a:xfrm>
            <a:off x="1485589" y="1403350"/>
            <a:ext cx="1003362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Основная проблема разработки ПО - РИСК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Модель контроля переменных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Модель контроля переменных</a:t>
            </a:r>
          </a:p>
        </p:txBody>
      </p:sp>
      <p:sp>
        <p:nvSpPr>
          <p:cNvPr id="131" name="4 переменные:…"/>
          <p:cNvSpPr/>
          <p:nvPr/>
        </p:nvSpPr>
        <p:spPr>
          <a:xfrm>
            <a:off x="1127291" y="2305050"/>
            <a:ext cx="10750218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4 переменные:</a:t>
            </a:r>
          </a:p>
          <a:p>
            <a:pPr marL="444500" indent="-444500" algn="l">
              <a:buSzPct val="75000"/>
              <a:buChar char="-"/>
            </a:pPr>
            <a:r>
              <a:t>затраты</a:t>
            </a:r>
          </a:p>
          <a:p>
            <a:pPr marL="444500" indent="-444500" algn="l">
              <a:buSzPct val="75000"/>
              <a:buChar char="-"/>
            </a:pPr>
            <a:r>
              <a:t>время </a:t>
            </a:r>
          </a:p>
          <a:p>
            <a:pPr marL="444500" indent="-444500" algn="l">
              <a:buSzPct val="75000"/>
              <a:buChar char="-"/>
            </a:pPr>
            <a:r>
              <a:t>качество</a:t>
            </a:r>
          </a:p>
          <a:p>
            <a:pPr marL="444500" indent="-444500" algn="l">
              <a:buSzPct val="75000"/>
              <a:buChar char="-"/>
            </a:pPr>
            <a:r>
              <a:t>Объем работ</a:t>
            </a:r>
          </a:p>
          <a:p>
            <a:pPr algn="just"/>
          </a:p>
          <a:p>
            <a:pPr algn="just"/>
            <a:r>
              <a:t>Внешние силы (заказчики, менеджеры) должны определить значения для любых трех переменных, а команда разработчиков выбирает результирующее значение для четвертой переменной (управляет четвертой переменной)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Стоимость внесения изменений в систему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Стоимость внесения изменений в систему</a:t>
            </a:r>
          </a:p>
        </p:txBody>
      </p:sp>
      <p:sp>
        <p:nvSpPr>
          <p:cNvPr id="134" name="Обычная стратегия разработки ПО предусматривает стадии:…"/>
          <p:cNvSpPr/>
          <p:nvPr/>
        </p:nvSpPr>
        <p:spPr>
          <a:xfrm>
            <a:off x="1092646" y="2082800"/>
            <a:ext cx="10819508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Обычная стратегия разработки ПО предусматривает стадии:</a:t>
            </a:r>
          </a:p>
          <a:p>
            <a:pPr algn="l"/>
          </a:p>
          <a:p>
            <a:pPr marL="635000" indent="-635000" algn="l">
              <a:buSzPct val="100000"/>
              <a:buAutoNum type="arabicPeriod" startAt="1"/>
            </a:pPr>
            <a:r>
              <a:t>Формирование требований</a:t>
            </a:r>
          </a:p>
          <a:p>
            <a:pPr marL="635000" indent="-635000" algn="l">
              <a:buSzPct val="100000"/>
              <a:buAutoNum type="arabicPeriod" startAt="1"/>
            </a:pPr>
            <a:r>
              <a:t>Анализ требований</a:t>
            </a:r>
          </a:p>
          <a:p>
            <a:pPr marL="635000" indent="-635000" algn="l">
              <a:buSzPct val="100000"/>
              <a:buAutoNum type="arabicPeriod" startAt="1"/>
            </a:pPr>
            <a:r>
              <a:t>Проектирование системы</a:t>
            </a:r>
          </a:p>
          <a:p>
            <a:pPr marL="635000" indent="-635000" algn="l">
              <a:buSzPct val="100000"/>
              <a:buAutoNum type="arabicPeriod" startAt="1"/>
            </a:pPr>
            <a:r>
              <a:t>Реализация системы</a:t>
            </a:r>
          </a:p>
          <a:p>
            <a:pPr marL="635000" indent="-635000" algn="l">
              <a:buSzPct val="100000"/>
              <a:buAutoNum type="arabicPeriod" startAt="1"/>
            </a:pPr>
            <a:r>
              <a:t>Тестирование системы</a:t>
            </a:r>
          </a:p>
          <a:p>
            <a:pPr marL="635000" indent="-635000" algn="l">
              <a:buSzPct val="100000"/>
              <a:buAutoNum type="arabicPeriod" startAt="1"/>
            </a:pPr>
            <a:r>
              <a:t>Внедрение системы</a:t>
            </a:r>
          </a:p>
          <a:p>
            <a:pPr algn="l"/>
          </a:p>
          <a:p>
            <a:pPr algn="just"/>
            <a:r>
              <a:t>Стоимость внесения изменений растет экспоненциально в зависимости от времени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Стоимость внесения изменений в систему"/>
          <p:cNvSpPr/>
          <p:nvPr>
            <p:ph type="title"/>
          </p:nvPr>
        </p:nvSpPr>
        <p:spPr>
          <a:xfrm>
            <a:off x="1270000" y="228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Стоимость внесения изменений в систему</a:t>
            </a:r>
          </a:p>
        </p:txBody>
      </p:sp>
      <p:sp>
        <p:nvSpPr>
          <p:cNvPr id="137" name="Основное предположение ХР:…"/>
          <p:cNvSpPr/>
          <p:nvPr/>
        </p:nvSpPr>
        <p:spPr>
          <a:xfrm>
            <a:off x="919311" y="3073396"/>
            <a:ext cx="11166178" cy="4470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Основное предположение ХР:</a:t>
            </a:r>
          </a:p>
          <a:p>
            <a:pPr algn="l"/>
          </a:p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Сегодня требуется реализовать только то, без чего сегодня не обойтись.</a:t>
            </a:r>
          </a:p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just"/>
            <a:r>
              <a:t>Стоимость внесения изменений в систему растет пропорционально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t^(1/2)</a:t>
            </a:r>
            <a:r>
              <a:t>, где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 - время работы над системой.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Три ключевых фактора ХР"/>
          <p:cNvSpPr/>
          <p:nvPr>
            <p:ph type="title"/>
          </p:nvPr>
        </p:nvSpPr>
        <p:spPr>
          <a:xfrm>
            <a:off x="1270000" y="12700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Три ключевых фактора ХР</a:t>
            </a:r>
          </a:p>
        </p:txBody>
      </p:sp>
      <p:sp>
        <p:nvSpPr>
          <p:cNvPr id="140" name="Простой дизайн без лишних элементов…"/>
          <p:cNvSpPr/>
          <p:nvPr/>
        </p:nvSpPr>
        <p:spPr>
          <a:xfrm>
            <a:off x="713432" y="4216400"/>
            <a:ext cx="11577936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</a:pPr>
            <a:r>
              <a:t>Простой дизайн без лишних элементов</a:t>
            </a:r>
          </a:p>
          <a:p>
            <a:pPr marL="635000" indent="-635000" algn="l">
              <a:buSzPct val="100000"/>
              <a:buAutoNum type="arabicPeriod" startAt="1"/>
            </a:pPr>
            <a:r>
              <a:t>Автоматические тесты</a:t>
            </a:r>
          </a:p>
          <a:p>
            <a:pPr marL="635000" indent="-635000" algn="l">
              <a:buSzPct val="100000"/>
              <a:buAutoNum type="arabicPeriod" startAt="1"/>
            </a:pPr>
            <a:r>
              <a:t>Постоянная практика в деле модификации дизайна системы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Четыре ценности ХР:"/>
          <p:cNvSpPr/>
          <p:nvPr>
            <p:ph type="title"/>
          </p:nvPr>
        </p:nvSpPr>
        <p:spPr>
          <a:xfrm>
            <a:off x="1270000" y="12700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Четыре ценности ХР:</a:t>
            </a:r>
          </a:p>
        </p:txBody>
      </p:sp>
      <p:sp>
        <p:nvSpPr>
          <p:cNvPr id="143" name="Коммуникация…"/>
          <p:cNvSpPr/>
          <p:nvPr/>
        </p:nvSpPr>
        <p:spPr>
          <a:xfrm>
            <a:off x="713432" y="4064000"/>
            <a:ext cx="11577936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buSzPct val="100000"/>
              <a:buAutoNum type="arabicPeriod" startAt="1"/>
            </a:pPr>
            <a:r>
              <a:t>Коммуникация</a:t>
            </a:r>
          </a:p>
          <a:p>
            <a:pPr marL="635000" indent="-635000" algn="l">
              <a:buSzPct val="100000"/>
              <a:buAutoNum type="arabicPeriod" startAt="1"/>
            </a:pPr>
            <a:r>
              <a:t>Простота</a:t>
            </a:r>
          </a:p>
          <a:p>
            <a:pPr marL="635000" indent="-635000" algn="l">
              <a:buSzPct val="100000"/>
              <a:buAutoNum type="arabicPeriod" startAt="1"/>
            </a:pPr>
            <a:r>
              <a:t>Обратная связь</a:t>
            </a:r>
          </a:p>
          <a:p>
            <a:pPr marL="635000" indent="-635000" algn="l">
              <a:buSzPct val="100000"/>
              <a:buAutoNum type="arabicPeriod" startAt="1"/>
            </a:pPr>
            <a:r>
              <a:t>Храбрость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