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4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1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5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6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2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112-B3D7-4DB1-A456-2567A2342325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059C-9E98-4AB7-AC20-13478E987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6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ru-RU" dirty="0" smtClean="0"/>
              <a:t>ЖЦ проекта и надежность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4725144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Лысяк Владислав,</a:t>
            </a:r>
          </a:p>
          <a:p>
            <a:pPr algn="r"/>
            <a:r>
              <a:rPr lang="ru-RU" dirty="0" smtClean="0"/>
              <a:t>КС-41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28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ru-RU" sz="2400" i="1" dirty="0"/>
              <a:t>Функциональные ошибки</a:t>
            </a:r>
            <a:r>
              <a:rPr lang="ru-RU" sz="2400" dirty="0"/>
              <a:t> – нарушения программной спецификации (несоответствие функциональным или нефункциональным требованиям). Приводят к ухудшению функциональности ПО (пригодность, точность) 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ru-RU" sz="2400" i="1" dirty="0"/>
              <a:t>Нефункциональные ошибки</a:t>
            </a:r>
            <a:r>
              <a:rPr lang="ru-RU" sz="2400" dirty="0"/>
              <a:t> – нарушения правил языка программирования, неправильное использование библиотечных функций и т.п. Приводят к снижению надежности (зрелости) и ухудшению функциональности (защищенности) </a:t>
            </a:r>
          </a:p>
          <a:p>
            <a:pPr algn="just">
              <a:spcAft>
                <a:spcPts val="10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41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оценки показателей надежности</a:t>
            </a:r>
            <a:endParaRPr lang="ru-RU" dirty="0"/>
          </a:p>
        </p:txBody>
      </p:sp>
      <p:pic>
        <p:nvPicPr>
          <p:cNvPr id="4" name="Рисунок 3" descr="Картинки по запросу аналитические модели надежност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290692" cy="5123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Миллса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ru-RU" sz="2400" dirty="0" smtClean="0"/>
                  <a:t>Используется внесение искусственных ошибок  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ru-RU" sz="2400" dirty="0" smtClean="0"/>
                  <a:t>Пусть </a:t>
                </a:r>
                <a:r>
                  <a:rPr lang="ru-RU" sz="2400" i="1" dirty="0" smtClean="0"/>
                  <a:t>N</a:t>
                </a:r>
                <a:r>
                  <a:rPr lang="ru-RU" sz="2400" dirty="0" smtClean="0"/>
                  <a:t> - число ошибок в программе, </a:t>
                </a:r>
                <a:r>
                  <a:rPr lang="en-US" sz="2400" i="1" dirty="0" smtClean="0"/>
                  <a:t>S</a:t>
                </a:r>
                <a:r>
                  <a:rPr lang="ru-RU" sz="2400" dirty="0" smtClean="0"/>
                  <a:t> - число внесенных ошибок  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ru-RU" sz="2400" dirty="0" smtClean="0"/>
                  <a:t>При тестировании было найдено </a:t>
                </a:r>
                <a:r>
                  <a:rPr lang="en-US" sz="2400" i="1" dirty="0" err="1" smtClean="0"/>
                  <a:t>n+V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ошибок, где </a:t>
                </a:r>
                <a:r>
                  <a:rPr lang="en-US" sz="2400" i="1" dirty="0" smtClean="0"/>
                  <a:t>V</a:t>
                </a:r>
                <a:r>
                  <a:rPr lang="ru-RU" sz="2400" dirty="0" smtClean="0"/>
                  <a:t> – число обнаруженных искусственных ошибок и </a:t>
                </a:r>
                <a:r>
                  <a:rPr lang="ru-RU" sz="2400" i="1" dirty="0" smtClean="0"/>
                  <a:t>n</a:t>
                </a:r>
                <a:r>
                  <a:rPr lang="ru-RU" sz="2400" dirty="0" smtClean="0"/>
                  <a:t> – число истинных ошибок, тогда  </a:t>
                </a:r>
                <a:endParaRPr lang="ru-RU" sz="2400" i="1" dirty="0" smtClean="0">
                  <a:latin typeface="Cambria Math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𝑁</m:t>
                    </m:r>
                    <m:r>
                      <a:rPr lang="ru-RU" sz="2400" i="1">
                        <a:latin typeface="Cambria Math"/>
                      </a:rPr>
                      <m:t> = </m:t>
                    </m:r>
                    <m:r>
                      <a:rPr lang="en-US" sz="2400" i="1">
                        <a:latin typeface="Cambria Math"/>
                      </a:rPr>
                      <m:t>𝑆</m:t>
                    </m:r>
                    <m:r>
                      <a:rPr lang="ru-RU" sz="2400" b="0" i="1" smtClean="0">
                        <a:latin typeface="Cambria Math"/>
                      </a:rPr>
                      <m:t>∗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ru-RU" sz="2400" i="1">
                        <a:latin typeface="Cambria Math"/>
                      </a:rPr>
                      <m:t>/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2400" dirty="0" smtClean="0"/>
                  <a:t> </a:t>
                </a:r>
                <a:endParaRPr lang="ru-RU" sz="2400" dirty="0" smtClean="0"/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ru-RU" sz="2400" dirty="0" smtClean="0"/>
                  <a:t>Задача внесения ошибок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ru-RU" sz="2400" dirty="0" smtClean="0"/>
                  <a:t>Установление доверительного уровня прогноза С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000" i="1"/>
                        <m:t>𝐶</m:t>
                      </m:r>
                      <m:r>
                        <a:rPr lang="ru-RU" sz="2000" i="1"/>
                        <m:t> = </m:t>
                      </m:r>
                      <m:r>
                        <a:rPr lang="ru-RU" sz="2000" i="1"/>
                        <m:t>𝑆</m:t>
                      </m:r>
                      <m:r>
                        <a:rPr lang="ru-RU" sz="2000" i="1"/>
                        <m:t> / (</m:t>
                      </m:r>
                      <m:r>
                        <a:rPr lang="ru-RU" sz="2000" i="1"/>
                        <m:t>𝑆</m:t>
                      </m:r>
                      <m:r>
                        <a:rPr lang="ru-RU" sz="2000" i="1"/>
                        <m:t> + </m:t>
                      </m:r>
                      <m:r>
                        <a:rPr lang="ru-RU" sz="2000" i="1"/>
                        <m:t>𝐾</m:t>
                      </m:r>
                      <m:r>
                        <a:rPr lang="ru-RU" sz="2000" i="1"/>
                        <m:t> + 1)</m:t>
                      </m:r>
                    </m:oMath>
                  </m:oMathPara>
                </a14:m>
                <a:endParaRPr lang="ru-RU" sz="2000" i="1" dirty="0"/>
              </a:p>
              <a:p>
                <a:pPr lvl="1">
                  <a:spcBef>
                    <a:spcPts val="0"/>
                  </a:spcBef>
                  <a:spcAft>
                    <a:spcPts val="1000"/>
                  </a:spcAft>
                </a:pPr>
                <a:endParaRPr lang="ru-RU" sz="2000" dirty="0" smtClean="0"/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35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72" y="4437112"/>
            <a:ext cx="3415839" cy="19706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/>
              <a:t>Ш</a:t>
            </a:r>
            <a:r>
              <a:rPr lang="ru-RU" dirty="0" smtClean="0"/>
              <a:t>умана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2400" dirty="0" smtClean="0"/>
                  <a:t>Предполагается что в начальный момент в программе N ошибок. Выполняется </a:t>
                </a:r>
                <a:r>
                  <a:rPr lang="ru-RU" sz="2400" dirty="0"/>
                  <a:t>несколько этапов тестирования, на которых обнаруживаются ошибки, исправление ошибок выполняется в конце этапов. </a:t>
                </a:r>
              </a:p>
              <a:p>
                <a:r>
                  <a:rPr lang="ru-RU" sz="2400" dirty="0"/>
                  <a:t>Функция риска z(t) – условная вероятность появления ошибки на интервале </a:t>
                </a:r>
                <a14:m>
                  <m:oMath xmlns:m="http://schemas.openxmlformats.org/officeDocument/2006/math">
                    <m:r>
                      <a:rPr lang="ru-RU" sz="2400" i="1"/>
                      <m:t>[</m:t>
                    </m:r>
                    <m:r>
                      <a:rPr lang="ru-RU" sz="2400" i="1"/>
                      <m:t>𝑡</m:t>
                    </m:r>
                    <m:r>
                      <a:rPr lang="ru-RU" sz="2400" i="1"/>
                      <m:t>, </m:t>
                    </m:r>
                    <m:r>
                      <a:rPr lang="ru-RU" sz="2400" i="1"/>
                      <m:t>𝑡</m:t>
                    </m:r>
                    <m:r>
                      <a:rPr lang="ru-RU" sz="2400" i="1"/>
                      <m:t>+</m:t>
                    </m:r>
                    <m:r>
                      <a:rPr lang="ru-RU" sz="2400" i="1"/>
                      <m:t>𝑑𝑡</m:t>
                    </m:r>
                    <m:r>
                      <a:rPr lang="ru-RU" sz="2400" i="1"/>
                      <m:t>]</m:t>
                    </m:r>
                  </m:oMath>
                </a14:m>
                <a:r>
                  <a:rPr lang="ru-RU" sz="2400" dirty="0"/>
                  <a:t>, при условии, что до момента t ошибок не было.</a:t>
                </a:r>
              </a:p>
              <a:p>
                <a:r>
                  <a:rPr lang="ru-RU" sz="2400" dirty="0" smtClean="0"/>
                  <a:t> </a:t>
                </a:r>
                <a:r>
                  <a:rPr lang="ru-RU" sz="2400" dirty="0" err="1" smtClean="0"/>
                  <a:t>Cчитается</a:t>
                </a:r>
                <a:r>
                  <a:rPr lang="ru-RU" sz="2400" dirty="0"/>
                  <a:t>, что z(t) не </a:t>
                </a:r>
                <a:r>
                  <a:rPr lang="ru-RU" sz="2400" dirty="0" smtClean="0"/>
                  <a:t>изменяется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между </a:t>
                </a:r>
                <a:r>
                  <a:rPr lang="ru-RU" sz="2400" dirty="0"/>
                  <a:t>этапами тестирования и </a:t>
                </a:r>
                <a:endParaRPr lang="ru-RU" sz="2400" dirty="0" smtClean="0"/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пропорциональна </a:t>
                </a:r>
                <a:r>
                  <a:rPr lang="ru-RU" sz="2400" dirty="0"/>
                  <a:t>числу </a:t>
                </a:r>
                <a:endParaRPr lang="ru-RU" sz="2400" dirty="0" smtClean="0"/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оставшихся ошибок.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      </m:t>
                      </m:r>
                      <m:r>
                        <a:rPr lang="ru-RU" sz="2400" i="1"/>
                        <m:t>𝑍</m:t>
                      </m:r>
                      <m:r>
                        <a:rPr lang="ru-RU" sz="2400" i="1"/>
                        <m:t>(</m:t>
                      </m:r>
                      <m:r>
                        <a:rPr lang="en-US" sz="2400" i="1"/>
                        <m:t>𝑡</m:t>
                      </m:r>
                      <m:r>
                        <a:rPr lang="ru-RU" sz="2400" i="1"/>
                        <m:t>) = </m:t>
                      </m:r>
                      <m:r>
                        <a:rPr lang="ru-RU" sz="2400" i="1"/>
                        <m:t>𝐶</m:t>
                      </m:r>
                      <m:r>
                        <a:rPr lang="ru-RU" sz="2400" i="1"/>
                        <m:t> ⋅(</m:t>
                      </m:r>
                      <m:r>
                        <a:rPr lang="ru-RU" sz="2400" i="1"/>
                        <m:t>𝑁</m:t>
                      </m:r>
                      <m:r>
                        <a:rPr lang="ru-RU" sz="2400" i="1"/>
                        <m:t> −</m:t>
                      </m:r>
                      <m:r>
                        <a:rPr lang="ru-RU" sz="2400" i="1"/>
                        <m:t>𝑖</m:t>
                      </m:r>
                      <m:r>
                        <a:rPr lang="ru-RU" sz="2400" i="1"/>
                        <m:t>)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1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Шумана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3284984"/>
            <a:ext cx="2808312" cy="86409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4293096"/>
            <a:ext cx="1944216" cy="720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Вероятность отсутствия отказа на интервале времени </a:t>
                </a:r>
                <a14:m>
                  <m:oMath xmlns:m="http://schemas.openxmlformats.org/officeDocument/2006/math">
                    <m:r>
                      <a:rPr lang="ru-RU" sz="2400" i="1"/>
                      <m:t>[0, </m:t>
                    </m:r>
                    <m:r>
                      <a:rPr lang="ru-RU" sz="2400" i="1"/>
                      <m:t>𝑡</m:t>
                    </m:r>
                    <m:r>
                      <a:rPr lang="ru-RU" sz="2400" i="1"/>
                      <m:t>], </m:t>
                    </m:r>
                    <m:r>
                      <a:rPr lang="ru-RU" sz="2400" i="1"/>
                      <m:t>𝑅</m:t>
                    </m:r>
                    <m:r>
                      <a:rPr lang="ru-RU" sz="2400" i="1"/>
                      <m:t>(</m:t>
                    </m:r>
                    <m:r>
                      <a:rPr lang="ru-RU" sz="2400" i="1"/>
                      <m:t>𝑡</m:t>
                    </m:r>
                    <m:r>
                      <a:rPr lang="ru-RU" sz="2400" i="1"/>
                      <m:t>)</m:t>
                    </m:r>
                  </m:oMath>
                </a14:m>
                <a:r>
                  <a:rPr lang="ru-RU" sz="2400" dirty="0"/>
                  <a:t>  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  </m:t>
                      </m:r>
                      <m:r>
                        <a:rPr lang="en-US" sz="2400" i="1"/>
                        <m:t>𝑧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𝑡</m:t>
                          </m:r>
                        </m:e>
                      </m:d>
                      <m:r>
                        <a:rPr lang="en-US" sz="2400" i="1"/>
                        <m:t>= −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𝑑𝑅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 i="1"/>
                        <m:t>𝑅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𝑡</m:t>
                          </m:r>
                        </m:e>
                      </m:d>
                      <m:r>
                        <a:rPr lang="en-US" sz="2400" i="1"/>
                        <m:t>  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При R(0) = 1 решение этого </a:t>
                </a:r>
                <a:r>
                  <a:rPr lang="ru-RU" sz="2400" dirty="0" smtClean="0"/>
                  <a:t>уравнения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Среднее время между </a:t>
                </a:r>
                <a:r>
                  <a:rPr lang="ru-RU" sz="2400" dirty="0" smtClean="0"/>
                  <a:t>отказами</a:t>
                </a:r>
              </a:p>
              <a:p>
                <a:endParaRPr lang="ru-RU" sz="2400" dirty="0" smtClean="0"/>
              </a:p>
              <a:p>
                <a:r>
                  <a:rPr lang="ru-RU" sz="2400" dirty="0" smtClean="0"/>
                  <a:t>Неизвестные </a:t>
                </a:r>
                <a:r>
                  <a:rPr lang="ru-RU" sz="2400" dirty="0"/>
                  <a:t>значения C и N определяются по результатам нескольких экспериментов с помощью функции максимального правдоподобия.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963" t="-1078" r="-1407" b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18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Эмпирические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i="1" dirty="0"/>
              <a:t>Модель сложности </a:t>
            </a:r>
            <a:endParaRPr lang="ru-RU" sz="2600" dirty="0"/>
          </a:p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 dirty="0"/>
              <a:t>Сложность ПО характеризуется его размером (количеством программных модулей), количеством и сложностью межмодульных интерфейсов. </a:t>
            </a:r>
            <a:endParaRPr lang="ru-RU" sz="24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i="1" dirty="0"/>
              <a:t>Модель, определяющая время доводки программ </a:t>
            </a: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Анализ модульных связей ПО строится на том, что каждая пара модулей имеет конечную </a:t>
            </a:r>
            <a:r>
              <a:rPr lang="ru-RU" sz="2400" dirty="0" smtClean="0"/>
              <a:t>вероятность </a:t>
            </a:r>
            <a:r>
              <a:rPr lang="ru-RU" sz="2400" dirty="0"/>
              <a:t>того, что изменения в одном модуле вызовут изменения в другом. Данная модель позволяет на этапе тестирования, а точнее при тестовой сборке системы, определять возможное число необходимых исправлений и время, необходимое для доведения ПО до рабочего состояния.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476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ru-RU" sz="2400" dirty="0"/>
              <a:t>Жизненный цикл проекта – это набор, как правило, последовательных и иногда перекрывающихся фаз проекта, названия и количество которых определяются потребностями в управлении и контроле организации или организаций, вовлеченных в проект, характером самого проекта и его прикладной </a:t>
            </a:r>
            <a:r>
              <a:rPr lang="ru-RU" sz="2400" dirty="0" smtClean="0"/>
              <a:t>областью.</a:t>
            </a:r>
          </a:p>
          <a:p>
            <a:pPr marL="0" indent="0" algn="just">
              <a:buNone/>
            </a:pPr>
            <a:r>
              <a:rPr lang="ru-RU" sz="2400" dirty="0" smtClean="0"/>
              <a:t>Упрощенная структура ЖЦ:</a:t>
            </a:r>
          </a:p>
          <a:p>
            <a:pPr lvl="0" algn="just" fontAlgn="base"/>
            <a:r>
              <a:rPr lang="ru-RU" sz="2400" dirty="0"/>
              <a:t>начало проекта;</a:t>
            </a:r>
          </a:p>
          <a:p>
            <a:pPr lvl="0" algn="just" fontAlgn="base"/>
            <a:r>
              <a:rPr lang="ru-RU" sz="2400" dirty="0"/>
              <a:t>организация и подготовка;</a:t>
            </a:r>
          </a:p>
          <a:p>
            <a:pPr lvl="0" algn="just" fontAlgn="base"/>
            <a:r>
              <a:rPr lang="ru-RU" sz="2400" dirty="0"/>
              <a:t>выполнение работ проекта;</a:t>
            </a:r>
          </a:p>
          <a:p>
            <a:pPr lvl="0" algn="just" fontAlgn="base"/>
            <a:r>
              <a:rPr lang="ru-RU" sz="2400" dirty="0"/>
              <a:t>завершение проекта.</a:t>
            </a:r>
          </a:p>
          <a:p>
            <a:pPr marL="0" indent="0" algn="just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76144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Типовые уровни стоимости и обеспечения проекта персоналом на протяжении </a:t>
            </a:r>
            <a:r>
              <a:rPr lang="ru-RU" sz="3200" dirty="0" smtClean="0"/>
              <a:t>ЖЦ проекта</a:t>
            </a:r>
            <a:endParaRPr lang="ru-RU" sz="3200" dirty="0"/>
          </a:p>
        </p:txBody>
      </p:sp>
      <p:pic>
        <p:nvPicPr>
          <p:cNvPr id="4" name="Рисунок 3" descr="Управление проектами. Жизненный цикл проекта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9207"/>
            <a:ext cx="7632848" cy="502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75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переменной, основанной на сроках проекта</a:t>
            </a:r>
            <a:endParaRPr lang="ru-RU" dirty="0"/>
          </a:p>
        </p:txBody>
      </p:sp>
      <p:pic>
        <p:nvPicPr>
          <p:cNvPr id="4" name="Рисунок 3" descr="Управление проектами. влияние переменной, основанной на сроках проекта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362700" cy="464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92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Фазы проекта</a:t>
            </a:r>
            <a:endParaRPr lang="ru-RU" dirty="0"/>
          </a:p>
        </p:txBody>
      </p:sp>
      <p:pic>
        <p:nvPicPr>
          <p:cNvPr id="4" name="Объект 3" descr="Управление проектами. Однофазный проект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1114"/>
            <a:ext cx="7621064" cy="2610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1560" y="1196752"/>
            <a:ext cx="8280920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dirty="0"/>
              <a:t>В рамках методологии </a:t>
            </a:r>
            <a:r>
              <a:rPr lang="ru-RU" sz="2400" dirty="0" smtClean="0"/>
              <a:t>Института управления проектами </a:t>
            </a:r>
            <a:r>
              <a:rPr lang="ru-RU" sz="2400" dirty="0"/>
              <a:t>жизненный цикл проекта имеет 5 фаз: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Инициализация </a:t>
            </a:r>
            <a:endParaRPr lang="ru-RU" sz="24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Планирование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Выполнение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Контроль </a:t>
            </a:r>
            <a:r>
              <a:rPr lang="ru-RU" sz="2400" dirty="0"/>
              <a:t>и мониторинг</a:t>
            </a:r>
            <a:r>
              <a:rPr lang="en-US" sz="2400" dirty="0"/>
              <a:t> </a:t>
            </a:r>
            <a:endParaRPr lang="ru-RU" sz="24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Завершение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975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Надежность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Надежность программного обеспечения -способность программного продукта безотказно выполнять определенные функции при заданных условиях в течение заданного периода времени с достаточно большой вероятностью.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1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показатели качества и надежности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208912" cy="51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3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надежности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55000" lnSpcReduction="20000"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Вероятность безотказной работы</a:t>
            </a:r>
            <a:r>
              <a:rPr lang="ru-RU" sz="4000" dirty="0"/>
              <a:t> – вероятность того, что в пределах заданной наработки (времени или объема работы) не возникнет отказ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Средняя наработка до отказа</a:t>
            </a:r>
            <a:r>
              <a:rPr lang="ru-RU" sz="4000" dirty="0"/>
              <a:t> (</a:t>
            </a:r>
            <a:r>
              <a:rPr lang="ru-RU" sz="4000" dirty="0" err="1"/>
              <a:t>Mean</a:t>
            </a:r>
            <a:r>
              <a:rPr lang="ru-RU" sz="4000" dirty="0"/>
              <a:t> </a:t>
            </a:r>
            <a:r>
              <a:rPr lang="ru-RU" sz="4000" dirty="0" err="1"/>
              <a:t>Time</a:t>
            </a:r>
            <a:r>
              <a:rPr lang="ru-RU" sz="4000" dirty="0"/>
              <a:t> </a:t>
            </a:r>
            <a:r>
              <a:rPr lang="ru-RU" sz="4000" dirty="0" err="1"/>
              <a:t>To</a:t>
            </a:r>
            <a:r>
              <a:rPr lang="ru-RU" sz="4000" dirty="0"/>
              <a:t> </a:t>
            </a:r>
            <a:r>
              <a:rPr lang="ru-RU" sz="4000" dirty="0" err="1"/>
              <a:t>Failure</a:t>
            </a:r>
            <a:r>
              <a:rPr lang="ru-RU" sz="4000" dirty="0"/>
              <a:t>) – мат. ожидание наработки объекта до первого отказа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Средняя наработка на отказ</a:t>
            </a:r>
            <a:r>
              <a:rPr lang="ru-RU" sz="4000" dirty="0"/>
              <a:t> (</a:t>
            </a:r>
            <a:r>
              <a:rPr lang="ru-RU" sz="4000" dirty="0" err="1"/>
              <a:t>Mean</a:t>
            </a:r>
            <a:r>
              <a:rPr lang="ru-RU" sz="4000" dirty="0"/>
              <a:t> </a:t>
            </a:r>
            <a:r>
              <a:rPr lang="ru-RU" sz="4000" dirty="0" err="1"/>
              <a:t>Time</a:t>
            </a:r>
            <a:r>
              <a:rPr lang="ru-RU" sz="4000" dirty="0"/>
              <a:t> </a:t>
            </a:r>
            <a:r>
              <a:rPr lang="ru-RU" sz="4000" dirty="0" err="1"/>
              <a:t>Between</a:t>
            </a:r>
            <a:r>
              <a:rPr lang="ru-RU" sz="4000" dirty="0"/>
              <a:t> </a:t>
            </a:r>
            <a:r>
              <a:rPr lang="ru-RU" sz="4000" dirty="0" err="1"/>
              <a:t>Failures</a:t>
            </a:r>
            <a:r>
              <a:rPr lang="ru-RU" sz="4000" dirty="0"/>
              <a:t>) – отношение суммарной наработки к мат. ожиданию числа отказов в течении этой наработки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Интенсивность отказов</a:t>
            </a:r>
            <a:r>
              <a:rPr lang="ru-RU" sz="4000" dirty="0"/>
              <a:t> – плотность вероятности возникновения отказов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Коэффициент готовности </a:t>
            </a:r>
            <a:r>
              <a:rPr lang="ru-RU" sz="4000" dirty="0"/>
              <a:t>– вероятность того, что объект окажется в работоспособном состоянии в произвольный момент времени 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Средний срок службы  </a:t>
            </a:r>
            <a:endParaRPr lang="ru-RU" sz="4000" dirty="0"/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4000" i="1" dirty="0"/>
              <a:t>Вероятность восстановления</a:t>
            </a:r>
            <a:endParaRPr lang="ru-RU" sz="4000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65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Дефекты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 b="1" dirty="0"/>
              <a:t>Ошибки</a:t>
            </a:r>
            <a:r>
              <a:rPr lang="ru-RU" sz="2400" dirty="0"/>
              <a:t> в ПО - все возможные несоответствия между демонстрируемыми характеристиками его качества и сформулированными или подразумеваемыми требованиями и ожиданиями пользователей.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ru-RU" sz="2400" b="1" dirty="0"/>
              <a:t>Недостаток</a:t>
            </a:r>
            <a:r>
              <a:rPr lang="ru-RU" sz="2400" dirty="0"/>
              <a:t> (</a:t>
            </a:r>
            <a:r>
              <a:rPr lang="en-US" sz="2400" b="1" dirty="0"/>
              <a:t>Fault</a:t>
            </a:r>
            <a:r>
              <a:rPr lang="ru-RU" sz="2400" dirty="0"/>
              <a:t>)</a:t>
            </a:r>
            <a:r>
              <a:rPr lang="ru-RU" sz="2400" b="1" dirty="0"/>
              <a:t> / Дефект </a:t>
            </a:r>
            <a:r>
              <a:rPr lang="ru-RU" sz="2400" dirty="0"/>
              <a:t>(</a:t>
            </a:r>
            <a:r>
              <a:rPr lang="en-US" sz="2400" b="1" dirty="0"/>
              <a:t>Defect</a:t>
            </a:r>
            <a:r>
              <a:rPr lang="ru-RU" sz="2400" dirty="0"/>
              <a:t>)</a:t>
            </a:r>
            <a:r>
              <a:rPr lang="ru-RU" sz="2400" b="1" dirty="0"/>
              <a:t> </a:t>
            </a:r>
            <a:r>
              <a:rPr lang="ru-RU" sz="2400" dirty="0"/>
              <a:t>– некорректное поведение системы, вызывающее сбой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ru-RU" sz="2400" b="1" dirty="0"/>
              <a:t>Сбой </a:t>
            </a:r>
            <a:r>
              <a:rPr lang="ru-RU" sz="2400" dirty="0"/>
              <a:t>(</a:t>
            </a:r>
            <a:r>
              <a:rPr lang="en-US" sz="2400" b="1" dirty="0"/>
              <a:t>Failure</a:t>
            </a:r>
            <a:r>
              <a:rPr lang="ru-RU" sz="2400" dirty="0"/>
              <a:t>) – наблюдаемый нежелательный эффект, вызванный дефектами в системе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ru-RU" sz="2400" b="1" dirty="0"/>
              <a:t>Ошибка</a:t>
            </a:r>
            <a:r>
              <a:rPr lang="ru-RU" sz="2400" dirty="0"/>
              <a:t> (</a:t>
            </a:r>
            <a:r>
              <a:rPr lang="en-US" sz="2400" b="1" dirty="0"/>
              <a:t>Error</a:t>
            </a:r>
            <a:r>
              <a:rPr lang="ru-RU" sz="2400" dirty="0"/>
              <a:t>) – человеческое действие, которое вызывает некорректный результат работы системы </a:t>
            </a:r>
          </a:p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3450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622</Words>
  <Application>Microsoft Office PowerPoint</Application>
  <PresentationFormat>Экран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ЖЦ проекта и надежность программного обеспечения</vt:lpstr>
      <vt:lpstr>Жизненный цикл проекта</vt:lpstr>
      <vt:lpstr>Типовые уровни стоимости и обеспечения проекта персоналом на протяжении ЖЦ проекта</vt:lpstr>
      <vt:lpstr>Влияние переменной, основанной на сроках проекта</vt:lpstr>
      <vt:lpstr>Фазы проекта</vt:lpstr>
      <vt:lpstr>Надежность ПО</vt:lpstr>
      <vt:lpstr>Основные показатели качества и надежности </vt:lpstr>
      <vt:lpstr>Показатели надежности</vt:lpstr>
      <vt:lpstr>Дефекты ПО</vt:lpstr>
      <vt:lpstr>Классификация дефектов</vt:lpstr>
      <vt:lpstr>Методы оценки показателей надежности</vt:lpstr>
      <vt:lpstr>Модель Миллса</vt:lpstr>
      <vt:lpstr>Модель Шумана</vt:lpstr>
      <vt:lpstr>Модель Шумана</vt:lpstr>
      <vt:lpstr>Эмпирические модели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ЖЦ проекта и надежность программного обеспечения</dc:title>
  <cp:revision>5</cp:revision>
  <dcterms:created xsi:type="dcterms:W3CDTF">2017-04-30T13:44:57Z</dcterms:created>
  <dcterms:modified xsi:type="dcterms:W3CDTF">2017-04-30T14:30:30Z</dcterms:modified>
</cp:coreProperties>
</file>